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2" r:id="rId2"/>
  </p:sldIdLst>
  <p:sldSz cx="12801600" cy="9601200" type="A3"/>
  <p:notesSz cx="6797675" cy="9926638"/>
  <p:defaultTextStyle>
    <a:defPPr>
      <a:defRPr lang="ja-JP"/>
    </a:defPPr>
    <a:lvl1pPr marL="0" algn="l" defTabSz="1221913" rtl="0" eaLnBrk="1" latinLnBrk="0" hangingPunct="1">
      <a:defRPr kumimoji="1" sz="2400" kern="1200">
        <a:solidFill>
          <a:schemeClr val="tx1"/>
        </a:solidFill>
        <a:latin typeface="+mn-lt"/>
        <a:ea typeface="+mn-ea"/>
        <a:cs typeface="+mn-cs"/>
      </a:defRPr>
    </a:lvl1pPr>
    <a:lvl2pPr marL="610956" algn="l" defTabSz="1221913" rtl="0" eaLnBrk="1" latinLnBrk="0" hangingPunct="1">
      <a:defRPr kumimoji="1" sz="2400" kern="1200">
        <a:solidFill>
          <a:schemeClr val="tx1"/>
        </a:solidFill>
        <a:latin typeface="+mn-lt"/>
        <a:ea typeface="+mn-ea"/>
        <a:cs typeface="+mn-cs"/>
      </a:defRPr>
    </a:lvl2pPr>
    <a:lvl3pPr marL="1221913" algn="l" defTabSz="1221913" rtl="0" eaLnBrk="1" latinLnBrk="0" hangingPunct="1">
      <a:defRPr kumimoji="1" sz="2400" kern="1200">
        <a:solidFill>
          <a:schemeClr val="tx1"/>
        </a:solidFill>
        <a:latin typeface="+mn-lt"/>
        <a:ea typeface="+mn-ea"/>
        <a:cs typeface="+mn-cs"/>
      </a:defRPr>
    </a:lvl3pPr>
    <a:lvl4pPr marL="1832869" algn="l" defTabSz="1221913" rtl="0" eaLnBrk="1" latinLnBrk="0" hangingPunct="1">
      <a:defRPr kumimoji="1" sz="2400" kern="1200">
        <a:solidFill>
          <a:schemeClr val="tx1"/>
        </a:solidFill>
        <a:latin typeface="+mn-lt"/>
        <a:ea typeface="+mn-ea"/>
        <a:cs typeface="+mn-cs"/>
      </a:defRPr>
    </a:lvl4pPr>
    <a:lvl5pPr marL="2443825" algn="l" defTabSz="1221913" rtl="0" eaLnBrk="1" latinLnBrk="0" hangingPunct="1">
      <a:defRPr kumimoji="1" sz="2400" kern="1200">
        <a:solidFill>
          <a:schemeClr val="tx1"/>
        </a:solidFill>
        <a:latin typeface="+mn-lt"/>
        <a:ea typeface="+mn-ea"/>
        <a:cs typeface="+mn-cs"/>
      </a:defRPr>
    </a:lvl5pPr>
    <a:lvl6pPr marL="3054782" algn="l" defTabSz="1221913" rtl="0" eaLnBrk="1" latinLnBrk="0" hangingPunct="1">
      <a:defRPr kumimoji="1" sz="2400" kern="1200">
        <a:solidFill>
          <a:schemeClr val="tx1"/>
        </a:solidFill>
        <a:latin typeface="+mn-lt"/>
        <a:ea typeface="+mn-ea"/>
        <a:cs typeface="+mn-cs"/>
      </a:defRPr>
    </a:lvl6pPr>
    <a:lvl7pPr marL="3665738" algn="l" defTabSz="1221913" rtl="0" eaLnBrk="1" latinLnBrk="0" hangingPunct="1">
      <a:defRPr kumimoji="1" sz="2400" kern="1200">
        <a:solidFill>
          <a:schemeClr val="tx1"/>
        </a:solidFill>
        <a:latin typeface="+mn-lt"/>
        <a:ea typeface="+mn-ea"/>
        <a:cs typeface="+mn-cs"/>
      </a:defRPr>
    </a:lvl7pPr>
    <a:lvl8pPr marL="4276695" algn="l" defTabSz="1221913" rtl="0" eaLnBrk="1" latinLnBrk="0" hangingPunct="1">
      <a:defRPr kumimoji="1" sz="2400" kern="1200">
        <a:solidFill>
          <a:schemeClr val="tx1"/>
        </a:solidFill>
        <a:latin typeface="+mn-lt"/>
        <a:ea typeface="+mn-ea"/>
        <a:cs typeface="+mn-cs"/>
      </a:defRPr>
    </a:lvl8pPr>
    <a:lvl9pPr marL="4887651" algn="l" defTabSz="1221913" rtl="0" eaLnBrk="1" latinLnBrk="0" hangingPunct="1">
      <a:defRPr kumimoji="1"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48" autoAdjust="0"/>
    <p:restoredTop sz="98407" autoAdjust="0"/>
  </p:normalViewPr>
  <p:slideViewPr>
    <p:cSldViewPr>
      <p:cViewPr varScale="1">
        <p:scale>
          <a:sx n="53" d="100"/>
          <a:sy n="53" d="100"/>
        </p:scale>
        <p:origin x="1722"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5448" cy="496253"/>
          </a:xfrm>
          <a:prstGeom prst="rect">
            <a:avLst/>
          </a:prstGeom>
        </p:spPr>
        <p:txBody>
          <a:bodyPr vert="horz" lIns="91280" tIns="45638" rIns="91280" bIns="456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7" y="0"/>
            <a:ext cx="2945448" cy="496253"/>
          </a:xfrm>
          <a:prstGeom prst="rect">
            <a:avLst/>
          </a:prstGeom>
        </p:spPr>
        <p:txBody>
          <a:bodyPr vert="horz" lIns="91280" tIns="45638" rIns="91280" bIns="45638" rtlCol="0"/>
          <a:lstStyle>
            <a:lvl1pPr algn="r">
              <a:defRPr sz="1200"/>
            </a:lvl1pPr>
          </a:lstStyle>
          <a:p>
            <a:fld id="{16348625-B75E-4954-ADD6-F352E67C4FF4}" type="datetimeFigureOut">
              <a:rPr kumimoji="1" lang="ja-JP" altLang="en-US" smtClean="0"/>
              <a:t>2021/12/17</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280" tIns="45638" rIns="91280" bIns="45638" rtlCol="0" anchor="ctr"/>
          <a:lstStyle/>
          <a:p>
            <a:endParaRPr lang="ja-JP" altLang="en-US"/>
          </a:p>
        </p:txBody>
      </p:sp>
      <p:sp>
        <p:nvSpPr>
          <p:cNvPr id="5" name="ノート プレースホルダー 4"/>
          <p:cNvSpPr>
            <a:spLocks noGrp="1"/>
          </p:cNvSpPr>
          <p:nvPr>
            <p:ph type="body" sz="quarter" idx="3"/>
          </p:nvPr>
        </p:nvSpPr>
        <p:spPr>
          <a:xfrm>
            <a:off x="680087" y="4715192"/>
            <a:ext cx="5437506" cy="4466274"/>
          </a:xfrm>
          <a:prstGeom prst="rect">
            <a:avLst/>
          </a:prstGeom>
        </p:spPr>
        <p:txBody>
          <a:bodyPr vert="horz" lIns="91280" tIns="45638" rIns="91280" bIns="456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28800"/>
            <a:ext cx="2945448" cy="496252"/>
          </a:xfrm>
          <a:prstGeom prst="rect">
            <a:avLst/>
          </a:prstGeom>
        </p:spPr>
        <p:txBody>
          <a:bodyPr vert="horz" lIns="91280" tIns="45638" rIns="91280" bIns="456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7" y="9428800"/>
            <a:ext cx="2945448" cy="496252"/>
          </a:xfrm>
          <a:prstGeom prst="rect">
            <a:avLst/>
          </a:prstGeom>
        </p:spPr>
        <p:txBody>
          <a:bodyPr vert="horz" lIns="91280" tIns="45638" rIns="91280" bIns="45638" rtlCol="0" anchor="b"/>
          <a:lstStyle>
            <a:lvl1pPr algn="r">
              <a:defRPr sz="1200"/>
            </a:lvl1pPr>
          </a:lstStyle>
          <a:p>
            <a:fld id="{63CB99F6-BF2C-4D60-9565-A4261F4DFDA4}" type="slidenum">
              <a:rPr kumimoji="1" lang="ja-JP" altLang="en-US" smtClean="0"/>
              <a:t>‹#›</a:t>
            </a:fld>
            <a:endParaRPr kumimoji="1" lang="ja-JP" altLang="en-US"/>
          </a:p>
        </p:txBody>
      </p:sp>
    </p:spTree>
    <p:extLst>
      <p:ext uri="{BB962C8B-B14F-4D97-AF65-F5344CB8AC3E}">
        <p14:creationId xmlns:p14="http://schemas.microsoft.com/office/powerpoint/2010/main" val="2472312349"/>
      </p:ext>
    </p:extLst>
  </p:cSld>
  <p:clrMap bg1="lt1" tx1="dk1" bg2="lt2" tx2="dk2" accent1="accent1" accent2="accent2" accent3="accent3" accent4="accent4" accent5="accent5" accent6="accent6" hlink="hlink" folHlink="folHlink"/>
  <p:notesStyle>
    <a:lvl1pPr marL="0" algn="l" defTabSz="1221913" rtl="0" eaLnBrk="1" latinLnBrk="0" hangingPunct="1">
      <a:defRPr kumimoji="1" sz="1600" kern="1200">
        <a:solidFill>
          <a:schemeClr val="tx1"/>
        </a:solidFill>
        <a:latin typeface="+mn-lt"/>
        <a:ea typeface="+mn-ea"/>
        <a:cs typeface="+mn-cs"/>
      </a:defRPr>
    </a:lvl1pPr>
    <a:lvl2pPr marL="610956" algn="l" defTabSz="1221913" rtl="0" eaLnBrk="1" latinLnBrk="0" hangingPunct="1">
      <a:defRPr kumimoji="1" sz="1600" kern="1200">
        <a:solidFill>
          <a:schemeClr val="tx1"/>
        </a:solidFill>
        <a:latin typeface="+mn-lt"/>
        <a:ea typeface="+mn-ea"/>
        <a:cs typeface="+mn-cs"/>
      </a:defRPr>
    </a:lvl2pPr>
    <a:lvl3pPr marL="1221913" algn="l" defTabSz="1221913" rtl="0" eaLnBrk="1" latinLnBrk="0" hangingPunct="1">
      <a:defRPr kumimoji="1" sz="1600" kern="1200">
        <a:solidFill>
          <a:schemeClr val="tx1"/>
        </a:solidFill>
        <a:latin typeface="+mn-lt"/>
        <a:ea typeface="+mn-ea"/>
        <a:cs typeface="+mn-cs"/>
      </a:defRPr>
    </a:lvl3pPr>
    <a:lvl4pPr marL="1832869" algn="l" defTabSz="1221913" rtl="0" eaLnBrk="1" latinLnBrk="0" hangingPunct="1">
      <a:defRPr kumimoji="1" sz="1600" kern="1200">
        <a:solidFill>
          <a:schemeClr val="tx1"/>
        </a:solidFill>
        <a:latin typeface="+mn-lt"/>
        <a:ea typeface="+mn-ea"/>
        <a:cs typeface="+mn-cs"/>
      </a:defRPr>
    </a:lvl4pPr>
    <a:lvl5pPr marL="2443825" algn="l" defTabSz="1221913" rtl="0" eaLnBrk="1" latinLnBrk="0" hangingPunct="1">
      <a:defRPr kumimoji="1" sz="1600" kern="1200">
        <a:solidFill>
          <a:schemeClr val="tx1"/>
        </a:solidFill>
        <a:latin typeface="+mn-lt"/>
        <a:ea typeface="+mn-ea"/>
        <a:cs typeface="+mn-cs"/>
      </a:defRPr>
    </a:lvl5pPr>
    <a:lvl6pPr marL="3054782" algn="l" defTabSz="1221913" rtl="0" eaLnBrk="1" latinLnBrk="0" hangingPunct="1">
      <a:defRPr kumimoji="1" sz="1600" kern="1200">
        <a:solidFill>
          <a:schemeClr val="tx1"/>
        </a:solidFill>
        <a:latin typeface="+mn-lt"/>
        <a:ea typeface="+mn-ea"/>
        <a:cs typeface="+mn-cs"/>
      </a:defRPr>
    </a:lvl6pPr>
    <a:lvl7pPr marL="3665738" algn="l" defTabSz="1221913" rtl="0" eaLnBrk="1" latinLnBrk="0" hangingPunct="1">
      <a:defRPr kumimoji="1" sz="1600" kern="1200">
        <a:solidFill>
          <a:schemeClr val="tx1"/>
        </a:solidFill>
        <a:latin typeface="+mn-lt"/>
        <a:ea typeface="+mn-ea"/>
        <a:cs typeface="+mn-cs"/>
      </a:defRPr>
    </a:lvl7pPr>
    <a:lvl8pPr marL="4276695" algn="l" defTabSz="1221913" rtl="0" eaLnBrk="1" latinLnBrk="0" hangingPunct="1">
      <a:defRPr kumimoji="1" sz="1600" kern="1200">
        <a:solidFill>
          <a:schemeClr val="tx1"/>
        </a:solidFill>
        <a:latin typeface="+mn-lt"/>
        <a:ea typeface="+mn-ea"/>
        <a:cs typeface="+mn-cs"/>
      </a:defRPr>
    </a:lvl8pPr>
    <a:lvl9pPr marL="4887651" algn="l" defTabSz="1221913" rtl="0" eaLnBrk="1" latinLnBrk="0" hangingPunct="1">
      <a:defRPr kumimoji="1"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10956" indent="0" algn="ctr">
              <a:buNone/>
              <a:defRPr>
                <a:solidFill>
                  <a:schemeClr val="tx1">
                    <a:tint val="75000"/>
                  </a:schemeClr>
                </a:solidFill>
              </a:defRPr>
            </a:lvl2pPr>
            <a:lvl3pPr marL="1221913" indent="0" algn="ctr">
              <a:buNone/>
              <a:defRPr>
                <a:solidFill>
                  <a:schemeClr val="tx1">
                    <a:tint val="75000"/>
                  </a:schemeClr>
                </a:solidFill>
              </a:defRPr>
            </a:lvl3pPr>
            <a:lvl4pPr marL="1832869" indent="0" algn="ctr">
              <a:buNone/>
              <a:defRPr>
                <a:solidFill>
                  <a:schemeClr val="tx1">
                    <a:tint val="75000"/>
                  </a:schemeClr>
                </a:solidFill>
              </a:defRPr>
            </a:lvl4pPr>
            <a:lvl5pPr marL="2443825" indent="0" algn="ctr">
              <a:buNone/>
              <a:defRPr>
                <a:solidFill>
                  <a:schemeClr val="tx1">
                    <a:tint val="75000"/>
                  </a:schemeClr>
                </a:solidFill>
              </a:defRPr>
            </a:lvl5pPr>
            <a:lvl6pPr marL="3054782" indent="0" algn="ctr">
              <a:buNone/>
              <a:defRPr>
                <a:solidFill>
                  <a:schemeClr val="tx1">
                    <a:tint val="75000"/>
                  </a:schemeClr>
                </a:solidFill>
              </a:defRPr>
            </a:lvl6pPr>
            <a:lvl7pPr marL="3665738" indent="0" algn="ctr">
              <a:buNone/>
              <a:defRPr>
                <a:solidFill>
                  <a:schemeClr val="tx1">
                    <a:tint val="75000"/>
                  </a:schemeClr>
                </a:solidFill>
              </a:defRPr>
            </a:lvl7pPr>
            <a:lvl8pPr marL="4276695" indent="0" algn="ctr">
              <a:buNone/>
              <a:defRPr>
                <a:solidFill>
                  <a:schemeClr val="tx1">
                    <a:tint val="75000"/>
                  </a:schemeClr>
                </a:solidFill>
              </a:defRPr>
            </a:lvl8pPr>
            <a:lvl9pPr marL="488765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425451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4036254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5"/>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149319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317696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3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700">
                <a:solidFill>
                  <a:schemeClr val="tx1">
                    <a:tint val="75000"/>
                  </a:schemeClr>
                </a:solidFill>
              </a:defRPr>
            </a:lvl1pPr>
            <a:lvl2pPr marL="610956" indent="0">
              <a:buNone/>
              <a:defRPr sz="2400">
                <a:solidFill>
                  <a:schemeClr val="tx1">
                    <a:tint val="75000"/>
                  </a:schemeClr>
                </a:solidFill>
              </a:defRPr>
            </a:lvl2pPr>
            <a:lvl3pPr marL="1221913" indent="0">
              <a:buNone/>
              <a:defRPr sz="2100">
                <a:solidFill>
                  <a:schemeClr val="tx1">
                    <a:tint val="75000"/>
                  </a:schemeClr>
                </a:solidFill>
              </a:defRPr>
            </a:lvl3pPr>
            <a:lvl4pPr marL="1832869" indent="0">
              <a:buNone/>
              <a:defRPr sz="1900">
                <a:solidFill>
                  <a:schemeClr val="tx1">
                    <a:tint val="75000"/>
                  </a:schemeClr>
                </a:solidFill>
              </a:defRPr>
            </a:lvl4pPr>
            <a:lvl5pPr marL="2443825" indent="0">
              <a:buNone/>
              <a:defRPr sz="1900">
                <a:solidFill>
                  <a:schemeClr val="tx1">
                    <a:tint val="75000"/>
                  </a:schemeClr>
                </a:solidFill>
              </a:defRPr>
            </a:lvl5pPr>
            <a:lvl6pPr marL="3054782" indent="0">
              <a:buNone/>
              <a:defRPr sz="1900">
                <a:solidFill>
                  <a:schemeClr val="tx1">
                    <a:tint val="75000"/>
                  </a:schemeClr>
                </a:solidFill>
              </a:defRPr>
            </a:lvl6pPr>
            <a:lvl7pPr marL="3665738" indent="0">
              <a:buNone/>
              <a:defRPr sz="1900">
                <a:solidFill>
                  <a:schemeClr val="tx1">
                    <a:tint val="75000"/>
                  </a:schemeClr>
                </a:solidFill>
              </a:defRPr>
            </a:lvl7pPr>
            <a:lvl8pPr marL="4276695" indent="0">
              <a:buNone/>
              <a:defRPr sz="1900">
                <a:solidFill>
                  <a:schemeClr val="tx1">
                    <a:tint val="75000"/>
                  </a:schemeClr>
                </a:solidFill>
              </a:defRPr>
            </a:lvl8pPr>
            <a:lvl9pPr marL="4887651" indent="0">
              <a:buNone/>
              <a:defRPr sz="1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2313834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2"/>
            <a:ext cx="5654040" cy="6336348"/>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2"/>
            <a:ext cx="5654040" cy="6336348"/>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1967738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200" b="1"/>
            </a:lvl1pPr>
            <a:lvl2pPr marL="610956" indent="0">
              <a:buNone/>
              <a:defRPr sz="2700" b="1"/>
            </a:lvl2pPr>
            <a:lvl3pPr marL="1221913" indent="0">
              <a:buNone/>
              <a:defRPr sz="2400" b="1"/>
            </a:lvl3pPr>
            <a:lvl4pPr marL="1832869" indent="0">
              <a:buNone/>
              <a:defRPr sz="2100" b="1"/>
            </a:lvl4pPr>
            <a:lvl5pPr marL="2443825" indent="0">
              <a:buNone/>
              <a:defRPr sz="2100" b="1"/>
            </a:lvl5pPr>
            <a:lvl6pPr marL="3054782" indent="0">
              <a:buNone/>
              <a:defRPr sz="2100" b="1"/>
            </a:lvl6pPr>
            <a:lvl7pPr marL="3665738" indent="0">
              <a:buNone/>
              <a:defRPr sz="2100" b="1"/>
            </a:lvl7pPr>
            <a:lvl8pPr marL="4276695" indent="0">
              <a:buNone/>
              <a:defRPr sz="2100" b="1"/>
            </a:lvl8pPr>
            <a:lvl9pPr marL="4887651" indent="0">
              <a:buNone/>
              <a:defRPr sz="21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6" cy="895667"/>
          </a:xfrm>
        </p:spPr>
        <p:txBody>
          <a:bodyPr anchor="b"/>
          <a:lstStyle>
            <a:lvl1pPr marL="0" indent="0">
              <a:buNone/>
              <a:defRPr sz="3200" b="1"/>
            </a:lvl1pPr>
            <a:lvl2pPr marL="610956" indent="0">
              <a:buNone/>
              <a:defRPr sz="2700" b="1"/>
            </a:lvl2pPr>
            <a:lvl3pPr marL="1221913" indent="0">
              <a:buNone/>
              <a:defRPr sz="2400" b="1"/>
            </a:lvl3pPr>
            <a:lvl4pPr marL="1832869" indent="0">
              <a:buNone/>
              <a:defRPr sz="2100" b="1"/>
            </a:lvl4pPr>
            <a:lvl5pPr marL="2443825" indent="0">
              <a:buNone/>
              <a:defRPr sz="2100" b="1"/>
            </a:lvl5pPr>
            <a:lvl6pPr marL="3054782" indent="0">
              <a:buNone/>
              <a:defRPr sz="2100" b="1"/>
            </a:lvl6pPr>
            <a:lvl7pPr marL="3665738" indent="0">
              <a:buNone/>
              <a:defRPr sz="2100" b="1"/>
            </a:lvl7pPr>
            <a:lvl8pPr marL="4276695" indent="0">
              <a:buNone/>
              <a:defRPr sz="2100" b="1"/>
            </a:lvl8pPr>
            <a:lvl9pPr marL="4887651" indent="0">
              <a:buNone/>
              <a:defRPr sz="21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6" cy="55318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1595423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3761848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397826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2270"/>
            <a:ext cx="4211639" cy="1626870"/>
          </a:xfrm>
        </p:spPr>
        <p:txBody>
          <a:bodyPr anchor="b"/>
          <a:lstStyle>
            <a:lvl1pPr algn="l">
              <a:defRPr sz="27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2"/>
            <a:ext cx="7156450" cy="8194358"/>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0" y="2009142"/>
            <a:ext cx="4211639" cy="6567488"/>
          </a:xfrm>
        </p:spPr>
        <p:txBody>
          <a:bodyPr/>
          <a:lstStyle>
            <a:lvl1pPr marL="0" indent="0">
              <a:buNone/>
              <a:defRPr sz="1900"/>
            </a:lvl1pPr>
            <a:lvl2pPr marL="610956" indent="0">
              <a:buNone/>
              <a:defRPr sz="1600"/>
            </a:lvl2pPr>
            <a:lvl3pPr marL="1221913" indent="0">
              <a:buNone/>
              <a:defRPr sz="1300"/>
            </a:lvl3pPr>
            <a:lvl4pPr marL="1832869" indent="0">
              <a:buNone/>
              <a:defRPr sz="1200"/>
            </a:lvl4pPr>
            <a:lvl5pPr marL="2443825" indent="0">
              <a:buNone/>
              <a:defRPr sz="1200"/>
            </a:lvl5pPr>
            <a:lvl6pPr marL="3054782" indent="0">
              <a:buNone/>
              <a:defRPr sz="1200"/>
            </a:lvl6pPr>
            <a:lvl7pPr marL="3665738" indent="0">
              <a:buNone/>
              <a:defRPr sz="1200"/>
            </a:lvl7pPr>
            <a:lvl8pPr marL="4276695" indent="0">
              <a:buNone/>
              <a:defRPr sz="1200"/>
            </a:lvl8pPr>
            <a:lvl9pPr marL="4887651"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913021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7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300"/>
            </a:lvl1pPr>
            <a:lvl2pPr marL="610956" indent="0">
              <a:buNone/>
              <a:defRPr sz="3700"/>
            </a:lvl2pPr>
            <a:lvl3pPr marL="1221913" indent="0">
              <a:buNone/>
              <a:defRPr sz="3200"/>
            </a:lvl3pPr>
            <a:lvl4pPr marL="1832869" indent="0">
              <a:buNone/>
              <a:defRPr sz="2700"/>
            </a:lvl4pPr>
            <a:lvl5pPr marL="2443825" indent="0">
              <a:buNone/>
              <a:defRPr sz="2700"/>
            </a:lvl5pPr>
            <a:lvl6pPr marL="3054782" indent="0">
              <a:buNone/>
              <a:defRPr sz="2700"/>
            </a:lvl6pPr>
            <a:lvl7pPr marL="3665738" indent="0">
              <a:buNone/>
              <a:defRPr sz="2700"/>
            </a:lvl7pPr>
            <a:lvl8pPr marL="4276695" indent="0">
              <a:buNone/>
              <a:defRPr sz="2700"/>
            </a:lvl8pPr>
            <a:lvl9pPr marL="4887651" indent="0">
              <a:buNone/>
              <a:defRPr sz="27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00"/>
            </a:lvl1pPr>
            <a:lvl2pPr marL="610956" indent="0">
              <a:buNone/>
              <a:defRPr sz="1600"/>
            </a:lvl2pPr>
            <a:lvl3pPr marL="1221913" indent="0">
              <a:buNone/>
              <a:defRPr sz="1300"/>
            </a:lvl3pPr>
            <a:lvl4pPr marL="1832869" indent="0">
              <a:buNone/>
              <a:defRPr sz="1200"/>
            </a:lvl4pPr>
            <a:lvl5pPr marL="2443825" indent="0">
              <a:buNone/>
              <a:defRPr sz="1200"/>
            </a:lvl5pPr>
            <a:lvl6pPr marL="3054782" indent="0">
              <a:buNone/>
              <a:defRPr sz="1200"/>
            </a:lvl6pPr>
            <a:lvl7pPr marL="3665738" indent="0">
              <a:buNone/>
              <a:defRPr sz="1200"/>
            </a:lvl7pPr>
            <a:lvl8pPr marL="4276695" indent="0">
              <a:buNone/>
              <a:defRPr sz="1200"/>
            </a:lvl8pPr>
            <a:lvl9pPr marL="4887651"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896BEC-637C-473B-A37E-AAA107F78589}" type="datetimeFigureOut">
              <a:rPr kumimoji="1" lang="ja-JP" altLang="en-US" smtClean="0"/>
              <a:t>2021/12/17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2269927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2191" tIns="61096" rIns="122191" bIns="6109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2"/>
            <a:ext cx="11521440" cy="6336348"/>
          </a:xfrm>
          <a:prstGeom prst="rect">
            <a:avLst/>
          </a:prstGeom>
        </p:spPr>
        <p:txBody>
          <a:bodyPr vert="horz" lIns="122191" tIns="61096" rIns="122191" bIns="6109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2"/>
            <a:ext cx="2987040" cy="511175"/>
          </a:xfrm>
          <a:prstGeom prst="rect">
            <a:avLst/>
          </a:prstGeom>
        </p:spPr>
        <p:txBody>
          <a:bodyPr vert="horz" lIns="122191" tIns="61096" rIns="122191" bIns="61096" rtlCol="0" anchor="ctr"/>
          <a:lstStyle>
            <a:lvl1pPr algn="l">
              <a:defRPr sz="1600">
                <a:solidFill>
                  <a:schemeClr val="tx1">
                    <a:tint val="75000"/>
                  </a:schemeClr>
                </a:solidFill>
              </a:defRPr>
            </a:lvl1pPr>
          </a:lstStyle>
          <a:p>
            <a:fld id="{3C896BEC-637C-473B-A37E-AAA107F78589}" type="datetimeFigureOut">
              <a:rPr kumimoji="1" lang="ja-JP" altLang="en-US" smtClean="0"/>
              <a:t>2021/12/17</a:t>
            </a:fld>
            <a:endParaRPr kumimoji="1" lang="ja-JP" altLang="en-US"/>
          </a:p>
        </p:txBody>
      </p:sp>
      <p:sp>
        <p:nvSpPr>
          <p:cNvPr id="5" name="フッター プレースホルダー 4"/>
          <p:cNvSpPr>
            <a:spLocks noGrp="1"/>
          </p:cNvSpPr>
          <p:nvPr>
            <p:ph type="ftr" sz="quarter" idx="3"/>
          </p:nvPr>
        </p:nvSpPr>
        <p:spPr>
          <a:xfrm>
            <a:off x="4373880" y="8898892"/>
            <a:ext cx="4053840" cy="511175"/>
          </a:xfrm>
          <a:prstGeom prst="rect">
            <a:avLst/>
          </a:prstGeom>
        </p:spPr>
        <p:txBody>
          <a:bodyPr vert="horz" lIns="122191" tIns="61096" rIns="122191" bIns="61096"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2"/>
            <a:ext cx="2987040" cy="511175"/>
          </a:xfrm>
          <a:prstGeom prst="rect">
            <a:avLst/>
          </a:prstGeom>
        </p:spPr>
        <p:txBody>
          <a:bodyPr vert="horz" lIns="122191" tIns="61096" rIns="122191" bIns="61096" rtlCol="0" anchor="ctr"/>
          <a:lstStyle>
            <a:lvl1pPr algn="r">
              <a:defRPr sz="1600">
                <a:solidFill>
                  <a:schemeClr val="tx1">
                    <a:tint val="75000"/>
                  </a:schemeClr>
                </a:solidFill>
              </a:defRPr>
            </a:lvl1pPr>
          </a:lstStyle>
          <a:p>
            <a:fld id="{AD9EC984-E0F3-46A1-9A87-BEB168C6AF4C}" type="slidenum">
              <a:rPr kumimoji="1" lang="ja-JP" altLang="en-US" smtClean="0"/>
              <a:t>‹#›</a:t>
            </a:fld>
            <a:endParaRPr kumimoji="1" lang="ja-JP" altLang="en-US"/>
          </a:p>
        </p:txBody>
      </p:sp>
    </p:spTree>
    <p:extLst>
      <p:ext uri="{BB962C8B-B14F-4D97-AF65-F5344CB8AC3E}">
        <p14:creationId xmlns:p14="http://schemas.microsoft.com/office/powerpoint/2010/main" val="1151708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21913" rtl="0" eaLnBrk="1" latinLnBrk="0" hangingPunct="1">
        <a:spcBef>
          <a:spcPct val="0"/>
        </a:spcBef>
        <a:buNone/>
        <a:defRPr kumimoji="1" sz="5900" kern="1200">
          <a:solidFill>
            <a:schemeClr val="tx1"/>
          </a:solidFill>
          <a:latin typeface="+mj-lt"/>
          <a:ea typeface="+mj-ea"/>
          <a:cs typeface="+mj-cs"/>
        </a:defRPr>
      </a:lvl1pPr>
    </p:titleStyle>
    <p:bodyStyle>
      <a:lvl1pPr marL="458217" indent="-458217" algn="l" defTabSz="1221913"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1pPr>
      <a:lvl2pPr marL="992804" indent="-381848" algn="l" defTabSz="1221913"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2pPr>
      <a:lvl3pPr marL="1527391" indent="-305478" algn="l" defTabSz="122191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3pPr>
      <a:lvl4pPr marL="2138347"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4pPr>
      <a:lvl5pPr marL="2749304"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5pPr>
      <a:lvl6pPr marL="3360260"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6pPr>
      <a:lvl7pPr marL="3971216"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7pPr>
      <a:lvl8pPr marL="4582173"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8pPr>
      <a:lvl9pPr marL="5193129" indent="-305478" algn="l" defTabSz="1221913"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9pPr>
    </p:bodyStyle>
    <p:otherStyle>
      <a:defPPr>
        <a:defRPr lang="ja-JP"/>
      </a:defPPr>
      <a:lvl1pPr marL="0" algn="l" defTabSz="1221913" rtl="0" eaLnBrk="1" latinLnBrk="0" hangingPunct="1">
        <a:defRPr kumimoji="1" sz="2400" kern="1200">
          <a:solidFill>
            <a:schemeClr val="tx1"/>
          </a:solidFill>
          <a:latin typeface="+mn-lt"/>
          <a:ea typeface="+mn-ea"/>
          <a:cs typeface="+mn-cs"/>
        </a:defRPr>
      </a:lvl1pPr>
      <a:lvl2pPr marL="610956" algn="l" defTabSz="1221913" rtl="0" eaLnBrk="1" latinLnBrk="0" hangingPunct="1">
        <a:defRPr kumimoji="1" sz="2400" kern="1200">
          <a:solidFill>
            <a:schemeClr val="tx1"/>
          </a:solidFill>
          <a:latin typeface="+mn-lt"/>
          <a:ea typeface="+mn-ea"/>
          <a:cs typeface="+mn-cs"/>
        </a:defRPr>
      </a:lvl2pPr>
      <a:lvl3pPr marL="1221913" algn="l" defTabSz="1221913" rtl="0" eaLnBrk="1" latinLnBrk="0" hangingPunct="1">
        <a:defRPr kumimoji="1" sz="2400" kern="1200">
          <a:solidFill>
            <a:schemeClr val="tx1"/>
          </a:solidFill>
          <a:latin typeface="+mn-lt"/>
          <a:ea typeface="+mn-ea"/>
          <a:cs typeface="+mn-cs"/>
        </a:defRPr>
      </a:lvl3pPr>
      <a:lvl4pPr marL="1832869" algn="l" defTabSz="1221913" rtl="0" eaLnBrk="1" latinLnBrk="0" hangingPunct="1">
        <a:defRPr kumimoji="1" sz="2400" kern="1200">
          <a:solidFill>
            <a:schemeClr val="tx1"/>
          </a:solidFill>
          <a:latin typeface="+mn-lt"/>
          <a:ea typeface="+mn-ea"/>
          <a:cs typeface="+mn-cs"/>
        </a:defRPr>
      </a:lvl4pPr>
      <a:lvl5pPr marL="2443825" algn="l" defTabSz="1221913" rtl="0" eaLnBrk="1" latinLnBrk="0" hangingPunct="1">
        <a:defRPr kumimoji="1" sz="2400" kern="1200">
          <a:solidFill>
            <a:schemeClr val="tx1"/>
          </a:solidFill>
          <a:latin typeface="+mn-lt"/>
          <a:ea typeface="+mn-ea"/>
          <a:cs typeface="+mn-cs"/>
        </a:defRPr>
      </a:lvl5pPr>
      <a:lvl6pPr marL="3054782" algn="l" defTabSz="1221913" rtl="0" eaLnBrk="1" latinLnBrk="0" hangingPunct="1">
        <a:defRPr kumimoji="1" sz="2400" kern="1200">
          <a:solidFill>
            <a:schemeClr val="tx1"/>
          </a:solidFill>
          <a:latin typeface="+mn-lt"/>
          <a:ea typeface="+mn-ea"/>
          <a:cs typeface="+mn-cs"/>
        </a:defRPr>
      </a:lvl6pPr>
      <a:lvl7pPr marL="3665738" algn="l" defTabSz="1221913" rtl="0" eaLnBrk="1" latinLnBrk="0" hangingPunct="1">
        <a:defRPr kumimoji="1" sz="2400" kern="1200">
          <a:solidFill>
            <a:schemeClr val="tx1"/>
          </a:solidFill>
          <a:latin typeface="+mn-lt"/>
          <a:ea typeface="+mn-ea"/>
          <a:cs typeface="+mn-cs"/>
        </a:defRPr>
      </a:lvl7pPr>
      <a:lvl8pPr marL="4276695" algn="l" defTabSz="1221913" rtl="0" eaLnBrk="1" latinLnBrk="0" hangingPunct="1">
        <a:defRPr kumimoji="1" sz="2400" kern="1200">
          <a:solidFill>
            <a:schemeClr val="tx1"/>
          </a:solidFill>
          <a:latin typeface="+mn-lt"/>
          <a:ea typeface="+mn-ea"/>
          <a:cs typeface="+mn-cs"/>
        </a:defRPr>
      </a:lvl8pPr>
      <a:lvl9pPr marL="4887651" algn="l" defTabSz="1221913"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5994396" y="7873859"/>
            <a:ext cx="432048" cy="504056"/>
          </a:xfrm>
          <a:prstGeom prst="rect">
            <a:avLst/>
          </a:prstGeom>
          <a:ln w="6350">
            <a:noFill/>
          </a:ln>
        </p:spPr>
        <p:txBody>
          <a:bodyPr wrap="square" lIns="0" tIns="63997" rIns="0" bIns="63997" rtlCol="0" anchor="ctr">
            <a:noAutofit/>
          </a:bodyPr>
          <a:lstStyle/>
          <a:p>
            <a:pPr marL="72000" algn="ctr"/>
            <a:endParaRPr kumimoji="1" lang="en-US" altLang="ja-JP"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0" y="68151"/>
            <a:ext cx="12801600" cy="462001"/>
          </a:xfrm>
          <a:prstGeom prst="rect">
            <a:avLst/>
          </a:prstGeom>
          <a:solidFill>
            <a:srgbClr val="FF0000"/>
          </a:solidFill>
          <a:ln w="6350" cmpd="dbl">
            <a:noFill/>
            <a:prstDash val="solid"/>
          </a:ln>
        </p:spPr>
        <p:txBody>
          <a:bodyPr wrap="square" lIns="0" tIns="85519" rIns="0" bIns="85519"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96214" algn="ctr"/>
            <a:r>
              <a:rPr lang="ja-JP" altLang="en-US" sz="1800" b="1" kern="100" dirty="0">
                <a:solidFill>
                  <a:schemeClr val="bg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大阪府人権教育推進計画の点検について</a:t>
            </a:r>
            <a:endParaRPr lang="en-US" altLang="ja-JP" sz="1800" b="1" kern="100" dirty="0">
              <a:solidFill>
                <a:schemeClr val="bg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8" name="Rectangle 2"/>
          <p:cNvSpPr>
            <a:spLocks noChangeArrowheads="1"/>
          </p:cNvSpPr>
          <p:nvPr/>
        </p:nvSpPr>
        <p:spPr bwMode="auto">
          <a:xfrm>
            <a:off x="0" y="0"/>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5" name="正方形/長方形 34"/>
          <p:cNvSpPr/>
          <p:nvPr/>
        </p:nvSpPr>
        <p:spPr>
          <a:xfrm>
            <a:off x="1227526" y="579311"/>
            <a:ext cx="3816424" cy="360040"/>
          </a:xfrm>
          <a:prstGeom prst="rect">
            <a:avLst/>
          </a:prstGeom>
          <a:ln w="6350">
            <a:noFill/>
          </a:ln>
        </p:spPr>
        <p:txBody>
          <a:bodyPr wrap="square" lIns="0" tIns="63997" rIns="0" bIns="63997" rtlCol="0" anchor="ctr">
            <a:noAutofit/>
          </a:bodyPr>
          <a:lstStyle/>
          <a:p>
            <a:pPr marL="72000" algn="ctr"/>
            <a:r>
              <a:rPr lang="en-US" altLang="ja-JP" sz="1400" kern="100" dirty="0" smtClean="0">
                <a:solidFill>
                  <a:srgbClr val="000000"/>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a:t>
            </a:r>
            <a:r>
              <a:rPr lang="ja-JP" altLang="en-US" sz="140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大阪府の人権</a:t>
            </a:r>
            <a:r>
              <a:rPr lang="ja-JP" altLang="en-US" sz="14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施策の推進に</a:t>
            </a:r>
            <a:r>
              <a:rPr lang="ja-JP" altLang="en-US" sz="140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係る体系</a:t>
            </a:r>
            <a:r>
              <a:rPr lang="en-US" altLang="ja-JP" sz="1400" kern="100" dirty="0">
                <a:solidFill>
                  <a:srgbClr val="000000"/>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a:t>
            </a:r>
            <a:r>
              <a:rPr lang="ja-JP" altLang="en-US" sz="1400" kern="1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endParaRPr kumimoji="1" lang="ja-JP" altLang="en-US" sz="1400" kern="1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12" name="角丸四角形 11"/>
          <p:cNvSpPr/>
          <p:nvPr/>
        </p:nvSpPr>
        <p:spPr>
          <a:xfrm>
            <a:off x="80151" y="1092392"/>
            <a:ext cx="6306263" cy="1836000"/>
          </a:xfrm>
          <a:prstGeom prst="roundRect">
            <a:avLst>
              <a:gd name="adj" fmla="val 4298"/>
            </a:avLst>
          </a:prstGeom>
          <a:ln w="6350">
            <a:solidFill>
              <a:schemeClr val="tx1"/>
            </a:solidFill>
          </a:ln>
        </p:spPr>
        <p:txBody>
          <a:bodyPr wrap="square" lIns="0" tIns="63997" rIns="0" bIns="63997" rtlCol="0" anchor="t">
            <a:noAutofit/>
          </a:bodyPr>
          <a:lstStyle/>
          <a:p>
            <a:pPr marL="72000">
              <a:lnSpc>
                <a:spcPts val="800"/>
              </a:lnSpc>
            </a:pPr>
            <a:r>
              <a:rPr lang="ja-JP" altLang="en-US" sz="105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rPr>
              <a:t>　</a:t>
            </a:r>
            <a:endParaRPr lang="en-US" altLang="ja-JP" sz="105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endParaRPr>
          </a:p>
          <a:p>
            <a:pPr marL="72000"/>
            <a:r>
              <a:rPr lang="ja-JP" altLang="en-US" sz="105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すべての人の人権が尊重される</a:t>
            </a: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豊かな社会の実現をめざして</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、平成</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1998</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月に、人権尊重の社会づくりを進めるための大阪府の責務や基本方針の策定などについて定めた「大阪府人権尊重の社会づくり条例」を</a:t>
            </a: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制定。令和元（</a:t>
            </a:r>
            <a:r>
              <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2019</a:t>
            </a: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a:t>
            </a:r>
            <a:r>
              <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月の改正において、</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府民と事業者の責務を規定。</a:t>
            </a:r>
            <a:endPar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39" name="角丸四角形 38"/>
          <p:cNvSpPr/>
          <p:nvPr/>
        </p:nvSpPr>
        <p:spPr>
          <a:xfrm>
            <a:off x="631334" y="963732"/>
            <a:ext cx="4798538" cy="280920"/>
          </a:xfrm>
          <a:prstGeom prst="roundRect">
            <a:avLst>
              <a:gd name="adj" fmla="val 5000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大阪府人権尊重の社会づくり条例</a:t>
            </a:r>
            <a:endParaRPr lang="en-US" altLang="ja-JP"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41" name="角丸四角形 40"/>
          <p:cNvSpPr/>
          <p:nvPr/>
        </p:nvSpPr>
        <p:spPr>
          <a:xfrm>
            <a:off x="69123" y="3360776"/>
            <a:ext cx="6317291" cy="2952000"/>
          </a:xfrm>
          <a:prstGeom prst="roundRect">
            <a:avLst>
              <a:gd name="adj" fmla="val 2221"/>
            </a:avLst>
          </a:prstGeom>
          <a:ln w="6350">
            <a:solidFill>
              <a:schemeClr val="tx1"/>
            </a:solidFill>
          </a:ln>
        </p:spPr>
        <p:txBody>
          <a:bodyPr wrap="square" lIns="0" tIns="63997" rIns="0" bIns="63997" rtlCol="0" anchor="t">
            <a:noAutofit/>
          </a:bodyPr>
          <a:lstStyle/>
          <a:p>
            <a:pPr marL="72000">
              <a:lnSpc>
                <a:spcPts val="800"/>
              </a:lnSpc>
            </a:pPr>
            <a:endParaRPr lang="en-US" altLang="ja-JP"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72000"/>
            <a:r>
              <a:rPr lang="ja-JP" altLang="en-US" sz="105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条例の具体化のために、平成</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13</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2001</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月に「大阪府人権施策推進基本方針」を策定。</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変更</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600"/>
              </a:spcBef>
            </a:pPr>
            <a:r>
              <a:rPr lang="ja-JP" altLang="en-US" sz="105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基本方針では、二つの府政推進の基本理念を掲げ、すべての行政分野において基本理念を踏まえた総合的な施策の推進に努めるとし、併せて、条例に示されている人権施策の基本方向を定めた。</a:t>
            </a:r>
            <a:endPar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42" name="角丸四角形 41"/>
          <p:cNvSpPr/>
          <p:nvPr/>
        </p:nvSpPr>
        <p:spPr>
          <a:xfrm>
            <a:off x="708113" y="3188838"/>
            <a:ext cx="4824536" cy="319876"/>
          </a:xfrm>
          <a:prstGeom prst="roundRect">
            <a:avLst>
              <a:gd name="adj" fmla="val 5000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大阪府人権施策推進基本方針</a:t>
            </a:r>
            <a:endParaRPr lang="en-US" altLang="ja-JP"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43" name="角丸四角形 42"/>
          <p:cNvSpPr/>
          <p:nvPr/>
        </p:nvSpPr>
        <p:spPr>
          <a:xfrm>
            <a:off x="174615" y="4320421"/>
            <a:ext cx="1512000" cy="216000"/>
          </a:xfrm>
          <a:prstGeom prst="roundRect">
            <a:avLst>
              <a:gd name="adj" fmla="val 25502"/>
            </a:avLst>
          </a:prstGeom>
          <a:ln w="6350">
            <a:solidFill>
              <a:schemeClr val="tx1"/>
            </a:solidFill>
          </a:ln>
        </p:spPr>
        <p:txBody>
          <a:bodyPr wrap="square" lIns="0" tIns="63997" rIns="0" bIns="63997" rtlCol="0" anchor="ctr">
            <a:noAutofit/>
          </a:bodyPr>
          <a:lstStyle/>
          <a:p>
            <a:pPr marL="72000" algn="ct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府政推進の基本理念</a:t>
            </a:r>
          </a:p>
        </p:txBody>
      </p:sp>
      <p:sp>
        <p:nvSpPr>
          <p:cNvPr id="44" name="正方形/長方形 43"/>
          <p:cNvSpPr/>
          <p:nvPr/>
        </p:nvSpPr>
        <p:spPr>
          <a:xfrm>
            <a:off x="340397" y="4541702"/>
            <a:ext cx="5951306" cy="504814"/>
          </a:xfrm>
          <a:prstGeom prst="rect">
            <a:avLst/>
          </a:prstGeom>
          <a:ln w="6350">
            <a:noFill/>
          </a:ln>
        </p:spPr>
        <p:txBody>
          <a:bodyPr wrap="square" lIns="0" tIns="63997" rIns="0" bIns="63997" rtlCol="0" anchor="ctr">
            <a:noAutofit/>
          </a:bodyPr>
          <a:lstStyle/>
          <a:p>
            <a:pPr marL="72000"/>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・一人ひとりがかけがえのない存在として尊重される差別のない社会の実現</a:t>
            </a:r>
            <a:endPar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600"/>
              </a:spcBef>
            </a:pP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・誰もが個性や能力をいかして自己実現を図ることのできる豊かな人権文化の創造</a:t>
            </a:r>
            <a:endPar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45" name="正方形/長方形 44"/>
          <p:cNvSpPr/>
          <p:nvPr/>
        </p:nvSpPr>
        <p:spPr>
          <a:xfrm>
            <a:off x="164375" y="5364637"/>
            <a:ext cx="3251666" cy="900000"/>
          </a:xfrm>
          <a:prstGeom prst="rect">
            <a:avLst/>
          </a:prstGeom>
          <a:solidFill>
            <a:schemeClr val="accent5">
              <a:lumMod val="40000"/>
              <a:lumOff val="60000"/>
            </a:schemeClr>
          </a:solidFill>
          <a:ln w="6350">
            <a:noFill/>
          </a:ln>
        </p:spPr>
        <p:txBody>
          <a:bodyPr wrap="square" lIns="0" tIns="63997" rIns="0" bIns="63997" rtlCol="0" anchor="t">
            <a:noAutofit/>
          </a:bodyPr>
          <a:lstStyle/>
          <a:p>
            <a:pPr marL="72000"/>
            <a:r>
              <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a:t>
            </a: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人権意識の高揚を図るための施策　　　　</a:t>
            </a:r>
            <a:endPar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①人権教育の推進　　　　　　　　　　　　　　　　　　　　　</a:t>
            </a:r>
            <a:endPar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②人権教育に取り組む指導者の養成　　　　　　　　　　</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③府民の主体的な人権教育に関する活動の促進</a:t>
            </a:r>
            <a:endPar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④人権教育に関する情報収集・提供機能の充実</a:t>
            </a:r>
            <a:r>
              <a:rPr kumimoji="1" lang="ja-JP" altLang="en-US" sz="105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rPr>
              <a:t>　　</a:t>
            </a:r>
            <a:r>
              <a:rPr kumimoji="1"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46" name="角丸四角形 45"/>
          <p:cNvSpPr/>
          <p:nvPr/>
        </p:nvSpPr>
        <p:spPr>
          <a:xfrm>
            <a:off x="158772" y="5076505"/>
            <a:ext cx="1512000" cy="216000"/>
          </a:xfrm>
          <a:prstGeom prst="roundRect">
            <a:avLst>
              <a:gd name="adj" fmla="val 25502"/>
            </a:avLst>
          </a:prstGeom>
          <a:ln w="6350">
            <a:solidFill>
              <a:schemeClr val="tx1"/>
            </a:solidFill>
          </a:ln>
        </p:spPr>
        <p:txBody>
          <a:bodyPr wrap="square" lIns="0" tIns="63997" rIns="0" bIns="63997" rtlCol="0" anchor="ctr">
            <a:noAutofit/>
          </a:bodyPr>
          <a:lstStyle/>
          <a:p>
            <a:pPr marL="72000" algn="ct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人権施策の基本方向</a:t>
            </a:r>
          </a:p>
        </p:txBody>
      </p:sp>
      <p:sp>
        <p:nvSpPr>
          <p:cNvPr id="47" name="正方形/長方形 46"/>
          <p:cNvSpPr/>
          <p:nvPr/>
        </p:nvSpPr>
        <p:spPr>
          <a:xfrm>
            <a:off x="3416041" y="5357108"/>
            <a:ext cx="2988000" cy="900000"/>
          </a:xfrm>
          <a:prstGeom prst="rect">
            <a:avLst/>
          </a:prstGeom>
          <a:ln w="6350">
            <a:noFill/>
          </a:ln>
        </p:spPr>
        <p:txBody>
          <a:bodyPr wrap="square" lIns="0" tIns="63997" rIns="0" bIns="63997" rtlCol="0" anchor="t">
            <a:noAutofit/>
          </a:bodyPr>
          <a:lstStyle/>
          <a:p>
            <a:pPr marL="72000"/>
            <a:r>
              <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人権擁護に資する施策</a:t>
            </a:r>
            <a:endPar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①府民の主体的な判断・自己実現の支援</a:t>
            </a:r>
            <a:endPar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②人権相談の充実</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③国の人権擁護機関との連携　　　</a:t>
            </a:r>
          </a:p>
        </p:txBody>
      </p:sp>
      <p:sp>
        <p:nvSpPr>
          <p:cNvPr id="52" name="右矢印 51"/>
          <p:cNvSpPr/>
          <p:nvPr/>
        </p:nvSpPr>
        <p:spPr>
          <a:xfrm rot="5400000">
            <a:off x="3131275" y="5693861"/>
            <a:ext cx="136749" cy="1518579"/>
          </a:xfrm>
          <a:prstGeom prst="rightArrow">
            <a:avLst/>
          </a:prstGeom>
          <a:solidFill>
            <a:schemeClr val="tx2">
              <a:lumMod val="60000"/>
              <a:lumOff val="40000"/>
            </a:schemeClr>
          </a:solidFill>
          <a:ln w="6350">
            <a:solidFill>
              <a:schemeClr val="tx1"/>
            </a:solidFill>
          </a:ln>
        </p:spPr>
        <p:txBody>
          <a:bodyPr wrap="square" lIns="0" tIns="63997" rIns="0" bIns="63997" rtlCol="0" anchor="t">
            <a:noAutofit/>
          </a:bodyPr>
          <a:lstStyle/>
          <a:p>
            <a:pPr marL="72000" algn="ctr"/>
            <a:endParaRPr kumimoji="1" lang="ja-JP" altLang="en-US" sz="1050" u="dash"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80151" y="6773808"/>
            <a:ext cx="6306264" cy="2772000"/>
          </a:xfrm>
          <a:prstGeom prst="roundRect">
            <a:avLst>
              <a:gd name="adj" fmla="val 4298"/>
            </a:avLst>
          </a:prstGeom>
          <a:ln w="6350">
            <a:solidFill>
              <a:schemeClr val="tx1"/>
            </a:solidFill>
          </a:ln>
        </p:spPr>
        <p:txBody>
          <a:bodyPr wrap="square" lIns="0" tIns="63997" rIns="0" bIns="63997" rtlCol="0" anchor="t">
            <a:noAutofit/>
          </a:bodyPr>
          <a:lstStyle/>
          <a:p>
            <a:pPr marL="72000">
              <a:lnSpc>
                <a:spcPts val="800"/>
              </a:lnSpc>
            </a:pPr>
            <a:endParaRPr kumimoji="1" lang="en-US" altLang="ja-JP" sz="1050" u="dash"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72000"/>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平成</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17</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2005</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月に、「大阪府人権教育推進計画」を策定。</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600"/>
              </a:spcBef>
            </a:pP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この計画は、第一に、基本方針が示す「人権意識の高揚を図るための施策</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」の推進計画</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（計画期間：平成</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26</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2014</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）年度までの</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年間）として、第二に、「人権教育のための国連</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大阪府後期行動</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計画</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」の成果と課題を継承するもの</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として、第三に、「人権教育及び人権啓発の推進に関する法律」が定める地方公共団体の責務</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を果たす</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ため</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の府の基本計画としての</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性格もあわせ持つ</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もの。</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600"/>
              </a:spcBef>
            </a:pP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00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a:t>
            </a:r>
            <a:r>
              <a:rPr kumimoji="1" lang="ja-JP" altLang="en-US" sz="10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教育啓発推進法</a:t>
            </a:r>
            <a:r>
              <a:rPr kumimoji="1" lang="ja-JP" altLang="en-US" sz="100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第５条：</a:t>
            </a:r>
            <a:r>
              <a:rPr lang="ja-JP" altLang="en-US" sz="100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「地方公共団体は、基本理念にのっとり、国</a:t>
            </a:r>
            <a:r>
              <a:rPr lang="ja-JP" altLang="en-US" sz="10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との連携を図りつつ</a:t>
            </a:r>
            <a:r>
              <a:rPr lang="ja-JP" altLang="en-US" sz="100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、その　</a:t>
            </a:r>
            <a:endParaRPr lang="en-US" altLang="ja-JP" sz="100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0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地域</a:t>
            </a:r>
            <a:r>
              <a:rPr lang="ja-JP" altLang="en-US" sz="10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の実情を踏まえ、人権教育及び人権啓発に関する施策を策定し</a:t>
            </a:r>
            <a:r>
              <a:rPr lang="ja-JP" altLang="en-US" sz="100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、及び実施する責務を有する。」</a:t>
            </a:r>
            <a:endParaRPr lang="en-US" altLang="ja-JP" sz="10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900"/>
              </a:spcBef>
            </a:pPr>
            <a:r>
              <a:rPr lang="ja-JP" altLang="en-US" sz="10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平成</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27</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2015</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月に、</a:t>
            </a:r>
            <a:r>
              <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年間の計画期間の満了に伴い、推進計画を改定。</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なお</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、計画期間の設定は行わず、推進計画のフォローアップ</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、点検について</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は、以下のとおりとし</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た</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600"/>
              </a:spcBef>
            </a:pP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・様々な人権問題の現状や推進計画に基づく個別・具体の施策の実施状況については、毎年度、　</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「大阪府人権施策の状況（人権白書）」をとりまとめ、</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公表します。</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600"/>
              </a:spcBef>
            </a:pPr>
            <a:r>
              <a:rPr lang="ja-JP" altLang="en-US" sz="105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050" b="1"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国連</a:t>
            </a:r>
            <a:r>
              <a:rPr lang="ja-JP" altLang="en-US" sz="1050" b="1"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や国の動向、府民のニーズや社会情勢の変化、法令・制度の</a:t>
            </a:r>
            <a:r>
              <a:rPr lang="ja-JP" altLang="en-US" sz="1050" b="1"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変化等</a:t>
            </a:r>
            <a:r>
              <a:rPr lang="ja-JP" altLang="en-US" sz="1050" b="1"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に対応するため、</a:t>
            </a:r>
            <a:r>
              <a:rPr lang="ja-JP" altLang="en-US" sz="1050" b="1"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３年</a:t>
            </a:r>
            <a:r>
              <a:rPr lang="ja-JP" altLang="en-US" sz="1050" b="1" kern="100" dirty="0" err="1"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ご</a:t>
            </a:r>
            <a:endParaRPr lang="en-US" altLang="ja-JP" sz="1050" b="1"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b="1"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b="1"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とに推進計画の内容</a:t>
            </a:r>
            <a:r>
              <a:rPr lang="ja-JP" altLang="en-US" sz="1050" b="1"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a:t>
            </a:r>
            <a:r>
              <a:rPr lang="ja-JP" altLang="en-US" sz="1050" b="1"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点検します。</a:t>
            </a:r>
            <a:endParaRPr lang="ja-JP" altLang="en-US" sz="1050" b="1"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endParaRPr kumimoji="1" lang="en-US" altLang="ja-JP" sz="100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endParaRPr>
          </a:p>
          <a:p>
            <a:pPr marL="72000"/>
            <a:r>
              <a:rPr kumimoji="1" lang="ja-JP" altLang="en-US" sz="105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rPr>
              <a:t>　</a:t>
            </a:r>
          </a:p>
        </p:txBody>
      </p:sp>
      <p:sp>
        <p:nvSpPr>
          <p:cNvPr id="50" name="角丸四角形 49"/>
          <p:cNvSpPr/>
          <p:nvPr/>
        </p:nvSpPr>
        <p:spPr>
          <a:xfrm>
            <a:off x="735441" y="6594786"/>
            <a:ext cx="4824536" cy="319876"/>
          </a:xfrm>
          <a:prstGeom prst="roundRect">
            <a:avLst>
              <a:gd name="adj" fmla="val 5000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大阪府人権教育推進計画</a:t>
            </a:r>
            <a:endParaRPr lang="en-US" altLang="ja-JP"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0" name="右矢印 19"/>
          <p:cNvSpPr/>
          <p:nvPr/>
        </p:nvSpPr>
        <p:spPr>
          <a:xfrm rot="5400000">
            <a:off x="3124864" y="2321010"/>
            <a:ext cx="136749" cy="1518579"/>
          </a:xfrm>
          <a:prstGeom prst="rightArrow">
            <a:avLst/>
          </a:prstGeom>
          <a:solidFill>
            <a:schemeClr val="tx2">
              <a:lumMod val="60000"/>
              <a:lumOff val="40000"/>
            </a:schemeClr>
          </a:solidFill>
          <a:ln w="6350">
            <a:solidFill>
              <a:schemeClr val="tx1"/>
            </a:solidFill>
          </a:ln>
        </p:spPr>
        <p:txBody>
          <a:bodyPr wrap="square" lIns="0" tIns="63997" rIns="0" bIns="63997" rtlCol="0" anchor="t">
            <a:noAutofit/>
          </a:bodyPr>
          <a:lstStyle/>
          <a:p>
            <a:pPr marL="72000" algn="ctr"/>
            <a:endParaRPr kumimoji="1" lang="ja-JP" altLang="en-US" sz="1050" u="dash"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231992" y="1854815"/>
            <a:ext cx="6012000" cy="1008000"/>
          </a:xfrm>
          <a:prstGeom prst="rect">
            <a:avLst/>
          </a:prstGeom>
          <a:solidFill>
            <a:schemeClr val="accent5">
              <a:lumMod val="20000"/>
              <a:lumOff val="80000"/>
            </a:schemeClr>
          </a:solidFill>
          <a:ln w="6350">
            <a:solidFill>
              <a:schemeClr val="accent1"/>
            </a:solidFill>
          </a:ln>
        </p:spPr>
        <p:txBody>
          <a:bodyPr wrap="square" lIns="0" tIns="63997" rIns="0" bIns="63997" rtlCol="0" anchor="ctr">
            <a:noAutofit/>
          </a:bodyPr>
          <a:lstStyle/>
          <a:p>
            <a:pPr marL="72000"/>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＜条例で定める府の責務＞</a:t>
            </a:r>
            <a:endPar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600"/>
              </a:spcBef>
            </a:pP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・施策を実施するに当たって人権尊重の社会づくりに資するよう努めるとともに、人権施策を積極</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極的に推進する。</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600"/>
              </a:spcBef>
            </a:pP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・人権施策の推進にあたっては、国及び市町村との連絡調整を緊密に行うとともに、市町村、事業</a:t>
            </a:r>
            <a:endPar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者及び府民との協働により、人権尊重の社会づくりを積極的に推進するための体制を整備する。</a:t>
            </a:r>
          </a:p>
        </p:txBody>
      </p:sp>
      <p:sp>
        <p:nvSpPr>
          <p:cNvPr id="23" name="角丸四角形 22"/>
          <p:cNvSpPr/>
          <p:nvPr/>
        </p:nvSpPr>
        <p:spPr>
          <a:xfrm>
            <a:off x="303156" y="8211437"/>
            <a:ext cx="5951306" cy="1197675"/>
          </a:xfrm>
          <a:prstGeom prst="roundRect">
            <a:avLst>
              <a:gd name="adj" fmla="val 4298"/>
            </a:avLst>
          </a:prstGeom>
          <a:noFill/>
          <a:ln w="6350">
            <a:noFill/>
          </a:ln>
        </p:spPr>
        <p:txBody>
          <a:bodyPr wrap="square" lIns="0" tIns="63997" rIns="0" bIns="63997" rtlCol="0" anchor="ctr">
            <a:noAutofit/>
          </a:bodyPr>
          <a:lstStyle/>
          <a:p>
            <a:pPr marL="72000"/>
            <a:endParaRPr kumimoji="1" lang="ja-JP" altLang="en-US" sz="105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3" name="正方形/長方形 2"/>
          <p:cNvSpPr/>
          <p:nvPr/>
        </p:nvSpPr>
        <p:spPr>
          <a:xfrm>
            <a:off x="6688832" y="5232648"/>
            <a:ext cx="5652000" cy="900000"/>
          </a:xfrm>
          <a:prstGeom prst="rect">
            <a:avLst/>
          </a:prstGeom>
          <a:solidFill>
            <a:schemeClr val="bg1"/>
          </a:solidFill>
          <a:ln w="6350">
            <a:noFill/>
          </a:ln>
        </p:spPr>
        <p:txBody>
          <a:bodyPr wrap="square" lIns="0" tIns="63997" rIns="0" bIns="63997" rtlCol="0" anchor="t">
            <a:noAutofit/>
          </a:bodyPr>
          <a:lstStyle/>
          <a:p>
            <a:pPr marL="72000">
              <a:lnSpc>
                <a:spcPts val="1200"/>
              </a:lnSpc>
            </a:pPr>
            <a:r>
              <a:rPr kumimoji="1" lang="ja-JP" altLang="en-US" sz="1050" kern="100" dirty="0">
                <a:solidFill>
                  <a:srgbClr val="000000"/>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人権教育とは」</a:t>
            </a:r>
            <a:endPar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lnSpc>
                <a:spcPts val="1200"/>
              </a:lnSpc>
            </a:pP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１　はじめに　－人権教育の今日的意義－</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lnSpc>
                <a:spcPts val="1200"/>
              </a:lnSpc>
            </a:pPr>
            <a:r>
              <a:rPr kumimoji="1"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２　これまでの取組と評価</a:t>
            </a:r>
            <a:endParaRPr kumimoji="1"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lnSpc>
                <a:spcPts val="1200"/>
              </a:lnSpc>
            </a:pPr>
            <a:r>
              <a:rPr kumimoji="1" lang="ja-JP" altLang="en-US" sz="1050" u="sng"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３　推進計画の改</a:t>
            </a:r>
            <a:r>
              <a:rPr kumimoji="1" lang="ja-JP" altLang="en-US" sz="1050" u="sng"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定</a:t>
            </a:r>
            <a:r>
              <a:rPr kumimoji="1" lang="ja-JP" altLang="en-US" sz="1050" u="sng"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　削除（上記平成</a:t>
            </a:r>
            <a:r>
              <a:rPr kumimoji="1" lang="en-US" altLang="ja-JP" sz="1050" u="sng"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kumimoji="1" lang="ja-JP" altLang="en-US" sz="1050" u="sng"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年度に実施した点検</a:t>
            </a:r>
            <a:r>
              <a:rPr kumimoji="1" lang="ja-JP" altLang="en-US" sz="1050" u="sng"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内容を参照）</a:t>
            </a:r>
            <a:endParaRPr kumimoji="1" lang="en-US" altLang="ja-JP" sz="1050" u="sng"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lnSpc>
                <a:spcPts val="1200"/>
              </a:lnSpc>
            </a:pPr>
            <a:r>
              <a:rPr lang="ja-JP" altLang="en-US" sz="1050" u="sng"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４　推進計画　　　　　　　⇒　項目番号を「３」に繰り上げ</a:t>
            </a:r>
            <a:endParaRPr kumimoji="1" lang="ja-JP" altLang="en-US" sz="1050" u="sng"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grpSp>
        <p:nvGrpSpPr>
          <p:cNvPr id="7" name="Group 4"/>
          <p:cNvGrpSpPr>
            <a:grpSpLocks/>
          </p:cNvGrpSpPr>
          <p:nvPr/>
        </p:nvGrpSpPr>
        <p:grpSpPr bwMode="auto">
          <a:xfrm>
            <a:off x="6525736" y="5232648"/>
            <a:ext cx="6152038" cy="4313160"/>
            <a:chOff x="4184" y="482"/>
            <a:chExt cx="3749" cy="3603"/>
          </a:xfrm>
        </p:grpSpPr>
        <p:sp>
          <p:nvSpPr>
            <p:cNvPr id="9" name="AutoShape 3"/>
            <p:cNvSpPr>
              <a:spLocks noChangeAspect="1" noChangeArrowheads="1" noTextEdit="1"/>
            </p:cNvSpPr>
            <p:nvPr/>
          </p:nvSpPr>
          <p:spPr bwMode="auto">
            <a:xfrm>
              <a:off x="4184" y="482"/>
              <a:ext cx="3749" cy="3603"/>
            </a:xfrm>
            <a:prstGeom prst="rect">
              <a:avLst/>
            </a:prstGeom>
            <a:noFill/>
            <a:ln w="6350" cap="flat" cmpd="sng" algn="ctr">
              <a:solidFill>
                <a:srgbClr val="00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Rectangle 10"/>
            <p:cNvSpPr>
              <a:spLocks noChangeArrowheads="1"/>
            </p:cNvSpPr>
            <p:nvPr/>
          </p:nvSpPr>
          <p:spPr bwMode="auto">
            <a:xfrm>
              <a:off x="5092" y="1431"/>
              <a:ext cx="2501"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（１）家庭、学校、地域、職場等における人権教育の取組に対する支援</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19" name="Rectangle 11"/>
            <p:cNvSpPr>
              <a:spLocks noChangeArrowheads="1"/>
            </p:cNvSpPr>
            <p:nvPr/>
          </p:nvSpPr>
          <p:spPr bwMode="auto">
            <a:xfrm>
              <a:off x="5092" y="1536"/>
              <a:ext cx="1797"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（２）教育の機会均等の確保と「学び」の場の充実</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1" name="Rectangle 12"/>
            <p:cNvSpPr>
              <a:spLocks noChangeArrowheads="1"/>
            </p:cNvSpPr>
            <p:nvPr/>
          </p:nvSpPr>
          <p:spPr bwMode="auto">
            <a:xfrm>
              <a:off x="5092" y="1641"/>
              <a:ext cx="2344"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（３）現実に起こっている人権問題を踏まえた課題の共有・教材化</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2" name="Rectangle 13"/>
            <p:cNvSpPr>
              <a:spLocks noChangeArrowheads="1"/>
            </p:cNvSpPr>
            <p:nvPr/>
          </p:nvSpPr>
          <p:spPr bwMode="auto">
            <a:xfrm>
              <a:off x="5092" y="1745"/>
              <a:ext cx="2657"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（４）多様な文化や価値観を持つすべての人々が共有できる人権教育の推進</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5" name="Rectangle 14"/>
            <p:cNvSpPr>
              <a:spLocks noChangeArrowheads="1"/>
            </p:cNvSpPr>
            <p:nvPr/>
          </p:nvSpPr>
          <p:spPr bwMode="auto">
            <a:xfrm>
              <a:off x="5092" y="1850"/>
              <a:ext cx="1016"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（５）人権研修の推進・促進</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6" name="Rectangle 15"/>
            <p:cNvSpPr>
              <a:spLocks noChangeArrowheads="1"/>
            </p:cNvSpPr>
            <p:nvPr/>
          </p:nvSpPr>
          <p:spPr bwMode="auto">
            <a:xfrm>
              <a:off x="5092" y="2269"/>
              <a:ext cx="1954"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（１）地域、職場等において人権教育を担う人材の養成</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7" name="Rectangle 16"/>
            <p:cNvSpPr>
              <a:spLocks noChangeArrowheads="1"/>
            </p:cNvSpPr>
            <p:nvPr/>
          </p:nvSpPr>
          <p:spPr bwMode="auto">
            <a:xfrm>
              <a:off x="5092" y="2374"/>
              <a:ext cx="1329"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（２）専門的知識を持った人材の養成</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8" name="Rectangle 17"/>
            <p:cNvSpPr>
              <a:spLocks noChangeArrowheads="1"/>
            </p:cNvSpPr>
            <p:nvPr/>
          </p:nvSpPr>
          <p:spPr bwMode="auto">
            <a:xfrm>
              <a:off x="5092" y="2479"/>
              <a:ext cx="625"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（３）人材の活用</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9" name="Rectangle 18"/>
            <p:cNvSpPr>
              <a:spLocks noChangeArrowheads="1"/>
            </p:cNvSpPr>
            <p:nvPr/>
          </p:nvSpPr>
          <p:spPr bwMode="auto">
            <a:xfrm>
              <a:off x="5092" y="2898"/>
              <a:ext cx="2579"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（１）人権を知ること、考えること、行動することを支援する環境の構築</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30" name="Rectangle 19"/>
            <p:cNvSpPr>
              <a:spLocks noChangeArrowheads="1"/>
            </p:cNvSpPr>
            <p:nvPr/>
          </p:nvSpPr>
          <p:spPr bwMode="auto">
            <a:xfrm>
              <a:off x="5092" y="3003"/>
              <a:ext cx="1578"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（２）NPO等民間団体と連携した取組の推進</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31" name="Rectangle 20"/>
            <p:cNvSpPr>
              <a:spLocks noChangeArrowheads="1"/>
            </p:cNvSpPr>
            <p:nvPr/>
          </p:nvSpPr>
          <p:spPr bwMode="auto">
            <a:xfrm>
              <a:off x="5092" y="3422"/>
              <a:ext cx="1172"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（１）人権教育情報の収集・提供</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32" name="Rectangle 21"/>
            <p:cNvSpPr>
              <a:spLocks noChangeArrowheads="1"/>
            </p:cNvSpPr>
            <p:nvPr/>
          </p:nvSpPr>
          <p:spPr bwMode="auto">
            <a:xfrm>
              <a:off x="5092" y="3526"/>
              <a:ext cx="938"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（２）人権教育教材の開発</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33" name="Rectangle 22"/>
            <p:cNvSpPr>
              <a:spLocks noChangeArrowheads="1"/>
            </p:cNvSpPr>
            <p:nvPr/>
          </p:nvSpPr>
          <p:spPr bwMode="auto">
            <a:xfrm>
              <a:off x="5092" y="3631"/>
              <a:ext cx="1250"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（３）調査・研究機能の強化・充実</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34" name="Rectangle 23"/>
            <p:cNvSpPr>
              <a:spLocks noChangeArrowheads="1"/>
            </p:cNvSpPr>
            <p:nvPr/>
          </p:nvSpPr>
          <p:spPr bwMode="auto">
            <a:xfrm>
              <a:off x="5092" y="3736"/>
              <a:ext cx="1563"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（４）人権意識の高揚につながる情報の発信</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38" name="Rectangle 24"/>
            <p:cNvSpPr>
              <a:spLocks noChangeArrowheads="1"/>
            </p:cNvSpPr>
            <p:nvPr/>
          </p:nvSpPr>
          <p:spPr bwMode="auto">
            <a:xfrm>
              <a:off x="4366" y="3893"/>
              <a:ext cx="279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50" u="sng" dirty="0">
                  <a:solidFill>
                    <a:srgbClr val="000000"/>
                  </a:solidFill>
                  <a:latin typeface="UD デジタル 教科書体 NP-R" panose="02020400000000000000" pitchFamily="18" charset="-128"/>
                  <a:ea typeface="UD デジタル 教科書体 NP-R" panose="02020400000000000000" pitchFamily="18" charset="-128"/>
                </a:rPr>
                <a:t>５</a:t>
              </a:r>
              <a:r>
                <a:rPr kumimoji="0" lang="ja-JP" altLang="ja-JP" sz="1050" i="0" u="sng"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　推進計画のフォローアップ、点検</a:t>
              </a:r>
              <a:r>
                <a:rPr kumimoji="0" lang="ja-JP" altLang="en-US" sz="1050" i="0" u="sng" strike="noStrike" cap="none" normalizeH="0" baseline="0" dirty="0">
                  <a:ln>
                    <a:noFill/>
                  </a:ln>
                  <a:solidFill>
                    <a:srgbClr val="000000"/>
                  </a:solidFill>
                  <a:effectLst/>
                  <a:latin typeface="UD デジタル 教科書体 NP-R" panose="02020400000000000000" pitchFamily="18" charset="-128"/>
                  <a:ea typeface="UD デジタル 教科書体 NP-R" panose="02020400000000000000" pitchFamily="18" charset="-128"/>
                </a:rPr>
                <a:t>　　⇒　項目番号を「４」に繰り上げ</a:t>
              </a:r>
              <a:endParaRPr kumimoji="0" lang="ja-JP" altLang="ja-JP" sz="1050" i="0" u="sng"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40" name="Line 25"/>
            <p:cNvSpPr>
              <a:spLocks noChangeShapeType="1"/>
            </p:cNvSpPr>
            <p:nvPr/>
          </p:nvSpPr>
          <p:spPr bwMode="auto">
            <a:xfrm>
              <a:off x="4923" y="1303"/>
              <a:ext cx="0" cy="19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Rectangle 26"/>
            <p:cNvSpPr>
              <a:spLocks noChangeArrowheads="1"/>
            </p:cNvSpPr>
            <p:nvPr/>
          </p:nvSpPr>
          <p:spPr bwMode="auto">
            <a:xfrm>
              <a:off x="4923" y="1303"/>
              <a:ext cx="7" cy="19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Line 27"/>
            <p:cNvSpPr>
              <a:spLocks noChangeShapeType="1"/>
            </p:cNvSpPr>
            <p:nvPr/>
          </p:nvSpPr>
          <p:spPr bwMode="auto">
            <a:xfrm>
              <a:off x="4930" y="1303"/>
              <a:ext cx="14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Rectangle 28"/>
            <p:cNvSpPr>
              <a:spLocks noChangeArrowheads="1"/>
            </p:cNvSpPr>
            <p:nvPr/>
          </p:nvSpPr>
          <p:spPr bwMode="auto">
            <a:xfrm>
              <a:off x="4930" y="1303"/>
              <a:ext cx="14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Line 29"/>
            <p:cNvSpPr>
              <a:spLocks noChangeShapeType="1"/>
            </p:cNvSpPr>
            <p:nvPr/>
          </p:nvSpPr>
          <p:spPr bwMode="auto">
            <a:xfrm>
              <a:off x="4930" y="2141"/>
              <a:ext cx="14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Rectangle 30"/>
            <p:cNvSpPr>
              <a:spLocks noChangeArrowheads="1"/>
            </p:cNvSpPr>
            <p:nvPr/>
          </p:nvSpPr>
          <p:spPr bwMode="auto">
            <a:xfrm>
              <a:off x="4930" y="2141"/>
              <a:ext cx="14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31"/>
            <p:cNvSpPr>
              <a:spLocks noChangeShapeType="1"/>
            </p:cNvSpPr>
            <p:nvPr/>
          </p:nvSpPr>
          <p:spPr bwMode="auto">
            <a:xfrm>
              <a:off x="4632" y="2351"/>
              <a:ext cx="29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Rectangle 32"/>
            <p:cNvSpPr>
              <a:spLocks noChangeArrowheads="1"/>
            </p:cNvSpPr>
            <p:nvPr/>
          </p:nvSpPr>
          <p:spPr bwMode="auto">
            <a:xfrm>
              <a:off x="4632" y="2351"/>
              <a:ext cx="29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Line 33"/>
            <p:cNvSpPr>
              <a:spLocks noChangeShapeType="1"/>
            </p:cNvSpPr>
            <p:nvPr/>
          </p:nvSpPr>
          <p:spPr bwMode="auto">
            <a:xfrm>
              <a:off x="4930" y="2770"/>
              <a:ext cx="14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34"/>
            <p:cNvSpPr>
              <a:spLocks noChangeArrowheads="1"/>
            </p:cNvSpPr>
            <p:nvPr/>
          </p:nvSpPr>
          <p:spPr bwMode="auto">
            <a:xfrm>
              <a:off x="4930" y="2770"/>
              <a:ext cx="14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Line 35"/>
            <p:cNvSpPr>
              <a:spLocks noChangeShapeType="1"/>
            </p:cNvSpPr>
            <p:nvPr/>
          </p:nvSpPr>
          <p:spPr bwMode="auto">
            <a:xfrm>
              <a:off x="4930" y="3294"/>
              <a:ext cx="14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Rectangle 36"/>
            <p:cNvSpPr>
              <a:spLocks noChangeArrowheads="1"/>
            </p:cNvSpPr>
            <p:nvPr/>
          </p:nvSpPr>
          <p:spPr bwMode="auto">
            <a:xfrm>
              <a:off x="4930" y="3294"/>
              <a:ext cx="149"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Rectangle 38"/>
            <p:cNvSpPr>
              <a:spLocks noChangeArrowheads="1"/>
            </p:cNvSpPr>
            <p:nvPr/>
          </p:nvSpPr>
          <p:spPr bwMode="auto">
            <a:xfrm>
              <a:off x="4632" y="1198"/>
              <a:ext cx="162" cy="2625"/>
            </a:xfrm>
            <a:prstGeom prst="rect">
              <a:avLst/>
            </a:prstGeom>
            <a:noFill/>
            <a:ln w="11113"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8" name="Rectangle 39"/>
            <p:cNvSpPr>
              <a:spLocks noChangeArrowheads="1"/>
            </p:cNvSpPr>
            <p:nvPr/>
          </p:nvSpPr>
          <p:spPr bwMode="auto">
            <a:xfrm>
              <a:off x="4667" y="1668"/>
              <a:ext cx="0"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49" name="Rectangle 40"/>
            <p:cNvSpPr>
              <a:spLocks noChangeArrowheads="1"/>
            </p:cNvSpPr>
            <p:nvPr/>
          </p:nvSpPr>
          <p:spPr bwMode="auto">
            <a:xfrm>
              <a:off x="4667" y="1831"/>
              <a:ext cx="0"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53" name="Rectangle 44"/>
            <p:cNvSpPr>
              <a:spLocks noChangeArrowheads="1"/>
            </p:cNvSpPr>
            <p:nvPr/>
          </p:nvSpPr>
          <p:spPr bwMode="auto">
            <a:xfrm>
              <a:off x="4667" y="2416"/>
              <a:ext cx="0"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56" name="Rectangle 46"/>
            <p:cNvSpPr>
              <a:spLocks noChangeArrowheads="1"/>
            </p:cNvSpPr>
            <p:nvPr/>
          </p:nvSpPr>
          <p:spPr bwMode="auto">
            <a:xfrm>
              <a:off x="4699" y="2725"/>
              <a:ext cx="0"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57" name="Rectangle 47"/>
            <p:cNvSpPr>
              <a:spLocks noChangeArrowheads="1"/>
            </p:cNvSpPr>
            <p:nvPr/>
          </p:nvSpPr>
          <p:spPr bwMode="auto">
            <a:xfrm>
              <a:off x="4621" y="2873"/>
              <a:ext cx="168"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61" name="Rectangle 51"/>
            <p:cNvSpPr>
              <a:spLocks noChangeArrowheads="1"/>
            </p:cNvSpPr>
            <p:nvPr/>
          </p:nvSpPr>
          <p:spPr bwMode="auto">
            <a:xfrm>
              <a:off x="5073" y="1198"/>
              <a:ext cx="1835" cy="181"/>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2" name="Rectangle 52"/>
            <p:cNvSpPr>
              <a:spLocks noChangeArrowheads="1"/>
            </p:cNvSpPr>
            <p:nvPr/>
          </p:nvSpPr>
          <p:spPr bwMode="auto">
            <a:xfrm>
              <a:off x="5073" y="1198"/>
              <a:ext cx="1835" cy="181"/>
            </a:xfrm>
            <a:prstGeom prst="rect">
              <a:avLst/>
            </a:prstGeom>
            <a:noFill/>
            <a:ln w="11113"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3" name="Rectangle 53"/>
            <p:cNvSpPr>
              <a:spLocks noChangeArrowheads="1"/>
            </p:cNvSpPr>
            <p:nvPr/>
          </p:nvSpPr>
          <p:spPr bwMode="auto">
            <a:xfrm>
              <a:off x="5135" y="1250"/>
              <a:ext cx="78"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FFFFFF"/>
                  </a:solidFill>
                  <a:effectLst/>
                  <a:latin typeface="UD デジタル 教科書体 NP-R" panose="02020400000000000000" pitchFamily="18" charset="-128"/>
                  <a:ea typeface="UD デジタル 教科書体 NP-R" panose="02020400000000000000" pitchFamily="18" charset="-128"/>
                </a:rPr>
                <a:t>１</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064" name="Rectangle 54"/>
            <p:cNvSpPr>
              <a:spLocks noChangeArrowheads="1"/>
            </p:cNvSpPr>
            <p:nvPr/>
          </p:nvSpPr>
          <p:spPr bwMode="auto">
            <a:xfrm>
              <a:off x="5310" y="1250"/>
              <a:ext cx="547"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FFFFFF"/>
                  </a:solidFill>
                  <a:effectLst/>
                  <a:latin typeface="UD デジタル 教科書体 NP-R" panose="02020400000000000000" pitchFamily="18" charset="-128"/>
                  <a:ea typeface="UD デジタル 教科書体 NP-R" panose="02020400000000000000" pitchFamily="18" charset="-128"/>
                </a:rPr>
                <a:t>人権教育の推進</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065" name="Rectangle 55"/>
            <p:cNvSpPr>
              <a:spLocks noChangeArrowheads="1"/>
            </p:cNvSpPr>
            <p:nvPr/>
          </p:nvSpPr>
          <p:spPr bwMode="auto">
            <a:xfrm>
              <a:off x="5073" y="2036"/>
              <a:ext cx="1835" cy="181"/>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6" name="Rectangle 56"/>
            <p:cNvSpPr>
              <a:spLocks noChangeArrowheads="1"/>
            </p:cNvSpPr>
            <p:nvPr/>
          </p:nvSpPr>
          <p:spPr bwMode="auto">
            <a:xfrm>
              <a:off x="5073" y="2036"/>
              <a:ext cx="1835" cy="181"/>
            </a:xfrm>
            <a:prstGeom prst="rect">
              <a:avLst/>
            </a:prstGeom>
            <a:noFill/>
            <a:ln w="11113"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7" name="Rectangle 57"/>
            <p:cNvSpPr>
              <a:spLocks noChangeArrowheads="1"/>
            </p:cNvSpPr>
            <p:nvPr/>
          </p:nvSpPr>
          <p:spPr bwMode="auto">
            <a:xfrm>
              <a:off x="5135" y="2088"/>
              <a:ext cx="78"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FFFFFF"/>
                  </a:solidFill>
                  <a:effectLst/>
                  <a:latin typeface="UD デジタル 教科書体 NP-R" panose="02020400000000000000" pitchFamily="18" charset="-128"/>
                  <a:ea typeface="UD デジタル 教科書体 NP-R" panose="02020400000000000000" pitchFamily="18" charset="-128"/>
                </a:rPr>
                <a:t>２</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068" name="Rectangle 58"/>
            <p:cNvSpPr>
              <a:spLocks noChangeArrowheads="1"/>
            </p:cNvSpPr>
            <p:nvPr/>
          </p:nvSpPr>
          <p:spPr bwMode="auto">
            <a:xfrm>
              <a:off x="5310" y="2088"/>
              <a:ext cx="1172"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FFFFFF"/>
                  </a:solidFill>
                  <a:effectLst/>
                  <a:latin typeface="UD デジタル 教科書体 NP-R" panose="02020400000000000000" pitchFamily="18" charset="-128"/>
                  <a:ea typeface="UD デジタル 教科書体 NP-R" panose="02020400000000000000" pitchFamily="18" charset="-128"/>
                </a:rPr>
                <a:t>人権教育に取り組む指導者の養成</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069" name="Rectangle 59"/>
            <p:cNvSpPr>
              <a:spLocks noChangeArrowheads="1"/>
            </p:cNvSpPr>
            <p:nvPr/>
          </p:nvSpPr>
          <p:spPr bwMode="auto">
            <a:xfrm>
              <a:off x="5073" y="2665"/>
              <a:ext cx="1835" cy="180"/>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0" name="Rectangle 60"/>
            <p:cNvSpPr>
              <a:spLocks noChangeArrowheads="1"/>
            </p:cNvSpPr>
            <p:nvPr/>
          </p:nvSpPr>
          <p:spPr bwMode="auto">
            <a:xfrm>
              <a:off x="5073" y="2665"/>
              <a:ext cx="1835" cy="180"/>
            </a:xfrm>
            <a:prstGeom prst="rect">
              <a:avLst/>
            </a:prstGeom>
            <a:noFill/>
            <a:ln w="11113"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1" name="Rectangle 61"/>
            <p:cNvSpPr>
              <a:spLocks noChangeArrowheads="1"/>
            </p:cNvSpPr>
            <p:nvPr/>
          </p:nvSpPr>
          <p:spPr bwMode="auto">
            <a:xfrm>
              <a:off x="5135" y="2716"/>
              <a:ext cx="7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FFFFFF"/>
                  </a:solidFill>
                  <a:effectLst/>
                  <a:latin typeface="UD デジタル 教科書体 NP-R" panose="02020400000000000000" pitchFamily="18" charset="-128"/>
                  <a:ea typeface="UD デジタル 教科書体 NP-R" panose="02020400000000000000" pitchFamily="18" charset="-128"/>
                </a:rPr>
                <a:t>３</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072" name="Rectangle 62"/>
            <p:cNvSpPr>
              <a:spLocks noChangeArrowheads="1"/>
            </p:cNvSpPr>
            <p:nvPr/>
          </p:nvSpPr>
          <p:spPr bwMode="auto">
            <a:xfrm>
              <a:off x="5310" y="2716"/>
              <a:ext cx="140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FFFFFF"/>
                  </a:solidFill>
                  <a:effectLst/>
                  <a:latin typeface="UD デジタル 教科書体 NP-R" panose="02020400000000000000" pitchFamily="18" charset="-128"/>
                  <a:ea typeface="UD デジタル 教科書体 NP-R" panose="02020400000000000000" pitchFamily="18" charset="-128"/>
                </a:rPr>
                <a:t>府民の主体的な人権教育に関する活動の促進</a:t>
              </a:r>
              <a:endParaRPr kumimoji="0" lang="ja-JP" altLang="ja-JP" sz="9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073" name="Rectangle 63"/>
            <p:cNvSpPr>
              <a:spLocks noChangeArrowheads="1"/>
            </p:cNvSpPr>
            <p:nvPr/>
          </p:nvSpPr>
          <p:spPr bwMode="auto">
            <a:xfrm>
              <a:off x="5089" y="3190"/>
              <a:ext cx="1835" cy="180"/>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4" name="Rectangle 64"/>
            <p:cNvSpPr>
              <a:spLocks noChangeArrowheads="1"/>
            </p:cNvSpPr>
            <p:nvPr/>
          </p:nvSpPr>
          <p:spPr bwMode="auto">
            <a:xfrm>
              <a:off x="5084" y="3183"/>
              <a:ext cx="1813" cy="180"/>
            </a:xfrm>
            <a:prstGeom prst="rect">
              <a:avLst/>
            </a:prstGeom>
            <a:noFill/>
            <a:ln w="11113"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75" name="Rectangle 65"/>
            <p:cNvSpPr>
              <a:spLocks noChangeArrowheads="1"/>
            </p:cNvSpPr>
            <p:nvPr/>
          </p:nvSpPr>
          <p:spPr bwMode="auto">
            <a:xfrm>
              <a:off x="5135" y="3240"/>
              <a:ext cx="7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FFFFFF"/>
                  </a:solidFill>
                  <a:effectLst/>
                  <a:latin typeface="UD デジタル 教科書体 NP-R" panose="02020400000000000000" pitchFamily="18" charset="-128"/>
                  <a:ea typeface="UD デジタル 教科書体 NP-R" panose="02020400000000000000" pitchFamily="18" charset="-128"/>
                </a:rPr>
                <a:t>４</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sp>
          <p:nvSpPr>
            <p:cNvPr id="2076" name="Rectangle 66"/>
            <p:cNvSpPr>
              <a:spLocks noChangeArrowheads="1"/>
            </p:cNvSpPr>
            <p:nvPr/>
          </p:nvSpPr>
          <p:spPr bwMode="auto">
            <a:xfrm>
              <a:off x="5310" y="3240"/>
              <a:ext cx="140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FFFFFF"/>
                  </a:solidFill>
                  <a:effectLst/>
                  <a:latin typeface="UD デジタル 教科書体 NP-R" panose="02020400000000000000" pitchFamily="18" charset="-128"/>
                  <a:ea typeface="UD デジタル 教科書体 NP-R" panose="02020400000000000000" pitchFamily="18" charset="-128"/>
                </a:rPr>
                <a:t>人権教育に関する情報収集・提供機能の充実</a:t>
              </a:r>
              <a:endParaRPr kumimoji="0" lang="ja-JP" altLang="ja-JP" sz="18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p:txBody>
        </p:sp>
      </p:grpSp>
      <p:sp>
        <p:nvSpPr>
          <p:cNvPr id="4" name="大かっこ 3"/>
          <p:cNvSpPr/>
          <p:nvPr/>
        </p:nvSpPr>
        <p:spPr>
          <a:xfrm>
            <a:off x="424792" y="7946265"/>
            <a:ext cx="5868000" cy="2880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7" name="角丸四角形 86"/>
          <p:cNvSpPr/>
          <p:nvPr/>
        </p:nvSpPr>
        <p:spPr>
          <a:xfrm>
            <a:off x="6472808" y="840408"/>
            <a:ext cx="6192000" cy="2124000"/>
          </a:xfrm>
          <a:prstGeom prst="roundRect">
            <a:avLst>
              <a:gd name="adj" fmla="val 4298"/>
            </a:avLst>
          </a:prstGeom>
          <a:ln w="6350">
            <a:solidFill>
              <a:schemeClr val="tx1"/>
            </a:solidFill>
          </a:ln>
        </p:spPr>
        <p:txBody>
          <a:bodyPr wrap="square" lIns="0" tIns="63997" rIns="0" bIns="63997" rtlCol="0" anchor="ctr">
            <a:noAutofit/>
          </a:bodyPr>
          <a:lstStyle/>
          <a:p>
            <a:pPr marL="72000">
              <a:lnSpc>
                <a:spcPts val="1000"/>
              </a:lnSpc>
            </a:pPr>
            <a:endParaRPr lang="en-US" altLang="ja-JP" sz="1050" kern="100" dirty="0">
              <a:solidFill>
                <a:srgbClr val="000000"/>
              </a:solidFill>
              <a:latin typeface="ＭＳ 明朝" panose="02020609040205080304" pitchFamily="17" charset="-128"/>
              <a:ea typeface="ＭＳ 明朝" panose="02020609040205080304" pitchFamily="17" charset="-128"/>
              <a:cs typeface="Meiryo UI" panose="020B0604030504040204" pitchFamily="50" charset="-128"/>
            </a:endParaRPr>
          </a:p>
          <a:p>
            <a:pPr marL="72000"/>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点検</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概要</a:t>
            </a:r>
            <a:endPar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300"/>
              </a:spcBef>
            </a:pPr>
            <a:r>
              <a:rPr lang="ja-JP" altLang="en-US" sz="1050" kern="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３法制定の</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動きなど、この間の人権をめぐる状況を反映。</a:t>
            </a:r>
            <a:endPar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300"/>
              </a:spcBef>
            </a:pP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・計画期間満了後の改定にあたっての考え方を記載した </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３ 推進</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計画の改定</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」については削除。</a:t>
            </a:r>
            <a:endParaRPr lang="en-US" altLang="ja-JP"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また、そこでの考え方は</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、計画の推進にあたっての</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留意事項として</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推進計画</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のところで反映。</a:t>
            </a:r>
            <a:endPar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600"/>
              </a:spcBef>
            </a:pP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○審</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議会から出された意見</a:t>
            </a:r>
            <a:endPar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300"/>
              </a:spcBef>
            </a:pP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擁護に</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深く関わる</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仕事に</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従事する公務員に対する啓発の重要性を強調することが必要。</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300"/>
              </a:spcBef>
            </a:pP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研修</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の効果を、どのように確認していくのか、その考え方や留意点を記載することが必要。</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spcBef>
                <a:spcPts val="600"/>
              </a:spcBef>
            </a:pP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一方、当時</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、人権尊重の社会づくり条例における府民及び事業者の責務の追加にかかる改正</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及び</a:t>
            </a:r>
            <a:endParaRPr lang="en-US" altLang="ja-JP"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人権施策</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推進基本方針の変更を視野に</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入れ、検討を進めて</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いたため</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、平成</a:t>
            </a:r>
            <a:r>
              <a:rPr lang="en-US" altLang="ja-JP"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年度の点検</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内容は</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lang="en-US" altLang="ja-JP"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72000"/>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条例や基本方針</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a:t>
            </a:r>
            <a:r>
              <a:rPr lang="ja-JP" altLang="en-US" sz="105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変更後</a:t>
            </a:r>
            <a:r>
              <a:rPr lang="ja-JP" altLang="en-US"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に、今回実施する点検とあわせ、推進計画に反映させることとした。</a:t>
            </a:r>
            <a:endParaRPr lang="en-US" altLang="ja-JP" sz="105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88" name="角丸四角形 87"/>
          <p:cNvSpPr/>
          <p:nvPr/>
        </p:nvSpPr>
        <p:spPr>
          <a:xfrm>
            <a:off x="7223668" y="722700"/>
            <a:ext cx="4798538" cy="280920"/>
          </a:xfrm>
          <a:prstGeom prst="roundRect">
            <a:avLst>
              <a:gd name="adj" fmla="val 5000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平成</a:t>
            </a:r>
            <a:r>
              <a:rPr lang="en-US" altLang="ja-JP"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lang="ja-JP" altLang="en-US"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年度に実施した点検内容</a:t>
            </a:r>
            <a:endParaRPr lang="en-US" altLang="ja-JP"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89" name="角丸四角形 88"/>
          <p:cNvSpPr/>
          <p:nvPr/>
        </p:nvSpPr>
        <p:spPr>
          <a:xfrm>
            <a:off x="6472808" y="3178852"/>
            <a:ext cx="6192000" cy="1728000"/>
          </a:xfrm>
          <a:prstGeom prst="roundRect">
            <a:avLst>
              <a:gd name="adj" fmla="val 4298"/>
            </a:avLst>
          </a:prstGeom>
          <a:ln w="6350">
            <a:solidFill>
              <a:schemeClr val="tx1"/>
            </a:solidFill>
          </a:ln>
        </p:spPr>
        <p:txBody>
          <a:bodyPr wrap="square" lIns="0" tIns="63997" rIns="0" bIns="63997" rtlCol="0" anchor="ctr">
            <a:noAutofit/>
          </a:bodyPr>
          <a:lstStyle/>
          <a:p>
            <a:pPr marL="180975" indent="-95250">
              <a:lnSpc>
                <a:spcPts val="1000"/>
              </a:lnSpc>
              <a:spcBef>
                <a:spcPts val="300"/>
              </a:spcBef>
            </a:pPr>
            <a:endParaRPr lang="en-US" altLang="ja-JP" sz="1050" kern="100" dirty="0" smtClean="0">
              <a:solidFill>
                <a:srgbClr val="FF0000"/>
              </a:solidFill>
              <a:latin typeface="ＭＳ 明朝" panose="02020609040205080304" pitchFamily="17" charset="-128"/>
              <a:ea typeface="ＭＳ 明朝" panose="02020609040205080304" pitchFamily="17" charset="-128"/>
              <a:cs typeface="Meiryo UI" panose="020B0604030504040204" pitchFamily="50" charset="-128"/>
            </a:endParaRPr>
          </a:p>
          <a:p>
            <a:pPr marL="180975" indent="-180975"/>
            <a:r>
              <a:rPr lang="ja-JP" altLang="en-US" sz="1050" kern="100" dirty="0" smtClean="0">
                <a:latin typeface="ＭＳ 明朝" panose="02020609040205080304" pitchFamily="17" charset="-128"/>
                <a:ea typeface="ＭＳ 明朝" panose="02020609040205080304" pitchFamily="17" charset="-128"/>
                <a:cs typeface="Meiryo UI" panose="020B0604030504040204" pitchFamily="50" charset="-128"/>
              </a:rPr>
              <a:t>（１）</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人権施策推進基本方針の変更</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内容が反映されているか。</a:t>
            </a:r>
            <a:endPar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80975" indent="-180975">
              <a:spcBef>
                <a:spcPts val="600"/>
              </a:spcBef>
            </a:pP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（２）人権</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問題に関する府民意識調査の結果を踏まえた今後の取り組みの</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方向性が記載されているか。</a:t>
            </a:r>
            <a:endPar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80975" indent="-180975">
              <a:spcBef>
                <a:spcPts val="600"/>
              </a:spcBef>
            </a:pP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（３）「</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この間の人権をめぐる状況の特徴</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」が現状</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踏まえたものとなっているか。</a:t>
            </a:r>
            <a:endPar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80975" indent="-180975">
              <a:spcBef>
                <a:spcPts val="600"/>
              </a:spcBef>
            </a:pP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（４）基本方針における施策</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の４つの方</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向性の「</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この間の取り組みとその評価</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」の記載が適当か。</a:t>
            </a:r>
            <a:endPar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80975" indent="-180975">
              <a:spcBef>
                <a:spcPts val="600"/>
              </a:spcBef>
            </a:pP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（５）ＳＤＧｓ</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の動きや「</a:t>
            </a:r>
            <a:r>
              <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人権教育のための世界計画</a:t>
            </a:r>
            <a:r>
              <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行動計画」の第４フェーズへの移行</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を踏まえ</a:t>
            </a:r>
            <a:endParaRPr lang="en-US" altLang="ja-JP"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80975" indent="-180975"/>
            <a:r>
              <a:rPr lang="ja-JP" altLang="en-US"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r>
              <a:rPr lang="ja-JP" altLang="en-US" sz="1050" kern="100" dirty="0" err="1"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た</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記載となっているか。</a:t>
            </a:r>
            <a:endParaRPr lang="en-US" altLang="ja-JP" sz="1050" kern="1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80975" indent="-180975">
              <a:spcBef>
                <a:spcPts val="600"/>
              </a:spcBef>
            </a:pP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（６）平成</a:t>
            </a:r>
            <a:r>
              <a:rPr lang="en-US" altLang="ja-JP"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lang="ja-JP" altLang="en-US" sz="1050" kern="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年度の点検の際に審議会から出された意見が反映されているか。</a:t>
            </a:r>
            <a:r>
              <a:rPr lang="ja-JP" altLang="en-US" sz="1050" kern="100" dirty="0" smtClean="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endParaRPr lang="en-US" altLang="ja-JP" sz="1050" kern="100" dirty="0">
              <a:solidFill>
                <a:srgbClr val="FF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90" name="角丸四角形 89"/>
          <p:cNvSpPr/>
          <p:nvPr/>
        </p:nvSpPr>
        <p:spPr>
          <a:xfrm>
            <a:off x="7218885" y="3072408"/>
            <a:ext cx="4798538" cy="245583"/>
          </a:xfrm>
          <a:prstGeom prst="roundRect">
            <a:avLst>
              <a:gd name="adj" fmla="val 5000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今回の点検のポイント</a:t>
            </a:r>
            <a:endParaRPr lang="en-US" altLang="ja-JP" sz="1200" b="1" dirty="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4" name="正方形/長方形 23"/>
          <p:cNvSpPr/>
          <p:nvPr/>
        </p:nvSpPr>
        <p:spPr>
          <a:xfrm>
            <a:off x="7480920" y="4912042"/>
            <a:ext cx="4176000" cy="341815"/>
          </a:xfrm>
          <a:prstGeom prst="rect">
            <a:avLst/>
          </a:prstGeom>
          <a:ln w="6350">
            <a:noFill/>
          </a:ln>
        </p:spPr>
        <p:txBody>
          <a:bodyPr wrap="square" lIns="0" tIns="63997" rIns="0" bIns="63997" rtlCol="0" anchor="ctr">
            <a:noAutofit/>
          </a:bodyPr>
          <a:lstStyle/>
          <a:p>
            <a:pPr marL="72000" algn="ctr"/>
            <a:r>
              <a:rPr lang="en-US" altLang="ja-JP" sz="14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400" kern="100" dirty="0" smtClean="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構成にかかる変更点</a:t>
            </a:r>
            <a:r>
              <a:rPr lang="en-US" altLang="ja-JP" sz="14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4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a:t>
            </a:r>
            <a:endParaRPr kumimoji="1" lang="ja-JP" altLang="en-US" sz="1400" kern="1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81" name="Rectangle 37"/>
          <p:cNvSpPr>
            <a:spLocks noChangeArrowheads="1"/>
          </p:cNvSpPr>
          <p:nvPr/>
        </p:nvSpPr>
        <p:spPr bwMode="auto">
          <a:xfrm>
            <a:off x="7221849" y="6077203"/>
            <a:ext cx="305222" cy="3168000"/>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square" lIns="91440" tIns="0" rIns="91440" bIns="45720" numCol="1" anchor="ctr" anchorCtr="0" compatLnSpc="1">
            <a:prstTxWarp prst="textNoShape">
              <a:avLst/>
            </a:prstTxWarp>
          </a:bodyPr>
          <a:lstStyle/>
          <a:p>
            <a:pPr lvl="1"/>
            <a:r>
              <a:rPr lang="ja-JP" altLang="en-US" sz="1100" dirty="0" smtClean="0">
                <a:solidFill>
                  <a:schemeClr val="bg1"/>
                </a:solidFill>
                <a:latin typeface="UD デジタル 教科書体 NP-R" panose="02020400000000000000" pitchFamily="18" charset="-128"/>
                <a:ea typeface="UD デジタル 教科書体 NP-R" panose="02020400000000000000" pitchFamily="18" charset="-128"/>
              </a:rPr>
              <a:t>基本方針における施策の方向</a:t>
            </a:r>
            <a:endParaRPr lang="ja-JP" altLang="en-US" sz="11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80" name="正方形/長方形 79"/>
          <p:cNvSpPr/>
          <p:nvPr/>
        </p:nvSpPr>
        <p:spPr>
          <a:xfrm>
            <a:off x="11694911" y="103324"/>
            <a:ext cx="1007933" cy="40535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2" dirty="0" smtClean="0"/>
              <a:t>資料２</a:t>
            </a:r>
            <a:endParaRPr lang="ja-JP" altLang="en-US" sz="1462" dirty="0"/>
          </a:p>
        </p:txBody>
      </p:sp>
    </p:spTree>
    <p:extLst>
      <p:ext uri="{BB962C8B-B14F-4D97-AF65-F5344CB8AC3E}">
        <p14:creationId xmlns:p14="http://schemas.microsoft.com/office/powerpoint/2010/main" val="652364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6350">
          <a:solidFill>
            <a:schemeClr val="accent1"/>
          </a:solidFill>
        </a:ln>
      </a:spPr>
      <a:bodyPr wrap="square" lIns="0" tIns="63997" rIns="0" bIns="63997" anchor="t">
        <a:noAutofit/>
      </a:bodyPr>
      <a:lstStyle>
        <a:defPPr marL="72000">
          <a:defRPr sz="1050" u="dash"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11153</TotalTime>
  <Words>1536</Words>
  <Application>Microsoft Office PowerPoint</Application>
  <PresentationFormat>A3 297x420 mm</PresentationFormat>
  <Paragraphs>93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BIZ UDゴシック</vt:lpstr>
      <vt:lpstr>Meiryo UI</vt:lpstr>
      <vt:lpstr>ＭＳ Ｐゴシック</vt:lpstr>
      <vt:lpstr>ＭＳ ゴシック</vt:lpstr>
      <vt:lpstr>ＭＳ 明朝</vt:lpstr>
      <vt:lpstr>UD デジタル 教科書体 NP-B</vt:lpstr>
      <vt:lpstr>UD デジタル 教科書体 NP-R</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　靖信</dc:creator>
  <cp:lastModifiedBy>長谷川　敏之</cp:lastModifiedBy>
  <cp:revision>735</cp:revision>
  <cp:lastPrinted>2021-12-16T23:11:38Z</cp:lastPrinted>
  <dcterms:created xsi:type="dcterms:W3CDTF">2018-06-07T03:56:57Z</dcterms:created>
  <dcterms:modified xsi:type="dcterms:W3CDTF">2021-12-16T23:19:23Z</dcterms:modified>
</cp:coreProperties>
</file>