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5" r:id="rId2"/>
    <p:sldId id="270" r:id="rId3"/>
    <p:sldId id="283"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髙田　梨恵" initials="髙田　梨恵" lastIdx="1" clrIdx="0">
    <p:extLst>
      <p:ext uri="{19B8F6BF-5375-455C-9EA6-DF929625EA0E}">
        <p15:presenceInfo xmlns:p15="http://schemas.microsoft.com/office/powerpoint/2012/main" userId="S-1-5-21-161959346-1900351369-444732941-45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2236" autoAdjust="0"/>
  </p:normalViewPr>
  <p:slideViewPr>
    <p:cSldViewPr>
      <p:cViewPr varScale="1">
        <p:scale>
          <a:sx n="74" d="100"/>
          <a:sy n="74" d="100"/>
        </p:scale>
        <p:origin x="116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471C8F61-5AE8-4521-91E5-2FCA777C379D}" type="datetimeFigureOut">
              <a:rPr kumimoji="1" lang="ja-JP" altLang="en-US" smtClean="0"/>
              <a:t>2022/5/17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0C90F97A-5AE9-4F83-8D8C-8E05A16824DE}" type="slidenum">
              <a:rPr kumimoji="1" lang="ja-JP" altLang="en-US" smtClean="0"/>
              <a:t>‹#›</a:t>
            </a:fld>
            <a:endParaRPr kumimoji="1" lang="ja-JP" altLang="en-US"/>
          </a:p>
        </p:txBody>
      </p:sp>
    </p:spTree>
    <p:extLst>
      <p:ext uri="{BB962C8B-B14F-4D97-AF65-F5344CB8AC3E}">
        <p14:creationId xmlns:p14="http://schemas.microsoft.com/office/powerpoint/2010/main" val="4249341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6DC182-2A72-44B5-9D8B-1F4CF8F6E23A}" type="slidenum">
              <a:rPr kumimoji="1" lang="ja-JP" altLang="en-US" smtClean="0"/>
              <a:t>1</a:t>
            </a:fld>
            <a:endParaRPr kumimoji="1" lang="ja-JP" altLang="en-US"/>
          </a:p>
        </p:txBody>
      </p:sp>
    </p:spTree>
    <p:extLst>
      <p:ext uri="{BB962C8B-B14F-4D97-AF65-F5344CB8AC3E}">
        <p14:creationId xmlns:p14="http://schemas.microsoft.com/office/powerpoint/2010/main" val="3500539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6DC182-2A72-44B5-9D8B-1F4CF8F6E23A}" type="slidenum">
              <a:rPr kumimoji="1" lang="ja-JP" altLang="en-US" smtClean="0"/>
              <a:t>2</a:t>
            </a:fld>
            <a:endParaRPr kumimoji="1" lang="ja-JP" altLang="en-US"/>
          </a:p>
        </p:txBody>
      </p:sp>
    </p:spTree>
    <p:extLst>
      <p:ext uri="{BB962C8B-B14F-4D97-AF65-F5344CB8AC3E}">
        <p14:creationId xmlns:p14="http://schemas.microsoft.com/office/powerpoint/2010/main" val="4214626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6DC182-2A72-44B5-9D8B-1F4CF8F6E23A}" type="slidenum">
              <a:rPr kumimoji="1" lang="ja-JP" altLang="en-US" smtClean="0"/>
              <a:t>3</a:t>
            </a:fld>
            <a:endParaRPr kumimoji="1" lang="ja-JP" altLang="en-US"/>
          </a:p>
        </p:txBody>
      </p:sp>
    </p:spTree>
    <p:extLst>
      <p:ext uri="{BB962C8B-B14F-4D97-AF65-F5344CB8AC3E}">
        <p14:creationId xmlns:p14="http://schemas.microsoft.com/office/powerpoint/2010/main" val="207853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DA5CA7-BA50-4A8C-BCAE-92932CADC5AC}"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16878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5E8C40-E3FA-4FCC-8193-4B3005A56509}"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89409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3604E1-D62D-4585-97CD-C322049A5A96}"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385582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61CFA7-BB4A-47DE-A659-D866D6460B3B}"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365378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BFC2CB0-2A49-4B8E-AFFF-ECC64EDD1174}" type="datetime1">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177855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C325288-DF5B-41A2-BC20-7D5C87E6F7F8}"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6329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9136C23-FB43-447A-AD20-86DBD74560C7}" type="datetime1">
              <a:rPr kumimoji="1" lang="ja-JP" altLang="en-US" smtClean="0"/>
              <a:t>2022/5/17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152766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9D3DD12-0FE9-42C3-90BA-89703DCEF4B4}" type="datetime1">
              <a:rPr kumimoji="1" lang="ja-JP" altLang="en-US" smtClean="0"/>
              <a:t>2022/5/17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1383020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1674D6-4080-4C2F-8090-BD41917203A0}" type="datetime1">
              <a:rPr kumimoji="1" lang="ja-JP" altLang="en-US" smtClean="0"/>
              <a:t>2022/5/17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2068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E83DE0B-3AEE-4B59-828D-503F3ADD9910}"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3946133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45638DF-602A-4BA7-977A-D8B244D780E9}" type="datetime1">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0374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25F10-C5AA-4788-8AF6-0B07E77AE66A}" type="datetime1">
              <a:rPr kumimoji="1" lang="ja-JP" altLang="en-US" smtClean="0"/>
              <a:t>2022/5/17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BBADE-EEC7-4328-AB46-7FCC4485CB1F}" type="slidenum">
              <a:rPr kumimoji="1" lang="ja-JP" altLang="en-US" smtClean="0"/>
              <a:t>‹#›</a:t>
            </a:fld>
            <a:endParaRPr kumimoji="1" lang="ja-JP" altLang="en-US"/>
          </a:p>
        </p:txBody>
      </p:sp>
    </p:spTree>
    <p:extLst>
      <p:ext uri="{BB962C8B-B14F-4D97-AF65-F5344CB8AC3E}">
        <p14:creationId xmlns:p14="http://schemas.microsoft.com/office/powerpoint/2010/main" val="2129709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60289" y="2335940"/>
            <a:ext cx="7488832" cy="18158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重度知的障がい者地域生活支援体制整備事業報告</a:t>
            </a:r>
            <a:endPar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0" name="図 59"/>
          <p:cNvPicPr>
            <a:picLocks noChangeAspect="1"/>
          </p:cNvPicPr>
          <p:nvPr/>
        </p:nvPicPr>
        <p:blipFill rotWithShape="1">
          <a:blip r:embed="rId3" cstate="print">
            <a:extLst>
              <a:ext uri="{28A0092B-C50C-407E-A947-70E740481C1C}">
                <a14:useLocalDpi xmlns:a14="http://schemas.microsoft.com/office/drawing/2010/main" val="0"/>
              </a:ext>
            </a:extLst>
          </a:blip>
          <a:srcRect l="5257" t="9838" r="4894" b="17713"/>
          <a:stretch/>
        </p:blipFill>
        <p:spPr>
          <a:xfrm>
            <a:off x="5968143" y="3861048"/>
            <a:ext cx="2150110" cy="2431640"/>
          </a:xfrm>
          <a:prstGeom prst="rect">
            <a:avLst/>
          </a:prstGeom>
        </p:spPr>
      </p:pic>
      <p:sp>
        <p:nvSpPr>
          <p:cNvPr id="61" name="太陽 60"/>
          <p:cNvSpPr/>
          <p:nvPr/>
        </p:nvSpPr>
        <p:spPr>
          <a:xfrm>
            <a:off x="6575040" y="5719863"/>
            <a:ext cx="864096" cy="469621"/>
          </a:xfrm>
          <a:prstGeom prst="su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5400000" scaled="1"/>
                <a:tileRect/>
              </a:gradFill>
            </a:endParaRPr>
          </a:p>
        </p:txBody>
      </p:sp>
      <p:sp>
        <p:nvSpPr>
          <p:cNvPr id="62" name="太陽 61"/>
          <p:cNvSpPr/>
          <p:nvPr/>
        </p:nvSpPr>
        <p:spPr>
          <a:xfrm>
            <a:off x="7139072" y="5347791"/>
            <a:ext cx="864096" cy="469621"/>
          </a:xfrm>
          <a:prstGeom prst="su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5400000" scaled="1"/>
                <a:tileRect/>
              </a:gradFill>
            </a:endParaRPr>
          </a:p>
        </p:txBody>
      </p:sp>
      <p:sp>
        <p:nvSpPr>
          <p:cNvPr id="63" name="テキスト ボックス 62"/>
          <p:cNvSpPr txBox="1"/>
          <p:nvPr/>
        </p:nvSpPr>
        <p:spPr>
          <a:xfrm>
            <a:off x="7358784" y="5398788"/>
            <a:ext cx="1518937"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a:t>
            </a:r>
          </a:p>
        </p:txBody>
      </p:sp>
      <p:sp>
        <p:nvSpPr>
          <p:cNvPr id="64" name="テキスト ボックス 63"/>
          <p:cNvSpPr txBox="1"/>
          <p:nvPr/>
        </p:nvSpPr>
        <p:spPr>
          <a:xfrm>
            <a:off x="6830962" y="5751040"/>
            <a:ext cx="1518937"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a:t>
            </a:r>
          </a:p>
        </p:txBody>
      </p:sp>
      <p:sp>
        <p:nvSpPr>
          <p:cNvPr id="65" name="テキスト ボックス 64"/>
          <p:cNvSpPr txBox="1"/>
          <p:nvPr/>
        </p:nvSpPr>
        <p:spPr>
          <a:xfrm>
            <a:off x="7481555" y="4626904"/>
            <a:ext cx="1518937" cy="369332"/>
          </a:xfrm>
          <a:prstGeom prst="rect">
            <a:avLst/>
          </a:prstGeom>
          <a:noFill/>
        </p:spPr>
        <p:txBody>
          <a:bodyPr wrap="square" rtlCol="0">
            <a:spAutoFit/>
          </a:bodyPr>
          <a:lstStyle/>
          <a:p>
            <a:r>
              <a:rPr lang="ja-JP" altLang="en-US" b="1" dirty="0">
                <a:solidFill>
                  <a:srgbClr val="FF0000"/>
                </a:solidFill>
                <a:latin typeface="Meiryo UI" panose="020B0604030504040204" pitchFamily="50" charset="-128"/>
                <a:ea typeface="Meiryo UI" panose="020B0604030504040204" pitchFamily="50" charset="-128"/>
              </a:rPr>
              <a:t>★</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66" name="楕円 65"/>
          <p:cNvSpPr/>
          <p:nvPr/>
        </p:nvSpPr>
        <p:spPr>
          <a:xfrm>
            <a:off x="7199048" y="5299845"/>
            <a:ext cx="759469" cy="573011"/>
          </a:xfrm>
          <a:prstGeom prst="ellipse">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楕円 66"/>
          <p:cNvSpPr/>
          <p:nvPr/>
        </p:nvSpPr>
        <p:spPr>
          <a:xfrm>
            <a:off x="6631539" y="5686820"/>
            <a:ext cx="759469" cy="573011"/>
          </a:xfrm>
          <a:prstGeom prst="ellipse">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7512954" y="5679799"/>
            <a:ext cx="1044000" cy="246221"/>
          </a:xfrm>
          <a:prstGeom prst="rect">
            <a:avLst/>
          </a:prstGeom>
          <a:noFill/>
        </p:spPr>
        <p:txBody>
          <a:bodyPr wrap="square" rtlCol="0">
            <a:spAutoFit/>
          </a:bodyPr>
          <a:lstStyle/>
          <a:p>
            <a:r>
              <a:rPr kumimoji="1" lang="ja-JP" altLang="en-US" sz="1000" dirty="0"/>
              <a:t>圏域の拠点</a:t>
            </a:r>
          </a:p>
        </p:txBody>
      </p:sp>
      <p:sp>
        <p:nvSpPr>
          <p:cNvPr id="69" name="テキスト ボックス 68"/>
          <p:cNvSpPr txBox="1"/>
          <p:nvPr/>
        </p:nvSpPr>
        <p:spPr>
          <a:xfrm>
            <a:off x="6953309" y="6026434"/>
            <a:ext cx="1044000" cy="246221"/>
          </a:xfrm>
          <a:prstGeom prst="rect">
            <a:avLst/>
          </a:prstGeom>
          <a:noFill/>
        </p:spPr>
        <p:txBody>
          <a:bodyPr wrap="square" rtlCol="0">
            <a:spAutoFit/>
          </a:bodyPr>
          <a:lstStyle/>
          <a:p>
            <a:r>
              <a:rPr kumimoji="1" lang="ja-JP" altLang="en-US" sz="1000" dirty="0"/>
              <a:t>圏域の拠点</a:t>
            </a:r>
          </a:p>
        </p:txBody>
      </p:sp>
      <p:sp>
        <p:nvSpPr>
          <p:cNvPr id="70" name="上カーブ矢印 69"/>
          <p:cNvSpPr/>
          <p:nvPr/>
        </p:nvSpPr>
        <p:spPr>
          <a:xfrm rot="6949138">
            <a:off x="6397537" y="5069980"/>
            <a:ext cx="1324704" cy="42375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 name="上カーブ矢印 70"/>
          <p:cNvSpPr/>
          <p:nvPr/>
        </p:nvSpPr>
        <p:spPr>
          <a:xfrm rot="5837881">
            <a:off x="7064153" y="5107068"/>
            <a:ext cx="622806" cy="249975"/>
          </a:xfrm>
          <a:prstGeom prst="curvedUpArrow">
            <a:avLst>
              <a:gd name="adj1" fmla="val 25000"/>
              <a:gd name="adj2" fmla="val 50000"/>
              <a:gd name="adj3" fmla="val 386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テキスト ボックス 72"/>
          <p:cNvSpPr txBox="1"/>
          <p:nvPr/>
        </p:nvSpPr>
        <p:spPr>
          <a:xfrm>
            <a:off x="6330238" y="5071631"/>
            <a:ext cx="1116000" cy="246221"/>
          </a:xfrm>
          <a:prstGeom prst="rect">
            <a:avLst/>
          </a:prstGeom>
          <a:solidFill>
            <a:schemeClr val="bg1"/>
          </a:solidFill>
        </p:spPr>
        <p:txBody>
          <a:bodyPr wrap="square" rtlCol="0">
            <a:spAutoFit/>
          </a:bodyPr>
          <a:lstStyle/>
          <a:p>
            <a:pPr algn="ctr"/>
            <a:r>
              <a:rPr lang="ja-JP" altLang="en-US" sz="1000" b="1" dirty="0">
                <a:latin typeface="Meiryo UI" panose="020B0604030504040204" pitchFamily="50" charset="-128"/>
                <a:ea typeface="Meiryo UI" panose="020B0604030504040204" pitchFamily="50" charset="-128"/>
              </a:rPr>
              <a:t>支援ノウハウ継承</a:t>
            </a:r>
            <a:endParaRPr kumimoji="1" lang="ja-JP" altLang="en-US" sz="1000" b="1" dirty="0">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6427752" y="4197550"/>
            <a:ext cx="2095114"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（圏域の拠点施設イメージ）</a:t>
            </a:r>
            <a:endParaRPr kumimoji="1" lang="ja-JP" altLang="en-US" sz="1000" b="1" dirty="0">
              <a:latin typeface="Meiryo UI" panose="020B0604030504040204" pitchFamily="50" charset="-128"/>
              <a:ea typeface="Meiryo UI" panose="020B0604030504040204" pitchFamily="50" charset="-128"/>
            </a:endParaRPr>
          </a:p>
        </p:txBody>
      </p:sp>
      <p:sp>
        <p:nvSpPr>
          <p:cNvPr id="36" name="正方形/長方形 35"/>
          <p:cNvSpPr/>
          <p:nvPr/>
        </p:nvSpPr>
        <p:spPr>
          <a:xfrm>
            <a:off x="7886447" y="116551"/>
            <a:ext cx="1017377" cy="5760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r">
              <a:tabLst>
                <a:tab pos="361950" algn="l"/>
              </a:tabLst>
            </a:pP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7846697" y="165438"/>
            <a:ext cx="1004848" cy="50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tabLst>
                <a:tab pos="361950" algn="l"/>
              </a:tabLst>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a:t>
            </a:r>
          </a:p>
        </p:txBody>
      </p:sp>
      <p:sp>
        <p:nvSpPr>
          <p:cNvPr id="38" name="テキスト ボックス 37"/>
          <p:cNvSpPr txBox="1"/>
          <p:nvPr/>
        </p:nvSpPr>
        <p:spPr>
          <a:xfrm>
            <a:off x="5222640" y="6480198"/>
            <a:ext cx="3692863" cy="27699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大阪府福祉部障がい</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福祉室生活基盤推進課</a:t>
            </a:r>
          </a:p>
        </p:txBody>
      </p:sp>
    </p:spTree>
    <p:extLst>
      <p:ext uri="{BB962C8B-B14F-4D97-AF65-F5344CB8AC3E}">
        <p14:creationId xmlns:p14="http://schemas.microsoft.com/office/powerpoint/2010/main" val="3737560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36505"/>
            <a:ext cx="9144000" cy="338554"/>
          </a:xfrm>
          <a:prstGeom prst="rect">
            <a:avLst/>
          </a:prstGeom>
          <a:solidFill>
            <a:schemeClr val="tx1"/>
          </a:solidFill>
        </p:spPr>
        <p:txBody>
          <a:bodyPr wrap="square" rtlCol="0">
            <a:spAutoFit/>
          </a:bodyPr>
          <a:lstStyle/>
          <a:p>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重度知的</a:t>
            </a:r>
            <a:r>
              <a:rPr lang="ja-JP" altLang="en-US" sz="1600" b="1" kern="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者地域生活支援体制整備</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76"/>
          <p:cNvSpPr/>
          <p:nvPr/>
        </p:nvSpPr>
        <p:spPr>
          <a:xfrm>
            <a:off x="8458" y="760563"/>
            <a:ext cx="9087102" cy="3216759"/>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35496" y="601924"/>
            <a:ext cx="1260000" cy="288000"/>
          </a:xfrm>
          <a:prstGeom prst="roundRect">
            <a:avLst/>
          </a:prstGeom>
          <a:solidFill>
            <a:schemeClr val="tx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現状・課題</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a:xfrm>
            <a:off x="-3203" y="4268346"/>
            <a:ext cx="9108000" cy="24974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59560" y="4133118"/>
            <a:ext cx="1278149" cy="270457"/>
          </a:xfrm>
          <a:prstGeom prst="roundRect">
            <a:avLst/>
          </a:prstGeom>
          <a:solidFill>
            <a:schemeClr val="tx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59560" y="876958"/>
            <a:ext cx="9036000" cy="325319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spcAft>
                <a:spcPts val="600"/>
              </a:spcAft>
            </a:pP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１．重度知的</a:t>
            </a:r>
            <a:r>
              <a:rPr lang="ja-JP" altLang="en-US" sz="1200" b="1"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障がいに</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対応可能なグループホーム（</a:t>
            </a:r>
            <a:r>
              <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）に対するニーズ</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Aft>
                <a:spcPts val="4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府内入所施設利用者の重度・高齢化が進み、今後さらに</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地域移行</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を進めるため、また、重度知的</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者の「親なき後を見据えた」</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住まいの場</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の確保のためもにも、</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重度知的障がい者の支援ノウハウを持つ</a:t>
            </a:r>
            <a:r>
              <a:rPr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現在、府内の入所施設は常時満床状態で入所待機者も多く、地域資源の少なさが施設入所ニーズに結び付いている。</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Aft>
                <a:spcPts val="4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地域生活支援拠点の役割の１つに「専門人材の養成」があるが、重度の知的</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場合、支援方法が適切でないと自傷・他傷・破壊行為等の行動障がいを呈することがある。行動障がいに対応できる人材養成に関しては、これまでの国等の研究成果、少数のノウハウのある事業所の知見も必要とすることから、</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市町村単位では困難</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Aft>
                <a:spcPts val="400"/>
              </a:spcAft>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p:cNvSpPr/>
          <p:nvPr/>
        </p:nvSpPr>
        <p:spPr>
          <a:xfrm>
            <a:off x="5681075" y="2909784"/>
            <a:ext cx="2520000" cy="215444"/>
          </a:xfrm>
          <a:prstGeom prst="rect">
            <a:avLst/>
          </a:prstGeom>
        </p:spPr>
        <p:txBody>
          <a:bodyPr wrap="square">
            <a:spAutoFit/>
          </a:bodyPr>
          <a:lstStyle/>
          <a:p>
            <a:r>
              <a:rPr lang="ja-JP" altLang="en-US" sz="800" b="1" dirty="0">
                <a:solidFill>
                  <a:srgbClr val="000000"/>
                </a:solidFill>
                <a:latin typeface="ＭＳ Ｐゴシック" panose="020B0600070205080204" pitchFamily="50" charset="-128"/>
                <a:ea typeface="ＭＳ Ｐゴシック" panose="020B0600070205080204" pitchFamily="50" charset="-128"/>
              </a:rPr>
              <a:t>■ 府内のグループホームの状況</a:t>
            </a:r>
            <a:r>
              <a:rPr lang="ja-JP" altLang="en-US" sz="800" b="1" u="none" dirty="0">
                <a:solidFill>
                  <a:srgbClr val="000000"/>
                </a:solidFill>
                <a:latin typeface="ＭＳ Ｐゴシック" panose="020B0600070205080204" pitchFamily="50" charset="-128"/>
                <a:ea typeface="ＭＳ Ｐゴシック" panose="020B0600070205080204" pitchFamily="50" charset="-128"/>
              </a:rPr>
              <a:t>　　　　　　　　　　　　　　　　　　　　　　　</a:t>
            </a:r>
            <a:endParaRPr lang="ja-JP" altLang="en-US" sz="700" b="1" u="none" dirty="0">
              <a:solidFill>
                <a:srgbClr val="FF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4" name="正方形/長方形 43"/>
          <p:cNvSpPr/>
          <p:nvPr/>
        </p:nvSpPr>
        <p:spPr>
          <a:xfrm>
            <a:off x="46042" y="2456532"/>
            <a:ext cx="5549650" cy="148245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spcAft>
                <a:spcPts val="600"/>
              </a:spcAft>
            </a:pP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２．府内の障がい者向け</a:t>
            </a:r>
            <a:r>
              <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の状況</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Aft>
                <a:spcPts val="4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の事業所数・利用者数とも増加してきているが、非正規職員を多数雇用せざるを得ない状況で、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ごとに支援スキルは千差万別。</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重度障がい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者を受入れている事業所も多くはない。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Aft>
                <a:spcPts val="4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＊直近では平均支援区分は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程度で頭打ち。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spcAft>
                <a:spcPts val="400"/>
              </a:spcAft>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重度障がい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者重度知的障がい者の支援ノウハウを有する事業所は少なく、また、</a:t>
            </a:r>
            <a:r>
              <a:rPr lang="en-US" altLang="ja-JP" sz="1100" spc="-3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100" spc="-3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に対して助言等をする仕組みもないため、支援方法に行き詰った場合も、どう解決したらいいか苦慮する事業所が多い。</a:t>
            </a:r>
            <a:endParaRPr lang="en-US" altLang="ja-JP" sz="1100" spc="-3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二等辺三角形 93"/>
          <p:cNvSpPr/>
          <p:nvPr/>
        </p:nvSpPr>
        <p:spPr>
          <a:xfrm rot="10800000">
            <a:off x="2452328" y="4005545"/>
            <a:ext cx="3190031" cy="174563"/>
          </a:xfrm>
          <a:prstGeom prst="triangle">
            <a:avLst>
              <a:gd name="adj" fmla="val 4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6042" y="4426644"/>
            <a:ext cx="8936549" cy="2313454"/>
          </a:xfrm>
          <a:prstGeom prst="rect">
            <a:avLst/>
          </a:prstGeom>
          <a:noFill/>
        </p:spPr>
        <p:txBody>
          <a:bodyPr wrap="square" rtlCol="0">
            <a:spAutoFit/>
          </a:bodyPr>
          <a:lstStyle/>
          <a:p>
            <a:pPr>
              <a:spcAft>
                <a:spcPts val="400"/>
              </a:spcAft>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１．事業目的：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重度知的</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者に対応可能な支援スキルを持つ法人を増やし、重度知的障がい者の地域での生活を支える体制を整備する。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spcAft>
                <a:spcPts val="400"/>
              </a:spcAft>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２．事業期間：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６（３年間）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Aft>
                <a:spcPts val="400"/>
              </a:spcAft>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985838" indent="-985838">
              <a:spcAft>
                <a:spcPts val="400"/>
              </a:spcAft>
              <a:tabLst>
                <a:tab pos="1162050" algn="l"/>
              </a:tabLst>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985838" indent="-985838">
              <a:spcAft>
                <a:spcPts val="400"/>
              </a:spcAft>
              <a:tabLst>
                <a:tab pos="1162050" algn="l"/>
              </a:tabLst>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985838" indent="-985838">
              <a:spcAft>
                <a:spcPts val="400"/>
              </a:spcAft>
              <a:tabLst>
                <a:tab pos="1162050" algn="l"/>
              </a:tabLst>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985838" indent="-985838">
              <a:spcAft>
                <a:spcPts val="400"/>
              </a:spcAft>
              <a:tabLst>
                <a:tab pos="1162050" algn="l"/>
              </a:tabLst>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３．事業内容：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先駆的に取り組む法人に委託し、そのノウハウを活用して、重度知的障がい者に対応可能な５法人（コロナ禍の影響を考慮し、</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までの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間に順次開始。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法人でスタート）を養成する。参加法人は公募。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143450" indent="-171450">
              <a:buFont typeface="Wingdings" panose="05000000000000000000" pitchFamily="2" charset="2"/>
              <a:buChar char="u"/>
              <a:tabLst>
                <a:tab pos="444500" algn="l"/>
              </a:tabLs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「実地研修」「コンサルテーション研修」等により、</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特性に応じた専門的な支援方法や環境設定、組織マネジメントなど、法人全体で適切な支援を行う上で必要となる知識や技術を具体的かつ体系的に習得。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143450" indent="-171450">
              <a:buFont typeface="Wingdings" panose="05000000000000000000" pitchFamily="2" charset="2"/>
              <a:buChar char="u"/>
              <a:tabLst>
                <a:tab pos="444500" algn="l"/>
              </a:tabLs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実践報告会の実施により地域に参加法人の取組み等を周知。</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7886447" y="116551"/>
            <a:ext cx="1017377" cy="5760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r">
              <a:tabLst>
                <a:tab pos="361950" algn="l"/>
              </a:tabLst>
            </a:pP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7846697" y="165438"/>
            <a:ext cx="1004848" cy="504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tabLst>
                <a:tab pos="361950" algn="l"/>
              </a:tabLst>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a:t>
            </a:r>
          </a:p>
        </p:txBody>
      </p:sp>
      <p:graphicFrame>
        <p:nvGraphicFramePr>
          <p:cNvPr id="33" name="表 32"/>
          <p:cNvGraphicFramePr>
            <a:graphicFrameLocks noGrp="1"/>
          </p:cNvGraphicFramePr>
          <p:nvPr>
            <p:extLst>
              <p:ext uri="{D42A27DB-BD31-4B8C-83A1-F6EECF244321}">
                <p14:modId xmlns:p14="http://schemas.microsoft.com/office/powerpoint/2010/main" val="2832248634"/>
              </p:ext>
            </p:extLst>
          </p:nvPr>
        </p:nvGraphicFramePr>
        <p:xfrm>
          <a:off x="5759970" y="3122738"/>
          <a:ext cx="3222620" cy="762752"/>
        </p:xfrm>
        <a:graphic>
          <a:graphicData uri="http://schemas.openxmlformats.org/drawingml/2006/table">
            <a:tbl>
              <a:tblPr>
                <a:tableStyleId>{BC89EF96-8CEA-46FF-86C4-4CE0E7609802}</a:tableStyleId>
              </a:tblPr>
              <a:tblGrid>
                <a:gridCol w="638432">
                  <a:extLst>
                    <a:ext uri="{9D8B030D-6E8A-4147-A177-3AD203B41FA5}">
                      <a16:colId xmlns:a16="http://schemas.microsoft.com/office/drawing/2014/main" val="1798687479"/>
                    </a:ext>
                  </a:extLst>
                </a:gridCol>
                <a:gridCol w="430698">
                  <a:extLst>
                    <a:ext uri="{9D8B030D-6E8A-4147-A177-3AD203B41FA5}">
                      <a16:colId xmlns:a16="http://schemas.microsoft.com/office/drawing/2014/main" val="3023924621"/>
                    </a:ext>
                  </a:extLst>
                </a:gridCol>
                <a:gridCol w="430698">
                  <a:extLst>
                    <a:ext uri="{9D8B030D-6E8A-4147-A177-3AD203B41FA5}">
                      <a16:colId xmlns:a16="http://schemas.microsoft.com/office/drawing/2014/main" val="806201692"/>
                    </a:ext>
                  </a:extLst>
                </a:gridCol>
                <a:gridCol w="430698">
                  <a:extLst>
                    <a:ext uri="{9D8B030D-6E8A-4147-A177-3AD203B41FA5}">
                      <a16:colId xmlns:a16="http://schemas.microsoft.com/office/drawing/2014/main" val="3909321437"/>
                    </a:ext>
                  </a:extLst>
                </a:gridCol>
                <a:gridCol w="430698">
                  <a:extLst>
                    <a:ext uri="{9D8B030D-6E8A-4147-A177-3AD203B41FA5}">
                      <a16:colId xmlns:a16="http://schemas.microsoft.com/office/drawing/2014/main" val="130943363"/>
                    </a:ext>
                  </a:extLst>
                </a:gridCol>
                <a:gridCol w="430698">
                  <a:extLst>
                    <a:ext uri="{9D8B030D-6E8A-4147-A177-3AD203B41FA5}">
                      <a16:colId xmlns:a16="http://schemas.microsoft.com/office/drawing/2014/main" val="1538389365"/>
                    </a:ext>
                  </a:extLst>
                </a:gridCol>
                <a:gridCol w="430698">
                  <a:extLst>
                    <a:ext uri="{9D8B030D-6E8A-4147-A177-3AD203B41FA5}">
                      <a16:colId xmlns:a16="http://schemas.microsoft.com/office/drawing/2014/main" val="2980481746"/>
                    </a:ext>
                  </a:extLst>
                </a:gridCol>
              </a:tblGrid>
              <a:tr h="136274">
                <a:tc>
                  <a:txBody>
                    <a:bodyPr/>
                    <a:lstStyle/>
                    <a:p>
                      <a:pPr indent="431800" algn="ctr">
                        <a:lnSpc>
                          <a:spcPct val="100000"/>
                        </a:lnSpc>
                        <a:spcAft>
                          <a:spcPts val="0"/>
                        </a:spcAft>
                      </a:pP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rPr>
                        <a:t>H</a:t>
                      </a:r>
                      <a:r>
                        <a:rPr lang="en-US" sz="700" kern="100" baseline="0" dirty="0">
                          <a:solidFill>
                            <a:schemeClr val="tx1"/>
                          </a:solidFill>
                          <a:effectLst/>
                          <a:latin typeface="Meiryo UI" panose="020B0604030504040204" pitchFamily="50" charset="-128"/>
                          <a:ea typeface="Meiryo UI" panose="020B0604030504040204" pitchFamily="50" charset="-128"/>
                        </a:rPr>
                        <a:t>27</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rPr>
                        <a:t>H</a:t>
                      </a:r>
                      <a:r>
                        <a:rPr lang="en-US" sz="700" kern="100" baseline="0" dirty="0">
                          <a:solidFill>
                            <a:schemeClr val="tx1"/>
                          </a:solidFill>
                          <a:effectLst/>
                          <a:latin typeface="Meiryo UI" panose="020B0604030504040204" pitchFamily="50" charset="-128"/>
                          <a:ea typeface="Meiryo UI" panose="020B0604030504040204" pitchFamily="50" charset="-128"/>
                        </a:rPr>
                        <a:t>28</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rPr>
                        <a:t>H</a:t>
                      </a:r>
                      <a:r>
                        <a:rPr lang="en-US" sz="700" kern="100" baseline="0" dirty="0">
                          <a:solidFill>
                            <a:schemeClr val="tx1"/>
                          </a:solidFill>
                          <a:effectLst/>
                          <a:latin typeface="Meiryo UI" panose="020B0604030504040204" pitchFamily="50" charset="-128"/>
                          <a:ea typeface="Meiryo UI" panose="020B0604030504040204" pitchFamily="50" charset="-128"/>
                        </a:rPr>
                        <a:t>29</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H30</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R1</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R2</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extLst>
                  <a:ext uri="{0D108BD9-81ED-4DB2-BD59-A6C34878D82A}">
                    <a16:rowId xmlns:a16="http://schemas.microsoft.com/office/drawing/2014/main" val="2657932602"/>
                  </a:ext>
                </a:extLst>
              </a:tr>
              <a:tr h="174251">
                <a:tc>
                  <a:txBody>
                    <a:bodyPr/>
                    <a:lstStyle/>
                    <a:p>
                      <a:pPr marL="0" marR="106680" indent="0" algn="ctr">
                        <a:lnSpc>
                          <a:spcPct val="100000"/>
                        </a:lnSpc>
                        <a:spcAft>
                          <a:spcPts val="0"/>
                        </a:spcAft>
                      </a:pPr>
                      <a:r>
                        <a:rPr lang="ja-JP" altLang="en-US" sz="700" kern="0" spc="0" baseline="0" dirty="0">
                          <a:solidFill>
                            <a:schemeClr val="tx1"/>
                          </a:solidFill>
                          <a:effectLst/>
                          <a:latin typeface="Meiryo UI" panose="020B0604030504040204" pitchFamily="50" charset="-128"/>
                          <a:ea typeface="Meiryo UI" panose="020B0604030504040204" pitchFamily="50" charset="-128"/>
                          <a:cs typeface="+mn-cs"/>
                        </a:rPr>
                        <a:t>利用者</a:t>
                      </a:r>
                      <a:r>
                        <a:rPr lang="en-US" altLang="ja-JP" sz="700" kern="0" spc="0" baseline="0" dirty="0">
                          <a:solidFill>
                            <a:schemeClr val="tx1"/>
                          </a:solidFill>
                          <a:effectLst/>
                          <a:latin typeface="Meiryo UI" panose="020B0604030504040204" pitchFamily="50" charset="-128"/>
                          <a:ea typeface="Meiryo UI" panose="020B0604030504040204" pitchFamily="50" charset="-128"/>
                          <a:cs typeface="+mn-cs"/>
                        </a:rPr>
                        <a:t>(</a:t>
                      </a:r>
                      <a:r>
                        <a:rPr lang="ja-JP" altLang="en-US" sz="700" kern="0" spc="0" baseline="0" dirty="0">
                          <a:solidFill>
                            <a:schemeClr val="tx1"/>
                          </a:solidFill>
                          <a:effectLst/>
                          <a:latin typeface="Meiryo UI" panose="020B0604030504040204" pitchFamily="50" charset="-128"/>
                          <a:ea typeface="Meiryo UI" panose="020B0604030504040204" pitchFamily="50" charset="-128"/>
                          <a:cs typeface="+mn-cs"/>
                        </a:rPr>
                        <a:t>人</a:t>
                      </a:r>
                      <a:r>
                        <a:rPr lang="en-US" altLang="ja-JP" sz="700" kern="0" spc="0" baseline="0" dirty="0">
                          <a:solidFill>
                            <a:schemeClr val="tx1"/>
                          </a:solidFill>
                          <a:effectLst/>
                          <a:latin typeface="Meiryo UI" panose="020B0604030504040204" pitchFamily="50" charset="-128"/>
                          <a:ea typeface="Meiryo UI" panose="020B0604030504040204" pitchFamily="50" charset="-128"/>
                          <a:cs typeface="+mn-cs"/>
                        </a:rPr>
                        <a:t>)</a:t>
                      </a:r>
                      <a:endParaRPr lang="ja-JP" sz="700" kern="100" spc="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rPr>
                        <a:t>6,809</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indent="6350"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rPr>
                        <a:t>7,294</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kern="100" baseline="0" dirty="0">
                          <a:solidFill>
                            <a:schemeClr val="tx1"/>
                          </a:solidFill>
                          <a:effectLst/>
                          <a:latin typeface="Meiryo UI" panose="020B0604030504040204" pitchFamily="50" charset="-128"/>
                          <a:ea typeface="Meiryo UI" panose="020B0604030504040204" pitchFamily="50" charset="-128"/>
                        </a:rPr>
                        <a:t>7,818</a:t>
                      </a:r>
                      <a:endParaRPr lang="ja-JP" sz="7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lang="en-US" altLang="ja-JP" sz="7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8,520</a:t>
                      </a:r>
                      <a:endParaRPr lang="ja-JP" sz="7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fontAlgn="b"/>
                      <a:r>
                        <a:rPr lang="en-US" altLang="ja-JP" sz="700" b="0" i="0" u="none" strike="noStrike" dirty="0">
                          <a:solidFill>
                            <a:srgbClr val="000000"/>
                          </a:solidFill>
                          <a:effectLst/>
                          <a:latin typeface="Meiryo UI" panose="020B0604030504040204" pitchFamily="50" charset="-128"/>
                          <a:ea typeface="Meiryo UI" panose="020B0604030504040204" pitchFamily="50" charset="-128"/>
                        </a:rPr>
                        <a:t>8,298</a:t>
                      </a:r>
                    </a:p>
                  </a:txBody>
                  <a:tcPr marL="9696" marR="9696" marT="9696" marB="0" anchor="ctr">
                    <a:solidFill>
                      <a:schemeClr val="bg1"/>
                    </a:solidFill>
                  </a:tcPr>
                </a:tc>
                <a:tc>
                  <a:txBody>
                    <a:bodyPr/>
                    <a:lstStyle/>
                    <a:p>
                      <a:pPr algn="ctr" fontAlgn="b"/>
                      <a:r>
                        <a:rPr lang="en-US" altLang="ja-JP" sz="700" b="0" i="0" u="none" strike="noStrike" dirty="0">
                          <a:solidFill>
                            <a:srgbClr val="000000"/>
                          </a:solidFill>
                          <a:effectLst/>
                          <a:latin typeface="Meiryo UI" panose="020B0604030504040204" pitchFamily="50" charset="-128"/>
                          <a:ea typeface="Meiryo UI" panose="020B0604030504040204" pitchFamily="50" charset="-128"/>
                        </a:rPr>
                        <a:t>8,971</a:t>
                      </a:r>
                    </a:p>
                  </a:txBody>
                  <a:tcPr marL="9696" marR="9696" marT="9696" marB="0" anchor="ctr">
                    <a:solidFill>
                      <a:schemeClr val="bg1"/>
                    </a:solidFill>
                  </a:tcPr>
                </a:tc>
                <a:extLst>
                  <a:ext uri="{0D108BD9-81ED-4DB2-BD59-A6C34878D82A}">
                    <a16:rowId xmlns:a16="http://schemas.microsoft.com/office/drawing/2014/main" val="2835749964"/>
                  </a:ext>
                </a:extLst>
              </a:tr>
              <a:tr h="165055">
                <a:tc>
                  <a:txBody>
                    <a:bodyPr/>
                    <a:lstStyle/>
                    <a:p>
                      <a:pPr marL="0" marR="106680" indent="0" algn="ctr">
                        <a:lnSpc>
                          <a:spcPct val="100000"/>
                        </a:lnSpc>
                        <a:spcAft>
                          <a:spcPts val="0"/>
                        </a:spcAft>
                      </a:pPr>
                      <a:r>
                        <a:rPr lang="ja-JP" altLang="en-US"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事業所数</a:t>
                      </a:r>
                      <a:endParaRPr lang="ja-JP" sz="70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kumimoji="1" lang="en-US" altLang="ja-JP" sz="700" dirty="0">
                          <a:solidFill>
                            <a:schemeClr val="tx1"/>
                          </a:solidFill>
                          <a:latin typeface="Meiryo UI" panose="020B0604030504040204" pitchFamily="50" charset="-128"/>
                          <a:ea typeface="Meiryo UI" panose="020B0604030504040204" pitchFamily="50" charset="-128"/>
                        </a:rPr>
                        <a:t>439</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dirty="0">
                          <a:solidFill>
                            <a:schemeClr val="tx1"/>
                          </a:solidFill>
                          <a:latin typeface="Meiryo UI" panose="020B0604030504040204" pitchFamily="50" charset="-128"/>
                          <a:ea typeface="Meiryo UI" panose="020B0604030504040204" pitchFamily="50" charset="-128"/>
                        </a:rPr>
                        <a:t>473</a:t>
                      </a:r>
                    </a:p>
                  </a:txBody>
                  <a:tcPr marL="93078" marR="93078" marT="46539" marB="46539" anchor="ctr">
                    <a:solidFill>
                      <a:schemeClr val="bg1"/>
                    </a:solidFill>
                  </a:tcPr>
                </a:tc>
                <a:tc>
                  <a:txBody>
                    <a:bodyPr/>
                    <a:lstStyle/>
                    <a:p>
                      <a:pPr algn="ctr">
                        <a:lnSpc>
                          <a:spcPct val="100000"/>
                        </a:lnSpc>
                        <a:spcAft>
                          <a:spcPts val="0"/>
                        </a:spcAft>
                      </a:pPr>
                      <a:r>
                        <a:rPr kumimoji="1" lang="en-US" altLang="ja-JP" sz="700" dirty="0">
                          <a:solidFill>
                            <a:schemeClr val="tx1"/>
                          </a:solidFill>
                          <a:latin typeface="Meiryo UI" panose="020B0604030504040204" pitchFamily="50" charset="-128"/>
                          <a:ea typeface="Meiryo UI" panose="020B0604030504040204" pitchFamily="50" charset="-128"/>
                        </a:rPr>
                        <a:t>513</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b="0" dirty="0">
                          <a:solidFill>
                            <a:schemeClr val="tx1"/>
                          </a:solidFill>
                          <a:latin typeface="Meiryo UI" panose="020B0604030504040204" pitchFamily="50" charset="-128"/>
                          <a:ea typeface="Meiryo UI" panose="020B0604030504040204" pitchFamily="50" charset="-128"/>
                        </a:rPr>
                        <a:t>573</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b="0" dirty="0">
                          <a:solidFill>
                            <a:schemeClr val="tx1"/>
                          </a:solidFill>
                          <a:latin typeface="Meiryo UI" panose="020B0604030504040204" pitchFamily="50" charset="-128"/>
                          <a:ea typeface="Meiryo UI" panose="020B0604030504040204" pitchFamily="50" charset="-128"/>
                        </a:rPr>
                        <a:t>634</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b="0" dirty="0">
                          <a:solidFill>
                            <a:schemeClr val="tx1"/>
                          </a:solidFill>
                          <a:latin typeface="Meiryo UI" panose="020B0604030504040204" pitchFamily="50" charset="-128"/>
                          <a:ea typeface="Meiryo UI" panose="020B0604030504040204" pitchFamily="50" charset="-128"/>
                        </a:rPr>
                        <a:t>719</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extLst>
                  <a:ext uri="{0D108BD9-81ED-4DB2-BD59-A6C34878D82A}">
                    <a16:rowId xmlns:a16="http://schemas.microsoft.com/office/drawing/2014/main" val="2498012598"/>
                  </a:ext>
                </a:extLst>
              </a:tr>
              <a:tr h="174251">
                <a:tc>
                  <a:txBody>
                    <a:bodyPr/>
                    <a:lstStyle/>
                    <a:p>
                      <a:pPr marL="0" marR="106680" indent="0" algn="ctr">
                        <a:lnSpc>
                          <a:spcPct val="100000"/>
                        </a:lnSpc>
                        <a:spcAft>
                          <a:spcPts val="0"/>
                        </a:spcAft>
                      </a:pPr>
                      <a:r>
                        <a:rPr lang="ja-JP" altLang="en-US" sz="700" kern="100" spc="-100" baseline="0" dirty="0" err="1">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7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支援区分</a:t>
                      </a:r>
                      <a:endParaRPr lang="ja-JP" sz="700" kern="100" spc="-100" baseline="300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9810" marR="69810" marT="0" marB="0" anchor="ctr">
                    <a:solidFill>
                      <a:schemeClr val="bg1"/>
                    </a:solidFill>
                  </a:tcPr>
                </a:tc>
                <a:tc>
                  <a:txBody>
                    <a:bodyPr/>
                    <a:lstStyle/>
                    <a:p>
                      <a:pPr algn="ctr">
                        <a:lnSpc>
                          <a:spcPct val="100000"/>
                        </a:lnSpc>
                        <a:spcAft>
                          <a:spcPts val="0"/>
                        </a:spcAft>
                      </a:pPr>
                      <a:r>
                        <a:rPr kumimoji="1" lang="en-US" altLang="ja-JP" sz="700" dirty="0">
                          <a:solidFill>
                            <a:schemeClr val="tx1"/>
                          </a:solidFill>
                          <a:latin typeface="Meiryo UI" panose="020B0604030504040204" pitchFamily="50" charset="-128"/>
                          <a:ea typeface="Meiryo UI" panose="020B0604030504040204" pitchFamily="50" charset="-128"/>
                        </a:rPr>
                        <a:t>3.71</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dirty="0">
                          <a:solidFill>
                            <a:schemeClr val="tx1"/>
                          </a:solidFill>
                          <a:latin typeface="Meiryo UI" panose="020B0604030504040204" pitchFamily="50" charset="-128"/>
                          <a:ea typeface="Meiryo UI" panose="020B0604030504040204" pitchFamily="50" charset="-128"/>
                        </a:rPr>
                        <a:t>3.90</a:t>
                      </a:r>
                    </a:p>
                  </a:txBody>
                  <a:tcPr marL="93078" marR="93078" marT="46539" marB="46539" anchor="ctr">
                    <a:solidFill>
                      <a:schemeClr val="bg1"/>
                    </a:solidFill>
                  </a:tcPr>
                </a:tc>
                <a:tc>
                  <a:txBody>
                    <a:bodyPr/>
                    <a:lstStyle/>
                    <a:p>
                      <a:pPr algn="ctr">
                        <a:lnSpc>
                          <a:spcPct val="100000"/>
                        </a:lnSpc>
                        <a:spcAft>
                          <a:spcPts val="0"/>
                        </a:spcAft>
                      </a:pPr>
                      <a:r>
                        <a:rPr kumimoji="1" lang="en-US" altLang="ja-JP" sz="700" dirty="0">
                          <a:solidFill>
                            <a:schemeClr val="tx1"/>
                          </a:solidFill>
                          <a:latin typeface="Meiryo UI" panose="020B0604030504040204" pitchFamily="50" charset="-128"/>
                          <a:ea typeface="Meiryo UI" panose="020B0604030504040204" pitchFamily="50" charset="-128"/>
                        </a:rPr>
                        <a:t>3.96</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b="0" dirty="0">
                          <a:solidFill>
                            <a:schemeClr val="tx1"/>
                          </a:solidFill>
                          <a:latin typeface="Meiryo UI" panose="020B0604030504040204" pitchFamily="50" charset="-128"/>
                          <a:ea typeface="Meiryo UI" panose="020B0604030504040204" pitchFamily="50" charset="-128"/>
                        </a:rPr>
                        <a:t>3.92</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b="0" dirty="0">
                          <a:solidFill>
                            <a:schemeClr val="tx1"/>
                          </a:solidFill>
                          <a:latin typeface="Meiryo UI" panose="020B0604030504040204" pitchFamily="50" charset="-128"/>
                          <a:ea typeface="Meiryo UI" panose="020B0604030504040204" pitchFamily="50" charset="-128"/>
                        </a:rPr>
                        <a:t>3.96</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tc>
                  <a:txBody>
                    <a:bodyPr/>
                    <a:lstStyle/>
                    <a:p>
                      <a:pPr algn="ctr">
                        <a:lnSpc>
                          <a:spcPct val="100000"/>
                        </a:lnSpc>
                        <a:spcAft>
                          <a:spcPts val="0"/>
                        </a:spcAft>
                      </a:pPr>
                      <a:r>
                        <a:rPr kumimoji="1" lang="en-US" altLang="ja-JP" sz="700" b="0" dirty="0">
                          <a:solidFill>
                            <a:schemeClr val="tx1"/>
                          </a:solidFill>
                          <a:latin typeface="Meiryo UI" panose="020B0604030504040204" pitchFamily="50" charset="-128"/>
                          <a:ea typeface="Meiryo UI" panose="020B0604030504040204" pitchFamily="50" charset="-128"/>
                        </a:rPr>
                        <a:t>3.97</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93078" marR="93078" marT="46539" marB="46539" anchor="ctr">
                    <a:solidFill>
                      <a:schemeClr val="bg1"/>
                    </a:solidFill>
                  </a:tcPr>
                </a:tc>
                <a:extLst>
                  <a:ext uri="{0D108BD9-81ED-4DB2-BD59-A6C34878D82A}">
                    <a16:rowId xmlns:a16="http://schemas.microsoft.com/office/drawing/2014/main" val="636257556"/>
                  </a:ext>
                </a:extLst>
              </a:tr>
            </a:tbl>
          </a:graphicData>
        </a:graphic>
      </p:graphicFrame>
      <p:graphicFrame>
        <p:nvGraphicFramePr>
          <p:cNvPr id="35" name="コンテンツ プレースホルダー 7"/>
          <p:cNvGraphicFramePr>
            <a:graphicFrameLocks noGrp="1"/>
          </p:cNvGraphicFramePr>
          <p:nvPr>
            <p:ph sz="half" idx="4294967295"/>
            <p:extLst>
              <p:ext uri="{D42A27DB-BD31-4B8C-83A1-F6EECF244321}">
                <p14:modId xmlns:p14="http://schemas.microsoft.com/office/powerpoint/2010/main" val="528967656"/>
              </p:ext>
            </p:extLst>
          </p:nvPr>
        </p:nvGraphicFramePr>
        <p:xfrm>
          <a:off x="5759970" y="2303346"/>
          <a:ext cx="1866743" cy="511793"/>
        </p:xfrm>
        <a:graphic>
          <a:graphicData uri="http://schemas.openxmlformats.org/drawingml/2006/table">
            <a:tbl>
              <a:tblPr firstRow="1">
                <a:tableStyleId>{5940675A-B579-460E-94D1-54222C63F5DA}</a:tableStyleId>
              </a:tblPr>
              <a:tblGrid>
                <a:gridCol w="1146743">
                  <a:extLst>
                    <a:ext uri="{9D8B030D-6E8A-4147-A177-3AD203B41FA5}">
                      <a16:colId xmlns:a16="http://schemas.microsoft.com/office/drawing/2014/main" val="964546136"/>
                    </a:ext>
                  </a:extLst>
                </a:gridCol>
                <a:gridCol w="360000">
                  <a:extLst>
                    <a:ext uri="{9D8B030D-6E8A-4147-A177-3AD203B41FA5}">
                      <a16:colId xmlns:a16="http://schemas.microsoft.com/office/drawing/2014/main" val="1930914145"/>
                    </a:ext>
                  </a:extLst>
                </a:gridCol>
                <a:gridCol w="360000">
                  <a:extLst>
                    <a:ext uri="{9D8B030D-6E8A-4147-A177-3AD203B41FA5}">
                      <a16:colId xmlns:a16="http://schemas.microsoft.com/office/drawing/2014/main" val="3717922657"/>
                    </a:ext>
                  </a:extLst>
                </a:gridCol>
              </a:tblGrid>
              <a:tr h="176115">
                <a:tc>
                  <a:txBody>
                    <a:bodyPr/>
                    <a:lstStyle/>
                    <a:p>
                      <a:pPr algn="ctr" fontAlgn="b"/>
                      <a:r>
                        <a:rPr lang="ja-JP" altLang="en-US" sz="700" u="none" strike="noStrike" dirty="0">
                          <a:effectLst/>
                          <a:latin typeface="Meiryo UI" panose="020B0604030504040204" pitchFamily="50" charset="-128"/>
                          <a:ea typeface="Meiryo UI" panose="020B0604030504040204" pitchFamily="50" charset="-128"/>
                        </a:rPr>
                        <a:t>施設入所者数（政令市除く）</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ja-JP" sz="700" u="none" strike="noStrike" dirty="0">
                          <a:effectLst/>
                          <a:latin typeface="Meiryo UI" panose="020B0604030504040204" pitchFamily="50" charset="-128"/>
                          <a:ea typeface="Meiryo UI" panose="020B0604030504040204" pitchFamily="50" charset="-128"/>
                        </a:rPr>
                        <a:t>3,028</a:t>
                      </a: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ja-JP" altLang="en-US" sz="700" b="0" i="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5153719"/>
                  </a:ext>
                </a:extLst>
              </a:tr>
              <a:tr h="159563">
                <a:tc>
                  <a:txBody>
                    <a:bodyPr/>
                    <a:lstStyle/>
                    <a:p>
                      <a:pPr algn="ctr" fontAlgn="b"/>
                      <a:r>
                        <a:rPr lang="ja-JP" altLang="en-US" sz="700" b="1" i="0" u="none" strike="noStrike" dirty="0">
                          <a:solidFill>
                            <a:schemeClr val="tx1"/>
                          </a:solidFill>
                          <a:effectLst/>
                          <a:latin typeface="Meiryo UI" panose="020B0604030504040204" pitchFamily="50" charset="-128"/>
                          <a:ea typeface="Meiryo UI" panose="020B0604030504040204" pitchFamily="50" charset="-128"/>
                        </a:rPr>
                        <a:t>区分</a:t>
                      </a:r>
                      <a:r>
                        <a:rPr lang="en-US" altLang="ja-JP" sz="700" b="1" i="0" u="none" strike="noStrike" dirty="0">
                          <a:solidFill>
                            <a:schemeClr val="tx1"/>
                          </a:solidFill>
                          <a:effectLst/>
                          <a:latin typeface="Meiryo UI" panose="020B0604030504040204" pitchFamily="50" charset="-128"/>
                          <a:ea typeface="Meiryo UI" panose="020B0604030504040204" pitchFamily="50" charset="-128"/>
                        </a:rPr>
                        <a:t>5,6</a:t>
                      </a:r>
                      <a:r>
                        <a:rPr lang="ja-JP" altLang="en-US" sz="700" b="1" i="0" u="none" strike="noStrike" dirty="0">
                          <a:solidFill>
                            <a:schemeClr val="tx1"/>
                          </a:solidFill>
                          <a:effectLst/>
                          <a:latin typeface="Meiryo UI" panose="020B0604030504040204" pitchFamily="50" charset="-128"/>
                          <a:ea typeface="Meiryo UI" panose="020B0604030504040204" pitchFamily="50" charset="-128"/>
                        </a:rPr>
                        <a:t>の入所者</a:t>
                      </a:r>
                      <a:endParaRPr lang="ja-JP" altLang="en-US" sz="7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ja-JP" sz="700" b="1" u="none" strike="noStrike" dirty="0">
                          <a:effectLst/>
                          <a:latin typeface="Meiryo UI" panose="020B0604030504040204" pitchFamily="50" charset="-128"/>
                          <a:ea typeface="Meiryo UI" panose="020B0604030504040204" pitchFamily="50" charset="-128"/>
                        </a:rPr>
                        <a:t>2,695</a:t>
                      </a: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ja-JP" sz="700" b="1" u="none" strike="noStrike" dirty="0">
                          <a:effectLst/>
                          <a:latin typeface="Meiryo UI" panose="020B0604030504040204" pitchFamily="50" charset="-128"/>
                          <a:ea typeface="Meiryo UI" panose="020B0604030504040204" pitchFamily="50" charset="-128"/>
                        </a:rPr>
                        <a:t>89.0%</a:t>
                      </a:r>
                      <a:endParaRPr lang="en-US" altLang="ja-JP" sz="7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8946539"/>
                  </a:ext>
                </a:extLst>
              </a:tr>
              <a:tr h="176115">
                <a:tc>
                  <a:txBody>
                    <a:bodyPr/>
                    <a:lstStyle/>
                    <a:p>
                      <a:pPr algn="ctr" fontAlgn="b"/>
                      <a:r>
                        <a:rPr lang="ja-JP" altLang="en-US" sz="700" b="1" u="none" strike="noStrike" dirty="0" err="1">
                          <a:effectLst/>
                          <a:latin typeface="Meiryo UI" panose="020B0604030504040204" pitchFamily="50" charset="-128"/>
                          <a:ea typeface="Meiryo UI" panose="020B0604030504040204" pitchFamily="50" charset="-128"/>
                        </a:rPr>
                        <a:t>行動障がいを</a:t>
                      </a:r>
                      <a:r>
                        <a:rPr lang="ja-JP" altLang="en-US" sz="700" b="1" u="none" strike="noStrike" dirty="0">
                          <a:effectLst/>
                          <a:latin typeface="Meiryo UI" panose="020B0604030504040204" pitchFamily="50" charset="-128"/>
                          <a:ea typeface="Meiryo UI" panose="020B0604030504040204" pitchFamily="50" charset="-128"/>
                        </a:rPr>
                        <a:t>有する者</a:t>
                      </a:r>
                      <a:endParaRPr lang="ja-JP" altLang="en-US" sz="7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ja-JP" sz="700" b="1" u="none" strike="noStrike" dirty="0">
                          <a:effectLst/>
                          <a:latin typeface="Meiryo UI" panose="020B0604030504040204" pitchFamily="50" charset="-128"/>
                          <a:ea typeface="Meiryo UI" panose="020B0604030504040204" pitchFamily="50" charset="-128"/>
                        </a:rPr>
                        <a:t>2,508</a:t>
                      </a: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altLang="ja-JP" sz="700" b="1" u="none" strike="noStrike" dirty="0">
                          <a:effectLst/>
                          <a:latin typeface="Meiryo UI" panose="020B0604030504040204" pitchFamily="50" charset="-128"/>
                          <a:ea typeface="Meiryo UI" panose="020B0604030504040204" pitchFamily="50" charset="-128"/>
                        </a:rPr>
                        <a:t>82.8%</a:t>
                      </a:r>
                      <a:endParaRPr lang="en-US" altLang="ja-JP" sz="7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75648289"/>
                  </a:ext>
                </a:extLst>
              </a:tr>
            </a:tbl>
          </a:graphicData>
        </a:graphic>
      </p:graphicFrame>
      <p:sp>
        <p:nvSpPr>
          <p:cNvPr id="6" name="正方形/長方形 5"/>
          <p:cNvSpPr/>
          <p:nvPr/>
        </p:nvSpPr>
        <p:spPr>
          <a:xfrm>
            <a:off x="5420482" y="2101806"/>
            <a:ext cx="2122061" cy="2450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mn-ea"/>
                <a:cs typeface="Meiryo UI" panose="020B0604030504040204" pitchFamily="50" charset="-128"/>
              </a:rPr>
              <a:t>■</a:t>
            </a:r>
            <a:r>
              <a:rPr lang="ja-JP" altLang="en-US" sz="800" b="1" dirty="0">
                <a:solidFill>
                  <a:schemeClr val="tx1"/>
                </a:solidFill>
                <a:latin typeface="+mn-ea"/>
                <a:cs typeface="Meiryo UI" panose="020B0604030504040204" pitchFamily="50" charset="-128"/>
              </a:rPr>
              <a:t>施設入所者の状況（</a:t>
            </a:r>
            <a:r>
              <a:rPr lang="en-US" altLang="ja-JP" sz="800" b="1" dirty="0">
                <a:solidFill>
                  <a:schemeClr val="tx1"/>
                </a:solidFill>
                <a:latin typeface="+mn-ea"/>
                <a:cs typeface="Meiryo UI" panose="020B0604030504040204" pitchFamily="50" charset="-128"/>
              </a:rPr>
              <a:t>R2.4.1</a:t>
            </a:r>
            <a:r>
              <a:rPr lang="ja-JP" altLang="en-US" sz="800" b="1" dirty="0">
                <a:solidFill>
                  <a:schemeClr val="tx1"/>
                </a:solidFill>
                <a:latin typeface="+mn-ea"/>
                <a:cs typeface="Meiryo UI" panose="020B0604030504040204" pitchFamily="50" charset="-128"/>
              </a:rPr>
              <a:t>時点）</a:t>
            </a:r>
            <a:endParaRPr lang="en-US" altLang="ja-JP" sz="800" b="1" dirty="0">
              <a:solidFill>
                <a:schemeClr val="tx1"/>
              </a:solidFill>
              <a:latin typeface="+mn-ea"/>
              <a:cs typeface="Meiryo UI" panose="020B0604030504040204" pitchFamily="50" charset="-128"/>
            </a:endParaRPr>
          </a:p>
        </p:txBody>
      </p:sp>
      <p:sp>
        <p:nvSpPr>
          <p:cNvPr id="2" name="正方形/長方形 1"/>
          <p:cNvSpPr/>
          <p:nvPr/>
        </p:nvSpPr>
        <p:spPr>
          <a:xfrm>
            <a:off x="2453255" y="4691167"/>
            <a:ext cx="6398290" cy="1005595"/>
          </a:xfrm>
          <a:prstGeom prst="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en-US" altLang="ja-JP" sz="1000" dirty="0">
                <a:solidFill>
                  <a:schemeClr val="tx1"/>
                </a:solidFill>
                <a:latin typeface="Meiryo UI" panose="020B0604030504040204" pitchFamily="50" charset="-128"/>
                <a:ea typeface="Meiryo UI" panose="020B0604030504040204" pitchFamily="50" charset="-128"/>
              </a:rPr>
              <a:t>&lt;1</a:t>
            </a:r>
            <a:r>
              <a:rPr lang="ja-JP" altLang="en-US" sz="1000" dirty="0">
                <a:solidFill>
                  <a:schemeClr val="tx1"/>
                </a:solidFill>
                <a:latin typeface="Meiryo UI" panose="020B0604030504040204" pitchFamily="50" charset="-128"/>
                <a:ea typeface="Meiryo UI" panose="020B0604030504040204" pitchFamily="50" charset="-128"/>
              </a:rPr>
              <a:t>法人あたり３年間実施</a:t>
            </a:r>
            <a:r>
              <a:rPr lang="en-US" altLang="ja-JP" sz="1000" dirty="0">
                <a:solidFill>
                  <a:schemeClr val="tx1"/>
                </a:solidFill>
                <a:latin typeface="Meiryo UI" panose="020B0604030504040204" pitchFamily="50" charset="-128"/>
                <a:ea typeface="Meiryo UI" panose="020B0604030504040204" pitchFamily="50" charset="-128"/>
              </a:rPr>
              <a:t>&gt;</a:t>
            </a:r>
          </a:p>
          <a:p>
            <a:pPr>
              <a:lnSpc>
                <a:spcPts val="1400"/>
              </a:lnSpc>
            </a:pPr>
            <a:r>
              <a:rPr lang="en-US" altLang="ja-JP" sz="1000" dirty="0">
                <a:solidFill>
                  <a:schemeClr val="tx1"/>
                </a:solidFill>
                <a:latin typeface="Meiryo UI" panose="020B0604030504040204" pitchFamily="50" charset="-128"/>
                <a:ea typeface="Meiryo UI" panose="020B0604030504040204" pitchFamily="50" charset="-128"/>
              </a:rPr>
              <a:t>1</a:t>
            </a:r>
            <a:r>
              <a:rPr lang="ja-JP" altLang="en-US" sz="1000" dirty="0">
                <a:solidFill>
                  <a:schemeClr val="tx1"/>
                </a:solidFill>
                <a:latin typeface="Meiryo UI" panose="020B0604030504040204" pitchFamily="50" charset="-128"/>
                <a:ea typeface="Meiryo UI" panose="020B0604030504040204" pitchFamily="50" charset="-128"/>
              </a:rPr>
              <a:t>年目：知識と技術の獲得と実践・・・法人内１事業所で実際に支援に困っている</a:t>
            </a:r>
            <a:r>
              <a:rPr lang="en-US" altLang="ja-JP" sz="1000" dirty="0">
                <a:solidFill>
                  <a:schemeClr val="tx1"/>
                </a:solidFill>
                <a:latin typeface="Meiryo UI" panose="020B0604030504040204" pitchFamily="50" charset="-128"/>
                <a:ea typeface="Meiryo UI" panose="020B0604030504040204" pitchFamily="50" charset="-128"/>
              </a:rPr>
              <a:t>1</a:t>
            </a:r>
            <a:r>
              <a:rPr lang="ja-JP" altLang="en-US" sz="1000" dirty="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2</a:t>
            </a:r>
            <a:r>
              <a:rPr lang="ja-JP" altLang="en-US" sz="1000" dirty="0">
                <a:solidFill>
                  <a:schemeClr val="tx1"/>
                </a:solidFill>
                <a:latin typeface="Meiryo UI" panose="020B0604030504040204" pitchFamily="50" charset="-128"/>
                <a:ea typeface="Meiryo UI" panose="020B0604030504040204" pitchFamily="50" charset="-128"/>
              </a:rPr>
              <a:t>事例をもとに、支援方法を学ぶ。</a:t>
            </a:r>
          </a:p>
          <a:p>
            <a:pPr>
              <a:lnSpc>
                <a:spcPts val="1400"/>
              </a:lnSpc>
            </a:pP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年目</a:t>
            </a:r>
            <a:r>
              <a:rPr lang="ja-JP" altLang="en-US" sz="1000" dirty="0">
                <a:solidFill>
                  <a:schemeClr val="tx1"/>
                </a:solidFill>
                <a:latin typeface="Meiryo UI" panose="020B0604030504040204" pitchFamily="50" charset="-128"/>
                <a:ea typeface="Meiryo UI" panose="020B0604030504040204" pitchFamily="50" charset="-128"/>
              </a:rPr>
              <a:t>：支援力の確立と定着・・・法人内複数事業所の数事例で実践を繰り返し、適切な支援を定着させ、</a:t>
            </a:r>
            <a:r>
              <a:rPr lang="en-US" altLang="ja-JP" sz="1000" dirty="0">
                <a:solidFill>
                  <a:schemeClr val="tx1"/>
                </a:solidFill>
                <a:latin typeface="Meiryo UI" panose="020B0604030504040204" pitchFamily="50" charset="-128"/>
                <a:ea typeface="Meiryo UI" panose="020B0604030504040204" pitchFamily="50" charset="-128"/>
              </a:rPr>
              <a:t>GH</a:t>
            </a:r>
            <a:r>
              <a:rPr lang="ja-JP" altLang="en-US" sz="1000" dirty="0">
                <a:solidFill>
                  <a:schemeClr val="tx1"/>
                </a:solidFill>
                <a:latin typeface="Meiryo UI" panose="020B0604030504040204" pitchFamily="50" charset="-128"/>
                <a:ea typeface="Meiryo UI" panose="020B0604030504040204" pitchFamily="50" charset="-128"/>
              </a:rPr>
              <a:t>等での支援</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ノウハウを獲得する。</a:t>
            </a:r>
          </a:p>
          <a:p>
            <a:pPr>
              <a:lnSpc>
                <a:spcPts val="1400"/>
              </a:lnSpc>
            </a:pP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年目：教える力の獲得と実践・・・委託法人の訪問コンサルに同行し、他法人に対してコンサルテーションできるスキルを培う。　　　　　　　　　　　　　　　　　　　　　</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767859" y="2290154"/>
            <a:ext cx="1017377" cy="584775"/>
          </a:xfrm>
          <a:prstGeom prst="rect">
            <a:avLst/>
          </a:prstGeom>
          <a:noFill/>
          <a:ln>
            <a:solidFill>
              <a:schemeClr val="tx1"/>
            </a:solidFill>
          </a:ln>
        </p:spPr>
        <p:txBody>
          <a:bodyPr wrap="square"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歳以上の重度知的</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者（政令市を除く）；約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7,800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dirty="0"/>
          </a:p>
        </p:txBody>
      </p:sp>
      <p:sp>
        <p:nvSpPr>
          <p:cNvPr id="3" name="スライド番号プレースホルダー 2"/>
          <p:cNvSpPr>
            <a:spLocks noGrp="1"/>
          </p:cNvSpPr>
          <p:nvPr>
            <p:ph type="sldNum" sz="quarter" idx="12"/>
          </p:nvPr>
        </p:nvSpPr>
        <p:spPr>
          <a:xfrm>
            <a:off x="6961960" y="6453390"/>
            <a:ext cx="2133600" cy="365125"/>
          </a:xfrm>
        </p:spPr>
        <p:txBody>
          <a:bodyPr/>
          <a:lstStyle/>
          <a:p>
            <a:r>
              <a:rPr lang="ja-JP" altLang="en-US" b="1" dirty="0">
                <a:solidFill>
                  <a:schemeClr val="tx1"/>
                </a:solidFill>
              </a:rPr>
              <a:t>１</a:t>
            </a:r>
            <a:endParaRPr kumimoji="1" lang="ja-JP" altLang="en-US" b="1" dirty="0">
              <a:solidFill>
                <a:schemeClr val="tx1"/>
              </a:solidFill>
            </a:endParaRPr>
          </a:p>
        </p:txBody>
      </p:sp>
    </p:spTree>
    <p:extLst>
      <p:ext uri="{BB962C8B-B14F-4D97-AF65-F5344CB8AC3E}">
        <p14:creationId xmlns:p14="http://schemas.microsoft.com/office/powerpoint/2010/main" val="254581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82340"/>
            <a:ext cx="9144000"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重度知的</a:t>
            </a:r>
            <a:r>
              <a:rPr lang="ja-JP" altLang="en-US" sz="1600" b="1"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者地域生活支援体制整備事業の具体的な取組み</a:t>
            </a:r>
            <a:r>
              <a:rPr lang="ja-JP" altLang="en-US" sz="1600" b="1">
                <a:solidFill>
                  <a:schemeClr val="bg1"/>
                </a:solidFill>
                <a:latin typeface="Meiryo UI" panose="020B0604030504040204" pitchFamily="50" charset="-128"/>
                <a:ea typeface="Meiryo UI" panose="020B0604030504040204" pitchFamily="50" charset="-128"/>
                <a:cs typeface="Meiryo UI" panose="020B0604030504040204" pitchFamily="50" charset="-128"/>
              </a:rPr>
              <a:t>について</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4022" y="713200"/>
            <a:ext cx="3705115" cy="19346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t"/>
          <a:lstStyle/>
          <a:p>
            <a:pPr marL="180000" lvl="0" indent="-144000"/>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○重度知的</a:t>
            </a:r>
            <a:r>
              <a:rPr lang="ja-JP" altLang="en-US" sz="105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者の適切な支援には、専門的な知識のほか、根拠に基づいた支援計画の立案・実践と記録、評価、再計画といったサイクルを着実に実施するスキルが必要。</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144000"/>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144000"/>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○本事業では、「実地研修</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委託法人</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で実体験</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「コンサルテーション研修</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委託法人からの訪問コンサル</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「合同研修</a:t>
            </a:r>
            <a:r>
              <a:rPr lang="en-US" altLang="ja-JP"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参加法人の情報交換の場</a:t>
            </a:r>
            <a:r>
              <a:rPr lang="en-US" altLang="ja-JP"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105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を中心とした研修を実施。</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参加法人は、本事業のコアメンバーとして法人内の</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日中系事業所から今後法人の支援の中核を担うメンバー</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名を選出。</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144000"/>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lvl="0" indent="-144000"/>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〇参加法人の取組みを府内事業所・市町村に周知するため、「実践報告会」を実施。</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4022" y="651784"/>
            <a:ext cx="3770354" cy="2043085"/>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8" name="ホームベース 127"/>
          <p:cNvSpPr/>
          <p:nvPr/>
        </p:nvSpPr>
        <p:spPr>
          <a:xfrm>
            <a:off x="3891770" y="1372351"/>
            <a:ext cx="4568733" cy="1913734"/>
          </a:xfrm>
          <a:prstGeom prst="homePlate">
            <a:avLst>
              <a:gd name="adj" fmla="val 35374"/>
            </a:avLst>
          </a:prstGeom>
          <a:solidFill>
            <a:schemeClr val="bg1">
              <a:lumMod val="95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41" name="フローチャート: 結合子 140"/>
          <p:cNvSpPr/>
          <p:nvPr/>
        </p:nvSpPr>
        <p:spPr>
          <a:xfrm>
            <a:off x="5340987" y="2269725"/>
            <a:ext cx="457200" cy="332504"/>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2" name="フローチャート: 結合子 141"/>
          <p:cNvSpPr/>
          <p:nvPr/>
        </p:nvSpPr>
        <p:spPr>
          <a:xfrm rot="1442239">
            <a:off x="4812613" y="2263819"/>
            <a:ext cx="457200" cy="353250"/>
          </a:xfrm>
          <a:prstGeom prst="flowChartConnector">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143" name="フローチャート: 結合子 142"/>
          <p:cNvSpPr/>
          <p:nvPr/>
        </p:nvSpPr>
        <p:spPr>
          <a:xfrm>
            <a:off x="5974851" y="2079579"/>
            <a:ext cx="457200" cy="327170"/>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0" name="角丸四角形 139"/>
          <p:cNvSpPr/>
          <p:nvPr/>
        </p:nvSpPr>
        <p:spPr>
          <a:xfrm>
            <a:off x="4424469" y="1261674"/>
            <a:ext cx="2290236" cy="1433195"/>
          </a:xfrm>
          <a:prstGeom prst="round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4" name="フローチャート: 結合子 143"/>
          <p:cNvSpPr/>
          <p:nvPr/>
        </p:nvSpPr>
        <p:spPr>
          <a:xfrm>
            <a:off x="5292972" y="1495085"/>
            <a:ext cx="620972" cy="586742"/>
          </a:xfrm>
          <a:prstGeom prst="flowChartConnector">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5831782" y="1174062"/>
            <a:ext cx="807683" cy="276999"/>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参加</a:t>
            </a:r>
            <a:r>
              <a:rPr kumimoji="1" lang="ja-JP" altLang="en-US" sz="1200" dirty="0">
                <a:latin typeface="Meiryo UI" panose="020B0604030504040204" pitchFamily="50" charset="-128"/>
                <a:ea typeface="Meiryo UI" panose="020B0604030504040204" pitchFamily="50" charset="-128"/>
              </a:rPr>
              <a:t>法人</a:t>
            </a:r>
          </a:p>
        </p:txBody>
      </p:sp>
      <p:sp>
        <p:nvSpPr>
          <p:cNvPr id="146" name="スマイル 145"/>
          <p:cNvSpPr/>
          <p:nvPr/>
        </p:nvSpPr>
        <p:spPr>
          <a:xfrm>
            <a:off x="5186671" y="1862853"/>
            <a:ext cx="253749" cy="24712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7" name="スマイル 146"/>
          <p:cNvSpPr/>
          <p:nvPr/>
        </p:nvSpPr>
        <p:spPr>
          <a:xfrm>
            <a:off x="5521839" y="1920945"/>
            <a:ext cx="249611" cy="24712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8" name="スマイル 147"/>
          <p:cNvSpPr/>
          <p:nvPr/>
        </p:nvSpPr>
        <p:spPr>
          <a:xfrm>
            <a:off x="6253354" y="854207"/>
            <a:ext cx="260476" cy="24712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9" name="テキスト ボックス 148"/>
          <p:cNvSpPr txBox="1"/>
          <p:nvPr/>
        </p:nvSpPr>
        <p:spPr>
          <a:xfrm>
            <a:off x="6423616" y="844013"/>
            <a:ext cx="1016109"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a:solidFill>
                  <a:schemeClr val="tx1"/>
                </a:solidFill>
                <a:latin typeface="Meiryo UI" panose="020B0604030504040204" pitchFamily="50" charset="-128"/>
                <a:ea typeface="Meiryo UI" panose="020B0604030504040204" pitchFamily="50" charset="-128"/>
              </a:rPr>
              <a:t>：コアメンバー</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cxnSp>
        <p:nvCxnSpPr>
          <p:cNvPr id="150" name="直線矢印コネクタ 149"/>
          <p:cNvCxnSpPr>
            <a:endCxn id="146" idx="3"/>
          </p:cNvCxnSpPr>
          <p:nvPr/>
        </p:nvCxnSpPr>
        <p:spPr>
          <a:xfrm flipV="1">
            <a:off x="5125468" y="2073783"/>
            <a:ext cx="98364" cy="270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1" name="直線矢印コネクタ 150"/>
          <p:cNvCxnSpPr/>
          <p:nvPr/>
        </p:nvCxnSpPr>
        <p:spPr>
          <a:xfrm flipH="1" flipV="1">
            <a:off x="6112205" y="1861254"/>
            <a:ext cx="83430" cy="223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2" name="直線矢印コネクタ 151"/>
          <p:cNvCxnSpPr>
            <a:stCxn id="141" idx="0"/>
          </p:cNvCxnSpPr>
          <p:nvPr/>
        </p:nvCxnSpPr>
        <p:spPr>
          <a:xfrm flipV="1">
            <a:off x="5569587" y="2132091"/>
            <a:ext cx="95870" cy="137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右カーブ矢印 162"/>
          <p:cNvSpPr/>
          <p:nvPr/>
        </p:nvSpPr>
        <p:spPr>
          <a:xfrm rot="5175044">
            <a:off x="4346360" y="290454"/>
            <a:ext cx="704055" cy="1603280"/>
          </a:xfrm>
          <a:prstGeom prst="curvedRightArrow">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68" name="テキスト ボックス 167"/>
          <p:cNvSpPr txBox="1"/>
          <p:nvPr/>
        </p:nvSpPr>
        <p:spPr>
          <a:xfrm>
            <a:off x="6781234" y="2281177"/>
            <a:ext cx="1776137" cy="415498"/>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50" b="1" dirty="0">
                <a:latin typeface="Meiryo UI" panose="020B0604030504040204" pitchFamily="50" charset="-128"/>
                <a:ea typeface="Meiryo UI" panose="020B0604030504040204" pitchFamily="50" charset="-128"/>
              </a:rPr>
              <a:t>地域の</a:t>
            </a:r>
            <a:r>
              <a:rPr kumimoji="1" lang="ja-JP" altLang="en-US" sz="1050" b="1" dirty="0" err="1">
                <a:latin typeface="Meiryo UI" panose="020B0604030504040204" pitchFamily="50" charset="-128"/>
                <a:ea typeface="Meiryo UI" panose="020B0604030504040204" pitchFamily="50" charset="-128"/>
              </a:rPr>
              <a:t>障がい</a:t>
            </a:r>
            <a:r>
              <a:rPr kumimoji="1" lang="ja-JP" altLang="en-US" sz="1050" b="1" dirty="0">
                <a:latin typeface="Meiryo UI" panose="020B0604030504040204" pitchFamily="50" charset="-128"/>
                <a:ea typeface="Meiryo UI" panose="020B0604030504040204" pitchFamily="50" charset="-128"/>
              </a:rPr>
              <a:t>福祉サービス事業所・市町村等</a:t>
            </a:r>
          </a:p>
        </p:txBody>
      </p:sp>
      <p:sp>
        <p:nvSpPr>
          <p:cNvPr id="170" name="テキスト ボックス 169"/>
          <p:cNvSpPr txBox="1"/>
          <p:nvPr/>
        </p:nvSpPr>
        <p:spPr>
          <a:xfrm>
            <a:off x="4764230" y="2324109"/>
            <a:ext cx="67570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171" name="テキスト ボックス 170"/>
          <p:cNvSpPr txBox="1"/>
          <p:nvPr/>
        </p:nvSpPr>
        <p:spPr>
          <a:xfrm>
            <a:off x="5316215" y="2329395"/>
            <a:ext cx="67570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172" name="テキスト ボックス 171"/>
          <p:cNvSpPr txBox="1"/>
          <p:nvPr/>
        </p:nvSpPr>
        <p:spPr>
          <a:xfrm>
            <a:off x="5945325" y="2109221"/>
            <a:ext cx="67570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176" name="片側の 2 つの角を切り取った四角形 175"/>
          <p:cNvSpPr/>
          <p:nvPr/>
        </p:nvSpPr>
        <p:spPr>
          <a:xfrm>
            <a:off x="3867984" y="1501377"/>
            <a:ext cx="479353" cy="458266"/>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77" name="テキスト ボックス 176"/>
          <p:cNvSpPr txBox="1"/>
          <p:nvPr/>
        </p:nvSpPr>
        <p:spPr>
          <a:xfrm>
            <a:off x="3783519" y="1492887"/>
            <a:ext cx="685994" cy="415498"/>
          </a:xfrm>
          <a:prstGeom prst="rect">
            <a:avLst/>
          </a:prstGeom>
          <a:noFill/>
        </p:spPr>
        <p:txBody>
          <a:bodyPr wrap="square" rtlCol="0">
            <a:spAutoFit/>
          </a:bodyPr>
          <a:lstStyle/>
          <a:p>
            <a:pPr algn="ctr"/>
            <a:r>
              <a:rPr lang="ja-JP" altLang="en-US" sz="1050" b="1" dirty="0">
                <a:solidFill>
                  <a:schemeClr val="bg1"/>
                </a:solidFill>
                <a:latin typeface="Meiryo UI" panose="020B0604030504040204" pitchFamily="50" charset="-128"/>
                <a:ea typeface="Meiryo UI" panose="020B0604030504040204" pitchFamily="50" charset="-128"/>
              </a:rPr>
              <a:t>委託先</a:t>
            </a:r>
            <a:endParaRPr lang="en-US" altLang="ja-JP" sz="1050" b="1" dirty="0">
              <a:solidFill>
                <a:schemeClr val="bg1"/>
              </a:solidFill>
              <a:latin typeface="Meiryo UI" panose="020B0604030504040204" pitchFamily="50" charset="-128"/>
              <a:ea typeface="Meiryo UI" panose="020B0604030504040204" pitchFamily="50" charset="-128"/>
            </a:endParaRPr>
          </a:p>
          <a:p>
            <a:pPr algn="ctr"/>
            <a:r>
              <a:rPr kumimoji="1" lang="ja-JP" altLang="en-US" sz="1050" b="1" dirty="0">
                <a:solidFill>
                  <a:schemeClr val="bg1"/>
                </a:solidFill>
                <a:latin typeface="Meiryo UI" panose="020B0604030504040204" pitchFamily="50" charset="-128"/>
                <a:ea typeface="Meiryo UI" panose="020B0604030504040204" pitchFamily="50" charset="-128"/>
              </a:rPr>
              <a:t>法人</a:t>
            </a:r>
          </a:p>
        </p:txBody>
      </p:sp>
      <p:sp>
        <p:nvSpPr>
          <p:cNvPr id="183" name="フレーム 182"/>
          <p:cNvSpPr/>
          <p:nvPr/>
        </p:nvSpPr>
        <p:spPr>
          <a:xfrm>
            <a:off x="8436603" y="1388122"/>
            <a:ext cx="635897" cy="1797961"/>
          </a:xfrm>
          <a:prstGeom prst="fram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84" name="テキスト ボックス 183"/>
          <p:cNvSpPr txBox="1"/>
          <p:nvPr/>
        </p:nvSpPr>
        <p:spPr>
          <a:xfrm>
            <a:off x="8572467" y="1457891"/>
            <a:ext cx="353943" cy="1664354"/>
          </a:xfrm>
          <a:prstGeom prst="rect">
            <a:avLst/>
          </a:prstGeom>
          <a:noFill/>
        </p:spPr>
        <p:txBody>
          <a:bodyPr vert="eaVert" wrap="square" rtlCol="0" anchor="ctr">
            <a:spAutoFit/>
          </a:bodyPr>
          <a:lstStyle/>
          <a:p>
            <a:r>
              <a:rPr lang="ja-JP" altLang="en-US" sz="1100" dirty="0">
                <a:latin typeface="Meiryo UI" panose="020B0604030504040204" pitchFamily="50" charset="-128"/>
                <a:ea typeface="Meiryo UI" panose="020B0604030504040204" pitchFamily="50" charset="-128"/>
              </a:rPr>
              <a:t>地域に支援スキルを拡大</a:t>
            </a:r>
            <a:endParaRPr kumimoji="1" lang="ja-JP" altLang="en-US" sz="1100" dirty="0">
              <a:latin typeface="Meiryo UI" panose="020B0604030504040204" pitchFamily="50" charset="-128"/>
              <a:ea typeface="Meiryo UI" panose="020B0604030504040204" pitchFamily="50" charset="-128"/>
            </a:endParaRPr>
          </a:p>
        </p:txBody>
      </p:sp>
      <p:sp>
        <p:nvSpPr>
          <p:cNvPr id="185" name="テキスト ボックス 184"/>
          <p:cNvSpPr txBox="1"/>
          <p:nvPr/>
        </p:nvSpPr>
        <p:spPr>
          <a:xfrm>
            <a:off x="4543627" y="667911"/>
            <a:ext cx="1370317"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800" b="1" dirty="0">
                <a:latin typeface="Meiryo UI" panose="020B0604030504040204" pitchFamily="50" charset="-128"/>
                <a:ea typeface="Meiryo UI" panose="020B0604030504040204" pitchFamily="50" charset="-128"/>
              </a:rPr>
              <a:t>アセスメントに基づいた視覚化・構造化及びチームアプローチの体験</a:t>
            </a:r>
            <a:endParaRPr kumimoji="1" lang="ja-JP" altLang="en-US" sz="800" b="1" dirty="0">
              <a:latin typeface="Meiryo UI" panose="020B0604030504040204" pitchFamily="50" charset="-128"/>
              <a:ea typeface="Meiryo UI" panose="020B0604030504040204" pitchFamily="50" charset="-128"/>
            </a:endParaRPr>
          </a:p>
        </p:txBody>
      </p:sp>
      <p:sp>
        <p:nvSpPr>
          <p:cNvPr id="186" name="テキスト ボックス 185"/>
          <p:cNvSpPr txBox="1"/>
          <p:nvPr/>
        </p:nvSpPr>
        <p:spPr>
          <a:xfrm>
            <a:off x="4480595" y="1761710"/>
            <a:ext cx="671694"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800" b="1" dirty="0">
                <a:latin typeface="Meiryo UI" panose="020B0604030504040204" pitchFamily="50" charset="-128"/>
                <a:ea typeface="Meiryo UI" panose="020B0604030504040204" pitchFamily="50" charset="-128"/>
              </a:rPr>
              <a:t>事例検討</a:t>
            </a:r>
            <a:endParaRPr lang="en-US" altLang="ja-JP" sz="800" b="1" dirty="0">
              <a:latin typeface="Meiryo UI" panose="020B0604030504040204" pitchFamily="50" charset="-128"/>
              <a:ea typeface="Meiryo UI" panose="020B0604030504040204" pitchFamily="50" charset="-128"/>
            </a:endParaRPr>
          </a:p>
          <a:p>
            <a:r>
              <a:rPr lang="en-US" altLang="ja-JP" sz="800" b="1" dirty="0">
                <a:latin typeface="Meiryo UI" panose="020B0604030504040204" pitchFamily="50" charset="-128"/>
                <a:ea typeface="Meiryo UI" panose="020B0604030504040204" pitchFamily="50" charset="-128"/>
              </a:rPr>
              <a:t>PDCA</a:t>
            </a:r>
            <a:r>
              <a:rPr lang="ja-JP" altLang="en-US" sz="800" b="1" dirty="0">
                <a:latin typeface="Meiryo UI" panose="020B0604030504040204" pitchFamily="50" charset="-128"/>
                <a:ea typeface="Meiryo UI" panose="020B0604030504040204" pitchFamily="50" charset="-128"/>
              </a:rPr>
              <a:t>サイクル</a:t>
            </a:r>
            <a:endParaRPr lang="en-US" altLang="ja-JP" sz="800" b="1" dirty="0">
              <a:latin typeface="Meiryo UI" panose="020B0604030504040204" pitchFamily="50" charset="-128"/>
              <a:ea typeface="Meiryo UI" panose="020B0604030504040204" pitchFamily="50" charset="-128"/>
            </a:endParaRPr>
          </a:p>
        </p:txBody>
      </p:sp>
      <p:sp>
        <p:nvSpPr>
          <p:cNvPr id="199" name="スマイル 198"/>
          <p:cNvSpPr/>
          <p:nvPr/>
        </p:nvSpPr>
        <p:spPr>
          <a:xfrm>
            <a:off x="5238575" y="1492887"/>
            <a:ext cx="249611" cy="24712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00" name="スマイル 199"/>
          <p:cNvSpPr/>
          <p:nvPr/>
        </p:nvSpPr>
        <p:spPr>
          <a:xfrm>
            <a:off x="5846596" y="1723416"/>
            <a:ext cx="249611" cy="24712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09" name="テキスト ボックス 208"/>
          <p:cNvSpPr txBox="1"/>
          <p:nvPr/>
        </p:nvSpPr>
        <p:spPr>
          <a:xfrm>
            <a:off x="5268251" y="1639512"/>
            <a:ext cx="680075" cy="307777"/>
          </a:xfrm>
          <a:prstGeom prst="rect">
            <a:avLst/>
          </a:prstGeom>
          <a:no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rPr>
              <a:t>GH</a:t>
            </a:r>
            <a:r>
              <a:rPr lang="ja-JP" altLang="en-US" sz="1400" b="1" dirty="0">
                <a:latin typeface="Meiryo UI" panose="020B0604030504040204" pitchFamily="50" charset="-128"/>
                <a:ea typeface="Meiryo UI" panose="020B0604030504040204" pitchFamily="50" charset="-128"/>
              </a:rPr>
              <a:t>等</a:t>
            </a:r>
            <a:endParaRPr lang="en-US" altLang="ja-JP" sz="1400" b="1" dirty="0">
              <a:latin typeface="Meiryo UI" panose="020B0604030504040204" pitchFamily="50" charset="-128"/>
              <a:ea typeface="Meiryo UI" panose="020B0604030504040204" pitchFamily="50" charset="-128"/>
            </a:endParaRPr>
          </a:p>
        </p:txBody>
      </p:sp>
      <p:sp>
        <p:nvSpPr>
          <p:cNvPr id="214" name="下矢印吹き出し 213"/>
          <p:cNvSpPr/>
          <p:nvPr/>
        </p:nvSpPr>
        <p:spPr>
          <a:xfrm>
            <a:off x="6935074" y="1731560"/>
            <a:ext cx="954903" cy="555542"/>
          </a:xfrm>
          <a:prstGeom prst="downArrowCallout">
            <a:avLst>
              <a:gd name="adj1" fmla="val 31148"/>
              <a:gd name="adj2" fmla="val 40444"/>
              <a:gd name="adj3" fmla="val 13868"/>
              <a:gd name="adj4" fmla="val 71956"/>
            </a:avLst>
          </a:prstGeom>
          <a:solidFill>
            <a:schemeClr val="bg1"/>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15" name="テキスト ボックス 214"/>
          <p:cNvSpPr txBox="1"/>
          <p:nvPr/>
        </p:nvSpPr>
        <p:spPr>
          <a:xfrm>
            <a:off x="6963325" y="1827002"/>
            <a:ext cx="1076924"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実践報告会</a:t>
            </a:r>
            <a:endParaRPr kumimoji="1" lang="ja-JP" altLang="en-US" sz="1000" b="1" dirty="0">
              <a:latin typeface="Meiryo UI" panose="020B0604030504040204" pitchFamily="50" charset="-128"/>
              <a:ea typeface="Meiryo UI" panose="020B0604030504040204" pitchFamily="50" charset="-128"/>
            </a:endParaRPr>
          </a:p>
        </p:txBody>
      </p:sp>
      <p:sp>
        <p:nvSpPr>
          <p:cNvPr id="216" name="テキスト ボックス 215"/>
          <p:cNvSpPr txBox="1"/>
          <p:nvPr/>
        </p:nvSpPr>
        <p:spPr>
          <a:xfrm>
            <a:off x="6720321" y="1202663"/>
            <a:ext cx="1357872" cy="261610"/>
          </a:xfrm>
          <a:prstGeom prst="rect">
            <a:avLst/>
          </a:prstGeom>
          <a:solidFill>
            <a:schemeClr val="tx2"/>
          </a:solidFill>
        </p:spPr>
        <p:txBody>
          <a:bodyPr wrap="square" rtlCol="0">
            <a:spAutoFit/>
          </a:bodyPr>
          <a:lstStyle/>
          <a:p>
            <a:r>
              <a:rPr lang="ja-JP" altLang="en-US" sz="1100" b="1" dirty="0">
                <a:solidFill>
                  <a:schemeClr val="bg1"/>
                </a:solidFill>
                <a:latin typeface="Meiryo UI" panose="020B0604030504040204" pitchFamily="50" charset="-128"/>
                <a:ea typeface="Meiryo UI" panose="020B0604030504040204" pitchFamily="50" charset="-128"/>
              </a:rPr>
              <a:t>地域との関係づくり</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219" name="右矢印 218"/>
          <p:cNvSpPr/>
          <p:nvPr/>
        </p:nvSpPr>
        <p:spPr>
          <a:xfrm>
            <a:off x="4309360" y="1396391"/>
            <a:ext cx="972045" cy="421087"/>
          </a:xfrm>
          <a:prstGeom prst="rightArrow">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latin typeface="Meiryo UI" panose="020B0604030504040204" pitchFamily="50" charset="-128"/>
              <a:ea typeface="Meiryo UI" panose="020B0604030504040204" pitchFamily="50" charset="-128"/>
            </a:endParaRPr>
          </a:p>
        </p:txBody>
      </p:sp>
      <p:sp>
        <p:nvSpPr>
          <p:cNvPr id="220" name="テキスト ボックス 219"/>
          <p:cNvSpPr txBox="1"/>
          <p:nvPr/>
        </p:nvSpPr>
        <p:spPr>
          <a:xfrm>
            <a:off x="4268273" y="1495788"/>
            <a:ext cx="1314126"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コンサルテーション</a:t>
            </a:r>
            <a:endParaRPr kumimoji="1" lang="ja-JP" altLang="en-US" sz="1100" b="1" dirty="0">
              <a:latin typeface="Meiryo UI" panose="020B0604030504040204" pitchFamily="50" charset="-128"/>
              <a:ea typeface="Meiryo UI" panose="020B0604030504040204" pitchFamily="50" charset="-128"/>
            </a:endParaRPr>
          </a:p>
        </p:txBody>
      </p:sp>
      <p:sp>
        <p:nvSpPr>
          <p:cNvPr id="164" name="テキスト ボックス 163"/>
          <p:cNvSpPr txBox="1"/>
          <p:nvPr/>
        </p:nvSpPr>
        <p:spPr>
          <a:xfrm>
            <a:off x="3771901" y="892339"/>
            <a:ext cx="926486"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実地研修</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224" name="表 223"/>
          <p:cNvGraphicFramePr>
            <a:graphicFrameLocks noGrp="1"/>
          </p:cNvGraphicFramePr>
          <p:nvPr>
            <p:extLst>
              <p:ext uri="{D42A27DB-BD31-4B8C-83A1-F6EECF244321}">
                <p14:modId xmlns:p14="http://schemas.microsoft.com/office/powerpoint/2010/main" val="3021950848"/>
              </p:ext>
            </p:extLst>
          </p:nvPr>
        </p:nvGraphicFramePr>
        <p:xfrm>
          <a:off x="71142" y="3368961"/>
          <a:ext cx="8818906" cy="3459480"/>
        </p:xfrm>
        <a:graphic>
          <a:graphicData uri="http://schemas.openxmlformats.org/drawingml/2006/table">
            <a:tbl>
              <a:tblPr>
                <a:tableStyleId>{BC89EF96-8CEA-46FF-86C4-4CE0E7609802}</a:tableStyleId>
              </a:tblPr>
              <a:tblGrid>
                <a:gridCol w="612068">
                  <a:extLst>
                    <a:ext uri="{9D8B030D-6E8A-4147-A177-3AD203B41FA5}">
                      <a16:colId xmlns:a16="http://schemas.microsoft.com/office/drawing/2014/main" val="3524469662"/>
                    </a:ext>
                  </a:extLst>
                </a:gridCol>
                <a:gridCol w="468052">
                  <a:extLst>
                    <a:ext uri="{9D8B030D-6E8A-4147-A177-3AD203B41FA5}">
                      <a16:colId xmlns:a16="http://schemas.microsoft.com/office/drawing/2014/main" val="1820705114"/>
                    </a:ext>
                  </a:extLst>
                </a:gridCol>
                <a:gridCol w="948975">
                  <a:extLst>
                    <a:ext uri="{9D8B030D-6E8A-4147-A177-3AD203B41FA5}">
                      <a16:colId xmlns:a16="http://schemas.microsoft.com/office/drawing/2014/main" val="653905019"/>
                    </a:ext>
                  </a:extLst>
                </a:gridCol>
                <a:gridCol w="1930321">
                  <a:extLst>
                    <a:ext uri="{9D8B030D-6E8A-4147-A177-3AD203B41FA5}">
                      <a16:colId xmlns:a16="http://schemas.microsoft.com/office/drawing/2014/main" val="3282534671"/>
                    </a:ext>
                  </a:extLst>
                </a:gridCol>
                <a:gridCol w="1394121">
                  <a:extLst>
                    <a:ext uri="{9D8B030D-6E8A-4147-A177-3AD203B41FA5}">
                      <a16:colId xmlns:a16="http://schemas.microsoft.com/office/drawing/2014/main" val="2613455266"/>
                    </a:ext>
                  </a:extLst>
                </a:gridCol>
                <a:gridCol w="2384321">
                  <a:extLst>
                    <a:ext uri="{9D8B030D-6E8A-4147-A177-3AD203B41FA5}">
                      <a16:colId xmlns:a16="http://schemas.microsoft.com/office/drawing/2014/main" val="2335317369"/>
                    </a:ext>
                  </a:extLst>
                </a:gridCol>
                <a:gridCol w="1081048">
                  <a:extLst>
                    <a:ext uri="{9D8B030D-6E8A-4147-A177-3AD203B41FA5}">
                      <a16:colId xmlns:a16="http://schemas.microsoft.com/office/drawing/2014/main" val="1437973272"/>
                    </a:ext>
                  </a:extLst>
                </a:gridCol>
              </a:tblGrid>
              <a:tr h="357140">
                <a:tc>
                  <a:txBody>
                    <a:bodyPr/>
                    <a:lstStyle/>
                    <a:p>
                      <a:pPr algn="ctr"/>
                      <a:r>
                        <a:rPr kumimoji="1" lang="ja-JP" altLang="en-US" sz="1000" b="1" dirty="0">
                          <a:latin typeface="Meiryo UI" panose="020B0604030504040204" pitchFamily="50" charset="-128"/>
                          <a:ea typeface="Meiryo UI" panose="020B0604030504040204" pitchFamily="50" charset="-128"/>
                        </a:rPr>
                        <a:t>参加</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1000" b="1" dirty="0">
                          <a:latin typeface="Meiryo UI" panose="020B0604030504040204" pitchFamily="50" charset="-128"/>
                          <a:ea typeface="Meiryo UI" panose="020B0604030504040204" pitchFamily="50" charset="-128"/>
                        </a:rPr>
                        <a:t>法人</a:t>
                      </a:r>
                    </a:p>
                  </a:txBody>
                  <a:tcPr anchor="ctr">
                    <a:solidFill>
                      <a:schemeClr val="accent1">
                        <a:lumMod val="20000"/>
                        <a:lumOff val="8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年数</a:t>
                      </a:r>
                    </a:p>
                  </a:txBody>
                  <a:tcPr anchor="ctr">
                    <a:solidFill>
                      <a:schemeClr val="accent1">
                        <a:lumMod val="20000"/>
                        <a:lumOff val="8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コアメンバー</a:t>
                      </a:r>
                    </a:p>
                  </a:txBody>
                  <a:tcPr anchor="ctr">
                    <a:solidFill>
                      <a:schemeClr val="accent1">
                        <a:lumMod val="20000"/>
                        <a:lumOff val="80000"/>
                      </a:schemeClr>
                    </a:solidFill>
                  </a:tcPr>
                </a:tc>
                <a:tc>
                  <a:txBody>
                    <a:bodyPr/>
                    <a:lstStyle/>
                    <a:p>
                      <a:pPr algn="l"/>
                      <a:r>
                        <a:rPr kumimoji="1" lang="ja-JP" altLang="en-US" sz="1000" b="1" dirty="0">
                          <a:latin typeface="Meiryo UI" panose="020B0604030504040204" pitchFamily="50" charset="-128"/>
                          <a:ea typeface="Meiryo UI" panose="020B0604030504040204" pitchFamily="50" charset="-128"/>
                        </a:rPr>
                        <a:t>コンサルテーション研修</a:t>
                      </a:r>
                      <a:endParaRPr kumimoji="1" lang="en-US" altLang="ja-JP" sz="10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00" b="1" dirty="0">
                          <a:latin typeface="Meiryo UI" panose="020B0604030504040204" pitchFamily="50" charset="-128"/>
                          <a:ea typeface="Meiryo UI" panose="020B0604030504040204" pitchFamily="50" charset="-128"/>
                        </a:rPr>
                        <a:t>実地研修（受託法人の</a:t>
                      </a:r>
                      <a:r>
                        <a:rPr kumimoji="1" lang="en-US" altLang="ja-JP" sz="1000" b="1" dirty="0">
                          <a:latin typeface="Meiryo UI" panose="020B0604030504040204" pitchFamily="50" charset="-128"/>
                          <a:ea typeface="Meiryo UI" panose="020B0604030504040204" pitchFamily="50" charset="-128"/>
                        </a:rPr>
                        <a:t>GH</a:t>
                      </a:r>
                      <a:r>
                        <a:rPr kumimoji="1" lang="ja-JP" altLang="en-US" sz="1000" b="1" dirty="0">
                          <a:latin typeface="Meiryo UI" panose="020B0604030504040204" pitchFamily="50" charset="-128"/>
                          <a:ea typeface="Meiryo UI" panose="020B0604030504040204" pitchFamily="50" charset="-128"/>
                        </a:rPr>
                        <a:t>等）</a:t>
                      </a:r>
                      <a:endParaRPr kumimoji="1" lang="en-US" altLang="ja-JP" sz="10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000" b="1" spc="-30" baseline="0" dirty="0">
                          <a:latin typeface="Meiryo UI" panose="020B0604030504040204" pitchFamily="50" charset="-128"/>
                          <a:ea typeface="Meiryo UI" panose="020B0604030504040204" pitchFamily="50" charset="-128"/>
                        </a:rPr>
                        <a:t>法人内での取組内容</a:t>
                      </a:r>
                      <a:endParaRPr kumimoji="1" lang="en-US" altLang="ja-JP" sz="1000" b="1" spc="-30" baseline="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000" b="1" spc="-30" baseline="0" dirty="0">
                          <a:latin typeface="Meiryo UI" panose="020B0604030504040204" pitchFamily="50" charset="-128"/>
                          <a:ea typeface="Meiryo UI" panose="020B0604030504040204" pitchFamily="50" charset="-128"/>
                        </a:rPr>
                        <a:t>実践報告会</a:t>
                      </a:r>
                      <a:endParaRPr kumimoji="1" lang="en-US" altLang="ja-JP" sz="1000" b="1" spc="-30" baseline="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3201293256"/>
                  </a:ext>
                </a:extLst>
              </a:tr>
              <a:tr h="995899">
                <a:tc>
                  <a:txBody>
                    <a:bodyPr/>
                    <a:lstStyle/>
                    <a:p>
                      <a:pPr algn="ctr"/>
                      <a:r>
                        <a:rPr kumimoji="1" lang="en-US" altLang="ja-JP" sz="900" b="0" spc="-30" baseline="0" dirty="0" smtClean="0">
                          <a:solidFill>
                            <a:schemeClr val="tx1"/>
                          </a:solidFill>
                          <a:latin typeface="Meiryo UI" panose="020B0604030504040204" pitchFamily="50" charset="-128"/>
                          <a:ea typeface="Meiryo UI" panose="020B0604030504040204" pitchFamily="50" charset="-128"/>
                        </a:rPr>
                        <a:t>A</a:t>
                      </a:r>
                      <a:r>
                        <a:rPr kumimoji="1" lang="ja-JP" altLang="en-US" sz="900" b="0" spc="-30" baseline="0" dirty="0" smtClean="0">
                          <a:solidFill>
                            <a:schemeClr val="tx1"/>
                          </a:solidFill>
                          <a:latin typeface="Meiryo UI" panose="020B0604030504040204" pitchFamily="50" charset="-128"/>
                          <a:ea typeface="Meiryo UI" panose="020B0604030504040204" pitchFamily="50" charset="-128"/>
                        </a:rPr>
                        <a:t>法人</a:t>
                      </a:r>
                      <a:endParaRPr kumimoji="1" lang="en-US" altLang="ja-JP" sz="900" b="0" spc="-30" baseline="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spc="-30" baseline="0" dirty="0">
                          <a:latin typeface="Meiryo UI" panose="020B0604030504040204" pitchFamily="50" charset="-128"/>
                          <a:ea typeface="Meiryo UI" panose="020B0604030504040204" pitchFamily="50" charset="-128"/>
                        </a:rPr>
                        <a:t>２</a:t>
                      </a:r>
                      <a:endParaRPr kumimoji="1" lang="en-US" altLang="ja-JP" sz="900" b="0" spc="-30"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spc="-30" baseline="0" dirty="0">
                          <a:latin typeface="Meiryo UI" panose="020B0604030504040204" pitchFamily="50" charset="-128"/>
                          <a:ea typeface="Meiryo UI" panose="020B0604030504040204" pitchFamily="50" charset="-128"/>
                        </a:rPr>
                        <a:t>施設入所</a:t>
                      </a:r>
                      <a:endParaRPr kumimoji="1" lang="en-US" altLang="ja-JP" sz="900" b="0" spc="-30" baseline="0" dirty="0">
                        <a:latin typeface="Meiryo UI" panose="020B0604030504040204" pitchFamily="50" charset="-128"/>
                        <a:ea typeface="Meiryo UI" panose="020B0604030504040204" pitchFamily="50" charset="-128"/>
                      </a:endParaRPr>
                    </a:p>
                    <a:p>
                      <a:pPr algn="ctr"/>
                      <a:r>
                        <a:rPr kumimoji="1" lang="ja-JP" altLang="en-US" sz="900" b="0" spc="-30" baseline="0" dirty="0">
                          <a:latin typeface="Meiryo UI" panose="020B0604030504040204" pitchFamily="50" charset="-128"/>
                          <a:ea typeface="Meiryo UI" panose="020B0604030504040204" pitchFamily="50" charset="-128"/>
                        </a:rPr>
                        <a:t>支援</a:t>
                      </a:r>
                      <a:r>
                        <a:rPr kumimoji="1" lang="en-US" altLang="ja-JP" sz="900" b="0" spc="-30" baseline="0" dirty="0">
                          <a:latin typeface="Meiryo UI" panose="020B0604030504040204" pitchFamily="50" charset="-128"/>
                          <a:ea typeface="Meiryo UI" panose="020B0604030504040204" pitchFamily="50" charset="-128"/>
                        </a:rPr>
                        <a:t>6</a:t>
                      </a:r>
                      <a:r>
                        <a:rPr kumimoji="1" lang="ja-JP" altLang="en-US" sz="900" b="0" spc="-30" baseline="0" dirty="0">
                          <a:latin typeface="Meiryo UI" panose="020B0604030504040204" pitchFamily="50" charset="-128"/>
                          <a:ea typeface="Meiryo UI" panose="020B0604030504040204" pitchFamily="50" charset="-128"/>
                        </a:rPr>
                        <a:t>名</a:t>
                      </a:r>
                      <a:endParaRPr kumimoji="1" lang="en-US" altLang="ja-JP" sz="900" b="0" spc="-30" baseline="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年目は、コアメンバーを中心に自ら「見立て」「アセスメント」と支援策の検討を行い、その評価と振り返りを行うことに重点を置き、コンサルテーションの頻度を減らして実施。</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回実施。</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年目は世話人等の非正規雇用職員のマネジメント方法や他事業所との情報共有の方法を実地で体験。</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コロナのため実施延期。</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・特性を再アセスメントした結果、視覚化、構造化実施し見直し、再構築化した。</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・支援方法をビデオに録画し他の職員に共有する等、支援の統一化の工夫を行った。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・日中活動（生活介護）との統一した支援を実施するため共有会議を行った。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tc rowSpan="3">
                  <a:txBody>
                    <a:bodyPr/>
                    <a:lstStyle/>
                    <a:p>
                      <a:pPr algn="l"/>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A</a:t>
                      </a:r>
                      <a:r>
                        <a:rPr kumimoji="1" lang="ja-JP" altLang="en-US" sz="900" dirty="0" smtClean="0">
                          <a:solidFill>
                            <a:schemeClr val="tx1"/>
                          </a:solidFill>
                          <a:latin typeface="Meiryo UI" panose="020B0604030504040204" pitchFamily="50" charset="-128"/>
                          <a:ea typeface="Meiryo UI" panose="020B0604030504040204" pitchFamily="50" charset="-128"/>
                        </a:rPr>
                        <a:t>法人：</a:t>
                      </a:r>
                      <a:r>
                        <a:rPr kumimoji="1" lang="ja-JP" altLang="en-US" sz="900" dirty="0">
                          <a:solidFill>
                            <a:schemeClr val="tx1"/>
                          </a:solidFill>
                          <a:latin typeface="Meiryo UI" panose="020B0604030504040204" pitchFamily="50" charset="-128"/>
                          <a:ea typeface="Meiryo UI" panose="020B0604030504040204" pitchFamily="50" charset="-128"/>
                        </a:rPr>
                        <a:t>昨年度</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年目</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の</a:t>
                      </a:r>
                      <a:r>
                        <a:rPr kumimoji="1" lang="ja-JP" altLang="en-US" sz="900" dirty="0" smtClean="0">
                          <a:solidFill>
                            <a:schemeClr val="tx1"/>
                          </a:solidFill>
                          <a:latin typeface="Meiryo UI" panose="020B0604030504040204" pitchFamily="50" charset="-128"/>
                          <a:ea typeface="Meiryo UI" panose="020B0604030504040204" pitchFamily="50" charset="-128"/>
                        </a:rPr>
                        <a:t>取組成果を</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月に報告。</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法人：今年度の</a:t>
                      </a:r>
                      <a:r>
                        <a:rPr kumimoji="1" lang="ja-JP" altLang="en-US" sz="900" dirty="0" smtClean="0">
                          <a:solidFill>
                            <a:schemeClr val="tx1"/>
                          </a:solidFill>
                          <a:latin typeface="Meiryo UI" panose="020B0604030504040204" pitchFamily="50" charset="-128"/>
                          <a:ea typeface="Meiryo UI" panose="020B0604030504040204" pitchFamily="50" charset="-128"/>
                        </a:rPr>
                        <a:t>取組成果を</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月に</a:t>
                      </a:r>
                      <a:r>
                        <a:rPr kumimoji="1" lang="ja-JP" altLang="en-US" sz="900" dirty="0" smtClean="0">
                          <a:solidFill>
                            <a:schemeClr val="tx1"/>
                          </a:solidFill>
                          <a:latin typeface="Meiryo UI" panose="020B0604030504040204" pitchFamily="50" charset="-128"/>
                          <a:ea typeface="Meiryo UI" panose="020B0604030504040204" pitchFamily="50" charset="-128"/>
                        </a:rPr>
                        <a:t>報告。</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3621815"/>
                  </a:ext>
                </a:extLst>
              </a:tr>
              <a:tr h="6275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spc="-30" baseline="0" dirty="0" smtClean="0">
                          <a:solidFill>
                            <a:schemeClr val="tx1"/>
                          </a:solidFill>
                          <a:latin typeface="Meiryo UI" panose="020B0604030504040204" pitchFamily="50" charset="-128"/>
                          <a:ea typeface="Meiryo UI" panose="020B0604030504040204" pitchFamily="50" charset="-128"/>
                        </a:rPr>
                        <a:t>B</a:t>
                      </a:r>
                      <a:r>
                        <a:rPr kumimoji="1" lang="ja-JP" altLang="en-US" sz="900" b="0" spc="-30" baseline="0" dirty="0" smtClean="0">
                          <a:solidFill>
                            <a:schemeClr val="tx1"/>
                          </a:solidFill>
                          <a:latin typeface="Meiryo UI" panose="020B0604030504040204" pitchFamily="50" charset="-128"/>
                          <a:ea typeface="Meiryo UI" panose="020B0604030504040204" pitchFamily="50" charset="-128"/>
                        </a:rPr>
                        <a:t>法人</a:t>
                      </a:r>
                      <a:endParaRPr kumimoji="1" lang="en-US" altLang="ja-JP" sz="900" b="0" spc="-30" baseline="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dirty="0">
                          <a:latin typeface="Meiryo UI" panose="020B0604030504040204" pitchFamily="50" charset="-128"/>
                          <a:ea typeface="Meiryo UI" panose="020B0604030504040204" pitchFamily="50" charset="-128"/>
                        </a:rPr>
                        <a:t>１</a:t>
                      </a:r>
                      <a:endParaRPr kumimoji="1" lang="en-US" altLang="ja-JP" sz="9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dirty="0">
                          <a:latin typeface="Meiryo UI" panose="020B0604030504040204" pitchFamily="50" charset="-128"/>
                          <a:ea typeface="Meiryo UI" panose="020B0604030504040204" pitchFamily="50" charset="-128"/>
                        </a:rPr>
                        <a:t>生活介護</a:t>
                      </a:r>
                      <a:endParaRPr kumimoji="1" lang="en-US" altLang="ja-JP" sz="900" b="0" dirty="0">
                        <a:latin typeface="Meiryo UI" panose="020B0604030504040204" pitchFamily="50" charset="-128"/>
                        <a:ea typeface="Meiryo UI" panose="020B0604030504040204" pitchFamily="50" charset="-128"/>
                      </a:endParaRPr>
                    </a:p>
                    <a:p>
                      <a:pPr algn="ctr"/>
                      <a:r>
                        <a:rPr kumimoji="1" lang="ja-JP" altLang="en-US" sz="900" b="0" dirty="0">
                          <a:latin typeface="Meiryo UI" panose="020B0604030504040204" pitchFamily="50" charset="-128"/>
                          <a:ea typeface="Meiryo UI" panose="020B0604030504040204" pitchFamily="50" charset="-128"/>
                        </a:rPr>
                        <a:t>施設入所</a:t>
                      </a:r>
                      <a:endParaRPr kumimoji="1" lang="en-US" altLang="ja-JP" sz="900" b="0" dirty="0">
                        <a:latin typeface="Meiryo UI" panose="020B0604030504040204" pitchFamily="50" charset="-128"/>
                        <a:ea typeface="Meiryo UI" panose="020B0604030504040204" pitchFamily="50" charset="-128"/>
                      </a:endParaRPr>
                    </a:p>
                    <a:p>
                      <a:pPr algn="ctr"/>
                      <a:r>
                        <a:rPr kumimoji="1" lang="ja-JP" altLang="en-US" sz="900" b="0" dirty="0">
                          <a:latin typeface="Meiryo UI" panose="020B0604030504040204" pitchFamily="50" charset="-128"/>
                          <a:ea typeface="Meiryo UI" panose="020B0604030504040204" pitchFamily="50" charset="-128"/>
                        </a:rPr>
                        <a:t>共同生活援助</a:t>
                      </a:r>
                      <a:r>
                        <a:rPr kumimoji="1" lang="en-US" altLang="ja-JP" sz="900" b="0" dirty="0">
                          <a:latin typeface="Meiryo UI" panose="020B0604030504040204" pitchFamily="50" charset="-128"/>
                          <a:ea typeface="Meiryo UI" panose="020B0604030504040204" pitchFamily="50" charset="-128"/>
                        </a:rPr>
                        <a:t>7</a:t>
                      </a:r>
                      <a:r>
                        <a:rPr kumimoji="1" lang="ja-JP" altLang="en-US" sz="900" b="0" dirty="0">
                          <a:latin typeface="Meiryo UI" panose="020B0604030504040204" pitchFamily="50" charset="-128"/>
                          <a:ea typeface="Meiryo UI" panose="020B0604030504040204" pitchFamily="50" charset="-128"/>
                        </a:rPr>
                        <a:t>名</a:t>
                      </a:r>
                      <a:endParaRPr kumimoji="1" lang="en-US" altLang="ja-JP" sz="900" b="0" dirty="0">
                        <a:latin typeface="Meiryo UI" panose="020B0604030504040204" pitchFamily="50" charset="-128"/>
                        <a:ea typeface="Meiryo UI" panose="020B0604030504040204" pitchFamily="50" charset="-128"/>
                      </a:endParaRPr>
                    </a:p>
                  </a:txBody>
                  <a:tcPr anchor="ctr"/>
                </a:tc>
                <a:tc rowSpan="2">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年目は、基礎知識習得のための「講座」を実施し、アセスメント技法（フォーマルアセスメントとインフォーマルアセスメントを通した見立て方）と支援方法のアイデア（視覚化、構造化）のおさらいをした上で、本研修を実施。</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◆事例をもとに、本人の状態像・問題行動に係る「見立て」「アセスメント」と支援策の検討を行い、その評価と振り返りを実施。</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※B</a:t>
                      </a:r>
                      <a:r>
                        <a:rPr kumimoji="1" lang="ja-JP" altLang="en-US" sz="900" dirty="0" smtClean="0">
                          <a:solidFill>
                            <a:schemeClr val="tx1"/>
                          </a:solidFill>
                          <a:latin typeface="Meiryo UI" panose="020B0604030504040204" pitchFamily="50" charset="-128"/>
                          <a:ea typeface="Meiryo UI" panose="020B0604030504040204" pitchFamily="50" charset="-128"/>
                        </a:rPr>
                        <a:t>法人：</a:t>
                      </a:r>
                      <a:r>
                        <a:rPr kumimoji="1" lang="en-US" altLang="ja-JP" sz="900" dirty="0" smtClean="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回</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C</a:t>
                      </a:r>
                      <a:r>
                        <a:rPr kumimoji="1" lang="ja-JP" altLang="en-US" sz="900" dirty="0" smtClean="0">
                          <a:solidFill>
                            <a:schemeClr val="tx1"/>
                          </a:solidFill>
                          <a:latin typeface="Meiryo UI" panose="020B0604030504040204" pitchFamily="50" charset="-128"/>
                          <a:ea typeface="Meiryo UI" panose="020B0604030504040204" pitchFamily="50" charset="-128"/>
                        </a:rPr>
                        <a:t>法人：</a:t>
                      </a:r>
                      <a:r>
                        <a:rPr kumimoji="1" lang="en-US" altLang="ja-JP" sz="900" dirty="0" smtClean="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回</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コロナの影響</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実施。</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年目はアセスメント方法や職員間の意識統一やチームアプローチの方法を実地で体験。</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en-US" altLang="ja-JP" sz="900" dirty="0" smtClean="0">
                          <a:solidFill>
                            <a:schemeClr val="tx1"/>
                          </a:solidFill>
                          <a:latin typeface="Meiryo UI" panose="020B0604030504040204" pitchFamily="50" charset="-128"/>
                          <a:ea typeface="Meiryo UI" panose="020B0604030504040204" pitchFamily="50" charset="-128"/>
                        </a:rPr>
                        <a:t>※B</a:t>
                      </a:r>
                      <a:r>
                        <a:rPr kumimoji="1" lang="ja-JP" altLang="en-US" sz="900" dirty="0" smtClean="0">
                          <a:solidFill>
                            <a:schemeClr val="tx1"/>
                          </a:solidFill>
                          <a:latin typeface="Meiryo UI" panose="020B0604030504040204" pitchFamily="50" charset="-128"/>
                          <a:ea typeface="Meiryo UI" panose="020B0604030504040204" pitchFamily="50" charset="-128"/>
                        </a:rPr>
                        <a:t>法人：</a:t>
                      </a:r>
                      <a:r>
                        <a:rPr kumimoji="1" lang="en-US" altLang="ja-JP" sz="900" dirty="0" smtClean="0">
                          <a:solidFill>
                            <a:schemeClr val="tx1"/>
                          </a:solidFill>
                          <a:latin typeface="Meiryo UI" panose="020B0604030504040204" pitchFamily="50" charset="-128"/>
                          <a:ea typeface="Meiryo UI" panose="020B0604030504040204" pitchFamily="50" charset="-128"/>
                        </a:rPr>
                        <a:t>6</a:t>
                      </a:r>
                      <a:r>
                        <a:rPr kumimoji="1" lang="ja-JP" altLang="en-US" sz="900" dirty="0">
                          <a:solidFill>
                            <a:schemeClr val="tx1"/>
                          </a:solidFill>
                          <a:latin typeface="Meiryo UI" panose="020B0604030504040204" pitchFamily="50" charset="-128"/>
                          <a:ea typeface="Meiryo UI" panose="020B0604030504040204" pitchFamily="50" charset="-128"/>
                        </a:rPr>
                        <a:t>回実施</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C</a:t>
                      </a:r>
                      <a:r>
                        <a:rPr kumimoji="1" lang="ja-JP" altLang="en-US" sz="900" dirty="0" smtClean="0">
                          <a:solidFill>
                            <a:schemeClr val="tx1"/>
                          </a:solidFill>
                          <a:latin typeface="Meiryo UI" panose="020B0604030504040204" pitchFamily="50" charset="-128"/>
                          <a:ea typeface="Meiryo UI" panose="020B0604030504040204" pitchFamily="50" charset="-128"/>
                        </a:rPr>
                        <a:t>法人：</a:t>
                      </a:r>
                      <a:r>
                        <a:rPr kumimoji="1" lang="ja-JP" altLang="en-US" sz="900" dirty="0">
                          <a:solidFill>
                            <a:schemeClr val="tx1"/>
                          </a:solidFill>
                          <a:latin typeface="Meiryo UI" panose="020B0604030504040204" pitchFamily="50" charset="-128"/>
                          <a:ea typeface="Meiryo UI" panose="020B0604030504040204" pitchFamily="50" charset="-128"/>
                        </a:rPr>
                        <a:t>コロナのため実施延期。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・特性に基づき支援方法を検討にあたり、氷山モデルシード等を活用するようになった。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・写真やスケジュールなどを用いて視覚化、構造化を図った。</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1228603"/>
                  </a:ext>
                </a:extLst>
              </a:tr>
              <a:tr h="12635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spc="-30" baseline="0" dirty="0" smtClean="0">
                          <a:solidFill>
                            <a:schemeClr val="tx1"/>
                          </a:solidFill>
                          <a:latin typeface="Meiryo UI" panose="020B0604030504040204" pitchFamily="50" charset="-128"/>
                          <a:ea typeface="Meiryo UI" panose="020B0604030504040204" pitchFamily="50" charset="-128"/>
                        </a:rPr>
                        <a:t>C</a:t>
                      </a:r>
                      <a:r>
                        <a:rPr kumimoji="1" lang="ja-JP" altLang="en-US" sz="900" b="0" spc="-30" baseline="0" dirty="0" smtClean="0">
                          <a:solidFill>
                            <a:schemeClr val="tx1"/>
                          </a:solidFill>
                          <a:latin typeface="Meiryo UI" panose="020B0604030504040204" pitchFamily="50" charset="-128"/>
                          <a:ea typeface="Meiryo UI" panose="020B0604030504040204" pitchFamily="50" charset="-128"/>
                        </a:rPr>
                        <a:t>法人</a:t>
                      </a:r>
                      <a:endParaRPr kumimoji="1" lang="en-US" altLang="ja-JP" sz="900" b="0" spc="-30" baseline="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spc="-30" baseline="0" dirty="0">
                          <a:latin typeface="Meiryo UI" panose="020B0604030504040204" pitchFamily="50" charset="-128"/>
                          <a:ea typeface="Meiryo UI" panose="020B0604030504040204" pitchFamily="50" charset="-128"/>
                        </a:rPr>
                        <a:t>１</a:t>
                      </a:r>
                      <a:endParaRPr kumimoji="1" lang="en-US" altLang="ja-JP" sz="900" b="0" spc="-30"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spc="-30" baseline="0" dirty="0">
                          <a:latin typeface="Meiryo UI" panose="020B0604030504040204" pitchFamily="50" charset="-128"/>
                          <a:ea typeface="Meiryo UI" panose="020B0604030504040204" pitchFamily="50" charset="-128"/>
                        </a:rPr>
                        <a:t>共同生活援助</a:t>
                      </a:r>
                      <a:endParaRPr kumimoji="1" lang="en-US" altLang="ja-JP" sz="900" b="0" spc="-30" baseline="0" dirty="0">
                        <a:latin typeface="Meiryo UI" panose="020B0604030504040204" pitchFamily="50" charset="-128"/>
                        <a:ea typeface="Meiryo UI" panose="020B0604030504040204" pitchFamily="50" charset="-128"/>
                      </a:endParaRPr>
                    </a:p>
                    <a:p>
                      <a:pPr algn="ctr"/>
                      <a:r>
                        <a:rPr kumimoji="1" lang="ja-JP" altLang="en-US" sz="900" b="0" spc="-30" baseline="0" dirty="0">
                          <a:latin typeface="Meiryo UI" panose="020B0604030504040204" pitchFamily="50" charset="-128"/>
                          <a:ea typeface="Meiryo UI" panose="020B0604030504040204" pitchFamily="50" charset="-128"/>
                        </a:rPr>
                        <a:t>短期入所</a:t>
                      </a:r>
                      <a:endParaRPr kumimoji="1" lang="en-US" altLang="ja-JP" sz="900" b="0" spc="-30" baseline="0" dirty="0">
                        <a:latin typeface="Meiryo UI" panose="020B0604030504040204" pitchFamily="50" charset="-128"/>
                        <a:ea typeface="Meiryo UI" panose="020B0604030504040204" pitchFamily="50" charset="-128"/>
                      </a:endParaRPr>
                    </a:p>
                    <a:p>
                      <a:pPr algn="ctr"/>
                      <a:r>
                        <a:rPr kumimoji="1" lang="ja-JP" altLang="en-US" sz="900" b="0" spc="-30" baseline="0" dirty="0">
                          <a:latin typeface="Meiryo UI" panose="020B0604030504040204" pitchFamily="50" charset="-128"/>
                          <a:ea typeface="Meiryo UI" panose="020B0604030504040204" pitchFamily="50" charset="-128"/>
                        </a:rPr>
                        <a:t>生活介護</a:t>
                      </a:r>
                      <a:endParaRPr kumimoji="1" lang="en-US" altLang="ja-JP" sz="900" b="0" spc="-30" baseline="0" dirty="0">
                        <a:latin typeface="Meiryo UI" panose="020B0604030504040204" pitchFamily="50" charset="-128"/>
                        <a:ea typeface="Meiryo UI" panose="020B0604030504040204" pitchFamily="50" charset="-128"/>
                      </a:endParaRPr>
                    </a:p>
                    <a:p>
                      <a:pPr algn="ctr"/>
                      <a:r>
                        <a:rPr kumimoji="1" lang="ja-JP" altLang="en-US" sz="900" b="0" spc="-30" baseline="0" dirty="0">
                          <a:latin typeface="Meiryo UI" panose="020B0604030504040204" pitchFamily="50" charset="-128"/>
                          <a:ea typeface="Meiryo UI" panose="020B0604030504040204" pitchFamily="50" charset="-128"/>
                        </a:rPr>
                        <a:t>相談支援</a:t>
                      </a:r>
                      <a:endParaRPr kumimoji="1" lang="en-US" altLang="ja-JP" sz="900" b="0" spc="-30" baseline="0" dirty="0">
                        <a:latin typeface="Meiryo UI" panose="020B0604030504040204" pitchFamily="50" charset="-128"/>
                        <a:ea typeface="Meiryo UI" panose="020B0604030504040204" pitchFamily="50" charset="-128"/>
                      </a:endParaRPr>
                    </a:p>
                    <a:p>
                      <a:pPr algn="ctr"/>
                      <a:r>
                        <a:rPr kumimoji="1" lang="en-US" altLang="ja-JP" sz="900" b="0" spc="-30" baseline="0" dirty="0">
                          <a:latin typeface="Meiryo UI" panose="020B0604030504040204" pitchFamily="50" charset="-128"/>
                          <a:ea typeface="Meiryo UI" panose="020B0604030504040204" pitchFamily="50" charset="-128"/>
                        </a:rPr>
                        <a:t>8</a:t>
                      </a:r>
                      <a:r>
                        <a:rPr kumimoji="1" lang="ja-JP" altLang="en-US" sz="900" b="0" spc="-30" baseline="0" dirty="0">
                          <a:latin typeface="Meiryo UI" panose="020B0604030504040204" pitchFamily="50" charset="-128"/>
                          <a:ea typeface="Meiryo UI" panose="020B0604030504040204" pitchFamily="50" charset="-128"/>
                        </a:rPr>
                        <a:t>名</a:t>
                      </a:r>
                      <a:endParaRPr kumimoji="1" lang="en-US" altLang="ja-JP" sz="900" b="0" spc="-30" baseline="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vMerge="1">
                  <a:txBody>
                    <a:bodyPr/>
                    <a:lstStyle/>
                    <a:p>
                      <a:pPr algn="l"/>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　　同上</a:t>
                      </a:r>
                    </a:p>
                    <a:p>
                      <a:r>
                        <a:rPr kumimoji="1" lang="ja-JP" altLang="en-US" sz="900" dirty="0">
                          <a:solidFill>
                            <a:schemeClr val="tx1"/>
                          </a:solidFill>
                          <a:latin typeface="Meiryo UI" panose="020B0604030504040204" pitchFamily="50" charset="-128"/>
                          <a:ea typeface="Meiryo UI" panose="020B0604030504040204" pitchFamily="50" charset="-128"/>
                        </a:rPr>
                        <a:t>・興味のある事柄を再度アセスメントし、余暇時間の支援方法に役立てた。</a:t>
                      </a:r>
                    </a:p>
                  </a:txBody>
                  <a:tcPr anchor="ct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54941938"/>
                  </a:ext>
                </a:extLst>
              </a:tr>
            </a:tbl>
          </a:graphicData>
        </a:graphic>
      </p:graphicFrame>
      <p:sp>
        <p:nvSpPr>
          <p:cNvPr id="225" name="四角形吹き出し 224"/>
          <p:cNvSpPr/>
          <p:nvPr/>
        </p:nvSpPr>
        <p:spPr>
          <a:xfrm>
            <a:off x="423369" y="2718421"/>
            <a:ext cx="3179297" cy="638571"/>
          </a:xfrm>
          <a:prstGeom prst="wedgeRectCallout">
            <a:avLst>
              <a:gd name="adj1" fmla="val 53897"/>
              <a:gd name="adj2" fmla="val 53276"/>
            </a:avLst>
          </a:prstGeom>
          <a:solidFill>
            <a:schemeClr val="bg1"/>
          </a:solidFill>
          <a:ln w="28575" cmpd="dbl"/>
        </p:spPr>
        <p:style>
          <a:lnRef idx="2">
            <a:schemeClr val="accent6"/>
          </a:lnRef>
          <a:fillRef idx="1">
            <a:schemeClr val="lt1"/>
          </a:fillRef>
          <a:effectRef idx="0">
            <a:schemeClr val="accent6"/>
          </a:effectRef>
          <a:fontRef idx="minor">
            <a:schemeClr val="dk1"/>
          </a:fontRef>
        </p:style>
        <p:txBody>
          <a:bodyPr tIns="36000" bIns="36000" rtlCol="0" anchor="ctr"/>
          <a:lstStyle/>
          <a:p>
            <a:pPr>
              <a:lnSpc>
                <a:spcPts val="900"/>
              </a:lnSpc>
              <a:spcAft>
                <a:spcPts val="600"/>
              </a:spcAft>
            </a:pP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訪問ｺﾝｻﾙﾃｰｼｮﾝでは</a:t>
            </a:r>
            <a:r>
              <a:rPr kumimoji="1" lang="en-US" altLang="ja-JP" sz="1000" b="1"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以下の手順を繰り返す。</a:t>
            </a:r>
            <a:endParaRPr lang="en-US" altLang="ja-JP" sz="1000" dirty="0">
              <a:latin typeface="Meiryo UI" panose="020B0604030504040204" pitchFamily="50" charset="-128"/>
              <a:ea typeface="Meiryo UI" panose="020B0604030504040204" pitchFamily="50" charset="-128"/>
            </a:endParaRPr>
          </a:p>
          <a:p>
            <a:pPr>
              <a:lnSpc>
                <a:spcPts val="900"/>
              </a:lnSpc>
              <a:spcAft>
                <a:spcPts val="600"/>
              </a:spcAft>
            </a:pPr>
            <a:r>
              <a:rPr lang="ja-JP" altLang="en-US" sz="900" dirty="0">
                <a:latin typeface="Meiryo UI" panose="020B0604030504040204" pitchFamily="50" charset="-128"/>
                <a:ea typeface="Meiryo UI" panose="020B0604030504040204" pitchFamily="50" charset="-128"/>
              </a:rPr>
              <a:t>①事業所が困難事例を抽出。②委託先が問題点や課題を診断・整理し、助言。</a:t>
            </a:r>
            <a:r>
              <a:rPr kumimoji="1" lang="ja-JP" altLang="en-US" sz="900" dirty="0">
                <a:latin typeface="Meiryo UI" panose="020B0604030504040204" pitchFamily="50" charset="-128"/>
                <a:ea typeface="Meiryo UI" panose="020B0604030504040204" pitchFamily="50" charset="-128"/>
              </a:rPr>
              <a:t>③事業所が助言をもとに実際の支援方法を変更。</a:t>
            </a:r>
            <a:r>
              <a:rPr lang="ja-JP" altLang="en-US" sz="900" dirty="0">
                <a:latin typeface="Meiryo UI" panose="020B0604030504040204" pitchFamily="50" charset="-128"/>
                <a:ea typeface="Meiryo UI" panose="020B0604030504040204" pitchFamily="50" charset="-128"/>
              </a:rPr>
              <a:t>④支援による行動改善を評価</a:t>
            </a:r>
            <a:r>
              <a:rPr lang="ja-JP" altLang="en-US" sz="800" dirty="0">
                <a:latin typeface="Meiryo UI" panose="020B0604030504040204" pitchFamily="50" charset="-128"/>
                <a:ea typeface="Meiryo UI" panose="020B0604030504040204" pitchFamily="50" charset="-128"/>
              </a:rPr>
              <a:t>（成功事例を体感）</a:t>
            </a:r>
            <a:endParaRPr kumimoji="1" lang="ja-JP" altLang="en-US" sz="900" dirty="0">
              <a:latin typeface="Meiryo UI" panose="020B0604030504040204" pitchFamily="50" charset="-128"/>
              <a:ea typeface="Meiryo UI" panose="020B0604030504040204" pitchFamily="50" charset="-128"/>
            </a:endParaRPr>
          </a:p>
        </p:txBody>
      </p:sp>
      <p:sp>
        <p:nvSpPr>
          <p:cNvPr id="6" name="二等辺三角形 5"/>
          <p:cNvSpPr/>
          <p:nvPr/>
        </p:nvSpPr>
        <p:spPr>
          <a:xfrm>
            <a:off x="4764231" y="2557434"/>
            <a:ext cx="1431404" cy="496294"/>
          </a:xfrm>
          <a:prstGeom prst="triangle">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lnSpc>
                <a:spcPts val="1000"/>
              </a:lnSpc>
            </a:pPr>
            <a:r>
              <a:rPr lang="ja-JP" altLang="en-US" sz="1050" b="1" dirty="0">
                <a:latin typeface="Meiryo UI" panose="020B0604030504040204" pitchFamily="50" charset="-128"/>
                <a:ea typeface="Meiryo UI" panose="020B0604030504040204" pitchFamily="50" charset="-128"/>
              </a:rPr>
              <a:t>合同研修会</a:t>
            </a:r>
            <a:endParaRPr kumimoji="1" lang="ja-JP" altLang="en-US" sz="1050" dirty="0">
              <a:solidFill>
                <a:schemeClr val="tx1"/>
              </a:solidFill>
            </a:endParaRPr>
          </a:p>
        </p:txBody>
      </p:sp>
      <p:sp>
        <p:nvSpPr>
          <p:cNvPr id="47" name="テキスト ボックス 46"/>
          <p:cNvSpPr txBox="1"/>
          <p:nvPr/>
        </p:nvSpPr>
        <p:spPr>
          <a:xfrm>
            <a:off x="4124405" y="2833425"/>
            <a:ext cx="807683" cy="276999"/>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参加</a:t>
            </a:r>
            <a:r>
              <a:rPr kumimoji="1" lang="ja-JP" altLang="en-US" sz="1200" dirty="0">
                <a:latin typeface="Meiryo UI" panose="020B0604030504040204" pitchFamily="50" charset="-128"/>
                <a:ea typeface="Meiryo UI" panose="020B0604030504040204" pitchFamily="50" charset="-128"/>
              </a:rPr>
              <a:t>法人</a:t>
            </a:r>
          </a:p>
        </p:txBody>
      </p:sp>
      <p:sp>
        <p:nvSpPr>
          <p:cNvPr id="46" name="テキスト ボックス 45"/>
          <p:cNvSpPr txBox="1"/>
          <p:nvPr/>
        </p:nvSpPr>
        <p:spPr>
          <a:xfrm>
            <a:off x="5987844" y="2800245"/>
            <a:ext cx="807683" cy="276999"/>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1200" dirty="0">
                <a:latin typeface="Meiryo UI" panose="020B0604030504040204" pitchFamily="50" charset="-128"/>
                <a:ea typeface="Meiryo UI" panose="020B0604030504040204" pitchFamily="50" charset="-128"/>
              </a:rPr>
              <a:t>参加</a:t>
            </a:r>
            <a:r>
              <a:rPr kumimoji="1" lang="ja-JP" altLang="en-US" sz="1200" dirty="0">
                <a:latin typeface="Meiryo UI" panose="020B0604030504040204" pitchFamily="50" charset="-128"/>
                <a:ea typeface="Meiryo UI" panose="020B0604030504040204" pitchFamily="50" charset="-128"/>
              </a:rPr>
              <a:t>法人</a:t>
            </a:r>
          </a:p>
        </p:txBody>
      </p:sp>
      <p:sp>
        <p:nvSpPr>
          <p:cNvPr id="2" name="スライド番号プレースホルダー 1"/>
          <p:cNvSpPr>
            <a:spLocks noGrp="1"/>
          </p:cNvSpPr>
          <p:nvPr>
            <p:ph type="sldNum" sz="quarter" idx="12"/>
          </p:nvPr>
        </p:nvSpPr>
        <p:spPr>
          <a:xfrm>
            <a:off x="6963325" y="6492875"/>
            <a:ext cx="2133600" cy="365125"/>
          </a:xfrm>
        </p:spPr>
        <p:txBody>
          <a:bodyPr/>
          <a:lstStyle/>
          <a:p>
            <a:r>
              <a:rPr lang="ja-JP" altLang="en-US" b="1" dirty="0">
                <a:solidFill>
                  <a:schemeClr val="tx1"/>
                </a:solidFill>
              </a:rPr>
              <a:t>２</a:t>
            </a:r>
            <a:endParaRPr kumimoji="1" lang="ja-JP" altLang="en-US" b="1" dirty="0">
              <a:solidFill>
                <a:schemeClr val="tx1"/>
              </a:solidFill>
            </a:endParaRPr>
          </a:p>
        </p:txBody>
      </p:sp>
    </p:spTree>
    <p:extLst>
      <p:ext uri="{BB962C8B-B14F-4D97-AF65-F5344CB8AC3E}">
        <p14:creationId xmlns:p14="http://schemas.microsoft.com/office/powerpoint/2010/main" val="24696349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12088</TotalTime>
  <Words>1549</Words>
  <Application>Microsoft Office PowerPoint</Application>
  <PresentationFormat>画面に合わせる (4:3)</PresentationFormat>
  <Paragraphs>151</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髙田　梨恵</dc:creator>
  <cp:lastModifiedBy>山田　安宏</cp:lastModifiedBy>
  <cp:revision>792</cp:revision>
  <cp:lastPrinted>2022-04-08T04:44:58Z</cp:lastPrinted>
  <dcterms:created xsi:type="dcterms:W3CDTF">2016-09-23T07:06:13Z</dcterms:created>
  <dcterms:modified xsi:type="dcterms:W3CDTF">2022-05-17T02:06:19Z</dcterms:modified>
</cp:coreProperties>
</file>