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80" r:id="rId2"/>
    <p:sldId id="281" r:id="rId3"/>
    <p:sldId id="282" r:id="rId4"/>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27C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00" d="100"/>
          <a:sy n="100" d="100"/>
        </p:scale>
        <p:origin x="89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90465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74588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5946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9358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21132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69787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9095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5583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53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430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231738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37410805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99324" y="401138"/>
            <a:ext cx="5539904" cy="1067323"/>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white"/>
                </a:solidFill>
                <a:latin typeface="Calibri" panose="020F0502020204030204"/>
                <a:ea typeface="游ゴシック" panose="020B0400000000000000" pitchFamily="50" charset="-128"/>
              </a:rPr>
              <a:t>移乗</a:t>
            </a:r>
            <a:r>
              <a:rPr kumimoji="1" lang="ja-JP" altLang="en-US"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介護・排泄支援ロボット導入により、職員の身体的</a:t>
            </a:r>
            <a:r>
              <a:rPr kumimoji="1" lang="ja-JP" altLang="en-US" sz="2400" b="1" dirty="0">
                <a:solidFill>
                  <a:prstClr val="white"/>
                </a:solidFill>
                <a:latin typeface="Calibri" panose="020F0502020204030204"/>
                <a:ea typeface="游ゴシック" panose="020B0400000000000000" pitchFamily="50" charset="-128"/>
              </a:rPr>
              <a:t>・精神的</a:t>
            </a:r>
            <a:r>
              <a:rPr kumimoji="1" lang="ja-JP" altLang="en-US"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への負担が大幅軽減！</a:t>
            </a:r>
            <a:endParaRPr kumimoji="1" lang="en-US" altLang="ja-JP"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99324" y="1684850"/>
            <a:ext cx="8776230" cy="3085053"/>
            <a:chOff x="4134829" y="2323943"/>
            <a:chExt cx="4544880" cy="1725003"/>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34829" y="2600953"/>
              <a:ext cx="4544880"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b="1"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a:t>
              </a:r>
              <a:r>
                <a:rPr kumimoji="1" lang="ja-JP" altLang="en-US" sz="1600" b="1" dirty="0">
                  <a:solidFill>
                    <a:schemeClr val="tx1">
                      <a:lumMod val="65000"/>
                      <a:lumOff val="35000"/>
                    </a:schemeClr>
                  </a:solidFill>
                </a:rPr>
                <a:t>移乗介護　 ☑排泄支援（</a:t>
              </a:r>
              <a:r>
                <a:rPr kumimoji="1" lang="en-US" altLang="ja-JP" sz="1600" b="1" dirty="0">
                  <a:solidFill>
                    <a:schemeClr val="tx1">
                      <a:lumMod val="65000"/>
                      <a:lumOff val="35000"/>
                    </a:schemeClr>
                  </a:solidFill>
                </a:rPr>
                <a:t>3</a:t>
              </a:r>
              <a:r>
                <a:rPr kumimoji="1" lang="ja-JP" altLang="en-US" sz="1600" b="1" dirty="0">
                  <a:solidFill>
                    <a:schemeClr val="tx1">
                      <a:lumMod val="65000"/>
                      <a:lumOff val="35000"/>
                    </a:schemeClr>
                  </a:solidFill>
                </a:rPr>
                <a:t>台）　□入浴支援　□移動支援　□見守り・コミュニケーション　</a:t>
              </a:r>
              <a:endParaRPr kumimoji="1" lang="en-US" altLang="ja-JP" b="1" dirty="0">
                <a:solidFill>
                  <a:schemeClr val="tx1">
                    <a:lumMod val="65000"/>
                    <a:lumOff val="35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a:solidFill>
                    <a:schemeClr val="tx1">
                      <a:lumMod val="65000"/>
                      <a:lumOff val="35000"/>
                    </a:schemeClr>
                  </a:solidFill>
                </a:rPr>
                <a:t>　</a:t>
              </a:r>
              <a:r>
                <a:rPr kumimoji="1" lang="ja-JP" altLang="en-US" sz="1800" b="1"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➪職員が抱え上げることなく、座位間の移乗動作を可能とする介護ロボット</a:t>
              </a:r>
              <a:endParaRPr kumimoji="1" lang="en-US" altLang="ja-JP" sz="1800" b="1"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endParaRPr>
            </a:p>
            <a:p>
              <a:endParaRPr kumimoji="1" lang="en-US" altLang="ja-JP" b="1" dirty="0">
                <a:solidFill>
                  <a:schemeClr val="tx1">
                    <a:lumMod val="65000"/>
                    <a:lumOff val="35000"/>
                  </a:schemeClr>
                </a:solidFill>
              </a:endParaRPr>
            </a:p>
            <a:p>
              <a:endParaRPr kumimoji="1" lang="en-US" altLang="ja-JP" b="1"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2" y="2323943"/>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導入機器の内容</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令和５年度補正予算分大阪府障がい分野のロボット等導入支援事業</a:t>
            </a:r>
            <a:endParaRPr kumimoji="1" lang="ja-JP" altLang="en-US" sz="1000" dirty="0"/>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99324" y="4851562"/>
            <a:ext cx="8776227" cy="1881742"/>
            <a:chOff x="4122583" y="1287186"/>
            <a:chExt cx="4568956" cy="2256115"/>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568956"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lumMod val="65000"/>
                      <a:lumOff val="35000"/>
                    </a:schemeClr>
                  </a:solidFill>
                </a:rPr>
                <a:t>入園者の高齢化・重度化に伴い、ほとんどの入園者が移乗・排泄</a:t>
              </a:r>
              <a:br>
                <a:rPr kumimoji="1" lang="en-US" altLang="ja-JP" dirty="0">
                  <a:solidFill>
                    <a:schemeClr val="tx1">
                      <a:lumMod val="65000"/>
                      <a:lumOff val="35000"/>
                    </a:schemeClr>
                  </a:solidFill>
                </a:rPr>
              </a:br>
              <a:r>
                <a:rPr kumimoji="1" lang="ja-JP" altLang="en-US" dirty="0">
                  <a:solidFill>
                    <a:schemeClr val="tx1">
                      <a:lumMod val="65000"/>
                      <a:lumOff val="35000"/>
                    </a:schemeClr>
                  </a:solidFill>
                </a:rPr>
                <a:t>支援が必要でありそのため、職員の身体的負担（腰痛等）や</a:t>
              </a:r>
              <a:endParaRPr kumimoji="1" lang="en-US" altLang="ja-JP" dirty="0">
                <a:solidFill>
                  <a:schemeClr val="tx1">
                    <a:lumMod val="65000"/>
                    <a:lumOff val="35000"/>
                  </a:schemeClr>
                </a:solidFill>
              </a:endParaRPr>
            </a:p>
            <a:p>
              <a:r>
                <a:rPr kumimoji="1" lang="ja-JP" altLang="en-US" dirty="0">
                  <a:solidFill>
                    <a:schemeClr val="tx1">
                      <a:lumMod val="65000"/>
                      <a:lumOff val="35000"/>
                    </a:schemeClr>
                  </a:solidFill>
                </a:rPr>
                <a:t>精神的不安</a:t>
              </a:r>
              <a:r>
                <a:rPr kumimoji="1" lang="ja-JP" altLang="en-US" sz="1800" b="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（介護中の事故につながるおそれ）</a:t>
              </a:r>
              <a:r>
                <a:rPr kumimoji="1" lang="ja-JP" altLang="en-US" dirty="0">
                  <a:solidFill>
                    <a:schemeClr val="tx1">
                      <a:lumMod val="65000"/>
                      <a:lumOff val="35000"/>
                    </a:schemeClr>
                  </a:solidFill>
                </a:rPr>
                <a:t>が課題であった。</a:t>
              </a:r>
              <a:endParaRPr kumimoji="1" lang="en-US" altLang="ja-JP"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182776" y="1287186"/>
              <a:ext cx="1802635" cy="56816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導入の理由（抱えていた課題）</a:t>
              </a:r>
            </a:p>
          </p:txBody>
        </p:sp>
      </p:grpSp>
      <p:sp>
        <p:nvSpPr>
          <p:cNvPr id="18" name="正方形/長方形 17">
            <a:extLst>
              <a:ext uri="{FF2B5EF4-FFF2-40B4-BE49-F238E27FC236}">
                <a16:creationId xmlns:a16="http://schemas.microsoft.com/office/drawing/2014/main" id="{AB425242-5402-4CD8-90F7-D1B66D976006}"/>
              </a:ext>
            </a:extLst>
          </p:cNvPr>
          <p:cNvSpPr/>
          <p:nvPr/>
        </p:nvSpPr>
        <p:spPr>
          <a:xfrm>
            <a:off x="5779635" y="482795"/>
            <a:ext cx="329480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社会福祉法人弥栄福祉会</a:t>
            </a:r>
            <a:endParaRPr lang="en-US" altLang="ja-JP" sz="1300" kern="100" dirty="0">
              <a:solidFill>
                <a:schemeClr val="tx1"/>
              </a:solidFill>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100" kern="100" dirty="0">
                <a:solidFill>
                  <a:schemeClr val="tx1"/>
                </a:solidFill>
                <a:effectLst/>
              </a:rPr>
              <a:t>障害者支援施設</a:t>
            </a:r>
            <a:r>
              <a:rPr lang="ja-JP" altLang="en-US" sz="1200" kern="100" dirty="0">
                <a:solidFill>
                  <a:schemeClr val="tx1"/>
                </a:solidFill>
                <a:effectLst/>
              </a:rPr>
              <a:t>くまとり弥栄園</a:t>
            </a:r>
            <a:endParaRPr lang="en-US" altLang="ja-JP" sz="12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200" kern="100" dirty="0">
                <a:solidFill>
                  <a:schemeClr val="tx1"/>
                </a:solidFill>
                <a:effectLst/>
              </a:rPr>
              <a:t>施設入所支援</a:t>
            </a:r>
            <a:r>
              <a:rPr lang="ja-JP" altLang="en-US" sz="1200" kern="100" dirty="0">
                <a:solidFill>
                  <a:schemeClr val="tx1"/>
                </a:solidFill>
              </a:rPr>
              <a:t>・生活介護</a:t>
            </a:r>
            <a:endParaRPr lang="en-US" altLang="ja-JP" sz="1200" kern="100" dirty="0">
              <a:solidFill>
                <a:schemeClr val="tx1"/>
              </a:solidFill>
              <a:effectLst/>
            </a:endParaRPr>
          </a:p>
        </p:txBody>
      </p:sp>
      <p:pic>
        <p:nvPicPr>
          <p:cNvPr id="9" name="図 8">
            <a:extLst>
              <a:ext uri="{FF2B5EF4-FFF2-40B4-BE49-F238E27FC236}">
                <a16:creationId xmlns:a16="http://schemas.microsoft.com/office/drawing/2014/main" id="{5312393C-7F78-C4F7-2DCC-B83CB493C07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4559" y="3065087"/>
            <a:ext cx="2292877" cy="1612517"/>
          </a:xfrm>
          <a:prstGeom prst="rect">
            <a:avLst/>
          </a:prstGeom>
          <a:noFill/>
          <a:ln>
            <a:noFill/>
          </a:ln>
        </p:spPr>
      </p:pic>
      <p:pic>
        <p:nvPicPr>
          <p:cNvPr id="10" name="Picture 8" descr="関節痛のイラスト（腰）">
            <a:extLst>
              <a:ext uri="{FF2B5EF4-FFF2-40B4-BE49-F238E27FC236}">
                <a16:creationId xmlns:a16="http://schemas.microsoft.com/office/drawing/2014/main" id="{55388ED3-D73A-27D2-A96B-4640124FE5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1644" y="5448047"/>
            <a:ext cx="1140903" cy="1254914"/>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a:extLst>
              <a:ext uri="{FF2B5EF4-FFF2-40B4-BE49-F238E27FC236}">
                <a16:creationId xmlns:a16="http://schemas.microsoft.com/office/drawing/2014/main" id="{8F1D203D-CC4D-4C97-9437-6478E092FC56}"/>
              </a:ext>
            </a:extLst>
          </p:cNvPr>
          <p:cNvPicPr>
            <a:picLocks noChangeAspect="1"/>
          </p:cNvPicPr>
          <p:nvPr/>
        </p:nvPicPr>
        <p:blipFill>
          <a:blip r:embed="rId4"/>
          <a:stretch>
            <a:fillRect/>
          </a:stretch>
        </p:blipFill>
        <p:spPr>
          <a:xfrm>
            <a:off x="4957199" y="3078933"/>
            <a:ext cx="2115889" cy="1598671"/>
          </a:xfrm>
          <a:prstGeom prst="rect">
            <a:avLst/>
          </a:prstGeom>
        </p:spPr>
      </p:pic>
    </p:spTree>
    <p:extLst>
      <p:ext uri="{BB962C8B-B14F-4D97-AF65-F5344CB8AC3E}">
        <p14:creationId xmlns:p14="http://schemas.microsoft.com/office/powerpoint/2010/main" val="3391881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06E58739-ED48-4380-A4B7-B01D18ED3EB7}"/>
              </a:ext>
            </a:extLst>
          </p:cNvPr>
          <p:cNvGrpSpPr/>
          <p:nvPr/>
        </p:nvGrpSpPr>
        <p:grpSpPr>
          <a:xfrm>
            <a:off x="209725" y="2026327"/>
            <a:ext cx="8849830" cy="3879523"/>
            <a:chOff x="4122583" y="1910165"/>
            <a:chExt cx="4647873" cy="1189201"/>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133406"/>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lumMod val="65000"/>
                    <a:lumOff val="35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lumMod val="65000"/>
                      <a:lumOff val="35000"/>
                    </a:prstClr>
                  </a:solidFill>
                  <a:latin typeface="Calibri" panose="020F0502020204030204"/>
                  <a:ea typeface="游ゴシック" panose="020B0400000000000000" pitchFamily="50" charset="-128"/>
                </a:rPr>
                <a:t>移乗介助による</a:t>
              </a:r>
              <a:r>
                <a:rPr kumimoji="1" lang="ja-JP" altLang="en-US" sz="2000" b="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職員の腰への負担を大幅に軽減できた。</a:t>
              </a:r>
              <a:endParaRPr kumimoji="1" lang="en-US" altLang="ja-JP" sz="2000" b="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lumMod val="65000"/>
                      <a:lumOff val="35000"/>
                    </a:prstClr>
                  </a:solidFill>
                  <a:latin typeface="Calibri" panose="020F0502020204030204"/>
                  <a:ea typeface="游ゴシック" panose="020B0400000000000000" pitchFamily="50" charset="-128"/>
                </a:rPr>
                <a:t>２</a:t>
              </a:r>
              <a:r>
                <a:rPr kumimoji="1" lang="ja-JP" altLang="en-US" sz="2000" b="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人で介助していたところを１人で介助できるようにもなり、大幅な業務効率向上につながった。</a:t>
              </a:r>
              <a:endParaRPr kumimoji="1" lang="en-US" altLang="ja-JP" sz="2000" b="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endParaRPr>
            </a:p>
            <a:p>
              <a:endParaRPr kumimoji="1" lang="en-US" altLang="ja-JP" sz="2000" dirty="0">
                <a:solidFill>
                  <a:schemeClr val="tx1">
                    <a:lumMod val="65000"/>
                    <a:lumOff val="35000"/>
                  </a:schemeClr>
                </a:solidFill>
              </a:endParaRPr>
            </a:p>
            <a:p>
              <a:r>
                <a:rPr kumimoji="1" lang="ja-JP" altLang="en-US" sz="2000" u="sng" dirty="0">
                  <a:solidFill>
                    <a:schemeClr val="tx1">
                      <a:lumMod val="65000"/>
                      <a:lumOff val="35000"/>
                    </a:schemeClr>
                  </a:solidFill>
                </a:rPr>
                <a:t>年間業務時間数想定削減率：１０．７％</a:t>
              </a:r>
              <a:endParaRPr kumimoji="1" lang="en-US" altLang="ja-JP" sz="2000" u="sng" dirty="0">
                <a:solidFill>
                  <a:schemeClr val="tx1">
                    <a:lumMod val="65000"/>
                    <a:lumOff val="35000"/>
                  </a:schemeClr>
                </a:solidFill>
              </a:endParaRPr>
            </a:p>
            <a:p>
              <a:r>
                <a:rPr kumimoji="1" lang="ja-JP" altLang="en-US" sz="2000" dirty="0">
                  <a:solidFill>
                    <a:schemeClr val="tx1">
                      <a:lumMod val="65000"/>
                      <a:lumOff val="35000"/>
                    </a:schemeClr>
                  </a:solidFill>
                </a:rPr>
                <a:t>→これにより確保できた時間を</a:t>
              </a:r>
              <a:r>
                <a:rPr kumimoji="1" lang="ja-JP" altLang="en-US" sz="2000" b="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他の入園者様と関わる時間を増やすことが　　　　できた。</a:t>
              </a:r>
              <a:endParaRPr kumimoji="1" lang="en-US" altLang="ja-JP" sz="2000" dirty="0">
                <a:solidFill>
                  <a:schemeClr val="tx1">
                    <a:lumMod val="65000"/>
                    <a:lumOff val="35000"/>
                  </a:schemeClr>
                </a:solidFill>
              </a:endParaRPr>
            </a:p>
            <a:p>
              <a:endParaRPr kumimoji="1" lang="en-US" altLang="ja-JP" sz="2000"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310932" y="1910165"/>
              <a:ext cx="1373543" cy="12216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導入の効果（詳細）</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45556" y="31331"/>
            <a:ext cx="9144000" cy="276999"/>
          </a:xfrm>
          <a:prstGeom prst="rect">
            <a:avLst/>
          </a:prstGeom>
          <a:solidFill>
            <a:schemeClr val="accent3">
              <a:lumMod val="20000"/>
              <a:lumOff val="80000"/>
            </a:schemeClr>
          </a:solidFill>
        </p:spPr>
        <p:txBody>
          <a:bodyPr wrap="square" rtlCol="0">
            <a:spAutoFit/>
          </a:bodyPr>
          <a:lstStyle/>
          <a:p>
            <a:r>
              <a:rPr kumimoji="1" lang="ja-JP" altLang="en-US" sz="1200" dirty="0"/>
              <a:t>令和５年度補正予算分大阪府障がい分野のロボット等導入支援事業</a:t>
            </a:r>
          </a:p>
        </p:txBody>
      </p:sp>
      <p:sp>
        <p:nvSpPr>
          <p:cNvPr id="2" name="正方形/長方形 1">
            <a:extLst>
              <a:ext uri="{FF2B5EF4-FFF2-40B4-BE49-F238E27FC236}">
                <a16:creationId xmlns:a16="http://schemas.microsoft.com/office/drawing/2014/main" id="{C2B9A3C1-83F9-FCA7-14ED-97F5AE6D27C9}"/>
              </a:ext>
            </a:extLst>
          </p:cNvPr>
          <p:cNvSpPr/>
          <p:nvPr/>
        </p:nvSpPr>
        <p:spPr>
          <a:xfrm>
            <a:off x="5687356" y="584612"/>
            <a:ext cx="329480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社会福祉法人弥栄福祉会</a:t>
            </a:r>
            <a:endParaRPr lang="en-US" altLang="ja-JP" sz="1300" kern="100" dirty="0">
              <a:solidFill>
                <a:schemeClr val="tx1"/>
              </a:solidFill>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100" kern="100" dirty="0">
                <a:solidFill>
                  <a:schemeClr val="tx1"/>
                </a:solidFill>
                <a:effectLst/>
              </a:rPr>
              <a:t>障害者支援施設</a:t>
            </a:r>
            <a:r>
              <a:rPr lang="ja-JP" altLang="en-US" sz="1200" kern="100" dirty="0">
                <a:solidFill>
                  <a:schemeClr val="tx1"/>
                </a:solidFill>
                <a:effectLst/>
              </a:rPr>
              <a:t>くまとり弥栄園</a:t>
            </a:r>
            <a:endParaRPr lang="en-US" altLang="ja-JP" sz="12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200" kern="100" dirty="0">
                <a:solidFill>
                  <a:schemeClr val="tx1"/>
                </a:solidFill>
                <a:effectLst/>
              </a:rPr>
              <a:t>施設入所支援</a:t>
            </a:r>
            <a:r>
              <a:rPr lang="ja-JP" altLang="en-US" sz="1200" kern="100" dirty="0">
                <a:solidFill>
                  <a:schemeClr val="tx1"/>
                </a:solidFill>
              </a:rPr>
              <a:t>・生活介護</a:t>
            </a:r>
            <a:endParaRPr lang="en-US" altLang="ja-JP" sz="1200" kern="100" dirty="0">
              <a:solidFill>
                <a:schemeClr val="tx1"/>
              </a:solidFill>
              <a:effectLst/>
            </a:endParaRPr>
          </a:p>
        </p:txBody>
      </p:sp>
      <p:sp>
        <p:nvSpPr>
          <p:cNvPr id="3" name="四角形: 角を丸くする 2">
            <a:extLst>
              <a:ext uri="{FF2B5EF4-FFF2-40B4-BE49-F238E27FC236}">
                <a16:creationId xmlns:a16="http://schemas.microsoft.com/office/drawing/2014/main" id="{9AFBED0E-92D8-745A-0DBC-CAE917C5C5FA}"/>
              </a:ext>
            </a:extLst>
          </p:cNvPr>
          <p:cNvSpPr/>
          <p:nvPr/>
        </p:nvSpPr>
        <p:spPr>
          <a:xfrm>
            <a:off x="84444" y="563630"/>
            <a:ext cx="5539904" cy="1067323"/>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white"/>
                </a:solidFill>
                <a:latin typeface="Calibri" panose="020F0502020204030204"/>
                <a:ea typeface="游ゴシック" panose="020B0400000000000000" pitchFamily="50" charset="-128"/>
              </a:rPr>
              <a:t>移乗</a:t>
            </a:r>
            <a:r>
              <a:rPr kumimoji="1" lang="ja-JP" altLang="en-US"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介護・排泄支援ロボット導入により、職員の身体的</a:t>
            </a:r>
            <a:r>
              <a:rPr kumimoji="1" lang="ja-JP" altLang="en-US" sz="2400" b="1" dirty="0">
                <a:solidFill>
                  <a:prstClr val="white"/>
                </a:solidFill>
                <a:latin typeface="Calibri" panose="020F0502020204030204"/>
                <a:ea typeface="游ゴシック" panose="020B0400000000000000" pitchFamily="50" charset="-128"/>
              </a:rPr>
              <a:t>・精神的</a:t>
            </a:r>
            <a:r>
              <a:rPr kumimoji="1" lang="ja-JP" altLang="en-US"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への負担が大幅軽減！</a:t>
            </a:r>
            <a:endParaRPr kumimoji="1" lang="en-US" altLang="ja-JP"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5" name="Picture 2" descr="バンザイをしている人たちのイラスト">
            <a:extLst>
              <a:ext uri="{FF2B5EF4-FFF2-40B4-BE49-F238E27FC236}">
                <a16:creationId xmlns:a16="http://schemas.microsoft.com/office/drawing/2014/main" id="{7FB5DD81-5B30-85AD-BB09-AFA2E68287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7436" y="4580389"/>
            <a:ext cx="1803426" cy="1249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2884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kumimoji="1" lang="ja-JP" altLang="en-US" sz="1200" dirty="0"/>
              <a:t>令和５年度補正予算分大阪府障がい分野のロボット等導入支援事業</a:t>
            </a:r>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153906" y="4444757"/>
            <a:ext cx="8834703" cy="2256040"/>
            <a:chOff x="4171057" y="2033941"/>
            <a:chExt cx="4599399" cy="1377391"/>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71057" y="2346515"/>
              <a:ext cx="4599399" cy="1064817"/>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a:solidFill>
                    <a:schemeClr val="tx1">
                      <a:lumMod val="65000"/>
                      <a:lumOff val="35000"/>
                    </a:schemeClr>
                  </a:solidFill>
                </a:rPr>
                <a:t>〈</a:t>
              </a:r>
              <a:r>
                <a:rPr kumimoji="1" lang="ja-JP" altLang="en-US" dirty="0">
                  <a:solidFill>
                    <a:schemeClr val="tx1">
                      <a:lumMod val="65000"/>
                      <a:lumOff val="35000"/>
                    </a:schemeClr>
                  </a:solidFill>
                </a:rPr>
                <a:t>良かった点</a:t>
              </a:r>
              <a:r>
                <a:rPr kumimoji="1" lang="en-US" altLang="ja-JP" dirty="0">
                  <a:solidFill>
                    <a:schemeClr val="tx1">
                      <a:lumMod val="65000"/>
                      <a:lumOff val="35000"/>
                    </a:schemeClr>
                  </a:solidFill>
                </a:rPr>
                <a:t>〉</a:t>
              </a:r>
            </a:p>
            <a:p>
              <a:r>
                <a:rPr kumimoji="1" lang="ja-JP" altLang="en-US" dirty="0">
                  <a:solidFill>
                    <a:schemeClr val="tx1">
                      <a:lumMod val="65000"/>
                      <a:lumOff val="35000"/>
                    </a:schemeClr>
                  </a:solidFill>
                </a:rPr>
                <a:t>　移乗介助、排泄支援の業務において、介護ロボットによる支援となり、</a:t>
              </a:r>
              <a:endParaRPr kumimoji="1" lang="en-US" altLang="ja-JP" dirty="0">
                <a:solidFill>
                  <a:schemeClr val="tx1">
                    <a:lumMod val="65000"/>
                    <a:lumOff val="35000"/>
                  </a:schemeClr>
                </a:solidFill>
              </a:endParaRPr>
            </a:p>
            <a:p>
              <a:r>
                <a:rPr kumimoji="1" lang="ja-JP" altLang="en-US" dirty="0">
                  <a:solidFill>
                    <a:schemeClr val="tx1">
                      <a:lumMod val="65000"/>
                      <a:lumOff val="35000"/>
                    </a:schemeClr>
                  </a:solidFill>
                </a:rPr>
                <a:t>　職員の身体的・精神的負担が減っただけでなく、排泄においては座位の</a:t>
              </a:r>
              <a:br>
                <a:rPr kumimoji="1" lang="en-US" altLang="ja-JP" dirty="0">
                  <a:solidFill>
                    <a:schemeClr val="tx1">
                      <a:lumMod val="65000"/>
                      <a:lumOff val="35000"/>
                    </a:schemeClr>
                  </a:solidFill>
                </a:rPr>
              </a:br>
              <a:r>
                <a:rPr kumimoji="1" lang="ja-JP" altLang="en-US" dirty="0">
                  <a:solidFill>
                    <a:schemeClr val="tx1">
                      <a:lumMod val="65000"/>
                      <a:lumOff val="35000"/>
                    </a:schemeClr>
                  </a:solidFill>
                </a:rPr>
                <a:t>　姿勢が維持されることでおむつ使用からトイレ使用になることにより</a:t>
              </a:r>
              <a:endParaRPr kumimoji="1" lang="en-US" altLang="ja-JP" dirty="0">
                <a:solidFill>
                  <a:schemeClr val="tx1">
                    <a:lumMod val="65000"/>
                    <a:lumOff val="35000"/>
                  </a:schemeClr>
                </a:solidFill>
              </a:endParaRPr>
            </a:p>
            <a:p>
              <a:r>
                <a:rPr kumimoji="1" lang="ja-JP" altLang="en-US" dirty="0">
                  <a:solidFill>
                    <a:schemeClr val="tx1">
                      <a:lumMod val="65000"/>
                      <a:lumOff val="35000"/>
                    </a:schemeClr>
                  </a:solidFill>
                </a:rPr>
                <a:t>　入園者様の生活の質の向上にもつながった。　</a:t>
              </a:r>
              <a:endParaRPr kumimoji="1" lang="en-US" altLang="ja-JP" dirty="0">
                <a:solidFill>
                  <a:schemeClr val="tx1">
                    <a:lumMod val="65000"/>
                    <a:lumOff val="35000"/>
                  </a:schemeClr>
                </a:solidFill>
              </a:endParaRPr>
            </a:p>
            <a:p>
              <a:endParaRPr kumimoji="1" lang="en-US" altLang="ja-JP" b="1"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7507" y="2033941"/>
              <a:ext cx="631909" cy="287426"/>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職員の声</a:t>
              </a:r>
            </a:p>
          </p:txBody>
        </p:sp>
      </p:grpSp>
      <p:grpSp>
        <p:nvGrpSpPr>
          <p:cNvPr id="13" name="グループ化 12">
            <a:extLst>
              <a:ext uri="{FF2B5EF4-FFF2-40B4-BE49-F238E27FC236}">
                <a16:creationId xmlns:a16="http://schemas.microsoft.com/office/drawing/2014/main" id="{2AEA36AE-F4DB-4754-83A5-759B8EDEF7B4}"/>
              </a:ext>
            </a:extLst>
          </p:cNvPr>
          <p:cNvGrpSpPr/>
          <p:nvPr/>
        </p:nvGrpSpPr>
        <p:grpSpPr>
          <a:xfrm>
            <a:off x="206556" y="1698512"/>
            <a:ext cx="8782053" cy="1345106"/>
            <a:chOff x="4122583" y="1787292"/>
            <a:chExt cx="4620174" cy="1190108"/>
          </a:xfrm>
        </p:grpSpPr>
        <p:sp>
          <p:nvSpPr>
            <p:cNvPr id="14" name="四角形: 角を丸くする 13">
              <a:extLst>
                <a:ext uri="{FF2B5EF4-FFF2-40B4-BE49-F238E27FC236}">
                  <a16:creationId xmlns:a16="http://schemas.microsoft.com/office/drawing/2014/main" id="{D1E21034-D027-4BA6-A963-961FD4EC1D90}"/>
                </a:ext>
              </a:extLst>
            </p:cNvPr>
            <p:cNvSpPr/>
            <p:nvPr/>
          </p:nvSpPr>
          <p:spPr>
            <a:xfrm>
              <a:off x="4122583" y="1965960"/>
              <a:ext cx="4620174" cy="10114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p:txBody>
        </p:sp>
        <p:sp>
          <p:nvSpPr>
            <p:cNvPr id="19" name="四角形: 角を丸くする 18">
              <a:extLst>
                <a:ext uri="{FF2B5EF4-FFF2-40B4-BE49-F238E27FC236}">
                  <a16:creationId xmlns:a16="http://schemas.microsoft.com/office/drawing/2014/main" id="{3FE95207-DCC6-4500-9BA1-E8F2504166B9}"/>
                </a:ext>
              </a:extLst>
            </p:cNvPr>
            <p:cNvSpPr/>
            <p:nvPr/>
          </p:nvSpPr>
          <p:spPr>
            <a:xfrm>
              <a:off x="4232011" y="1787292"/>
              <a:ext cx="627391" cy="225251"/>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気付き等</a:t>
              </a:r>
            </a:p>
          </p:txBody>
        </p:sp>
      </p:grpSp>
      <p:sp>
        <p:nvSpPr>
          <p:cNvPr id="20" name="四角形: 角を丸くする 19">
            <a:extLst>
              <a:ext uri="{FF2B5EF4-FFF2-40B4-BE49-F238E27FC236}">
                <a16:creationId xmlns:a16="http://schemas.microsoft.com/office/drawing/2014/main" id="{58A9B7E8-2A87-40F2-AC0F-4B7555C2ED92}"/>
              </a:ext>
            </a:extLst>
          </p:cNvPr>
          <p:cNvSpPr/>
          <p:nvPr/>
        </p:nvSpPr>
        <p:spPr>
          <a:xfrm>
            <a:off x="206556" y="3673027"/>
            <a:ext cx="8782053" cy="606679"/>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ロボットの方が安定感があり、安心して支援が受けられてる様子が見受けられた</a:t>
            </a:r>
            <a:r>
              <a:rPr kumimoji="1" lang="ja-JP" altLang="en-US" sz="1800" b="1"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a:t>
            </a:r>
            <a:endParaRPr kumimoji="1" lang="en-US" altLang="ja-JP" sz="1800" b="1"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endParaRPr>
          </a:p>
        </p:txBody>
      </p:sp>
      <p:sp>
        <p:nvSpPr>
          <p:cNvPr id="21" name="四角形: 角を丸くする 20">
            <a:extLst>
              <a:ext uri="{FF2B5EF4-FFF2-40B4-BE49-F238E27FC236}">
                <a16:creationId xmlns:a16="http://schemas.microsoft.com/office/drawing/2014/main" id="{40CBB982-2ED1-456B-B067-A6998D776B90}"/>
              </a:ext>
            </a:extLst>
          </p:cNvPr>
          <p:cNvSpPr/>
          <p:nvPr/>
        </p:nvSpPr>
        <p:spPr>
          <a:xfrm>
            <a:off x="240472" y="3255273"/>
            <a:ext cx="1603962" cy="347453"/>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利用者の様子</a:t>
            </a:r>
          </a:p>
        </p:txBody>
      </p:sp>
      <p:grpSp>
        <p:nvGrpSpPr>
          <p:cNvPr id="2" name="グループ化 1">
            <a:extLst>
              <a:ext uri="{FF2B5EF4-FFF2-40B4-BE49-F238E27FC236}">
                <a16:creationId xmlns:a16="http://schemas.microsoft.com/office/drawing/2014/main" id="{92EDFCF0-D68C-42B0-87FD-D01525CB6117}"/>
              </a:ext>
            </a:extLst>
          </p:cNvPr>
          <p:cNvGrpSpPr/>
          <p:nvPr/>
        </p:nvGrpSpPr>
        <p:grpSpPr>
          <a:xfrm>
            <a:off x="7825156" y="5349540"/>
            <a:ext cx="1003434" cy="1209931"/>
            <a:chOff x="7612874" y="5402579"/>
            <a:chExt cx="1003434" cy="1209931"/>
          </a:xfrm>
        </p:grpSpPr>
        <p:pic>
          <p:nvPicPr>
            <p:cNvPr id="1026" name="Picture 2" descr="介護士のイラスト（女性）">
              <a:extLst>
                <a:ext uri="{FF2B5EF4-FFF2-40B4-BE49-F238E27FC236}">
                  <a16:creationId xmlns:a16="http://schemas.microsoft.com/office/drawing/2014/main" id="{FBDD415E-9B02-46BE-90B0-816CA25AB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874" y="5402579"/>
              <a:ext cx="571692" cy="12099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介護士のイラスト（男性）">
              <a:extLst>
                <a:ext uri="{FF2B5EF4-FFF2-40B4-BE49-F238E27FC236}">
                  <a16:creationId xmlns:a16="http://schemas.microsoft.com/office/drawing/2014/main" id="{C2C73C6F-5063-47A4-AF4E-20F222CDEB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4616" y="5402579"/>
              <a:ext cx="571692" cy="1209930"/>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正方形/長方形 2">
            <a:extLst>
              <a:ext uri="{FF2B5EF4-FFF2-40B4-BE49-F238E27FC236}">
                <a16:creationId xmlns:a16="http://schemas.microsoft.com/office/drawing/2014/main" id="{FEE9F7E1-54AD-AB93-82F1-6AB70262A648}"/>
              </a:ext>
            </a:extLst>
          </p:cNvPr>
          <p:cNvSpPr/>
          <p:nvPr/>
        </p:nvSpPr>
        <p:spPr>
          <a:xfrm>
            <a:off x="5746460" y="532498"/>
            <a:ext cx="329480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社会福祉法人弥栄福祉会</a:t>
            </a:r>
            <a:endParaRPr lang="en-US" altLang="ja-JP" sz="1300" kern="100" dirty="0">
              <a:solidFill>
                <a:schemeClr val="tx1"/>
              </a:solidFill>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100" kern="100" dirty="0">
                <a:solidFill>
                  <a:schemeClr val="tx1"/>
                </a:solidFill>
                <a:effectLst/>
              </a:rPr>
              <a:t>障害者支援施設</a:t>
            </a:r>
            <a:r>
              <a:rPr lang="ja-JP" altLang="en-US" sz="1200" kern="100" dirty="0">
                <a:solidFill>
                  <a:schemeClr val="tx1"/>
                </a:solidFill>
                <a:effectLst/>
              </a:rPr>
              <a:t>くまとり弥栄園</a:t>
            </a:r>
            <a:endParaRPr lang="en-US" altLang="ja-JP" sz="12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200" kern="100" dirty="0">
                <a:solidFill>
                  <a:schemeClr val="tx1"/>
                </a:solidFill>
                <a:effectLst/>
              </a:rPr>
              <a:t>施設入所支援</a:t>
            </a:r>
            <a:r>
              <a:rPr lang="ja-JP" altLang="en-US" sz="1200" kern="100" dirty="0">
                <a:solidFill>
                  <a:schemeClr val="tx1"/>
                </a:solidFill>
              </a:rPr>
              <a:t>・生活介護</a:t>
            </a:r>
            <a:endParaRPr lang="en-US" altLang="ja-JP" sz="1200" kern="100" dirty="0">
              <a:solidFill>
                <a:schemeClr val="tx1"/>
              </a:solidFill>
              <a:effectLst/>
            </a:endParaRPr>
          </a:p>
        </p:txBody>
      </p:sp>
      <p:sp>
        <p:nvSpPr>
          <p:cNvPr id="6" name="四角形: 角を丸くする 5">
            <a:extLst>
              <a:ext uri="{FF2B5EF4-FFF2-40B4-BE49-F238E27FC236}">
                <a16:creationId xmlns:a16="http://schemas.microsoft.com/office/drawing/2014/main" id="{C2CF76D0-3873-ED66-E7E1-96EDF4DEEAF3}"/>
              </a:ext>
            </a:extLst>
          </p:cNvPr>
          <p:cNvSpPr/>
          <p:nvPr/>
        </p:nvSpPr>
        <p:spPr>
          <a:xfrm>
            <a:off x="206556" y="454094"/>
            <a:ext cx="5539904" cy="1067323"/>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white"/>
                </a:solidFill>
                <a:latin typeface="Calibri" panose="020F0502020204030204"/>
                <a:ea typeface="游ゴシック" panose="020B0400000000000000" pitchFamily="50" charset="-128"/>
              </a:rPr>
              <a:t>移乗</a:t>
            </a:r>
            <a:r>
              <a:rPr kumimoji="1" lang="ja-JP" altLang="en-US"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介護・排泄支援ロボット導入により、職員の身体的</a:t>
            </a:r>
            <a:r>
              <a:rPr kumimoji="1" lang="ja-JP" altLang="en-US" sz="2400" b="1" dirty="0">
                <a:solidFill>
                  <a:prstClr val="white"/>
                </a:solidFill>
                <a:latin typeface="Calibri" panose="020F0502020204030204"/>
                <a:ea typeface="游ゴシック" panose="020B0400000000000000" pitchFamily="50" charset="-128"/>
              </a:rPr>
              <a:t>・精神的</a:t>
            </a:r>
            <a:r>
              <a:rPr kumimoji="1" lang="ja-JP" altLang="en-US"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への負担が大幅軽減！</a:t>
            </a:r>
            <a:endParaRPr kumimoji="1" lang="en-US" altLang="ja-JP"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311D4952-E567-39E1-5867-7F019A95BCFF}"/>
              </a:ext>
            </a:extLst>
          </p:cNvPr>
          <p:cNvSpPr txBox="1"/>
          <p:nvPr/>
        </p:nvSpPr>
        <p:spPr>
          <a:xfrm>
            <a:off x="281545" y="2120709"/>
            <a:ext cx="8622034"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介護ロボットの取扱いで</a:t>
            </a:r>
            <a:r>
              <a:rPr kumimoji="1" lang="ja-JP" altLang="en-US" dirty="0">
                <a:solidFill>
                  <a:prstClr val="black">
                    <a:lumMod val="65000"/>
                    <a:lumOff val="35000"/>
                  </a:prstClr>
                </a:solidFill>
                <a:latin typeface="Calibri" panose="020F0502020204030204"/>
                <a:ea typeface="游ゴシック" panose="020B0400000000000000" pitchFamily="50" charset="-128"/>
              </a:rPr>
              <a:t>入園</a:t>
            </a:r>
            <a:r>
              <a:rPr kumimoji="1" lang="ja-JP" altLang="en-US" sz="180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者様の安全面に少し不安があったが、使ってみるととても安全で使いやすかった。</a:t>
            </a:r>
            <a:endParaRPr kumimoji="1" lang="en-US" altLang="ja-JP" sz="1800"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15346736"/>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Ion Boardroom</Template>
  <TotalTime>1252</TotalTime>
  <Words>485</Words>
  <PresentationFormat>画面に合わせる (4:3)</PresentationFormat>
  <Paragraphs>37</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Calibri Light</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2024-11-13T07:10:04Z</cp:lastPrinted>
  <dcterms:created xsi:type="dcterms:W3CDTF">2024-09-09T06:52:45Z</dcterms:created>
  <dcterms:modified xsi:type="dcterms:W3CDTF">2025-03-12T06:31:33Z</dcterms:modified>
</cp:coreProperties>
</file>