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80" r:id="rId2"/>
    <p:sldId id="281" r:id="rId3"/>
    <p:sldId id="282"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4603E3CE-E0F8-41E3-9C6A-556399166246}"/>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kumimoji="1" lang="ja-JP" altLang="en-US" sz="1200" dirty="0"/>
              <a:t>令和４年度大阪府障がい分野のロボット等導入支援事業</a:t>
            </a:r>
          </a:p>
        </p:txBody>
      </p:sp>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rPr>
              <a:t>腰を痛める職員が激減した</a:t>
            </a:r>
            <a:endParaRPr kumimoji="1" lang="en-US" altLang="ja-JP" sz="2400" b="1" dirty="0">
              <a:solidFill>
                <a:schemeClr val="tx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8763"/>
            <a:chOff x="4122583" y="1787292"/>
            <a:chExt cx="4647873" cy="1628734"/>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8033"/>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b="1" dirty="0">
                  <a:solidFill>
                    <a:schemeClr val="tx1">
                      <a:lumMod val="65000"/>
                      <a:lumOff val="35000"/>
                    </a:schemeClr>
                  </a:solidFill>
                </a:rPr>
                <a:t>☑移乗介護</a:t>
              </a:r>
              <a:r>
                <a:rPr kumimoji="1" lang="ja-JP" altLang="en-US" sz="1400" b="1" dirty="0">
                  <a:solidFill>
                    <a:schemeClr val="tx1">
                      <a:lumMod val="65000"/>
                      <a:lumOff val="35000"/>
                    </a:schemeClr>
                  </a:solidFill>
                </a:rPr>
                <a:t>：</a:t>
              </a:r>
              <a:r>
                <a:rPr kumimoji="1" lang="ja-JP" altLang="en-US" sz="1600" b="1" dirty="0">
                  <a:solidFill>
                    <a:schemeClr val="tx1">
                      <a:lumMod val="65000"/>
                      <a:lumOff val="35000"/>
                    </a:schemeClr>
                  </a:solidFill>
                </a:rPr>
                <a:t>１台　□排泄支援　□入浴支援　□移動支援　□見守り・コミュニケーション</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　➪職員が抱え上げることなく、座位間の移乗動作を可能とする非装着型ロボット</a:t>
              </a:r>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58744" y="3659354"/>
            <a:ext cx="8927814" cy="2992338"/>
            <a:chOff x="4232591" y="1808007"/>
            <a:chExt cx="4647873" cy="1735726"/>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232591" y="1966393"/>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endParaRPr>
            </a:p>
            <a:p>
              <a:r>
                <a:rPr kumimoji="1" lang="ja-JP" altLang="en-US" sz="2400" dirty="0">
                  <a:solidFill>
                    <a:schemeClr val="tx1"/>
                  </a:solidFill>
                </a:rPr>
                <a:t>身体障がいのある利用者の車いすからベッドなどへの移乗介助をする際に職員が利用者を抱きかかえていたが、腰への負担が大きく、介助者の腰を痛めることがあった。腰の痛みが原因で介助者が退職することもあった。</a:t>
              </a:r>
              <a:endParaRPr kumimoji="1" lang="en-US" altLang="ja-JP" sz="2400" dirty="0">
                <a:solidFill>
                  <a:schemeClr val="tx1"/>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1808007"/>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sp>
        <p:nvSpPr>
          <p:cNvPr id="18" name="正方形/長方形 17">
            <a:extLst>
              <a:ext uri="{FF2B5EF4-FFF2-40B4-BE49-F238E27FC236}">
                <a16:creationId xmlns:a16="http://schemas.microsoft.com/office/drawing/2014/main" id="{AB425242-5402-4CD8-90F7-D1B66D976006}"/>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社会福祉法人とんぼ福祉会</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玉水ホーム</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共同生活援助</a:t>
            </a:r>
            <a:endParaRPr lang="en-US" altLang="ja-JP" sz="1300" kern="100" dirty="0">
              <a:solidFill>
                <a:schemeClr val="tx1"/>
              </a:solidFill>
              <a:effectLst/>
            </a:endParaRPr>
          </a:p>
        </p:txBody>
      </p:sp>
      <p:pic>
        <p:nvPicPr>
          <p:cNvPr id="5" name="図 4">
            <a:extLst>
              <a:ext uri="{FF2B5EF4-FFF2-40B4-BE49-F238E27FC236}">
                <a16:creationId xmlns:a16="http://schemas.microsoft.com/office/drawing/2014/main" id="{7B3FDC82-C294-392F-CFC2-208D2EDB7D52}"/>
              </a:ext>
            </a:extLst>
          </p:cNvPr>
          <p:cNvPicPr>
            <a:picLocks noChangeAspect="1"/>
          </p:cNvPicPr>
          <p:nvPr/>
        </p:nvPicPr>
        <p:blipFill>
          <a:blip r:embed="rId2">
            <a:extLst>
              <a:ext uri="{28A0092B-C50C-407E-A947-70E740481C1C}">
                <a14:useLocalDpi xmlns:a14="http://schemas.microsoft.com/office/drawing/2010/main" val="0"/>
              </a:ext>
            </a:extLst>
          </a:blip>
          <a:srcRect l="25198" t="2812" r="9054" b="3711"/>
          <a:stretch/>
        </p:blipFill>
        <p:spPr>
          <a:xfrm rot="5400000">
            <a:off x="4273348" y="1949193"/>
            <a:ext cx="1479839" cy="1577939"/>
          </a:xfrm>
          <a:prstGeom prst="rect">
            <a:avLst/>
          </a:prstGeom>
        </p:spPr>
      </p:pic>
      <p:pic>
        <p:nvPicPr>
          <p:cNvPr id="10" name="図 9">
            <a:extLst>
              <a:ext uri="{FF2B5EF4-FFF2-40B4-BE49-F238E27FC236}">
                <a16:creationId xmlns:a16="http://schemas.microsoft.com/office/drawing/2014/main" id="{A004D635-C813-0797-F695-4EEEB1F6F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5239" y="1998241"/>
            <a:ext cx="1073069" cy="1430759"/>
          </a:xfrm>
          <a:prstGeom prst="rect">
            <a:avLst/>
          </a:prstGeom>
        </p:spPr>
      </p:pic>
    </p:spTree>
    <p:extLst>
      <p:ext uri="{BB962C8B-B14F-4D97-AF65-F5344CB8AC3E}">
        <p14:creationId xmlns:p14="http://schemas.microsoft.com/office/powerpoint/2010/main" val="3391881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208948A-3E79-4483-BEEA-928236805A52}"/>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kumimoji="1" lang="ja-JP" altLang="en-US" sz="1200" dirty="0"/>
              <a:t>令和４年度大阪府障がい分野のロボット等導入支援事業</a:t>
            </a:r>
          </a:p>
        </p:txBody>
      </p:sp>
      <p:sp>
        <p:nvSpPr>
          <p:cNvPr id="4" name="四角形: 角を丸くする 3">
            <a:extLst>
              <a:ext uri="{FF2B5EF4-FFF2-40B4-BE49-F238E27FC236}">
                <a16:creationId xmlns:a16="http://schemas.microsoft.com/office/drawing/2014/main" id="{87897C8B-BD09-4D18-A726-5305C06D7FFA}"/>
              </a:ext>
            </a:extLst>
          </p:cNvPr>
          <p:cNvSpPr/>
          <p:nvPr/>
        </p:nvSpPr>
        <p:spPr>
          <a:xfrm>
            <a:off x="174250" y="415358"/>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rPr>
              <a:t>利用者と関わる時間が増えた</a:t>
            </a:r>
            <a:endParaRPr kumimoji="1" lang="en-US" altLang="ja-JP" sz="2400" b="1" dirty="0">
              <a:solidFill>
                <a:schemeClr val="tx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405541"/>
            <a:ext cx="8975111" cy="5327766"/>
            <a:chOff x="4122583" y="1910165"/>
            <a:chExt cx="4647873" cy="1633135"/>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400" dirty="0">
                <a:solidFill>
                  <a:schemeClr val="tx1">
                    <a:lumMod val="65000"/>
                    <a:lumOff val="35000"/>
                  </a:schemeClr>
                </a:solidFill>
              </a:endParaRPr>
            </a:p>
            <a:p>
              <a:r>
                <a:rPr kumimoji="1" lang="ja-JP" altLang="en-US" sz="2400" b="1" dirty="0">
                  <a:solidFill>
                    <a:schemeClr val="tx1">
                      <a:lumMod val="65000"/>
                      <a:lumOff val="35000"/>
                    </a:schemeClr>
                  </a:solidFill>
                </a:rPr>
                <a:t>介助時に腰を痛める職員が激減し、離職者が減った。</a:t>
              </a:r>
              <a:endParaRPr kumimoji="1" lang="en-US" altLang="ja-JP" sz="2400" b="1" dirty="0">
                <a:solidFill>
                  <a:schemeClr val="tx1">
                    <a:lumMod val="65000"/>
                    <a:lumOff val="35000"/>
                  </a:schemeClr>
                </a:solidFill>
              </a:endParaRPr>
            </a:p>
            <a:p>
              <a:r>
                <a:rPr kumimoji="1" lang="en-US" altLang="ja-JP" sz="2400" b="1" dirty="0">
                  <a:solidFill>
                    <a:schemeClr val="tx1">
                      <a:lumMod val="65000"/>
                      <a:lumOff val="35000"/>
                    </a:schemeClr>
                  </a:solidFill>
                </a:rPr>
                <a:t>2</a:t>
              </a:r>
              <a:r>
                <a:rPr kumimoji="1" lang="ja-JP" altLang="en-US" sz="2400" b="1" dirty="0">
                  <a:solidFill>
                    <a:schemeClr val="tx1">
                      <a:lumMod val="65000"/>
                      <a:lumOff val="35000"/>
                    </a:schemeClr>
                  </a:solidFill>
                </a:rPr>
                <a:t>人で介助していたところを</a:t>
              </a:r>
              <a:r>
                <a:rPr kumimoji="1" lang="en-US" altLang="ja-JP" sz="2400" b="1" dirty="0">
                  <a:solidFill>
                    <a:schemeClr val="tx1">
                      <a:lumMod val="65000"/>
                      <a:lumOff val="35000"/>
                    </a:schemeClr>
                  </a:solidFill>
                </a:rPr>
                <a:t>1</a:t>
              </a:r>
              <a:r>
                <a:rPr kumimoji="1" lang="ja-JP" altLang="en-US" sz="2400" b="1" dirty="0">
                  <a:solidFill>
                    <a:schemeClr val="tx1">
                      <a:lumMod val="65000"/>
                      <a:lumOff val="35000"/>
                    </a:schemeClr>
                  </a:solidFill>
                </a:rPr>
                <a:t>人で介助できるので他の利用者に関わる時間が増えた。</a:t>
              </a:r>
              <a:endParaRPr kumimoji="1" lang="en-US" altLang="ja-JP" sz="2400" b="1" dirty="0">
                <a:solidFill>
                  <a:schemeClr val="tx1">
                    <a:lumMod val="65000"/>
                    <a:lumOff val="35000"/>
                  </a:schemeClr>
                </a:solidFill>
              </a:endParaRPr>
            </a:p>
            <a:p>
              <a:endParaRPr kumimoji="1" lang="en-US" altLang="ja-JP" sz="2400" b="1" dirty="0">
                <a:solidFill>
                  <a:schemeClr val="tx1">
                    <a:lumMod val="65000"/>
                    <a:lumOff val="35000"/>
                  </a:schemeClr>
                </a:solidFill>
              </a:endParaRPr>
            </a:p>
            <a:p>
              <a:endParaRPr kumimoji="1" lang="en-US" altLang="ja-JP" sz="2400" b="1" dirty="0">
                <a:solidFill>
                  <a:schemeClr val="tx1">
                    <a:lumMod val="65000"/>
                    <a:lumOff val="35000"/>
                  </a:schemeClr>
                </a:solidFill>
              </a:endParaRPr>
            </a:p>
            <a:p>
              <a:endParaRPr kumimoji="1" lang="en-US" altLang="ja-JP" sz="2400" b="1" dirty="0">
                <a:solidFill>
                  <a:schemeClr val="tx1">
                    <a:lumMod val="65000"/>
                    <a:lumOff val="35000"/>
                  </a:schemeClr>
                </a:solidFill>
              </a:endParaRPr>
            </a:p>
            <a:p>
              <a:r>
                <a:rPr kumimoji="1" lang="ja-JP" altLang="en-US" sz="2400" b="1" u="sng" dirty="0">
                  <a:solidFill>
                    <a:schemeClr val="tx1">
                      <a:lumMod val="65000"/>
                      <a:lumOff val="35000"/>
                    </a:schemeClr>
                  </a:solidFill>
                </a:rPr>
                <a:t>年間業務時間数想定削減率： </a:t>
              </a:r>
              <a:r>
                <a:rPr kumimoji="1" lang="en-US" altLang="ja-JP" sz="2400" b="1" u="sng" dirty="0">
                  <a:solidFill>
                    <a:schemeClr val="tx1">
                      <a:lumMod val="65000"/>
                      <a:lumOff val="35000"/>
                    </a:schemeClr>
                  </a:solidFill>
                </a:rPr>
                <a:t>10.3</a:t>
              </a:r>
              <a:r>
                <a:rPr kumimoji="1" lang="ja-JP" altLang="en-US" sz="2400" b="1" u="sng" dirty="0">
                  <a:solidFill>
                    <a:schemeClr val="tx1">
                      <a:lumMod val="65000"/>
                      <a:lumOff val="35000"/>
                    </a:schemeClr>
                  </a:solidFill>
                </a:rPr>
                <a:t>％</a:t>
              </a:r>
              <a:endParaRPr kumimoji="1" lang="en-US" altLang="ja-JP" sz="2400" b="1" u="sng" dirty="0">
                <a:solidFill>
                  <a:schemeClr val="tx1">
                    <a:lumMod val="65000"/>
                    <a:lumOff val="35000"/>
                  </a:schemeClr>
                </a:solidFill>
              </a:endParaRPr>
            </a:p>
            <a:p>
              <a:r>
                <a:rPr kumimoji="1" lang="ja-JP" altLang="en-US" sz="2400" dirty="0">
                  <a:solidFill>
                    <a:schemeClr val="tx1"/>
                  </a:solidFill>
                </a:rPr>
                <a:t>→これにより確保できた時間を他の利用者の活動援助に活用することができた。以前よりも利用者と交流できる時間が増え、利用者と一緒に一日の活動内容について話し合うなど有意義な時間を増やすことができた。</a:t>
              </a:r>
              <a:endParaRPr kumimoji="1" lang="en-US" altLang="ja-JP" sz="2400" dirty="0">
                <a:solidFill>
                  <a:schemeClr val="tx1"/>
                </a:solidFill>
              </a:endParaRPr>
            </a:p>
            <a:p>
              <a:endParaRPr kumimoji="1" lang="en-US" altLang="ja-JP" sz="2000" b="1" u="sng"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373543"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2" name="正方形/長方形 1">
            <a:extLst>
              <a:ext uri="{FF2B5EF4-FFF2-40B4-BE49-F238E27FC236}">
                <a16:creationId xmlns:a16="http://schemas.microsoft.com/office/drawing/2014/main" id="{9D8F51DA-1901-7BB3-0026-4D29DC1333A8}"/>
              </a:ext>
            </a:extLst>
          </p:cNvPr>
          <p:cNvSpPr/>
          <p:nvPr/>
        </p:nvSpPr>
        <p:spPr>
          <a:xfrm>
            <a:off x="5908887" y="140541"/>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社会福祉法人とんぼ福祉会</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rPr>
              <a:t>玉水ホーム</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共同生活援助</a:t>
            </a:r>
            <a:endParaRPr lang="en-US" altLang="ja-JP" sz="1300" kern="100" dirty="0">
              <a:solidFill>
                <a:schemeClr val="tx1"/>
              </a:solidFill>
              <a:effectLst/>
            </a:endParaRPr>
          </a:p>
        </p:txBody>
      </p:sp>
    </p:spTree>
    <p:extLst>
      <p:ext uri="{BB962C8B-B14F-4D97-AF65-F5344CB8AC3E}">
        <p14:creationId xmlns:p14="http://schemas.microsoft.com/office/powerpoint/2010/main" val="320288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rPr>
              <a:t>職員ひとりで移乗ができるので、利用者に待ってもらう時間が減った</a:t>
            </a:r>
            <a:endParaRPr kumimoji="1" lang="en-US" altLang="ja-JP" sz="2400" b="1" dirty="0">
              <a:solidFill>
                <a:schemeClr val="tx1"/>
              </a:solidFill>
            </a:endParaRPr>
          </a:p>
        </p:txBody>
      </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kumimoji="1" lang="ja-JP" altLang="en-US" sz="1200" dirty="0"/>
              <a:t>令和４年度大阪府障がい分野のロボット等導入支援事業</a:t>
            </a:r>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4761526"/>
            <a:ext cx="8927814" cy="1971780"/>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b="1" dirty="0">
                <a:solidFill>
                  <a:schemeClr val="tx1">
                    <a:lumMod val="65000"/>
                    <a:lumOff val="35000"/>
                  </a:schemeClr>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良かった点</a:t>
              </a:r>
              <a:r>
                <a:rPr kumimoji="1" lang="en-US" altLang="ja-JP" sz="2000" b="1" dirty="0">
                  <a:solidFill>
                    <a:schemeClr val="tx1">
                      <a:lumMod val="65000"/>
                      <a:lumOff val="35000"/>
                    </a:schemeClr>
                  </a:solidFill>
                </a:rPr>
                <a:t>〉</a:t>
              </a:r>
              <a:endParaRPr kumimoji="1" lang="en-US" altLang="ja-JP" sz="1600" b="1" dirty="0">
                <a:solidFill>
                  <a:schemeClr val="tx1">
                    <a:lumMod val="65000"/>
                    <a:lumOff val="35000"/>
                  </a:schemeClr>
                </a:solidFill>
              </a:endParaRPr>
            </a:p>
            <a:p>
              <a:r>
                <a:rPr kumimoji="1" lang="ja-JP" altLang="en-US" sz="2000" b="1" dirty="0">
                  <a:solidFill>
                    <a:schemeClr val="tx1">
                      <a:lumMod val="65000"/>
                      <a:lumOff val="35000"/>
                    </a:schemeClr>
                  </a:solidFill>
                </a:rPr>
                <a:t>・腰への負担がなくなり、気持ちに</a:t>
              </a:r>
              <a:r>
                <a:rPr kumimoji="1" lang="ja-JP" altLang="en-US" sz="2000" b="1">
                  <a:solidFill>
                    <a:schemeClr val="tx1">
                      <a:lumMod val="65000"/>
                      <a:lumOff val="35000"/>
                    </a:schemeClr>
                  </a:solidFill>
                </a:rPr>
                <a:t>ゆとりが持てた。</a:t>
              </a:r>
              <a:endParaRPr kumimoji="1" lang="en-US" altLang="ja-JP" sz="2000" b="1" dirty="0">
                <a:solidFill>
                  <a:schemeClr val="tx1">
                    <a:lumMod val="65000"/>
                    <a:lumOff val="35000"/>
                  </a:schemeClr>
                </a:solidFill>
              </a:endParaRPr>
            </a:p>
            <a:p>
              <a:r>
                <a:rPr kumimoji="1" lang="ja-JP" altLang="en-US" sz="2000" b="1" dirty="0">
                  <a:solidFill>
                    <a:schemeClr val="tx1">
                      <a:lumMod val="65000"/>
                      <a:lumOff val="35000"/>
                    </a:schemeClr>
                  </a:solidFill>
                </a:rPr>
                <a:t>・操作方法もシンプルで、簡単にロボットを扱うことができた。</a:t>
              </a:r>
              <a:endParaRPr kumimoji="1" lang="en-US" altLang="ja-JP" sz="2000" b="1" dirty="0">
                <a:solidFill>
                  <a:schemeClr val="tx1">
                    <a:lumMod val="65000"/>
                    <a:lumOff val="35000"/>
                  </a:schemeClr>
                </a:solidFill>
              </a:endParaRPr>
            </a:p>
            <a:p>
              <a:endParaRPr kumimoji="1" lang="en-US" altLang="ja-JP" b="1" dirty="0">
                <a:solidFill>
                  <a:schemeClr val="tx1">
                    <a:lumMod val="65000"/>
                    <a:lumOff val="35000"/>
                  </a:schemeClr>
                </a:solidFill>
              </a:endParaRPr>
            </a:p>
            <a:p>
              <a:endParaRPr kumimoji="1" lang="en-US" altLang="ja-JP"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87426"/>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sp>
        <p:nvSpPr>
          <p:cNvPr id="20" name="四角形: 角を丸くする 19">
            <a:extLst>
              <a:ext uri="{FF2B5EF4-FFF2-40B4-BE49-F238E27FC236}">
                <a16:creationId xmlns:a16="http://schemas.microsoft.com/office/drawing/2014/main" id="{58A9B7E8-2A87-40F2-AC0F-4B7555C2ED92}"/>
              </a:ext>
            </a:extLst>
          </p:cNvPr>
          <p:cNvSpPr/>
          <p:nvPr/>
        </p:nvSpPr>
        <p:spPr>
          <a:xfrm>
            <a:off x="60796" y="3161925"/>
            <a:ext cx="8927814" cy="1345106"/>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65000"/>
                  <a:lumOff val="35000"/>
                </a:schemeClr>
              </a:solidFill>
            </a:endParaRPr>
          </a:p>
          <a:p>
            <a:r>
              <a:rPr kumimoji="1" lang="ja-JP" altLang="en-US" sz="2000" b="1" dirty="0">
                <a:solidFill>
                  <a:schemeClr val="tx1">
                    <a:lumMod val="65000"/>
                    <a:lumOff val="35000"/>
                  </a:schemeClr>
                </a:solidFill>
              </a:rPr>
              <a:t>人が抱えるよりも安定しているので移乗時は安心できている様子</a:t>
            </a:r>
            <a:r>
              <a:rPr kumimoji="1" lang="ja-JP" altLang="en-US" b="1" dirty="0">
                <a:solidFill>
                  <a:schemeClr val="tx1">
                    <a:lumMod val="65000"/>
                    <a:lumOff val="35000"/>
                  </a:schemeClr>
                </a:solidFill>
              </a:rPr>
              <a:t>。</a:t>
            </a:r>
            <a:endParaRPr kumimoji="1" lang="en-US" altLang="ja-JP" b="1" dirty="0">
              <a:solidFill>
                <a:schemeClr val="tx1">
                  <a:lumMod val="65000"/>
                  <a:lumOff val="35000"/>
                </a:schemeClr>
              </a:solidFill>
            </a:endParaRPr>
          </a:p>
        </p:txBody>
      </p:sp>
      <p:sp>
        <p:nvSpPr>
          <p:cNvPr id="21" name="四角形: 角を丸くする 20">
            <a:extLst>
              <a:ext uri="{FF2B5EF4-FFF2-40B4-BE49-F238E27FC236}">
                <a16:creationId xmlns:a16="http://schemas.microsoft.com/office/drawing/2014/main" id="{40CBB982-2ED1-456B-B067-A6998D776B90}"/>
              </a:ext>
            </a:extLst>
          </p:cNvPr>
          <p:cNvSpPr/>
          <p:nvPr/>
        </p:nvSpPr>
        <p:spPr>
          <a:xfrm>
            <a:off x="272106" y="3039436"/>
            <a:ext cx="1603962" cy="347453"/>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利用者の様子</a:t>
            </a:r>
          </a:p>
        </p:txBody>
      </p:sp>
      <p:grpSp>
        <p:nvGrpSpPr>
          <p:cNvPr id="2" name="グループ化 1">
            <a:extLst>
              <a:ext uri="{FF2B5EF4-FFF2-40B4-BE49-F238E27FC236}">
                <a16:creationId xmlns:a16="http://schemas.microsoft.com/office/drawing/2014/main" id="{92EDFCF0-D68C-42B0-87FD-D01525CB6117}"/>
              </a:ext>
            </a:extLst>
          </p:cNvPr>
          <p:cNvGrpSpPr/>
          <p:nvPr/>
        </p:nvGrpSpPr>
        <p:grpSpPr>
          <a:xfrm>
            <a:off x="7825156" y="5349540"/>
            <a:ext cx="1003434" cy="1209931"/>
            <a:chOff x="7612874" y="5402579"/>
            <a:chExt cx="1003434" cy="1209931"/>
          </a:xfrm>
        </p:grpSpPr>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グループ化 21">
            <a:extLst>
              <a:ext uri="{FF2B5EF4-FFF2-40B4-BE49-F238E27FC236}">
                <a16:creationId xmlns:a16="http://schemas.microsoft.com/office/drawing/2014/main" id="{40BB5A14-BF5D-47B1-88F4-A8DA078D959E}"/>
              </a:ext>
            </a:extLst>
          </p:cNvPr>
          <p:cNvGrpSpPr/>
          <p:nvPr/>
        </p:nvGrpSpPr>
        <p:grpSpPr>
          <a:xfrm>
            <a:off x="60796" y="1124732"/>
            <a:ext cx="8989599" cy="1618962"/>
            <a:chOff x="4122583" y="1787292"/>
            <a:chExt cx="4647873" cy="1190108"/>
          </a:xfrm>
        </p:grpSpPr>
        <p:sp>
          <p:nvSpPr>
            <p:cNvPr id="23" name="四角形: 角を丸くする 22">
              <a:extLst>
                <a:ext uri="{FF2B5EF4-FFF2-40B4-BE49-F238E27FC236}">
                  <a16:creationId xmlns:a16="http://schemas.microsoft.com/office/drawing/2014/main" id="{4E6B5DDD-B8BB-46B2-A489-6E2E64EFE853}"/>
                </a:ext>
              </a:extLst>
            </p:cNvPr>
            <p:cNvSpPr/>
            <p:nvPr/>
          </p:nvSpPr>
          <p:spPr>
            <a:xfrm>
              <a:off x="4122583" y="1965960"/>
              <a:ext cx="4647873" cy="10114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solidFill>
                    <a:schemeClr val="tx1">
                      <a:lumMod val="65000"/>
                      <a:lumOff val="35000"/>
                    </a:schemeClr>
                  </a:solidFill>
                </a:rPr>
                <a:t>実際の介助場面で使いやすいのか不安もあったが、人が両腕で抱える形式のもので使いやすかった</a:t>
              </a:r>
              <a:r>
                <a:rPr kumimoji="1" lang="ja-JP" altLang="en-US" dirty="0">
                  <a:solidFill>
                    <a:schemeClr val="tx1">
                      <a:lumMod val="65000"/>
                      <a:lumOff val="35000"/>
                    </a:schemeClr>
                  </a:solidFill>
                </a:rPr>
                <a:t>。</a:t>
              </a:r>
              <a:endParaRPr kumimoji="1" lang="en-US" altLang="ja-JP" dirty="0">
                <a:solidFill>
                  <a:schemeClr val="tx1">
                    <a:lumMod val="65000"/>
                    <a:lumOff val="35000"/>
                  </a:schemeClr>
                </a:solidFill>
              </a:endParaRPr>
            </a:p>
          </p:txBody>
        </p:sp>
        <p:sp>
          <p:nvSpPr>
            <p:cNvPr id="24" name="四角形: 角を丸くする 23">
              <a:extLst>
                <a:ext uri="{FF2B5EF4-FFF2-40B4-BE49-F238E27FC236}">
                  <a16:creationId xmlns:a16="http://schemas.microsoft.com/office/drawing/2014/main" id="{A48BB23A-9DB2-4D14-A026-30B69EEBCF04}"/>
                </a:ext>
              </a:extLst>
            </p:cNvPr>
            <p:cNvSpPr/>
            <p:nvPr/>
          </p:nvSpPr>
          <p:spPr>
            <a:xfrm>
              <a:off x="4232011" y="1787292"/>
              <a:ext cx="627391" cy="225251"/>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気付き等</a:t>
              </a:r>
            </a:p>
          </p:txBody>
        </p:sp>
      </p:grpSp>
      <p:sp>
        <p:nvSpPr>
          <p:cNvPr id="5" name="正方形/長方形 4">
            <a:extLst>
              <a:ext uri="{FF2B5EF4-FFF2-40B4-BE49-F238E27FC236}">
                <a16:creationId xmlns:a16="http://schemas.microsoft.com/office/drawing/2014/main" id="{6F409002-9D5B-CD13-202D-82EBF05B00E1}"/>
              </a:ext>
            </a:extLst>
          </p:cNvPr>
          <p:cNvSpPr/>
          <p:nvPr/>
        </p:nvSpPr>
        <p:spPr>
          <a:xfrm>
            <a:off x="5908887" y="140541"/>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社会福祉法人とんぼ福祉会</a:t>
            </a:r>
            <a:endParaRPr lang="en-US" altLang="ja-JP" sz="1300" kern="100" dirty="0">
              <a:solidFill>
                <a:schemeClr val="tx1"/>
              </a:solidFill>
              <a:effectLst/>
              <a:sym typeface="Wingdings" panose="05000000000000000000" pitchFamily="2" charset="2"/>
            </a:endParaRP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玉水ホーム</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共同生活援助</a:t>
            </a:r>
            <a:endParaRPr lang="en-US" altLang="ja-JP" sz="1300" kern="100" dirty="0">
              <a:solidFill>
                <a:schemeClr val="tx1"/>
              </a:solidFill>
              <a:effectLst/>
            </a:endParaRPr>
          </a:p>
        </p:txBody>
      </p:sp>
    </p:spTree>
    <p:extLst>
      <p:ext uri="{BB962C8B-B14F-4D97-AF65-F5344CB8AC3E}">
        <p14:creationId xmlns:p14="http://schemas.microsoft.com/office/powerpoint/2010/main" val="3515346736"/>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1189</TotalTime>
  <Words>418</Words>
  <PresentationFormat>画面に合わせる (4:3)</PresentationFormat>
  <Paragraphs>40</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2025-02-14T05:57:23Z</cp:lastPrinted>
  <dcterms:created xsi:type="dcterms:W3CDTF">2024-09-09T06:52:45Z</dcterms:created>
  <dcterms:modified xsi:type="dcterms:W3CDTF">2025-03-12T07:12:10Z</dcterms:modified>
</cp:coreProperties>
</file>