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80" r:id="rId2"/>
    <p:sldId id="281" r:id="rId3"/>
    <p:sldId id="282" r:id="rId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603E3CE-E0F8-41E3-9C6A-556399166246}"/>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kumimoji="1" lang="ja-JP" altLang="en-US" sz="1200" dirty="0"/>
              <a:t>令和４年度大阪府障がい分野のロボット等導入支援事業</a:t>
            </a:r>
          </a:p>
        </p:txBody>
      </p:sp>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rPr>
              <a:t>見守り機器の導入により、職員の身体的負担・心理的負担を軽減。安心して働ける環境に！</a:t>
            </a:r>
            <a:endParaRPr kumimoji="1" lang="en-US" altLang="ja-JP"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8763"/>
            <a:chOff x="4122583" y="1787292"/>
            <a:chExt cx="4647873" cy="1628734"/>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8033"/>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lumMod val="65000"/>
                      <a:lumOff val="35000"/>
                    </a:schemeClr>
                  </a:solidFill>
                </a:rPr>
                <a:t>□移乗介護　□排泄支援　□入浴支援　□移動</a:t>
              </a:r>
              <a:r>
                <a:rPr kumimoji="1" lang="ja-JP" altLang="en-US" sz="1600" b="1">
                  <a:solidFill>
                    <a:schemeClr val="tx1">
                      <a:lumMod val="65000"/>
                      <a:lumOff val="35000"/>
                    </a:schemeClr>
                  </a:solidFill>
                </a:rPr>
                <a:t>支援　☑見守り</a:t>
              </a:r>
              <a:r>
                <a:rPr kumimoji="1" lang="ja-JP" altLang="en-US" sz="1600" b="1" dirty="0">
                  <a:solidFill>
                    <a:schemeClr val="tx1">
                      <a:lumMod val="65000"/>
                      <a:lumOff val="35000"/>
                    </a:schemeClr>
                  </a:solidFill>
                </a:rPr>
                <a:t>・コミュニケーション　：</a:t>
              </a:r>
              <a:r>
                <a:rPr kumimoji="1" lang="ja-JP" altLang="en-US" b="1" dirty="0">
                  <a:solidFill>
                    <a:schemeClr val="tx1">
                      <a:lumMod val="65000"/>
                      <a:lumOff val="35000"/>
                    </a:schemeClr>
                  </a:solidFill>
                </a:rPr>
                <a:t>９台</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　➪　ベッドマットや敷布団等の下に敷き、</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　　　ストレスフリーの状態で見守り</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　　　（呼吸・体動・心拍・離床・睡眠の</a:t>
              </a:r>
              <a:endParaRPr kumimoji="1" lang="en-US" altLang="ja-JP" b="1" dirty="0">
                <a:solidFill>
                  <a:schemeClr val="tx1">
                    <a:lumMod val="65000"/>
                    <a:lumOff val="35000"/>
                  </a:schemeClr>
                </a:solidFill>
              </a:endParaRPr>
            </a:p>
            <a:p>
              <a:r>
                <a:rPr kumimoji="1" lang="ja-JP" altLang="en-US" b="1" dirty="0">
                  <a:solidFill>
                    <a:schemeClr val="tx1">
                      <a:lumMod val="65000"/>
                      <a:lumOff val="35000"/>
                    </a:schemeClr>
                  </a:solidFill>
                </a:rPr>
                <a:t>　　　状態把握）を行う機器。</a:t>
              </a:r>
              <a:endParaRPr kumimoji="1" lang="en-US" altLang="ja-JP" b="1" dirty="0">
                <a:solidFill>
                  <a:schemeClr val="tx1">
                    <a:lumMod val="65000"/>
                    <a:lumOff val="35000"/>
                  </a:schemeClr>
                </a:solidFill>
              </a:endParaRPr>
            </a:p>
            <a:p>
              <a:endParaRPr kumimoji="1" lang="en-US" altLang="ja-JP" b="1"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75907"/>
            <a:ext cx="8927814" cy="2991593"/>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てんかんの持病がある利用者様や心臓の持病がある利用者様等が居られるが、当事業所の利用者様の大半は自分の体調の変化について訴えることができないため、見守りを行う職員の身体的な負担（訪室回数の増加等）や心理的な負担（発作や体調不良に気付けるか等）の課題があった。</a:t>
              </a:r>
              <a:endParaRPr kumimoji="1" lang="en-US" altLang="ja-JP"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08007"/>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sp>
        <p:nvSpPr>
          <p:cNvPr id="18" name="正方形/長方形 17">
            <a:extLst>
              <a:ext uri="{FF2B5EF4-FFF2-40B4-BE49-F238E27FC236}">
                <a16:creationId xmlns:a16="http://schemas.microsoft.com/office/drawing/2014/main" id="{AB425242-5402-4CD8-90F7-D1B66D976006}"/>
              </a:ext>
            </a:extLst>
          </p:cNvPr>
          <p:cNvSpPr/>
          <p:nvPr/>
        </p:nvSpPr>
        <p:spPr>
          <a:xfrm>
            <a:off x="5838738" y="124694"/>
            <a:ext cx="319717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社会福祉法人バオバブ福祉会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rPr>
              <a:t>ホーム空</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共同生活援助</a:t>
            </a:r>
            <a:endParaRPr lang="en-US" altLang="ja-JP" sz="1300" kern="100" dirty="0">
              <a:solidFill>
                <a:schemeClr val="tx1"/>
              </a:solidFill>
              <a:effectLst/>
            </a:endParaRPr>
          </a:p>
        </p:txBody>
      </p:sp>
      <p:pic>
        <p:nvPicPr>
          <p:cNvPr id="10" name="図 9">
            <a:extLst>
              <a:ext uri="{FF2B5EF4-FFF2-40B4-BE49-F238E27FC236}">
                <a16:creationId xmlns:a16="http://schemas.microsoft.com/office/drawing/2014/main" id="{4A4E787B-C102-33E3-85FF-095C69ABB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1707" y="1730251"/>
            <a:ext cx="1274062" cy="1698749"/>
          </a:xfrm>
          <a:prstGeom prst="rect">
            <a:avLst/>
          </a:prstGeom>
        </p:spPr>
      </p:pic>
      <p:pic>
        <p:nvPicPr>
          <p:cNvPr id="3" name="図 2">
            <a:extLst>
              <a:ext uri="{FF2B5EF4-FFF2-40B4-BE49-F238E27FC236}">
                <a16:creationId xmlns:a16="http://schemas.microsoft.com/office/drawing/2014/main" id="{FB470FD1-1067-F242-F114-9436BEB42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4833" y="1753503"/>
            <a:ext cx="1274062" cy="1698750"/>
          </a:xfrm>
          <a:prstGeom prst="rect">
            <a:avLst/>
          </a:prstGeom>
        </p:spPr>
      </p:pic>
    </p:spTree>
    <p:extLst>
      <p:ext uri="{BB962C8B-B14F-4D97-AF65-F5344CB8AC3E}">
        <p14:creationId xmlns:p14="http://schemas.microsoft.com/office/powerpoint/2010/main" val="339188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A208948A-3E79-4483-BEEA-928236805A52}"/>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kumimoji="1" lang="ja-JP" altLang="en-US" sz="1200" dirty="0"/>
              <a:t>令和４年度大阪府障がい分野のロボット等導入支援事業</a:t>
            </a:r>
          </a:p>
        </p:txBody>
      </p:sp>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rPr>
              <a:t>見守り機器の導入により、職員の身体的負担・心理的負担を軽減。安心して働ける環境に！</a:t>
            </a:r>
            <a:endParaRPr kumimoji="1" lang="en-US" altLang="ja-JP"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405541"/>
            <a:ext cx="8975111" cy="5327766"/>
            <a:chOff x="4122583" y="1910165"/>
            <a:chExt cx="4647873" cy="1633135"/>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今まで２時間（１晩に４回程度）おきに訪室し利用者様の呼吸状態等を目視で確認していたが、見守り機器の導入によりモニター上で利用者様の心拍・呼吸数・睡眠状態等が確認できるようになったため、見守りのための訪室回数を１晩に１回程度に軽減することができた。</a:t>
              </a:r>
              <a:endParaRPr kumimoji="1" lang="en-US" altLang="ja-JP" sz="2000" dirty="0">
                <a:solidFill>
                  <a:schemeClr val="tx1">
                    <a:lumMod val="65000"/>
                    <a:lumOff val="35000"/>
                  </a:schemeClr>
                </a:solidFill>
              </a:endParaRPr>
            </a:p>
            <a:p>
              <a:r>
                <a:rPr kumimoji="1" lang="ja-JP" altLang="en-US" sz="2000" dirty="0">
                  <a:solidFill>
                    <a:schemeClr val="tx1">
                      <a:lumMod val="65000"/>
                      <a:lumOff val="35000"/>
                    </a:schemeClr>
                  </a:solidFill>
                </a:rPr>
                <a:t>　また、経験の浅い職員でもモニターの数値を参考に利用者様の状態が確認できるため、安心して夜勤にあたることができた。</a:t>
              </a:r>
              <a:endParaRPr kumimoji="1" lang="en-US" altLang="ja-JP" sz="2000" dirty="0">
                <a:solidFill>
                  <a:schemeClr val="tx1">
                    <a:lumMod val="65000"/>
                    <a:lumOff val="35000"/>
                  </a:schemeClr>
                </a:solidFill>
              </a:endParaRPr>
            </a:p>
            <a:p>
              <a:endParaRPr kumimoji="1" lang="ja-JP" altLang="en-US" sz="2000" dirty="0">
                <a:solidFill>
                  <a:schemeClr val="tx1">
                    <a:lumMod val="65000"/>
                    <a:lumOff val="35000"/>
                  </a:schemeClr>
                </a:solidFill>
              </a:endParaRPr>
            </a:p>
            <a:p>
              <a:r>
                <a:rPr kumimoji="1" lang="ja-JP" altLang="en-US" sz="2000" b="1" u="sng" dirty="0">
                  <a:solidFill>
                    <a:schemeClr val="tx1">
                      <a:lumMod val="65000"/>
                      <a:lumOff val="35000"/>
                    </a:schemeClr>
                  </a:solidFill>
                </a:rPr>
                <a:t>年間業務時間数想定削減率：</a:t>
              </a:r>
              <a:r>
                <a:rPr kumimoji="1" lang="en-US" altLang="ja-JP" sz="2000" b="1" u="sng" dirty="0">
                  <a:solidFill>
                    <a:schemeClr val="tx1">
                      <a:lumMod val="65000"/>
                      <a:lumOff val="35000"/>
                    </a:schemeClr>
                  </a:solidFill>
                </a:rPr>
                <a:t>73.4</a:t>
              </a:r>
              <a:r>
                <a:rPr kumimoji="1" lang="ja-JP" altLang="en-US" sz="2000" b="1" u="sng" dirty="0">
                  <a:solidFill>
                    <a:schemeClr val="tx1">
                      <a:lumMod val="65000"/>
                      <a:lumOff val="35000"/>
                    </a:schemeClr>
                  </a:solidFill>
                </a:rPr>
                <a:t>％</a:t>
              </a:r>
              <a:endParaRPr kumimoji="1" lang="en-US" altLang="ja-JP" sz="2000" b="1" u="sng" dirty="0">
                <a:solidFill>
                  <a:schemeClr val="tx1">
                    <a:lumMod val="65000"/>
                    <a:lumOff val="35000"/>
                  </a:schemeClr>
                </a:solidFill>
              </a:endParaRPr>
            </a:p>
            <a:p>
              <a:r>
                <a:rPr kumimoji="1" lang="ja-JP" altLang="en-US" sz="2000" dirty="0">
                  <a:solidFill>
                    <a:schemeClr val="tx1">
                      <a:lumMod val="65000"/>
                      <a:lumOff val="35000"/>
                    </a:schemeClr>
                  </a:solidFill>
                </a:rPr>
                <a:t>（１晩の訪室回数が４回→１回に。１か月の巡回回数は約</a:t>
              </a:r>
              <a:r>
                <a:rPr kumimoji="1" lang="en-US" altLang="ja-JP" sz="2000" dirty="0">
                  <a:solidFill>
                    <a:schemeClr val="tx1">
                      <a:lumMod val="65000"/>
                      <a:lumOff val="35000"/>
                    </a:schemeClr>
                  </a:solidFill>
                </a:rPr>
                <a:t>600</a:t>
              </a:r>
              <a:r>
                <a:rPr kumimoji="1" lang="ja-JP" altLang="en-US" sz="2000">
                  <a:solidFill>
                    <a:schemeClr val="tx1">
                      <a:lumMod val="65000"/>
                      <a:lumOff val="35000"/>
                    </a:schemeClr>
                  </a:solidFill>
                </a:rPr>
                <a:t>件→約</a:t>
              </a:r>
              <a:r>
                <a:rPr kumimoji="1" lang="en-US" altLang="ja-JP" sz="2000">
                  <a:solidFill>
                    <a:schemeClr val="tx1">
                      <a:lumMod val="65000"/>
                      <a:lumOff val="35000"/>
                    </a:schemeClr>
                  </a:solidFill>
                </a:rPr>
                <a:t>150</a:t>
              </a:r>
              <a:r>
                <a:rPr kumimoji="1" lang="ja-JP" altLang="en-US" sz="2000" dirty="0">
                  <a:solidFill>
                    <a:schemeClr val="tx1">
                      <a:lumMod val="65000"/>
                      <a:lumOff val="35000"/>
                    </a:schemeClr>
                  </a:solidFill>
                </a:rPr>
                <a:t>件に！）</a:t>
              </a:r>
            </a:p>
            <a:p>
              <a:r>
                <a:rPr kumimoji="1" lang="ja-JP" altLang="en-US" sz="2000" dirty="0">
                  <a:solidFill>
                    <a:schemeClr val="tx1">
                      <a:lumMod val="65000"/>
                      <a:lumOff val="35000"/>
                    </a:schemeClr>
                  </a:solidFill>
                </a:rPr>
                <a:t>→より他の利用者とのコミュニケ</a:t>
              </a:r>
              <a:r>
                <a:rPr kumimoji="1" lang="en-US" altLang="ja-JP" sz="2000" dirty="0">
                  <a:solidFill>
                    <a:schemeClr val="tx1">
                      <a:lumMod val="65000"/>
                      <a:lumOff val="35000"/>
                    </a:schemeClr>
                  </a:solidFill>
                </a:rPr>
                <a:t>―</a:t>
              </a:r>
              <a:r>
                <a:rPr kumimoji="1" lang="ja-JP" altLang="en-US" sz="2000" dirty="0">
                  <a:solidFill>
                    <a:schemeClr val="tx1">
                      <a:lumMod val="65000"/>
                      <a:lumOff val="35000"/>
                    </a:schemeClr>
                  </a:solidFill>
                </a:rPr>
                <a:t>ションや支援に時間を費やすことができるようになりました。</a:t>
              </a:r>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a:p>
              <a:endParaRPr kumimoji="1" lang="en-US" altLang="ja-JP" sz="20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373543"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10" name="正方形/長方形 9">
            <a:extLst>
              <a:ext uri="{FF2B5EF4-FFF2-40B4-BE49-F238E27FC236}">
                <a16:creationId xmlns:a16="http://schemas.microsoft.com/office/drawing/2014/main" id="{99DDB048-E66A-4540-957E-A188E225664C}"/>
              </a:ext>
            </a:extLst>
          </p:cNvPr>
          <p:cNvSpPr/>
          <p:nvPr/>
        </p:nvSpPr>
        <p:spPr>
          <a:xfrm>
            <a:off x="5838737" y="276999"/>
            <a:ext cx="319717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社会福祉法人バオバブ福祉会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rPr>
              <a:t>ホーム空</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共同生活援助</a:t>
            </a:r>
            <a:endParaRPr lang="en-US" altLang="ja-JP" sz="1300" kern="100" dirty="0">
              <a:solidFill>
                <a:schemeClr val="tx1"/>
              </a:solidFill>
              <a:effectLst/>
            </a:endParaRPr>
          </a:p>
        </p:txBody>
      </p:sp>
    </p:spTree>
    <p:extLst>
      <p:ext uri="{BB962C8B-B14F-4D97-AF65-F5344CB8AC3E}">
        <p14:creationId xmlns:p14="http://schemas.microsoft.com/office/powerpoint/2010/main" val="320288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rPr>
              <a:t>見守り機器の導入により、職員の身体的負担・心理的負担を軽減。安心して働ける環境に！</a:t>
            </a:r>
            <a:endParaRPr kumimoji="1" lang="en-US" altLang="ja-JP" b="1" dirty="0">
              <a:solidFill>
                <a:schemeClr val="bg1"/>
              </a:solidFill>
            </a:endParaRPr>
          </a:p>
        </p:txBody>
      </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kumimoji="1" lang="ja-JP" altLang="en-US" sz="1200" dirty="0"/>
              <a:t>令和４年度大阪府障がい分野のロボット等導入支援事業</a:t>
            </a:r>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4761526"/>
            <a:ext cx="8927814" cy="1971780"/>
            <a:chOff x="4122583" y="1808007"/>
            <a:chExt cx="4647873" cy="1735294"/>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b="1" dirty="0">
                  <a:solidFill>
                    <a:schemeClr val="tx1">
                      <a:lumMod val="65000"/>
                      <a:lumOff val="35000"/>
                    </a:schemeClr>
                  </a:solidFill>
                </a:rPr>
                <a:t>〈</a:t>
              </a:r>
              <a:r>
                <a:rPr kumimoji="1" lang="ja-JP" altLang="en-US" b="1" dirty="0">
                  <a:solidFill>
                    <a:schemeClr val="tx1">
                      <a:lumMod val="65000"/>
                      <a:lumOff val="35000"/>
                    </a:schemeClr>
                  </a:solidFill>
                </a:rPr>
                <a:t>良かった点</a:t>
              </a:r>
              <a:r>
                <a:rPr kumimoji="1" lang="en-US" altLang="ja-JP" b="1" dirty="0">
                  <a:solidFill>
                    <a:schemeClr val="tx1">
                      <a:lumMod val="65000"/>
                      <a:lumOff val="35000"/>
                    </a:schemeClr>
                  </a:solidFill>
                </a:rPr>
                <a:t>〉</a:t>
              </a:r>
            </a:p>
            <a:p>
              <a:r>
                <a:rPr kumimoji="1" lang="ja-JP" altLang="en-US" b="1" dirty="0">
                  <a:solidFill>
                    <a:schemeClr val="tx1">
                      <a:lumMod val="65000"/>
                      <a:lumOff val="35000"/>
                    </a:schemeClr>
                  </a:solidFill>
                </a:rPr>
                <a:t>　</a:t>
              </a:r>
              <a:r>
                <a:rPr kumimoji="1" lang="ja-JP" altLang="en-US" dirty="0">
                  <a:solidFill>
                    <a:schemeClr val="tx1">
                      <a:lumMod val="65000"/>
                      <a:lumOff val="35000"/>
                    </a:schemeClr>
                  </a:solidFill>
                </a:rPr>
                <a:t>利用者様の呼吸数や心拍数の変動等をアラート音で知らせてくれるので、、</a:t>
              </a:r>
              <a:endParaRPr kumimoji="1" lang="en-US" altLang="ja-JP" dirty="0">
                <a:solidFill>
                  <a:schemeClr val="tx1">
                    <a:lumMod val="65000"/>
                    <a:lumOff val="35000"/>
                  </a:schemeClr>
                </a:solidFill>
              </a:endParaRPr>
            </a:p>
            <a:p>
              <a:r>
                <a:rPr kumimoji="1" lang="ja-JP" altLang="en-US" b="1" dirty="0">
                  <a:solidFill>
                    <a:schemeClr val="tx1">
                      <a:lumMod val="65000"/>
                      <a:lumOff val="35000"/>
                    </a:schemeClr>
                  </a:solidFill>
                </a:rPr>
                <a:t>　</a:t>
              </a:r>
              <a:r>
                <a:rPr kumimoji="1" lang="ja-JP" altLang="en-US" dirty="0">
                  <a:solidFill>
                    <a:schemeClr val="tx1">
                      <a:lumMod val="65000"/>
                      <a:lumOff val="35000"/>
                    </a:schemeClr>
                  </a:solidFill>
                </a:rPr>
                <a:t>体調の変化がわかりやすくて安心できる。</a:t>
              </a:r>
              <a:endParaRPr kumimoji="1" lang="en-US" altLang="ja-JP" dirty="0">
                <a:solidFill>
                  <a:schemeClr val="tx1">
                    <a:lumMod val="65000"/>
                    <a:lumOff val="35000"/>
                  </a:schemeClr>
                </a:solidFill>
              </a:endParaRPr>
            </a:p>
            <a:p>
              <a:r>
                <a:rPr kumimoji="1" lang="en-US" altLang="ja-JP" b="1" dirty="0">
                  <a:solidFill>
                    <a:schemeClr val="tx1">
                      <a:lumMod val="65000"/>
                      <a:lumOff val="35000"/>
                    </a:schemeClr>
                  </a:solidFill>
                </a:rPr>
                <a:t>〈</a:t>
              </a:r>
              <a:r>
                <a:rPr kumimoji="1" lang="ja-JP" altLang="en-US" b="1" dirty="0">
                  <a:solidFill>
                    <a:schemeClr val="tx1">
                      <a:lumMod val="65000"/>
                      <a:lumOff val="35000"/>
                    </a:schemeClr>
                  </a:solidFill>
                </a:rPr>
                <a:t>他に導入したいロボット等とその理由</a:t>
              </a:r>
              <a:r>
                <a:rPr kumimoji="1" lang="en-US" altLang="ja-JP" b="1" dirty="0">
                  <a:solidFill>
                    <a:schemeClr val="tx1">
                      <a:lumMod val="65000"/>
                      <a:lumOff val="35000"/>
                    </a:schemeClr>
                  </a:solidFill>
                </a:rPr>
                <a:t>〉</a:t>
              </a:r>
            </a:p>
            <a:p>
              <a:r>
                <a:rPr kumimoji="1" lang="ja-JP" altLang="en-US" b="1" dirty="0">
                  <a:solidFill>
                    <a:schemeClr val="tx1">
                      <a:lumMod val="65000"/>
                      <a:lumOff val="35000"/>
                    </a:schemeClr>
                  </a:solidFill>
                </a:rPr>
                <a:t>　</a:t>
              </a:r>
              <a:r>
                <a:rPr kumimoji="1" lang="ja-JP" altLang="en-US" dirty="0">
                  <a:solidFill>
                    <a:schemeClr val="tx1">
                      <a:lumMod val="65000"/>
                      <a:lumOff val="35000"/>
                    </a:schemeClr>
                  </a:solidFill>
                </a:rPr>
                <a:t>排泄支援。利用者様の不快な時間やオムツかぶれなどの軽減が期待できる。</a:t>
              </a:r>
              <a:endParaRPr kumimoji="1" lang="en-US" altLang="ja-JP" dirty="0">
                <a:solidFill>
                  <a:schemeClr val="tx1">
                    <a:lumMod val="65000"/>
                    <a:lumOff val="35000"/>
                  </a:schemeClr>
                </a:solidFill>
              </a:endParaRPr>
            </a:p>
            <a:p>
              <a:endParaRPr kumimoji="1" lang="en-US" altLang="ja-JP"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2" y="1808007"/>
              <a:ext cx="631909" cy="287426"/>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sp>
        <p:nvSpPr>
          <p:cNvPr id="18" name="正方形/長方形 17">
            <a:extLst>
              <a:ext uri="{FF2B5EF4-FFF2-40B4-BE49-F238E27FC236}">
                <a16:creationId xmlns:a16="http://schemas.microsoft.com/office/drawing/2014/main" id="{AB425242-5402-4CD8-90F7-D1B66D976006}"/>
              </a:ext>
            </a:extLst>
          </p:cNvPr>
          <p:cNvSpPr/>
          <p:nvPr/>
        </p:nvSpPr>
        <p:spPr>
          <a:xfrm>
            <a:off x="5855516" y="124694"/>
            <a:ext cx="3180392"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社会福祉法人バオバブ福祉会</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ホーム空</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共同生活援助</a:t>
            </a:r>
            <a:endParaRPr lang="en-US" altLang="ja-JP" sz="1300" kern="100" dirty="0">
              <a:solidFill>
                <a:schemeClr val="tx1"/>
              </a:solidFill>
              <a:effectLst/>
            </a:endParaRPr>
          </a:p>
        </p:txBody>
      </p:sp>
      <p:sp>
        <p:nvSpPr>
          <p:cNvPr id="20" name="四角形: 角を丸くする 19">
            <a:extLst>
              <a:ext uri="{FF2B5EF4-FFF2-40B4-BE49-F238E27FC236}">
                <a16:creationId xmlns:a16="http://schemas.microsoft.com/office/drawing/2014/main" id="{58A9B7E8-2A87-40F2-AC0F-4B7555C2ED92}"/>
              </a:ext>
            </a:extLst>
          </p:cNvPr>
          <p:cNvSpPr/>
          <p:nvPr/>
        </p:nvSpPr>
        <p:spPr>
          <a:xfrm>
            <a:off x="60796" y="3161925"/>
            <a:ext cx="8927814" cy="1345106"/>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ja-JP" altLang="en-US" dirty="0">
                <a:solidFill>
                  <a:schemeClr val="tx1">
                    <a:lumMod val="65000"/>
                    <a:lumOff val="35000"/>
                  </a:schemeClr>
                </a:solidFill>
              </a:rPr>
              <a:t>日常的に使っているベッドマットや敷布団の下に敷くだけなので、ストレスフリーで利用されている。</a:t>
            </a:r>
            <a:endParaRPr kumimoji="1" lang="en-US" altLang="ja-JP" dirty="0">
              <a:solidFill>
                <a:schemeClr val="tx1">
                  <a:lumMod val="65000"/>
                  <a:lumOff val="35000"/>
                </a:schemeClr>
              </a:solidFill>
            </a:endParaRPr>
          </a:p>
        </p:txBody>
      </p:sp>
      <p:sp>
        <p:nvSpPr>
          <p:cNvPr id="21" name="四角形: 角を丸くする 20">
            <a:extLst>
              <a:ext uri="{FF2B5EF4-FFF2-40B4-BE49-F238E27FC236}">
                <a16:creationId xmlns:a16="http://schemas.microsoft.com/office/drawing/2014/main" id="{40CBB982-2ED1-456B-B067-A6998D776B90}"/>
              </a:ext>
            </a:extLst>
          </p:cNvPr>
          <p:cNvSpPr/>
          <p:nvPr/>
        </p:nvSpPr>
        <p:spPr>
          <a:xfrm>
            <a:off x="272106" y="3039436"/>
            <a:ext cx="1603962" cy="347453"/>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利用者の様子</a:t>
            </a:r>
          </a:p>
        </p:txBody>
      </p:sp>
      <p:grpSp>
        <p:nvGrpSpPr>
          <p:cNvPr id="2" name="グループ化 1">
            <a:extLst>
              <a:ext uri="{FF2B5EF4-FFF2-40B4-BE49-F238E27FC236}">
                <a16:creationId xmlns:a16="http://schemas.microsoft.com/office/drawing/2014/main" id="{92EDFCF0-D68C-42B0-87FD-D01525CB6117}"/>
              </a:ext>
            </a:extLst>
          </p:cNvPr>
          <p:cNvGrpSpPr/>
          <p:nvPr/>
        </p:nvGrpSpPr>
        <p:grpSpPr>
          <a:xfrm>
            <a:off x="7825156" y="5349540"/>
            <a:ext cx="1003434" cy="1209931"/>
            <a:chOff x="7612874" y="5402579"/>
            <a:chExt cx="1003434" cy="1209931"/>
          </a:xfrm>
        </p:grpSpPr>
        <p:pic>
          <p:nvPicPr>
            <p:cNvPr id="1026" name="Picture 2" descr="介護士のイラスト（女性）">
              <a:extLst>
                <a:ext uri="{FF2B5EF4-FFF2-40B4-BE49-F238E27FC236}">
                  <a16:creationId xmlns:a16="http://schemas.microsoft.com/office/drawing/2014/main" id="{FBDD415E-9B02-46BE-90B0-816CA25AB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874" y="5402579"/>
              <a:ext cx="571692" cy="120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介護士のイラスト（男性）">
              <a:extLst>
                <a:ext uri="{FF2B5EF4-FFF2-40B4-BE49-F238E27FC236}">
                  <a16:creationId xmlns:a16="http://schemas.microsoft.com/office/drawing/2014/main" id="{C2C73C6F-5063-47A4-AF4E-20F222CD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616" y="5402579"/>
              <a:ext cx="571692" cy="1209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グループ化 21">
            <a:extLst>
              <a:ext uri="{FF2B5EF4-FFF2-40B4-BE49-F238E27FC236}">
                <a16:creationId xmlns:a16="http://schemas.microsoft.com/office/drawing/2014/main" id="{40BB5A14-BF5D-47B1-88F4-A8DA078D959E}"/>
              </a:ext>
            </a:extLst>
          </p:cNvPr>
          <p:cNvGrpSpPr/>
          <p:nvPr/>
        </p:nvGrpSpPr>
        <p:grpSpPr>
          <a:xfrm>
            <a:off x="60796" y="1124732"/>
            <a:ext cx="8989599" cy="1618962"/>
            <a:chOff x="4122583" y="1787292"/>
            <a:chExt cx="4647873" cy="1190108"/>
          </a:xfrm>
        </p:grpSpPr>
        <p:sp>
          <p:nvSpPr>
            <p:cNvPr id="23" name="四角形: 角を丸くする 22">
              <a:extLst>
                <a:ext uri="{FF2B5EF4-FFF2-40B4-BE49-F238E27FC236}">
                  <a16:creationId xmlns:a16="http://schemas.microsoft.com/office/drawing/2014/main" id="{4E6B5DDD-B8BB-46B2-A489-6E2E64EFE853}"/>
                </a:ext>
              </a:extLst>
            </p:cNvPr>
            <p:cNvSpPr/>
            <p:nvPr/>
          </p:nvSpPr>
          <p:spPr>
            <a:xfrm>
              <a:off x="4122583" y="1965960"/>
              <a:ext cx="4647873" cy="10114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利用者様の呼吸数や心拍数の変動等をアラート音で知らせてくれるのは「誰でもわかる方法」のため、職員にとって安心材料となっている。</a:t>
              </a:r>
            </a:p>
            <a:p>
              <a:r>
                <a:rPr kumimoji="1" lang="ja-JP" altLang="en-US" dirty="0">
                  <a:solidFill>
                    <a:schemeClr val="tx1">
                      <a:lumMod val="65000"/>
                      <a:lumOff val="35000"/>
                    </a:schemeClr>
                  </a:solidFill>
                </a:rPr>
                <a:t>また、自ら訴えることが難しい利用者様の体調不良や睡眠不足からくる不調の把握などにも役立っている。</a:t>
              </a:r>
              <a:endParaRPr kumimoji="1" lang="en-US" altLang="ja-JP" dirty="0">
                <a:solidFill>
                  <a:schemeClr val="tx1">
                    <a:lumMod val="65000"/>
                    <a:lumOff val="35000"/>
                  </a:schemeClr>
                </a:solidFill>
              </a:endParaRPr>
            </a:p>
          </p:txBody>
        </p:sp>
        <p:sp>
          <p:nvSpPr>
            <p:cNvPr id="24" name="四角形: 角を丸くする 23">
              <a:extLst>
                <a:ext uri="{FF2B5EF4-FFF2-40B4-BE49-F238E27FC236}">
                  <a16:creationId xmlns:a16="http://schemas.microsoft.com/office/drawing/2014/main" id="{A48BB23A-9DB2-4D14-A026-30B69EEBCF04}"/>
                </a:ext>
              </a:extLst>
            </p:cNvPr>
            <p:cNvSpPr/>
            <p:nvPr/>
          </p:nvSpPr>
          <p:spPr>
            <a:xfrm>
              <a:off x="4232011" y="1787292"/>
              <a:ext cx="627391" cy="225251"/>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気付き等</a:t>
              </a:r>
            </a:p>
          </p:txBody>
        </p:sp>
      </p:grpSp>
    </p:spTree>
    <p:extLst>
      <p:ext uri="{BB962C8B-B14F-4D97-AF65-F5344CB8AC3E}">
        <p14:creationId xmlns:p14="http://schemas.microsoft.com/office/powerpoint/2010/main" val="3515346736"/>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1230</TotalTime>
  <Words>628</Words>
  <PresentationFormat>画面に合わせる (4:3)</PresentationFormat>
  <Paragraphs>44</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2025-03-07T05:44:38Z</cp:lastPrinted>
  <dcterms:created xsi:type="dcterms:W3CDTF">2024-09-09T06:52:45Z</dcterms:created>
  <dcterms:modified xsi:type="dcterms:W3CDTF">2025-03-07T06:21:13Z</dcterms:modified>
</cp:coreProperties>
</file>