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66" r:id="rId2"/>
    <p:sldId id="268" r:id="rId3"/>
    <p:sldId id="269"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27CE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71" autoAdjust="0"/>
    <p:restoredTop sz="94660"/>
  </p:normalViewPr>
  <p:slideViewPr>
    <p:cSldViewPr snapToGrid="0">
      <p:cViewPr varScale="1">
        <p:scale>
          <a:sx n="100" d="100"/>
          <a:sy n="100" d="100"/>
        </p:scale>
        <p:origin x="89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1904654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1745887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415946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935848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121132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88FFC7A-05F1-49DC-8AEB-3C758879BABE}" type="datetimeFigureOut">
              <a:rPr kumimoji="1" lang="ja-JP" altLang="en-US" smtClean="0"/>
              <a:t>2025/3/17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697871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88FFC7A-05F1-49DC-8AEB-3C758879BABE}" type="datetimeFigureOut">
              <a:rPr kumimoji="1" lang="ja-JP" altLang="en-US" smtClean="0"/>
              <a:t>2025/3/17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4190958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88FFC7A-05F1-49DC-8AEB-3C758879BABE}" type="datetimeFigureOut">
              <a:rPr kumimoji="1" lang="ja-JP" altLang="en-US" smtClean="0"/>
              <a:t>2025/3/17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55835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FFC7A-05F1-49DC-8AEB-3C758879BABE}" type="datetimeFigureOut">
              <a:rPr kumimoji="1" lang="ja-JP" altLang="en-US" smtClean="0"/>
              <a:t>2025/3/17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5325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88FFC7A-05F1-49DC-8AEB-3C758879BABE}" type="datetimeFigureOut">
              <a:rPr kumimoji="1" lang="ja-JP" altLang="en-US" smtClean="0"/>
              <a:t>2025/3/17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443021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88FFC7A-05F1-49DC-8AEB-3C758879BABE}" type="datetimeFigureOut">
              <a:rPr kumimoji="1" lang="ja-JP" altLang="en-US" smtClean="0"/>
              <a:t>2025/3/17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2317388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FFC7A-05F1-49DC-8AEB-3C758879BABE}" type="datetimeFigureOut">
              <a:rPr kumimoji="1" lang="ja-JP" altLang="en-US" smtClean="0"/>
              <a:t>2025/3/17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374108059"/>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87897C8B-BD09-4D18-A726-5305C06D7FFA}"/>
              </a:ext>
            </a:extLst>
          </p:cNvPr>
          <p:cNvSpPr/>
          <p:nvPr/>
        </p:nvSpPr>
        <p:spPr>
          <a:xfrm>
            <a:off x="108092" y="290179"/>
            <a:ext cx="5539904" cy="532643"/>
          </a:xfrm>
          <a:prstGeom prst="roundRect">
            <a:avLst>
              <a:gd name="adj" fmla="val 99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bg1"/>
                </a:solidFill>
              </a:rPr>
              <a:t>シフト表の作成を自動化！！</a:t>
            </a:r>
            <a:endParaRPr kumimoji="1" lang="en-US" altLang="ja-JP" sz="2400" b="1" dirty="0">
              <a:solidFill>
                <a:schemeClr val="bg1"/>
              </a:solidFill>
            </a:endParaRPr>
          </a:p>
        </p:txBody>
      </p:sp>
      <p:grpSp>
        <p:nvGrpSpPr>
          <p:cNvPr id="8" name="グループ化 7">
            <a:extLst>
              <a:ext uri="{FF2B5EF4-FFF2-40B4-BE49-F238E27FC236}">
                <a16:creationId xmlns:a16="http://schemas.microsoft.com/office/drawing/2014/main" id="{06E58739-ED48-4380-A4B7-B01D18ED3EB7}"/>
              </a:ext>
            </a:extLst>
          </p:cNvPr>
          <p:cNvGrpSpPr/>
          <p:nvPr/>
        </p:nvGrpSpPr>
        <p:grpSpPr>
          <a:xfrm>
            <a:off x="37147" y="845098"/>
            <a:ext cx="8975111" cy="3194492"/>
            <a:chOff x="4122583" y="1671635"/>
            <a:chExt cx="4647873" cy="1678003"/>
          </a:xfrm>
        </p:grpSpPr>
        <p:sp>
          <p:nvSpPr>
            <p:cNvPr id="6" name="四角形: 角を丸くする 5">
              <a:extLst>
                <a:ext uri="{FF2B5EF4-FFF2-40B4-BE49-F238E27FC236}">
                  <a16:creationId xmlns:a16="http://schemas.microsoft.com/office/drawing/2014/main" id="{92C52E5B-F293-4059-8CBF-C7E3FC40EDE4}"/>
                </a:ext>
              </a:extLst>
            </p:cNvPr>
            <p:cNvSpPr/>
            <p:nvPr/>
          </p:nvSpPr>
          <p:spPr>
            <a:xfrm>
              <a:off x="4122583" y="1901645"/>
              <a:ext cx="4647873" cy="1447993"/>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b="1" dirty="0">
                  <a:solidFill>
                    <a:schemeClr val="tx1">
                      <a:lumMod val="65000"/>
                      <a:lumOff val="35000"/>
                    </a:schemeClr>
                  </a:solidFill>
                </a:rPr>
                <a:t>ソフトウェア</a:t>
              </a:r>
              <a:r>
                <a:rPr kumimoji="1" lang="ja-JP" altLang="en-US" sz="1600" b="1" dirty="0">
                  <a:solidFill>
                    <a:schemeClr val="tx1">
                      <a:lumMod val="65000"/>
                      <a:lumOff val="35000"/>
                    </a:schemeClr>
                  </a:solidFill>
                </a:rPr>
                <a:t>（□記録  □情報共有  □請求  □勤怠管理  ☑シフト表作成  □人事給与）</a:t>
              </a:r>
              <a:endParaRPr kumimoji="1" lang="en-US" altLang="ja-JP" sz="1600" b="1" dirty="0">
                <a:solidFill>
                  <a:schemeClr val="tx1">
                    <a:lumMod val="65000"/>
                    <a:lumOff val="35000"/>
                  </a:schemeClr>
                </a:solidFill>
              </a:endParaRPr>
            </a:p>
            <a:p>
              <a:r>
                <a:rPr kumimoji="1" lang="ja-JP" altLang="en-US" b="1" dirty="0">
                  <a:solidFill>
                    <a:schemeClr val="tx1">
                      <a:lumMod val="65000"/>
                      <a:lumOff val="35000"/>
                    </a:schemeClr>
                  </a:solidFill>
                </a:rPr>
                <a:t>　➪勤務表作成システムソフトウェア</a:t>
              </a:r>
              <a:endParaRPr kumimoji="1" lang="en-US" altLang="ja-JP" b="1" dirty="0">
                <a:solidFill>
                  <a:schemeClr val="tx1">
                    <a:lumMod val="65000"/>
                    <a:lumOff val="35000"/>
                  </a:schemeClr>
                </a:solidFill>
              </a:endParaRPr>
            </a:p>
            <a:p>
              <a:r>
                <a:rPr kumimoji="1" lang="ja-JP" altLang="en-US" dirty="0">
                  <a:solidFill>
                    <a:schemeClr val="tx1">
                      <a:lumMod val="65000"/>
                      <a:lumOff val="35000"/>
                    </a:schemeClr>
                  </a:solidFill>
                </a:rPr>
                <a:t>職員の経験年数別の組み合わせやスキルに応じた人員配置基準や連続勤務数などの就業規則、短日数労働などの雇用契約内容やスタッフの休み希望等を設定すれば職員一人一人の勤務条件等が考慮されたシフト表を自動で作成を行うことできるソフトウェア</a:t>
              </a:r>
              <a:endParaRPr kumimoji="1" lang="en-US" altLang="ja-JP" dirty="0">
                <a:solidFill>
                  <a:schemeClr val="tx1">
                    <a:lumMod val="65000"/>
                    <a:lumOff val="35000"/>
                  </a:schemeClr>
                </a:solidFill>
              </a:endParaRPr>
            </a:p>
          </p:txBody>
        </p:sp>
        <p:sp>
          <p:nvSpPr>
            <p:cNvPr id="7" name="四角形: 角を丸くする 6">
              <a:extLst>
                <a:ext uri="{FF2B5EF4-FFF2-40B4-BE49-F238E27FC236}">
                  <a16:creationId xmlns:a16="http://schemas.microsoft.com/office/drawing/2014/main" id="{DD775A77-E13A-4118-BCC0-5015E738FA06}"/>
                </a:ext>
              </a:extLst>
            </p:cNvPr>
            <p:cNvSpPr/>
            <p:nvPr/>
          </p:nvSpPr>
          <p:spPr>
            <a:xfrm>
              <a:off x="4232011" y="1671635"/>
              <a:ext cx="1078437" cy="223177"/>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導入機器等の内容</a:t>
              </a:r>
            </a:p>
          </p:txBody>
        </p:sp>
      </p:grpSp>
      <p:grpSp>
        <p:nvGrpSpPr>
          <p:cNvPr id="15" name="グループ化 14">
            <a:extLst>
              <a:ext uri="{FF2B5EF4-FFF2-40B4-BE49-F238E27FC236}">
                <a16:creationId xmlns:a16="http://schemas.microsoft.com/office/drawing/2014/main" id="{A1303BDD-75EF-4010-98E6-F5A727B0D5BB}"/>
              </a:ext>
            </a:extLst>
          </p:cNvPr>
          <p:cNvGrpSpPr/>
          <p:nvPr/>
        </p:nvGrpSpPr>
        <p:grpSpPr>
          <a:xfrm>
            <a:off x="37147" y="4055936"/>
            <a:ext cx="8927814" cy="2677370"/>
            <a:chOff x="4122583" y="1861062"/>
            <a:chExt cx="4647873" cy="1718251"/>
          </a:xfrm>
        </p:grpSpPr>
        <p:sp>
          <p:nvSpPr>
            <p:cNvPr id="16" name="四角形: 角を丸くする 15">
              <a:extLst>
                <a:ext uri="{FF2B5EF4-FFF2-40B4-BE49-F238E27FC236}">
                  <a16:creationId xmlns:a16="http://schemas.microsoft.com/office/drawing/2014/main" id="{09C85C6E-0565-4279-BBA1-561BCA8185B2}"/>
                </a:ext>
              </a:extLst>
            </p:cNvPr>
            <p:cNvSpPr/>
            <p:nvPr/>
          </p:nvSpPr>
          <p:spPr>
            <a:xfrm>
              <a:off x="4122583" y="1916620"/>
              <a:ext cx="4647873" cy="1662693"/>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dirty="0">
                <a:solidFill>
                  <a:schemeClr val="tx1">
                    <a:lumMod val="65000"/>
                    <a:lumOff val="35000"/>
                  </a:schemeClr>
                </a:solidFill>
              </a:endParaRPr>
            </a:p>
            <a:p>
              <a:r>
                <a:rPr kumimoji="1" lang="ja-JP" altLang="en-US" dirty="0">
                  <a:solidFill>
                    <a:schemeClr val="tx1">
                      <a:lumMod val="65000"/>
                      <a:lumOff val="35000"/>
                    </a:schemeClr>
                  </a:solidFill>
                </a:rPr>
                <a:t>勤務表作成において、作成担当者の業務負担が非常に大きいことが課題である。</a:t>
              </a:r>
            </a:p>
            <a:p>
              <a:r>
                <a:rPr kumimoji="1" lang="ja-JP" altLang="en-US" dirty="0">
                  <a:solidFill>
                    <a:schemeClr val="tx1">
                      <a:lumMod val="65000"/>
                      <a:lumOff val="35000"/>
                    </a:schemeClr>
                  </a:solidFill>
                </a:rPr>
                <a:t>交代勤務であり、職員の出勤日が固定されておらず、行事や出張等で通常よりも多くの職員に出勤してもらうことが必要な日も多いため、シフトの調整が複雑になっている。</a:t>
              </a:r>
            </a:p>
            <a:p>
              <a:r>
                <a:rPr kumimoji="1" lang="ja-JP" altLang="en-US" dirty="0">
                  <a:solidFill>
                    <a:schemeClr val="tx1">
                      <a:lumMod val="65000"/>
                      <a:lumOff val="35000"/>
                    </a:schemeClr>
                  </a:solidFill>
                </a:rPr>
                <a:t>また、働き方改革に対応するため、育児・介護休暇取得や、ワークライフバランスの実現を促す事を目的とした職員のリフレッシュ休暇、有給休暇の取得を強化していく中でより勤務調整が複雑となっている。</a:t>
              </a:r>
            </a:p>
            <a:p>
              <a:r>
                <a:rPr kumimoji="1" lang="ja-JP" altLang="en-US" dirty="0">
                  <a:solidFill>
                    <a:schemeClr val="tx1">
                      <a:lumMod val="65000"/>
                      <a:lumOff val="35000"/>
                    </a:schemeClr>
                  </a:solidFill>
                </a:rPr>
                <a:t>以上により、勤務表作成にかかる拘束時間や重圧は非常に大きくなっている。</a:t>
              </a:r>
              <a:endParaRPr kumimoji="1" lang="en-US" altLang="ja-JP" dirty="0">
                <a:solidFill>
                  <a:schemeClr val="tx1">
                    <a:lumMod val="65000"/>
                    <a:lumOff val="35000"/>
                  </a:schemeClr>
                </a:solidFill>
              </a:endParaRPr>
            </a:p>
          </p:txBody>
        </p:sp>
        <p:sp>
          <p:nvSpPr>
            <p:cNvPr id="17" name="四角形: 角を丸くする 16">
              <a:extLst>
                <a:ext uri="{FF2B5EF4-FFF2-40B4-BE49-F238E27FC236}">
                  <a16:creationId xmlns:a16="http://schemas.microsoft.com/office/drawing/2014/main" id="{2E81446F-6895-40F4-9215-AA5DC2AC4EAA}"/>
                </a:ext>
              </a:extLst>
            </p:cNvPr>
            <p:cNvSpPr/>
            <p:nvPr/>
          </p:nvSpPr>
          <p:spPr>
            <a:xfrm>
              <a:off x="4232591" y="1861062"/>
              <a:ext cx="1802635" cy="209798"/>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導入の理由（抱えていた課題）</a:t>
              </a:r>
            </a:p>
          </p:txBody>
        </p:sp>
      </p:grpSp>
      <p:sp>
        <p:nvSpPr>
          <p:cNvPr id="14" name="テキスト ボックス 13">
            <a:extLst>
              <a:ext uri="{FF2B5EF4-FFF2-40B4-BE49-F238E27FC236}">
                <a16:creationId xmlns:a16="http://schemas.microsoft.com/office/drawing/2014/main" id="{69028578-17EA-4E75-910B-AAF5CD66E032}"/>
              </a:ext>
            </a:extLst>
          </p:cNvPr>
          <p:cNvSpPr txBox="1"/>
          <p:nvPr/>
        </p:nvSpPr>
        <p:spPr>
          <a:xfrm>
            <a:off x="0" y="0"/>
            <a:ext cx="9144000" cy="276999"/>
          </a:xfrm>
          <a:prstGeom prst="rect">
            <a:avLst/>
          </a:prstGeom>
          <a:solidFill>
            <a:schemeClr val="accent3">
              <a:lumMod val="20000"/>
              <a:lumOff val="80000"/>
            </a:schemeClr>
          </a:solidFill>
        </p:spPr>
        <p:txBody>
          <a:bodyPr wrap="square" rtlCol="0">
            <a:spAutoFit/>
          </a:bodyPr>
          <a:lstStyle/>
          <a:p>
            <a:r>
              <a:rPr lang="ja-JP" altLang="en-US" sz="1200" dirty="0">
                <a:ea typeface="游明朝" panose="02020400000000000000" pitchFamily="18" charset="-128"/>
                <a:cs typeface="Times New Roman" panose="02020603050405020304" pitchFamily="18" charset="0"/>
              </a:rPr>
              <a:t>障がい福祉分野の</a:t>
            </a:r>
            <a:r>
              <a:rPr lang="en-US" altLang="ja-JP" sz="1200" dirty="0">
                <a:ea typeface="游明朝" panose="02020400000000000000" pitchFamily="18" charset="-128"/>
                <a:cs typeface="Times New Roman" panose="02020603050405020304" pitchFamily="18" charset="0"/>
              </a:rPr>
              <a:t>ICT</a:t>
            </a:r>
            <a:r>
              <a:rPr lang="ja-JP" altLang="en-US" sz="1200" dirty="0">
                <a:ea typeface="游明朝" panose="02020400000000000000" pitchFamily="18" charset="-128"/>
                <a:cs typeface="Times New Roman" panose="02020603050405020304" pitchFamily="18" charset="0"/>
              </a:rPr>
              <a:t>導入モデル事業（令和</a:t>
            </a:r>
            <a:r>
              <a:rPr lang="en-US" altLang="ja-JP" sz="1200" dirty="0">
                <a:ea typeface="游明朝" panose="02020400000000000000" pitchFamily="18" charset="-128"/>
                <a:cs typeface="Times New Roman" panose="02020603050405020304" pitchFamily="18" charset="0"/>
              </a:rPr>
              <a:t>5</a:t>
            </a:r>
            <a:r>
              <a:rPr lang="ja-JP" altLang="en-US" sz="1200" dirty="0">
                <a:ea typeface="游明朝" panose="02020400000000000000" pitchFamily="18" charset="-128"/>
                <a:cs typeface="Times New Roman" panose="02020603050405020304" pitchFamily="18" charset="0"/>
              </a:rPr>
              <a:t>年度補正予算分） </a:t>
            </a:r>
            <a:endParaRPr kumimoji="1" lang="ja-JP" altLang="en-US" sz="1200" dirty="0"/>
          </a:p>
        </p:txBody>
      </p:sp>
      <p:sp>
        <p:nvSpPr>
          <p:cNvPr id="18" name="正方形/長方形 17">
            <a:extLst>
              <a:ext uri="{FF2B5EF4-FFF2-40B4-BE49-F238E27FC236}">
                <a16:creationId xmlns:a16="http://schemas.microsoft.com/office/drawing/2014/main" id="{AB425242-5402-4CD8-90F7-D1B66D976006}"/>
              </a:ext>
            </a:extLst>
          </p:cNvPr>
          <p:cNvSpPr/>
          <p:nvPr/>
        </p:nvSpPr>
        <p:spPr>
          <a:xfrm>
            <a:off x="5995528" y="124694"/>
            <a:ext cx="3040380" cy="904007"/>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1300" kern="100" dirty="0">
                <a:solidFill>
                  <a:schemeClr val="tx1"/>
                </a:solidFill>
                <a:effectLst/>
              </a:rPr>
              <a:t>【</a:t>
            </a:r>
            <a:r>
              <a:rPr lang="ja-JP" altLang="ja-JP" sz="1300" kern="100" dirty="0">
                <a:solidFill>
                  <a:schemeClr val="tx1"/>
                </a:solidFill>
                <a:effectLst/>
              </a:rPr>
              <a:t>法人名</a:t>
            </a:r>
            <a:r>
              <a:rPr lang="en-US" altLang="ja-JP" sz="1300" kern="100" dirty="0">
                <a:solidFill>
                  <a:schemeClr val="tx1"/>
                </a:solidFill>
                <a:effectLst/>
                <a:sym typeface="Wingdings" panose="05000000000000000000" pitchFamily="2" charset="2"/>
              </a:rPr>
              <a:t>】</a:t>
            </a:r>
            <a:r>
              <a:rPr lang="ja-JP" altLang="en-US" sz="1300" kern="100" dirty="0">
                <a:solidFill>
                  <a:schemeClr val="tx1"/>
                </a:solidFill>
                <a:effectLst/>
                <a:sym typeface="Wingdings" panose="05000000000000000000" pitchFamily="2" charset="2"/>
              </a:rPr>
              <a:t>社会福祉法人　友愛会</a:t>
            </a:r>
            <a:endParaRPr lang="en-US" altLang="ja-JP" sz="1300" kern="100" dirty="0">
              <a:solidFill>
                <a:schemeClr val="tx1"/>
              </a:solidFill>
              <a:effectLst/>
              <a:sym typeface="Wingdings" panose="05000000000000000000" pitchFamily="2" charset="2"/>
            </a:endParaRPr>
          </a:p>
          <a:p>
            <a:pPr algn="l"/>
            <a:r>
              <a:rPr lang="en-US" altLang="ja-JP" sz="1300" kern="100" dirty="0">
                <a:solidFill>
                  <a:schemeClr val="tx1"/>
                </a:solidFill>
                <a:effectLst/>
              </a:rPr>
              <a:t>【</a:t>
            </a:r>
            <a:r>
              <a:rPr lang="ja-JP" altLang="ja-JP" sz="1300" kern="100" dirty="0">
                <a:solidFill>
                  <a:schemeClr val="tx1"/>
                </a:solidFill>
                <a:effectLst/>
              </a:rPr>
              <a:t>事業所名</a:t>
            </a:r>
            <a:r>
              <a:rPr lang="en-US" altLang="ja-JP" sz="1300" kern="100" dirty="0">
                <a:solidFill>
                  <a:schemeClr val="tx1"/>
                </a:solidFill>
                <a:effectLst/>
              </a:rPr>
              <a:t>】</a:t>
            </a:r>
            <a:r>
              <a:rPr lang="ja-JP" altLang="en-US" sz="1300" kern="100" dirty="0">
                <a:solidFill>
                  <a:schemeClr val="tx1"/>
                </a:solidFill>
                <a:effectLst/>
              </a:rPr>
              <a:t>茨木療護園</a:t>
            </a:r>
            <a:endParaRPr lang="en-US" altLang="ja-JP" sz="1300" kern="100" dirty="0">
              <a:solidFill>
                <a:schemeClr val="tx1"/>
              </a:solidFill>
              <a:effectLst/>
            </a:endParaRPr>
          </a:p>
          <a:p>
            <a:pPr algn="l"/>
            <a:r>
              <a:rPr lang="en-US" altLang="ja-JP" sz="1300" kern="100" dirty="0">
                <a:solidFill>
                  <a:schemeClr val="tx1"/>
                </a:solidFill>
                <a:effectLst/>
              </a:rPr>
              <a:t>【</a:t>
            </a:r>
            <a:r>
              <a:rPr lang="ja-JP" altLang="en-US" sz="1300" kern="100" dirty="0">
                <a:solidFill>
                  <a:schemeClr val="tx1"/>
                </a:solidFill>
                <a:effectLst/>
              </a:rPr>
              <a:t>提供サービス</a:t>
            </a:r>
            <a:r>
              <a:rPr lang="en-US" altLang="ja-JP" sz="1300" kern="100" dirty="0">
                <a:solidFill>
                  <a:schemeClr val="tx1"/>
                </a:solidFill>
                <a:effectLst/>
              </a:rPr>
              <a:t>】</a:t>
            </a:r>
            <a:r>
              <a:rPr lang="ja-JP" altLang="en-US" sz="1300" kern="100" dirty="0">
                <a:solidFill>
                  <a:schemeClr val="tx1"/>
                </a:solidFill>
                <a:effectLst/>
              </a:rPr>
              <a:t>生活介護</a:t>
            </a:r>
            <a:endParaRPr lang="en-US" altLang="ja-JP" sz="1300" kern="100" dirty="0">
              <a:solidFill>
                <a:schemeClr val="tx1"/>
              </a:solidFill>
              <a:effectLst/>
            </a:endParaRPr>
          </a:p>
        </p:txBody>
      </p:sp>
      <p:pic>
        <p:nvPicPr>
          <p:cNvPr id="5" name="図 4">
            <a:extLst>
              <a:ext uri="{FF2B5EF4-FFF2-40B4-BE49-F238E27FC236}">
                <a16:creationId xmlns:a16="http://schemas.microsoft.com/office/drawing/2014/main" id="{036118BF-3EEF-43F9-1A32-49007EF58B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4844" y="2768721"/>
            <a:ext cx="953152" cy="1270869"/>
          </a:xfrm>
          <a:prstGeom prst="rect">
            <a:avLst/>
          </a:prstGeom>
        </p:spPr>
      </p:pic>
      <p:pic>
        <p:nvPicPr>
          <p:cNvPr id="10" name="図 9">
            <a:extLst>
              <a:ext uri="{FF2B5EF4-FFF2-40B4-BE49-F238E27FC236}">
                <a16:creationId xmlns:a16="http://schemas.microsoft.com/office/drawing/2014/main" id="{E9FF4CA5-B2F7-442D-90A0-6D1C44B93C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305240" y="2525323"/>
            <a:ext cx="1187929" cy="1807353"/>
          </a:xfrm>
          <a:prstGeom prst="rect">
            <a:avLst/>
          </a:prstGeom>
        </p:spPr>
      </p:pic>
    </p:spTree>
    <p:extLst>
      <p:ext uri="{BB962C8B-B14F-4D97-AF65-F5344CB8AC3E}">
        <p14:creationId xmlns:p14="http://schemas.microsoft.com/office/powerpoint/2010/main" val="2185240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87897C8B-BD09-4D18-A726-5305C06D7FFA}"/>
              </a:ext>
            </a:extLst>
          </p:cNvPr>
          <p:cNvSpPr/>
          <p:nvPr/>
        </p:nvSpPr>
        <p:spPr>
          <a:xfrm>
            <a:off x="60796" y="358897"/>
            <a:ext cx="5539904" cy="669804"/>
          </a:xfrm>
          <a:prstGeom prst="roundRect">
            <a:avLst>
              <a:gd name="adj" fmla="val 99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bg1"/>
                </a:solidFill>
              </a:rPr>
              <a:t>シフト表の作成を自動化！！</a:t>
            </a:r>
            <a:endParaRPr kumimoji="1" lang="en-US" altLang="ja-JP" sz="2400" b="1" dirty="0">
              <a:solidFill>
                <a:schemeClr val="bg1"/>
              </a:solidFill>
            </a:endParaRPr>
          </a:p>
        </p:txBody>
      </p:sp>
      <p:grpSp>
        <p:nvGrpSpPr>
          <p:cNvPr id="8" name="グループ化 7">
            <a:extLst>
              <a:ext uri="{FF2B5EF4-FFF2-40B4-BE49-F238E27FC236}">
                <a16:creationId xmlns:a16="http://schemas.microsoft.com/office/drawing/2014/main" id="{06E58739-ED48-4380-A4B7-B01D18ED3EB7}"/>
              </a:ext>
            </a:extLst>
          </p:cNvPr>
          <p:cNvGrpSpPr/>
          <p:nvPr/>
        </p:nvGrpSpPr>
        <p:grpSpPr>
          <a:xfrm>
            <a:off x="0" y="1028702"/>
            <a:ext cx="8975111" cy="5775957"/>
            <a:chOff x="4091099" y="1873670"/>
            <a:chExt cx="4647873" cy="1690514"/>
          </a:xfrm>
        </p:grpSpPr>
        <p:sp>
          <p:nvSpPr>
            <p:cNvPr id="6" name="四角形: 角を丸くする 5">
              <a:extLst>
                <a:ext uri="{FF2B5EF4-FFF2-40B4-BE49-F238E27FC236}">
                  <a16:creationId xmlns:a16="http://schemas.microsoft.com/office/drawing/2014/main" id="{92C52E5B-F293-4059-8CBF-C7E3FC40EDE4}"/>
                </a:ext>
              </a:extLst>
            </p:cNvPr>
            <p:cNvSpPr/>
            <p:nvPr/>
          </p:nvSpPr>
          <p:spPr>
            <a:xfrm>
              <a:off x="4091099" y="1873670"/>
              <a:ext cx="4647873" cy="1690514"/>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2000" dirty="0">
                <a:solidFill>
                  <a:schemeClr val="tx1">
                    <a:lumMod val="65000"/>
                    <a:lumOff val="35000"/>
                  </a:schemeClr>
                </a:solidFill>
              </a:endParaRPr>
            </a:p>
            <a:p>
              <a:r>
                <a:rPr kumimoji="1" lang="ja-JP" altLang="en-US" sz="1600" b="1" dirty="0">
                  <a:solidFill>
                    <a:schemeClr val="tx1">
                      <a:lumMod val="65000"/>
                      <a:lumOff val="35000"/>
                    </a:schemeClr>
                  </a:solidFill>
                </a:rPr>
                <a:t>これまで、勤務表作成から給与計算業務までの一連の流れについて、「</a:t>
              </a:r>
              <a:r>
                <a:rPr kumimoji="1" lang="en-US" altLang="ja-JP" sz="1600" b="1" dirty="0">
                  <a:solidFill>
                    <a:schemeClr val="tx1">
                      <a:lumMod val="65000"/>
                      <a:lumOff val="35000"/>
                    </a:schemeClr>
                  </a:solidFill>
                </a:rPr>
                <a:t>Excel</a:t>
              </a:r>
              <a:r>
                <a:rPr kumimoji="1" lang="ja-JP" altLang="en-US" sz="1600" b="1" dirty="0">
                  <a:solidFill>
                    <a:schemeClr val="tx1">
                      <a:lumMod val="65000"/>
                      <a:lumOff val="35000"/>
                    </a:schemeClr>
                  </a:solidFill>
                </a:rPr>
                <a:t>シートで職員のシフト表を作成→勤怠管理システム（本補助金に関係なく、元々導入していたもの）に転記→勤怠管理システムより給与計算」という流れで行っていた。しかし、職員一人一人の勤務条件や休暇状況を考慮してシフト表を作成するのは煩雑であり、また、転記の際に転記漏れや転記間違い等も発生していた。</a:t>
              </a:r>
            </a:p>
            <a:p>
              <a:r>
                <a:rPr kumimoji="1" lang="ja-JP" altLang="en-US" sz="1600" b="1" dirty="0">
                  <a:solidFill>
                    <a:schemeClr val="tx1">
                      <a:lumMod val="65000"/>
                      <a:lumOff val="35000"/>
                    </a:schemeClr>
                  </a:solidFill>
                </a:rPr>
                <a:t>しかし、ソフトウェア導入により、職員の勤務条件等が考慮されたシフト表が自動で作成され、また、様々なチェック機能が搭載されている事により、不備があればエラー警告がでる仕組み（例：一か月に休暇を</a:t>
              </a:r>
              <a:r>
                <a:rPr kumimoji="1" lang="en-US" altLang="ja-JP" sz="1600" b="1" dirty="0">
                  <a:solidFill>
                    <a:schemeClr val="tx1">
                      <a:lumMod val="65000"/>
                      <a:lumOff val="35000"/>
                    </a:schemeClr>
                  </a:solidFill>
                </a:rPr>
                <a:t>8</a:t>
              </a:r>
              <a:r>
                <a:rPr kumimoji="1" lang="ja-JP" altLang="en-US" sz="1600" b="1" dirty="0">
                  <a:solidFill>
                    <a:schemeClr val="tx1">
                      <a:lumMod val="65000"/>
                      <a:lumOff val="35000"/>
                    </a:schemeClr>
                  </a:solidFill>
                </a:rPr>
                <a:t>日とらないといけない職員が</a:t>
              </a:r>
              <a:r>
                <a:rPr kumimoji="1" lang="en-US" altLang="ja-JP" sz="1600" b="1" dirty="0">
                  <a:solidFill>
                    <a:schemeClr val="tx1">
                      <a:lumMod val="65000"/>
                      <a:lumOff val="35000"/>
                    </a:schemeClr>
                  </a:solidFill>
                </a:rPr>
                <a:t>8</a:t>
              </a:r>
              <a:r>
                <a:rPr kumimoji="1" lang="ja-JP" altLang="en-US" sz="1600" b="1" dirty="0">
                  <a:solidFill>
                    <a:schemeClr val="tx1">
                      <a:lumMod val="65000"/>
                      <a:lumOff val="35000"/>
                    </a:schemeClr>
                  </a:solidFill>
                </a:rPr>
                <a:t>日分休暇が設定されていない場合にエラー警告が表示される。）になっているため、各担当者の勤務表作成にかかる時間は大きく短縮できた。</a:t>
              </a:r>
              <a:endParaRPr kumimoji="1" lang="en-US" altLang="ja-JP" b="1" dirty="0">
                <a:solidFill>
                  <a:schemeClr val="tx1">
                    <a:lumMod val="65000"/>
                    <a:lumOff val="35000"/>
                  </a:schemeClr>
                </a:solidFill>
              </a:endParaRPr>
            </a:p>
            <a:p>
              <a:r>
                <a:rPr kumimoji="1" lang="ja-JP" altLang="en-US" sz="2000" b="1" u="sng" dirty="0">
                  <a:solidFill>
                    <a:schemeClr val="tx1">
                      <a:lumMod val="65000"/>
                      <a:lumOff val="35000"/>
                    </a:schemeClr>
                  </a:solidFill>
                </a:rPr>
                <a:t>年間業務時間削減率：</a:t>
              </a:r>
              <a:r>
                <a:rPr kumimoji="1" lang="en-US" altLang="ja-JP" sz="2000" b="1" u="sng" dirty="0">
                  <a:solidFill>
                    <a:schemeClr val="tx1">
                      <a:lumMod val="65000"/>
                      <a:lumOff val="35000"/>
                    </a:schemeClr>
                  </a:solidFill>
                </a:rPr>
                <a:t>12.5</a:t>
              </a:r>
              <a:r>
                <a:rPr kumimoji="1" lang="ja-JP" altLang="en-US" sz="2000" b="1" u="sng" dirty="0">
                  <a:solidFill>
                    <a:schemeClr val="tx1">
                      <a:lumMod val="65000"/>
                      <a:lumOff val="35000"/>
                    </a:schemeClr>
                  </a:solidFill>
                </a:rPr>
                <a:t>％</a:t>
              </a:r>
              <a:endParaRPr kumimoji="1" lang="en-US" altLang="ja-JP" sz="2000" b="1" u="sng" dirty="0">
                <a:solidFill>
                  <a:schemeClr val="tx1">
                    <a:lumMod val="65000"/>
                    <a:lumOff val="35000"/>
                  </a:schemeClr>
                </a:solidFill>
              </a:endParaRPr>
            </a:p>
            <a:p>
              <a:r>
                <a:rPr kumimoji="1" lang="ja-JP" altLang="en-US" sz="2000" dirty="0">
                  <a:solidFill>
                    <a:schemeClr val="tx1">
                      <a:lumMod val="65000"/>
                      <a:lumOff val="35000"/>
                    </a:schemeClr>
                  </a:solidFill>
                </a:rPr>
                <a:t>→時間確保が出来たことで、利用者支援（聞き取りや直接支援等）や個別支援業務や、職員の面談といったメンタルヘルス等の労務管理に費やすことが出来た。</a:t>
              </a:r>
              <a:endParaRPr kumimoji="1" lang="en-US" altLang="ja-JP" sz="2000" dirty="0">
                <a:solidFill>
                  <a:schemeClr val="tx1">
                    <a:lumMod val="65000"/>
                    <a:lumOff val="35000"/>
                  </a:schemeClr>
                </a:solidFill>
              </a:endParaRPr>
            </a:p>
            <a:p>
              <a:r>
                <a:rPr kumimoji="1" lang="ja-JP" altLang="en-US" sz="2000" b="1" u="sng" dirty="0">
                  <a:solidFill>
                    <a:schemeClr val="tx1">
                      <a:lumMod val="65000"/>
                      <a:lumOff val="35000"/>
                    </a:schemeClr>
                  </a:solidFill>
                </a:rPr>
                <a:t>年間作成文書削減率： </a:t>
              </a:r>
              <a:r>
                <a:rPr kumimoji="1" lang="en-US" altLang="ja-JP" sz="2000" b="1" u="sng" dirty="0">
                  <a:solidFill>
                    <a:schemeClr val="tx1">
                      <a:lumMod val="65000"/>
                      <a:lumOff val="35000"/>
                    </a:schemeClr>
                  </a:solidFill>
                </a:rPr>
                <a:t>54.5</a:t>
              </a:r>
              <a:r>
                <a:rPr kumimoji="1" lang="ja-JP" altLang="en-US" sz="2000" b="1" u="sng" dirty="0">
                  <a:solidFill>
                    <a:schemeClr val="tx1">
                      <a:lumMod val="65000"/>
                      <a:lumOff val="35000"/>
                    </a:schemeClr>
                  </a:solidFill>
                </a:rPr>
                <a:t> ％</a:t>
              </a:r>
              <a:endParaRPr kumimoji="1" lang="en-US" altLang="ja-JP" sz="2000" b="1" u="sng" dirty="0">
                <a:solidFill>
                  <a:schemeClr val="tx1">
                    <a:lumMod val="65000"/>
                    <a:lumOff val="35000"/>
                  </a:schemeClr>
                </a:solidFill>
              </a:endParaRPr>
            </a:p>
            <a:p>
              <a:endParaRPr kumimoji="1" lang="en-US" altLang="ja-JP" sz="2000" dirty="0">
                <a:solidFill>
                  <a:schemeClr val="tx1">
                    <a:lumMod val="65000"/>
                    <a:lumOff val="35000"/>
                  </a:schemeClr>
                </a:solidFill>
              </a:endParaRPr>
            </a:p>
            <a:p>
              <a:r>
                <a:rPr kumimoji="1" lang="ja-JP" altLang="en-US" sz="2000" b="1" u="sng" dirty="0">
                  <a:solidFill>
                    <a:schemeClr val="tx1">
                      <a:lumMod val="65000"/>
                      <a:lumOff val="35000"/>
                    </a:schemeClr>
                  </a:solidFill>
                </a:rPr>
                <a:t>費用縮減額： </a:t>
              </a:r>
              <a:r>
                <a:rPr kumimoji="1" lang="en-US" altLang="ja-JP" sz="2000" b="1" u="sng" dirty="0">
                  <a:solidFill>
                    <a:schemeClr val="tx1">
                      <a:lumMod val="65000"/>
                      <a:lumOff val="35000"/>
                    </a:schemeClr>
                  </a:solidFill>
                </a:rPr>
                <a:t>40</a:t>
              </a:r>
              <a:r>
                <a:rPr kumimoji="1" lang="ja-JP" altLang="en-US" sz="2000" b="1" u="sng" dirty="0">
                  <a:solidFill>
                    <a:schemeClr val="tx1">
                      <a:lumMod val="65000"/>
                      <a:lumOff val="35000"/>
                    </a:schemeClr>
                  </a:solidFill>
                </a:rPr>
                <a:t>万円</a:t>
              </a:r>
              <a:endParaRPr kumimoji="1" lang="en-US" altLang="ja-JP" sz="2000" b="1" u="sng" dirty="0">
                <a:solidFill>
                  <a:schemeClr val="tx1">
                    <a:lumMod val="65000"/>
                    <a:lumOff val="35000"/>
                  </a:schemeClr>
                </a:solidFill>
              </a:endParaRPr>
            </a:p>
            <a:p>
              <a:r>
                <a:rPr kumimoji="1" lang="ja-JP" altLang="en-US" sz="2000" dirty="0">
                  <a:solidFill>
                    <a:schemeClr val="tx1">
                      <a:lumMod val="65000"/>
                      <a:lumOff val="35000"/>
                    </a:schemeClr>
                  </a:solidFill>
                </a:rPr>
                <a:t>→これにより確保できたお金を「職員の水分補給のためのウォーターサーバーを導入。」へ充当した！</a:t>
              </a:r>
              <a:endParaRPr kumimoji="1" lang="en-US" altLang="ja-JP" sz="2000" dirty="0">
                <a:solidFill>
                  <a:schemeClr val="tx1">
                    <a:lumMod val="65000"/>
                    <a:lumOff val="35000"/>
                  </a:schemeClr>
                </a:solidFill>
              </a:endParaRPr>
            </a:p>
          </p:txBody>
        </p:sp>
        <p:sp>
          <p:nvSpPr>
            <p:cNvPr id="7" name="四角形: 角を丸くする 6">
              <a:extLst>
                <a:ext uri="{FF2B5EF4-FFF2-40B4-BE49-F238E27FC236}">
                  <a16:creationId xmlns:a16="http://schemas.microsoft.com/office/drawing/2014/main" id="{DD775A77-E13A-4118-BCC0-5015E738FA06}"/>
                </a:ext>
              </a:extLst>
            </p:cNvPr>
            <p:cNvSpPr/>
            <p:nvPr/>
          </p:nvSpPr>
          <p:spPr>
            <a:xfrm>
              <a:off x="4287255" y="1876712"/>
              <a:ext cx="1212605" cy="122167"/>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導入の効果（詳細）</a:t>
              </a:r>
            </a:p>
          </p:txBody>
        </p:sp>
      </p:grpSp>
      <p:sp>
        <p:nvSpPr>
          <p:cNvPr id="11" name="テキスト ボックス 10">
            <a:extLst>
              <a:ext uri="{FF2B5EF4-FFF2-40B4-BE49-F238E27FC236}">
                <a16:creationId xmlns:a16="http://schemas.microsoft.com/office/drawing/2014/main" id="{ACE20279-3E2D-4EA6-969A-401FEF2F8E04}"/>
              </a:ext>
            </a:extLst>
          </p:cNvPr>
          <p:cNvSpPr txBox="1"/>
          <p:nvPr/>
        </p:nvSpPr>
        <p:spPr>
          <a:xfrm>
            <a:off x="0" y="0"/>
            <a:ext cx="9144000" cy="276999"/>
          </a:xfrm>
          <a:prstGeom prst="rect">
            <a:avLst/>
          </a:prstGeom>
          <a:solidFill>
            <a:schemeClr val="accent3">
              <a:lumMod val="20000"/>
              <a:lumOff val="80000"/>
            </a:schemeClr>
          </a:solidFill>
        </p:spPr>
        <p:txBody>
          <a:bodyPr wrap="square" rtlCol="0">
            <a:spAutoFit/>
          </a:bodyPr>
          <a:lstStyle/>
          <a:p>
            <a:r>
              <a:rPr lang="ja-JP" altLang="en-US" sz="1200" dirty="0">
                <a:ea typeface="游明朝" panose="02020400000000000000" pitchFamily="18" charset="-128"/>
                <a:cs typeface="Times New Roman" panose="02020603050405020304" pitchFamily="18" charset="0"/>
              </a:rPr>
              <a:t>障がい福祉分野の</a:t>
            </a:r>
            <a:r>
              <a:rPr lang="en-US" altLang="ja-JP" sz="1200" dirty="0">
                <a:ea typeface="游明朝" panose="02020400000000000000" pitchFamily="18" charset="-128"/>
                <a:cs typeface="Times New Roman" panose="02020603050405020304" pitchFamily="18" charset="0"/>
              </a:rPr>
              <a:t>ICT</a:t>
            </a:r>
            <a:r>
              <a:rPr lang="ja-JP" altLang="en-US" sz="1200" dirty="0">
                <a:ea typeface="游明朝" panose="02020400000000000000" pitchFamily="18" charset="-128"/>
                <a:cs typeface="Times New Roman" panose="02020603050405020304" pitchFamily="18" charset="0"/>
              </a:rPr>
              <a:t>導入モデル事業（令和</a:t>
            </a:r>
            <a:r>
              <a:rPr lang="en-US" altLang="ja-JP" sz="1200" dirty="0">
                <a:ea typeface="游明朝" panose="02020400000000000000" pitchFamily="18" charset="-128"/>
                <a:cs typeface="Times New Roman" panose="02020603050405020304" pitchFamily="18" charset="0"/>
              </a:rPr>
              <a:t>5</a:t>
            </a:r>
            <a:r>
              <a:rPr lang="ja-JP" altLang="en-US" sz="1200" dirty="0">
                <a:ea typeface="游明朝" panose="02020400000000000000" pitchFamily="18" charset="-128"/>
                <a:cs typeface="Times New Roman" panose="02020603050405020304" pitchFamily="18" charset="0"/>
              </a:rPr>
              <a:t>年度補正予算分） </a:t>
            </a:r>
            <a:endParaRPr kumimoji="1" lang="ja-JP" altLang="en-US" sz="1200" dirty="0"/>
          </a:p>
        </p:txBody>
      </p:sp>
      <p:sp>
        <p:nvSpPr>
          <p:cNvPr id="18" name="正方形/長方形 17">
            <a:extLst>
              <a:ext uri="{FF2B5EF4-FFF2-40B4-BE49-F238E27FC236}">
                <a16:creationId xmlns:a16="http://schemas.microsoft.com/office/drawing/2014/main" id="{AB425242-5402-4CD8-90F7-D1B66D976006}"/>
              </a:ext>
            </a:extLst>
          </p:cNvPr>
          <p:cNvSpPr/>
          <p:nvPr/>
        </p:nvSpPr>
        <p:spPr>
          <a:xfrm>
            <a:off x="5995528" y="124694"/>
            <a:ext cx="3040380" cy="904007"/>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1300" kern="100" dirty="0">
                <a:solidFill>
                  <a:schemeClr val="tx1"/>
                </a:solidFill>
                <a:effectLst/>
              </a:rPr>
              <a:t>【</a:t>
            </a:r>
            <a:r>
              <a:rPr lang="ja-JP" altLang="ja-JP" sz="1300" kern="100" dirty="0">
                <a:solidFill>
                  <a:schemeClr val="tx1"/>
                </a:solidFill>
                <a:effectLst/>
              </a:rPr>
              <a:t>法人名</a:t>
            </a:r>
            <a:r>
              <a:rPr lang="en-US" altLang="ja-JP" sz="1300" kern="100" dirty="0">
                <a:solidFill>
                  <a:schemeClr val="tx1"/>
                </a:solidFill>
                <a:effectLst/>
                <a:sym typeface="Wingdings" panose="05000000000000000000" pitchFamily="2" charset="2"/>
              </a:rPr>
              <a:t>】</a:t>
            </a:r>
            <a:r>
              <a:rPr lang="ja-JP" altLang="en-US" sz="1300" kern="100" dirty="0">
                <a:solidFill>
                  <a:schemeClr val="tx1"/>
                </a:solidFill>
                <a:effectLst/>
                <a:sym typeface="Wingdings" panose="05000000000000000000" pitchFamily="2" charset="2"/>
              </a:rPr>
              <a:t>社会福祉法人　友愛会</a:t>
            </a:r>
            <a:endParaRPr lang="en-US" altLang="ja-JP" sz="1300" kern="100" dirty="0">
              <a:solidFill>
                <a:schemeClr val="tx1"/>
              </a:solidFill>
              <a:effectLst/>
              <a:sym typeface="Wingdings" panose="05000000000000000000" pitchFamily="2" charset="2"/>
            </a:endParaRPr>
          </a:p>
          <a:p>
            <a:pPr algn="l"/>
            <a:r>
              <a:rPr lang="en-US" altLang="ja-JP" sz="1300" kern="100" dirty="0">
                <a:solidFill>
                  <a:schemeClr val="tx1"/>
                </a:solidFill>
                <a:effectLst/>
              </a:rPr>
              <a:t>【</a:t>
            </a:r>
            <a:r>
              <a:rPr lang="ja-JP" altLang="ja-JP" sz="1300" kern="100" dirty="0">
                <a:solidFill>
                  <a:schemeClr val="tx1"/>
                </a:solidFill>
                <a:effectLst/>
              </a:rPr>
              <a:t>事業所名</a:t>
            </a:r>
            <a:r>
              <a:rPr lang="en-US" altLang="ja-JP" sz="1300" kern="100" dirty="0">
                <a:solidFill>
                  <a:schemeClr val="tx1"/>
                </a:solidFill>
                <a:effectLst/>
              </a:rPr>
              <a:t>】</a:t>
            </a:r>
            <a:r>
              <a:rPr lang="ja-JP" altLang="en-US" sz="1300" kern="100" dirty="0">
                <a:solidFill>
                  <a:schemeClr val="tx1"/>
                </a:solidFill>
                <a:effectLst/>
              </a:rPr>
              <a:t>茨木療護園</a:t>
            </a:r>
            <a:endParaRPr lang="en-US" altLang="ja-JP" sz="1300" kern="100" dirty="0">
              <a:solidFill>
                <a:schemeClr val="tx1"/>
              </a:solidFill>
              <a:effectLst/>
            </a:endParaRPr>
          </a:p>
          <a:p>
            <a:pPr algn="l"/>
            <a:r>
              <a:rPr lang="en-US" altLang="ja-JP" sz="1300" kern="100" dirty="0">
                <a:solidFill>
                  <a:schemeClr val="tx1"/>
                </a:solidFill>
                <a:effectLst/>
              </a:rPr>
              <a:t>【</a:t>
            </a:r>
            <a:r>
              <a:rPr lang="ja-JP" altLang="en-US" sz="1300" kern="100" dirty="0">
                <a:solidFill>
                  <a:schemeClr val="tx1"/>
                </a:solidFill>
                <a:effectLst/>
              </a:rPr>
              <a:t>提供サービス</a:t>
            </a:r>
            <a:r>
              <a:rPr lang="en-US" altLang="ja-JP" sz="1300" kern="100" dirty="0">
                <a:solidFill>
                  <a:schemeClr val="tx1"/>
                </a:solidFill>
                <a:effectLst/>
              </a:rPr>
              <a:t>】</a:t>
            </a:r>
            <a:r>
              <a:rPr lang="ja-JP" altLang="en-US" sz="1300" kern="100" dirty="0">
                <a:solidFill>
                  <a:schemeClr val="tx1"/>
                </a:solidFill>
                <a:effectLst/>
              </a:rPr>
              <a:t>生活介護</a:t>
            </a:r>
            <a:endParaRPr lang="en-US" altLang="ja-JP" sz="1300" kern="100" dirty="0">
              <a:solidFill>
                <a:schemeClr val="tx1"/>
              </a:solidFill>
              <a:effectLst/>
            </a:endParaRPr>
          </a:p>
        </p:txBody>
      </p:sp>
    </p:spTree>
    <p:extLst>
      <p:ext uri="{BB962C8B-B14F-4D97-AF65-F5344CB8AC3E}">
        <p14:creationId xmlns:p14="http://schemas.microsoft.com/office/powerpoint/2010/main" val="3529733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87897C8B-BD09-4D18-A726-5305C06D7FFA}"/>
              </a:ext>
            </a:extLst>
          </p:cNvPr>
          <p:cNvSpPr/>
          <p:nvPr/>
        </p:nvSpPr>
        <p:spPr>
          <a:xfrm>
            <a:off x="60796" y="358897"/>
            <a:ext cx="5539904" cy="669804"/>
          </a:xfrm>
          <a:prstGeom prst="roundRect">
            <a:avLst>
              <a:gd name="adj" fmla="val 99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bg1"/>
                </a:solidFill>
              </a:rPr>
              <a:t>シフト表の作成を自動化！！</a:t>
            </a:r>
            <a:endParaRPr kumimoji="1" lang="en-US" altLang="ja-JP" sz="2400" b="1" dirty="0">
              <a:solidFill>
                <a:schemeClr val="bg1"/>
              </a:solidFill>
            </a:endParaRPr>
          </a:p>
        </p:txBody>
      </p:sp>
      <p:grpSp>
        <p:nvGrpSpPr>
          <p:cNvPr id="8" name="グループ化 7">
            <a:extLst>
              <a:ext uri="{FF2B5EF4-FFF2-40B4-BE49-F238E27FC236}">
                <a16:creationId xmlns:a16="http://schemas.microsoft.com/office/drawing/2014/main" id="{06E58739-ED48-4380-A4B7-B01D18ED3EB7}"/>
              </a:ext>
            </a:extLst>
          </p:cNvPr>
          <p:cNvGrpSpPr/>
          <p:nvPr/>
        </p:nvGrpSpPr>
        <p:grpSpPr>
          <a:xfrm>
            <a:off x="60796" y="1124731"/>
            <a:ext cx="8975111" cy="2551175"/>
            <a:chOff x="4122583" y="1787292"/>
            <a:chExt cx="4647873" cy="1732220"/>
          </a:xfrm>
        </p:grpSpPr>
        <p:sp>
          <p:nvSpPr>
            <p:cNvPr id="6" name="四角形: 角を丸くする 5">
              <a:extLst>
                <a:ext uri="{FF2B5EF4-FFF2-40B4-BE49-F238E27FC236}">
                  <a16:creationId xmlns:a16="http://schemas.microsoft.com/office/drawing/2014/main" id="{92C52E5B-F293-4059-8CBF-C7E3FC40EDE4}"/>
                </a:ext>
              </a:extLst>
            </p:cNvPr>
            <p:cNvSpPr/>
            <p:nvPr/>
          </p:nvSpPr>
          <p:spPr>
            <a:xfrm>
              <a:off x="4122583" y="2071519"/>
              <a:ext cx="4647873" cy="1447993"/>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a:solidFill>
                    <a:schemeClr val="tx1">
                      <a:lumMod val="65000"/>
                      <a:lumOff val="35000"/>
                    </a:schemeClr>
                  </a:solidFill>
                </a:rPr>
                <a:t>勤怠管理システムと連動で業務の簡素化が図れる旨を職員に説明。また、システムの運用動画を見る等をして、職員にソフトウェア導入後の運用方法についてイメージしやすくした。</a:t>
              </a:r>
              <a:endParaRPr kumimoji="1" lang="en-US" altLang="ja-JP" dirty="0">
                <a:solidFill>
                  <a:schemeClr val="tx1">
                    <a:lumMod val="65000"/>
                    <a:lumOff val="35000"/>
                  </a:schemeClr>
                </a:solidFill>
              </a:endParaRPr>
            </a:p>
            <a:p>
              <a:endParaRPr kumimoji="1" lang="ja-JP" altLang="en-US" dirty="0">
                <a:solidFill>
                  <a:schemeClr val="tx1">
                    <a:lumMod val="65000"/>
                    <a:lumOff val="35000"/>
                  </a:schemeClr>
                </a:solidFill>
              </a:endParaRPr>
            </a:p>
            <a:p>
              <a:r>
                <a:rPr kumimoji="1" lang="en-US" altLang="ja-JP" sz="2000" b="1" dirty="0">
                  <a:solidFill>
                    <a:schemeClr val="tx1">
                      <a:lumMod val="65000"/>
                      <a:lumOff val="35000"/>
                    </a:schemeClr>
                  </a:solidFill>
                </a:rPr>
                <a:t>〈</a:t>
              </a:r>
              <a:r>
                <a:rPr kumimoji="1" lang="ja-JP" altLang="en-US" sz="2000" b="1" dirty="0">
                  <a:solidFill>
                    <a:schemeClr val="tx1">
                      <a:lumMod val="65000"/>
                      <a:lumOff val="35000"/>
                    </a:schemeClr>
                  </a:solidFill>
                </a:rPr>
                <a:t>工夫した点</a:t>
              </a:r>
              <a:r>
                <a:rPr kumimoji="1" lang="en-US" altLang="ja-JP" sz="2000" b="1" dirty="0">
                  <a:solidFill>
                    <a:schemeClr val="tx1">
                      <a:lumMod val="65000"/>
                      <a:lumOff val="35000"/>
                    </a:schemeClr>
                  </a:solidFill>
                </a:rPr>
                <a:t>〉</a:t>
              </a:r>
            </a:p>
            <a:p>
              <a:r>
                <a:rPr kumimoji="1" lang="ja-JP" altLang="en-US" sz="2000" dirty="0">
                  <a:solidFill>
                    <a:schemeClr val="tx1">
                      <a:lumMod val="65000"/>
                      <a:lumOff val="35000"/>
                    </a:schemeClr>
                  </a:solidFill>
                </a:rPr>
                <a:t>業者からの導入レクチャーにて、勤怠管理システムと勤務表作成システムの連携において、両担当者との連携を行い、事前調整を行った。</a:t>
              </a:r>
              <a:endParaRPr kumimoji="1" lang="en-US" altLang="ja-JP" sz="2400" b="1" dirty="0">
                <a:solidFill>
                  <a:schemeClr val="tx1">
                    <a:lumMod val="65000"/>
                    <a:lumOff val="35000"/>
                  </a:schemeClr>
                </a:solidFill>
              </a:endParaRPr>
            </a:p>
            <a:p>
              <a:endParaRPr kumimoji="1" lang="en-US" altLang="ja-JP" sz="2000" b="1" dirty="0">
                <a:solidFill>
                  <a:schemeClr val="tx1">
                    <a:lumMod val="65000"/>
                    <a:lumOff val="35000"/>
                  </a:schemeClr>
                </a:solidFill>
              </a:endParaRPr>
            </a:p>
            <a:p>
              <a:r>
                <a:rPr kumimoji="1" lang="ja-JP" altLang="en-US" dirty="0">
                  <a:solidFill>
                    <a:schemeClr val="tx1">
                      <a:lumMod val="65000"/>
                      <a:lumOff val="35000"/>
                    </a:schemeClr>
                  </a:solidFill>
                </a:rPr>
                <a:t>　</a:t>
              </a:r>
              <a:endParaRPr kumimoji="1" lang="en-US" altLang="ja-JP" dirty="0">
                <a:solidFill>
                  <a:schemeClr val="tx1">
                    <a:lumMod val="65000"/>
                    <a:lumOff val="35000"/>
                  </a:schemeClr>
                </a:solidFill>
              </a:endParaRPr>
            </a:p>
          </p:txBody>
        </p:sp>
        <p:sp>
          <p:nvSpPr>
            <p:cNvPr id="7" name="四角形: 角を丸くする 6">
              <a:extLst>
                <a:ext uri="{FF2B5EF4-FFF2-40B4-BE49-F238E27FC236}">
                  <a16:creationId xmlns:a16="http://schemas.microsoft.com/office/drawing/2014/main" id="{DD775A77-E13A-4118-BCC0-5015E738FA06}"/>
                </a:ext>
              </a:extLst>
            </p:cNvPr>
            <p:cNvSpPr/>
            <p:nvPr/>
          </p:nvSpPr>
          <p:spPr>
            <a:xfrm>
              <a:off x="4232011" y="1787292"/>
              <a:ext cx="1078437" cy="223177"/>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導入の進め方</a:t>
              </a:r>
            </a:p>
          </p:txBody>
        </p:sp>
      </p:grpSp>
      <p:sp>
        <p:nvSpPr>
          <p:cNvPr id="11" name="テキスト ボックス 10">
            <a:extLst>
              <a:ext uri="{FF2B5EF4-FFF2-40B4-BE49-F238E27FC236}">
                <a16:creationId xmlns:a16="http://schemas.microsoft.com/office/drawing/2014/main" id="{ACE20279-3E2D-4EA6-969A-401FEF2F8E04}"/>
              </a:ext>
            </a:extLst>
          </p:cNvPr>
          <p:cNvSpPr txBox="1"/>
          <p:nvPr/>
        </p:nvSpPr>
        <p:spPr>
          <a:xfrm>
            <a:off x="0" y="0"/>
            <a:ext cx="9144000" cy="276999"/>
          </a:xfrm>
          <a:prstGeom prst="rect">
            <a:avLst/>
          </a:prstGeom>
          <a:solidFill>
            <a:schemeClr val="accent3">
              <a:lumMod val="20000"/>
              <a:lumOff val="80000"/>
            </a:schemeClr>
          </a:solidFill>
        </p:spPr>
        <p:txBody>
          <a:bodyPr wrap="square" rtlCol="0">
            <a:spAutoFit/>
          </a:bodyPr>
          <a:lstStyle/>
          <a:p>
            <a:r>
              <a:rPr lang="ja-JP" altLang="en-US" sz="1200" dirty="0">
                <a:ea typeface="游明朝" panose="02020400000000000000" pitchFamily="18" charset="-128"/>
                <a:cs typeface="Times New Roman" panose="02020603050405020304" pitchFamily="18" charset="0"/>
              </a:rPr>
              <a:t>障がい福祉分野の</a:t>
            </a:r>
            <a:r>
              <a:rPr lang="en-US" altLang="ja-JP" sz="1200" dirty="0">
                <a:ea typeface="游明朝" panose="02020400000000000000" pitchFamily="18" charset="-128"/>
                <a:cs typeface="Times New Roman" panose="02020603050405020304" pitchFamily="18" charset="0"/>
              </a:rPr>
              <a:t>ICT</a:t>
            </a:r>
            <a:r>
              <a:rPr lang="ja-JP" altLang="en-US" sz="1200" dirty="0">
                <a:ea typeface="游明朝" panose="02020400000000000000" pitchFamily="18" charset="-128"/>
                <a:cs typeface="Times New Roman" panose="02020603050405020304" pitchFamily="18" charset="0"/>
              </a:rPr>
              <a:t>導入モデル事業（令和</a:t>
            </a:r>
            <a:r>
              <a:rPr lang="en-US" altLang="ja-JP" sz="1200" dirty="0">
                <a:ea typeface="游明朝" panose="02020400000000000000" pitchFamily="18" charset="-128"/>
                <a:cs typeface="Times New Roman" panose="02020603050405020304" pitchFamily="18" charset="0"/>
              </a:rPr>
              <a:t>5</a:t>
            </a:r>
            <a:r>
              <a:rPr lang="ja-JP" altLang="en-US" sz="1200" dirty="0">
                <a:ea typeface="游明朝" panose="02020400000000000000" pitchFamily="18" charset="-128"/>
                <a:cs typeface="Times New Roman" panose="02020603050405020304" pitchFamily="18" charset="0"/>
              </a:rPr>
              <a:t>年度補正予算分） </a:t>
            </a:r>
            <a:endParaRPr kumimoji="1" lang="ja-JP" altLang="en-US" sz="1200" dirty="0"/>
          </a:p>
        </p:txBody>
      </p:sp>
      <p:grpSp>
        <p:nvGrpSpPr>
          <p:cNvPr id="15" name="グループ化 14">
            <a:extLst>
              <a:ext uri="{FF2B5EF4-FFF2-40B4-BE49-F238E27FC236}">
                <a16:creationId xmlns:a16="http://schemas.microsoft.com/office/drawing/2014/main" id="{A1303BDD-75EF-4010-98E6-F5A727B0D5BB}"/>
              </a:ext>
            </a:extLst>
          </p:cNvPr>
          <p:cNvGrpSpPr/>
          <p:nvPr/>
        </p:nvGrpSpPr>
        <p:grpSpPr>
          <a:xfrm>
            <a:off x="60796" y="3675907"/>
            <a:ext cx="8927814" cy="2991593"/>
            <a:chOff x="4122583" y="1808007"/>
            <a:chExt cx="4647873" cy="1735294"/>
          </a:xfrm>
        </p:grpSpPr>
        <p:sp>
          <p:nvSpPr>
            <p:cNvPr id="16" name="四角形: 角を丸くする 15">
              <a:extLst>
                <a:ext uri="{FF2B5EF4-FFF2-40B4-BE49-F238E27FC236}">
                  <a16:creationId xmlns:a16="http://schemas.microsoft.com/office/drawing/2014/main" id="{09C85C6E-0565-4279-BBA1-561BCA8185B2}"/>
                </a:ext>
              </a:extLst>
            </p:cNvPr>
            <p:cNvSpPr/>
            <p:nvPr/>
          </p:nvSpPr>
          <p:spPr>
            <a:xfrm>
              <a:off x="4122583" y="1965961"/>
              <a:ext cx="4647873" cy="1577340"/>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b="1" dirty="0">
                <a:solidFill>
                  <a:schemeClr val="tx1">
                    <a:lumMod val="65000"/>
                    <a:lumOff val="35000"/>
                  </a:schemeClr>
                </a:solidFill>
              </a:endParaRPr>
            </a:p>
            <a:p>
              <a:r>
                <a:rPr kumimoji="1" lang="en-US" altLang="ja-JP" sz="2000" b="1" dirty="0">
                  <a:solidFill>
                    <a:schemeClr val="tx1">
                      <a:lumMod val="65000"/>
                      <a:lumOff val="35000"/>
                    </a:schemeClr>
                  </a:solidFill>
                </a:rPr>
                <a:t>〈</a:t>
              </a:r>
              <a:r>
                <a:rPr kumimoji="1" lang="ja-JP" altLang="en-US" sz="2000" b="1" dirty="0">
                  <a:solidFill>
                    <a:schemeClr val="tx1">
                      <a:lumMod val="65000"/>
                      <a:lumOff val="35000"/>
                    </a:schemeClr>
                  </a:solidFill>
                </a:rPr>
                <a:t>良かった点</a:t>
              </a:r>
              <a:r>
                <a:rPr kumimoji="1" lang="en-US" altLang="ja-JP" sz="2000" b="1" dirty="0">
                  <a:solidFill>
                    <a:schemeClr val="tx1">
                      <a:lumMod val="65000"/>
                      <a:lumOff val="35000"/>
                    </a:schemeClr>
                  </a:solidFill>
                </a:rPr>
                <a:t>〉</a:t>
              </a:r>
            </a:p>
            <a:p>
              <a:r>
                <a:rPr kumimoji="1" lang="ja-JP" altLang="en-US" dirty="0">
                  <a:solidFill>
                    <a:schemeClr val="tx1">
                      <a:lumMod val="65000"/>
                      <a:lumOff val="35000"/>
                    </a:schemeClr>
                  </a:solidFill>
                </a:rPr>
                <a:t>　複雑な勤務表作成時間の軽減になり、他業務へも集中しやすくなった。</a:t>
              </a:r>
              <a:endParaRPr kumimoji="1" lang="en-US" altLang="ja-JP" b="1" dirty="0">
                <a:solidFill>
                  <a:schemeClr val="tx1">
                    <a:lumMod val="65000"/>
                    <a:lumOff val="35000"/>
                  </a:schemeClr>
                </a:solidFill>
              </a:endParaRPr>
            </a:p>
            <a:p>
              <a:endParaRPr kumimoji="1" lang="en-US" altLang="ja-JP" b="1" dirty="0">
                <a:solidFill>
                  <a:schemeClr val="tx1">
                    <a:lumMod val="65000"/>
                    <a:lumOff val="35000"/>
                  </a:schemeClr>
                </a:solidFill>
              </a:endParaRPr>
            </a:p>
            <a:p>
              <a:r>
                <a:rPr kumimoji="1" lang="en-US" altLang="ja-JP" sz="2000" b="1" dirty="0">
                  <a:solidFill>
                    <a:schemeClr val="tx1">
                      <a:lumMod val="65000"/>
                      <a:lumOff val="35000"/>
                    </a:schemeClr>
                  </a:solidFill>
                </a:rPr>
                <a:t>〈</a:t>
              </a:r>
              <a:r>
                <a:rPr kumimoji="1" lang="ja-JP" altLang="en-US" sz="2000" b="1" dirty="0">
                  <a:solidFill>
                    <a:schemeClr val="tx1">
                      <a:lumMod val="65000"/>
                      <a:lumOff val="35000"/>
                    </a:schemeClr>
                  </a:solidFill>
                </a:rPr>
                <a:t>他に導入したい機器等とその理由</a:t>
              </a:r>
              <a:r>
                <a:rPr kumimoji="1" lang="en-US" altLang="ja-JP" sz="2000" b="1" dirty="0">
                  <a:solidFill>
                    <a:schemeClr val="tx1">
                      <a:lumMod val="65000"/>
                      <a:lumOff val="35000"/>
                    </a:schemeClr>
                  </a:solidFill>
                </a:rPr>
                <a:t>〉</a:t>
              </a:r>
            </a:p>
            <a:p>
              <a:r>
                <a:rPr kumimoji="1" lang="ja-JP" altLang="en-US" sz="2000" b="1" dirty="0">
                  <a:solidFill>
                    <a:schemeClr val="tx1">
                      <a:lumMod val="65000"/>
                      <a:lumOff val="35000"/>
                    </a:schemeClr>
                  </a:solidFill>
                </a:rPr>
                <a:t>　</a:t>
              </a:r>
              <a:r>
                <a:rPr kumimoji="1" lang="ja-JP" altLang="en-US" sz="2000" dirty="0">
                  <a:solidFill>
                    <a:schemeClr val="tx1">
                      <a:lumMod val="65000"/>
                      <a:lumOff val="35000"/>
                    </a:schemeClr>
                  </a:solidFill>
                </a:rPr>
                <a:t>見守りセンサー等での利用者の安全管理を充実させたい</a:t>
              </a:r>
              <a:endParaRPr kumimoji="1" lang="en-US" altLang="ja-JP" sz="2000" dirty="0">
                <a:solidFill>
                  <a:schemeClr val="tx1">
                    <a:lumMod val="65000"/>
                    <a:lumOff val="35000"/>
                  </a:schemeClr>
                </a:solidFill>
              </a:endParaRPr>
            </a:p>
          </p:txBody>
        </p:sp>
        <p:sp>
          <p:nvSpPr>
            <p:cNvPr id="17" name="四角形: 角を丸くする 16">
              <a:extLst>
                <a:ext uri="{FF2B5EF4-FFF2-40B4-BE49-F238E27FC236}">
                  <a16:creationId xmlns:a16="http://schemas.microsoft.com/office/drawing/2014/main" id="{2E81446F-6895-40F4-9215-AA5DC2AC4EAA}"/>
                </a:ext>
              </a:extLst>
            </p:cNvPr>
            <p:cNvSpPr/>
            <p:nvPr/>
          </p:nvSpPr>
          <p:spPr>
            <a:xfrm>
              <a:off x="4232592" y="1808007"/>
              <a:ext cx="631909" cy="209798"/>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職員の声</a:t>
              </a:r>
            </a:p>
          </p:txBody>
        </p:sp>
      </p:grpSp>
      <p:sp>
        <p:nvSpPr>
          <p:cNvPr id="18" name="正方形/長方形 17">
            <a:extLst>
              <a:ext uri="{FF2B5EF4-FFF2-40B4-BE49-F238E27FC236}">
                <a16:creationId xmlns:a16="http://schemas.microsoft.com/office/drawing/2014/main" id="{AB425242-5402-4CD8-90F7-D1B66D976006}"/>
              </a:ext>
            </a:extLst>
          </p:cNvPr>
          <p:cNvSpPr/>
          <p:nvPr/>
        </p:nvSpPr>
        <p:spPr>
          <a:xfrm>
            <a:off x="5995528" y="124694"/>
            <a:ext cx="3040380" cy="904007"/>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1300" kern="100" dirty="0">
                <a:solidFill>
                  <a:schemeClr val="tx1"/>
                </a:solidFill>
                <a:effectLst/>
              </a:rPr>
              <a:t>【</a:t>
            </a:r>
            <a:r>
              <a:rPr lang="ja-JP" altLang="ja-JP" sz="1300" kern="100" dirty="0">
                <a:solidFill>
                  <a:schemeClr val="tx1"/>
                </a:solidFill>
                <a:effectLst/>
              </a:rPr>
              <a:t>法人名</a:t>
            </a:r>
            <a:r>
              <a:rPr lang="en-US" altLang="ja-JP" sz="1300" kern="100" dirty="0">
                <a:solidFill>
                  <a:schemeClr val="tx1"/>
                </a:solidFill>
                <a:effectLst/>
                <a:sym typeface="Wingdings" panose="05000000000000000000" pitchFamily="2" charset="2"/>
              </a:rPr>
              <a:t>】</a:t>
            </a:r>
            <a:r>
              <a:rPr lang="ja-JP" altLang="en-US" sz="1300" kern="100" dirty="0">
                <a:solidFill>
                  <a:schemeClr val="tx1"/>
                </a:solidFill>
                <a:effectLst/>
                <a:sym typeface="Wingdings" panose="05000000000000000000" pitchFamily="2" charset="2"/>
              </a:rPr>
              <a:t>社会福祉法人　友愛会</a:t>
            </a:r>
            <a:endParaRPr lang="en-US" altLang="ja-JP" sz="1300" kern="100" dirty="0">
              <a:solidFill>
                <a:schemeClr val="tx1"/>
              </a:solidFill>
              <a:effectLst/>
              <a:sym typeface="Wingdings" panose="05000000000000000000" pitchFamily="2" charset="2"/>
            </a:endParaRPr>
          </a:p>
          <a:p>
            <a:pPr algn="l"/>
            <a:r>
              <a:rPr lang="en-US" altLang="ja-JP" sz="1300" kern="100" dirty="0">
                <a:solidFill>
                  <a:schemeClr val="tx1"/>
                </a:solidFill>
                <a:effectLst/>
              </a:rPr>
              <a:t>【</a:t>
            </a:r>
            <a:r>
              <a:rPr lang="ja-JP" altLang="ja-JP" sz="1300" kern="100" dirty="0">
                <a:solidFill>
                  <a:schemeClr val="tx1"/>
                </a:solidFill>
                <a:effectLst/>
              </a:rPr>
              <a:t>事業所名</a:t>
            </a:r>
            <a:r>
              <a:rPr lang="en-US" altLang="ja-JP" sz="1300" kern="100" dirty="0">
                <a:solidFill>
                  <a:schemeClr val="tx1"/>
                </a:solidFill>
                <a:effectLst/>
              </a:rPr>
              <a:t>】</a:t>
            </a:r>
            <a:r>
              <a:rPr lang="ja-JP" altLang="en-US" sz="1300" kern="100" dirty="0">
                <a:solidFill>
                  <a:schemeClr val="tx1"/>
                </a:solidFill>
                <a:effectLst/>
              </a:rPr>
              <a:t>茨木療護園</a:t>
            </a:r>
            <a:endParaRPr lang="en-US" altLang="ja-JP" sz="1300" kern="100" dirty="0">
              <a:solidFill>
                <a:schemeClr val="tx1"/>
              </a:solidFill>
              <a:effectLst/>
            </a:endParaRPr>
          </a:p>
          <a:p>
            <a:pPr algn="l"/>
            <a:r>
              <a:rPr lang="en-US" altLang="ja-JP" sz="1300" kern="100" dirty="0">
                <a:solidFill>
                  <a:schemeClr val="tx1"/>
                </a:solidFill>
                <a:effectLst/>
              </a:rPr>
              <a:t>【</a:t>
            </a:r>
            <a:r>
              <a:rPr lang="ja-JP" altLang="en-US" sz="1300" kern="100" dirty="0">
                <a:solidFill>
                  <a:schemeClr val="tx1"/>
                </a:solidFill>
                <a:effectLst/>
              </a:rPr>
              <a:t>提供サービス</a:t>
            </a:r>
            <a:r>
              <a:rPr lang="en-US" altLang="ja-JP" sz="1300" kern="100" dirty="0">
                <a:solidFill>
                  <a:schemeClr val="tx1"/>
                </a:solidFill>
                <a:effectLst/>
              </a:rPr>
              <a:t>】</a:t>
            </a:r>
            <a:r>
              <a:rPr lang="ja-JP" altLang="en-US" sz="1300" kern="100" dirty="0">
                <a:solidFill>
                  <a:schemeClr val="tx1"/>
                </a:solidFill>
                <a:effectLst/>
              </a:rPr>
              <a:t>生活介護</a:t>
            </a:r>
            <a:endParaRPr lang="en-US" altLang="ja-JP" sz="1300" kern="100" dirty="0">
              <a:solidFill>
                <a:schemeClr val="tx1"/>
              </a:solidFill>
              <a:effectLst/>
            </a:endParaRPr>
          </a:p>
        </p:txBody>
      </p:sp>
      <p:pic>
        <p:nvPicPr>
          <p:cNvPr id="1026" name="Picture 2" descr="介護士のイラスト（女性）">
            <a:extLst>
              <a:ext uri="{FF2B5EF4-FFF2-40B4-BE49-F238E27FC236}">
                <a16:creationId xmlns:a16="http://schemas.microsoft.com/office/drawing/2014/main" id="{FBDD415E-9B02-46BE-90B0-816CA25AB3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2874" y="5402579"/>
            <a:ext cx="571692" cy="12099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介護士のイラスト（男性）">
            <a:extLst>
              <a:ext uri="{FF2B5EF4-FFF2-40B4-BE49-F238E27FC236}">
                <a16:creationId xmlns:a16="http://schemas.microsoft.com/office/drawing/2014/main" id="{C2C73C6F-5063-47A4-AF4E-20F222CDEB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4616" y="5402579"/>
            <a:ext cx="571692" cy="1209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928783"/>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Ion Boardroom</Template>
  <TotalTime>1380</TotalTime>
  <Words>773</Words>
  <PresentationFormat>画面に合わせる (4:3)</PresentationFormat>
  <Paragraphs>49</Paragraphs>
  <Slides>3</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vt:i4>
      </vt:variant>
    </vt:vector>
  </HeadingPairs>
  <TitlesOfParts>
    <vt:vector size="7" baseType="lpstr">
      <vt:lpstr>Arial</vt:lpstr>
      <vt:lpstr>Calibri</vt:lpstr>
      <vt:lpstr>Calibri Light</vt:lpstr>
      <vt:lpstr>Office Theme</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2024-09-09T06:52:45Z</dcterms:created>
  <dcterms:modified xsi:type="dcterms:W3CDTF">2025-03-17T04:07:09Z</dcterms:modified>
</cp:coreProperties>
</file>