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業務支援ソフトウェア及びパソコン導入により効率化！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solidFill>
                    <a:schemeClr val="tx1">
                      <a:lumMod val="65000"/>
                      <a:lumOff val="35000"/>
                    </a:schemeClr>
                  </a:solidFill>
                </a:rPr>
                <a:t>パソコン：１台</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ソフトウェア</a:t>
              </a:r>
              <a:r>
                <a:rPr kumimoji="1" lang="ja-JP" altLang="en-US" sz="1600" b="1" dirty="0">
                  <a:solidFill>
                    <a:schemeClr val="tx1">
                      <a:lumMod val="65000"/>
                      <a:lumOff val="35000"/>
                    </a:schemeClr>
                  </a:solidFill>
                </a:rPr>
                <a:t>（☑記録  □情報共有  ☑請求  □勤怠管理  □シフト表作成  □人事給与）</a:t>
              </a:r>
              <a:endParaRPr kumimoji="1" lang="en-US" altLang="ja-JP" sz="1600" b="1" dirty="0">
                <a:solidFill>
                  <a:schemeClr val="tx1">
                    <a:lumMod val="65000"/>
                    <a:lumOff val="35000"/>
                  </a:schemeClr>
                </a:solidFill>
              </a:endParaRPr>
            </a:p>
            <a:p>
              <a:r>
                <a:rPr kumimoji="1" lang="ja-JP" altLang="en-US" b="1" dirty="0">
                  <a:solidFill>
                    <a:schemeClr val="tx1">
                      <a:lumMod val="65000"/>
                      <a:lumOff val="35000"/>
                    </a:schemeClr>
                  </a:solidFill>
                </a:rPr>
                <a:t>　➪障害福祉サービス事業において、実績・請求管理等が出来る業務支援ソフト　　　　ウェア。利用料や自立支援給付費は、日々の入力情報をもとに請求時に自動計算することができたり、支援記録について、１度入力すれば、ケース記録・業務日誌・バイタル等の様々な記録へ転記することができる。</a:t>
              </a:r>
              <a:endParaRPr kumimoji="1" lang="en-US" altLang="ja-JP" b="1"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833178"/>
            <a:ext cx="8927814" cy="2900128"/>
            <a:chOff x="4122583" y="1861062"/>
            <a:chExt cx="4647873" cy="1682239"/>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kumimoji="1" lang="ja-JP" altLang="en-US" sz="2000" dirty="0">
                  <a:solidFill>
                    <a:schemeClr val="tx1">
                      <a:lumMod val="65000"/>
                      <a:lumOff val="35000"/>
                    </a:schemeClr>
                  </a:solidFill>
                </a:rPr>
                <a:t>支援経過記録、実績記録票等の記入から国保連への請求にかかるデータ作成・チェック作業につき、紙媒体で作業を行っていたため、同じ内容の転記や記録の突合等に相当の時間・労力を</a:t>
              </a:r>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要していた。</a:t>
              </a:r>
              <a:endParaRPr kumimoji="1" lang="en-US" altLang="ja-JP" sz="2000"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pic>
        <p:nvPicPr>
          <p:cNvPr id="12" name="Picture 8">
            <a:extLst>
              <a:ext uri="{FF2B5EF4-FFF2-40B4-BE49-F238E27FC236}">
                <a16:creationId xmlns:a16="http://schemas.microsoft.com/office/drawing/2014/main" id="{10E7DF0F-BA18-4D61-8E42-8B7D3262C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711" y="5125465"/>
            <a:ext cx="1445196" cy="16078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
            <a:extLst>
              <a:ext uri="{FF2B5EF4-FFF2-40B4-BE49-F238E27FC236}">
                <a16:creationId xmlns:a16="http://schemas.microsoft.com/office/drawing/2014/main" id="{0AFC6BCC-58B3-4E40-94FE-3F55974D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079" y="5092562"/>
            <a:ext cx="1443037" cy="160784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B7969D9-80C8-4257-AC3F-7B3E96429E6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9" name="正方形/長方形 18">
            <a:extLst>
              <a:ext uri="{FF2B5EF4-FFF2-40B4-BE49-F238E27FC236}">
                <a16:creationId xmlns:a16="http://schemas.microsoft.com/office/drawing/2014/main" id="{E0AA9AA1-26C6-4D15-B233-C4A5DEA5F357}"/>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sym typeface="Wingdings" panose="05000000000000000000" pitchFamily="2" charset="2"/>
              </a:rPr>
              <a:t>（</a:t>
            </a:r>
            <a:r>
              <a:rPr lang="ja-JP" altLang="en-US" sz="1300" kern="100" dirty="0">
                <a:solidFill>
                  <a:schemeClr val="tx1"/>
                </a:solidFill>
                <a:effectLst/>
                <a:sym typeface="Wingdings" panose="05000000000000000000" pitchFamily="2" charset="2"/>
              </a:rPr>
              <a:t>一財</a:t>
            </a:r>
            <a:r>
              <a:rPr lang="ja-JP" altLang="en-US" sz="1300" kern="100" dirty="0">
                <a:solidFill>
                  <a:schemeClr val="tx1"/>
                </a:solidFill>
                <a:sym typeface="Wingdings" panose="05000000000000000000" pitchFamily="2" charset="2"/>
              </a:rPr>
              <a:t>）</a:t>
            </a:r>
            <a:r>
              <a:rPr lang="ja-JP" altLang="en-US" sz="1300" kern="100" dirty="0">
                <a:solidFill>
                  <a:schemeClr val="tx1"/>
                </a:solidFill>
                <a:effectLst/>
                <a:sym typeface="Wingdings" panose="05000000000000000000" pitchFamily="2" charset="2"/>
              </a:rPr>
              <a:t>富田林市福祉公社</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けあぱるホームヘルプステーション</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居宅介護</a:t>
            </a:r>
            <a:endParaRPr lang="en-US" altLang="ja-JP" sz="1300" kern="100" dirty="0">
              <a:solidFill>
                <a:schemeClr val="tx1"/>
              </a:solidFill>
              <a:effectLst/>
            </a:endParaRPr>
          </a:p>
        </p:txBody>
      </p:sp>
      <p:pic>
        <p:nvPicPr>
          <p:cNvPr id="9" name="図 8">
            <a:extLst>
              <a:ext uri="{FF2B5EF4-FFF2-40B4-BE49-F238E27FC236}">
                <a16:creationId xmlns:a16="http://schemas.microsoft.com/office/drawing/2014/main" id="{6281ED91-3690-FC0E-4818-7F20CFA59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0711" y="2891418"/>
            <a:ext cx="1303039" cy="1056321"/>
          </a:xfrm>
          <a:prstGeom prst="rect">
            <a:avLst/>
          </a:prstGeom>
        </p:spPr>
      </p:pic>
      <p:pic>
        <p:nvPicPr>
          <p:cNvPr id="11" name="図 10">
            <a:extLst>
              <a:ext uri="{FF2B5EF4-FFF2-40B4-BE49-F238E27FC236}">
                <a16:creationId xmlns:a16="http://schemas.microsoft.com/office/drawing/2014/main" id="{90D7B833-A16F-5313-ED6A-933CABD3A5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3831" y="2921276"/>
            <a:ext cx="1654723" cy="1056321"/>
          </a:xfrm>
          <a:prstGeom prst="rect">
            <a:avLst/>
          </a:prstGeom>
        </p:spPr>
      </p:pic>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業務支援ソフトウェア及びパソコン導入により効率化！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05541"/>
            <a:ext cx="8975111" cy="5327766"/>
            <a:chOff x="4122583" y="1910165"/>
            <a:chExt cx="4647873" cy="163313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endParaRPr>
            </a:p>
            <a:p>
              <a:r>
                <a:rPr lang="ja-JP" altLang="ja-JP" sz="1800" kern="100" dirty="0">
                  <a:solidFill>
                    <a:schemeClr val="tx1"/>
                  </a:solidFill>
                  <a:effectLst/>
                  <a:latin typeface="游ゴシック" panose="020B0400000000000000" pitchFamily="50" charset="-128"/>
                  <a:ea typeface="游ゴシック" panose="020B0400000000000000" pitchFamily="50" charset="-128"/>
                  <a:cs typeface="Courier New" panose="02070309020205020404" pitchFamily="49" charset="0"/>
                </a:rPr>
                <a:t>今まではサービス利用予定や実績記録票は紙ベースで記入し、またそれらの書類をヘルパーと郵送もしくは手渡し等でやり取りしており、提出された書類から、担当者が確認の上国保連への請求や勤怠管理・賃金支払用データに転記していた。</a:t>
              </a:r>
            </a:p>
            <a:p>
              <a:r>
                <a:rPr lang="ja-JP" altLang="ja-JP" sz="1800" kern="100" dirty="0">
                  <a:solidFill>
                    <a:schemeClr val="tx1"/>
                  </a:solidFill>
                  <a:effectLst/>
                  <a:latin typeface="游ゴシック" panose="020B0400000000000000" pitchFamily="50" charset="-128"/>
                  <a:ea typeface="游ゴシック" panose="020B0400000000000000" pitchFamily="50" charset="-128"/>
                  <a:cs typeface="Courier New" panose="02070309020205020404" pitchFamily="49" charset="0"/>
                </a:rPr>
                <a:t>これらの工程が、一つのシステム上にて一気通貫で行われることが可能になり、書類への入力からデータ転記までクラウド上で行われることでそれまで個々に行われていた作業が省略され、作業時間が大幅に短縮された。</a:t>
              </a:r>
            </a:p>
            <a:p>
              <a:endParaRPr kumimoji="1" lang="en-US" altLang="ja-JP" sz="2000" b="1" dirty="0">
                <a:solidFill>
                  <a:schemeClr val="tx1">
                    <a:lumMod val="65000"/>
                    <a:lumOff val="35000"/>
                  </a:schemeClr>
                </a:solidFill>
              </a:endParaRPr>
            </a:p>
            <a:p>
              <a:endParaRPr kumimoji="1" lang="en-US" altLang="ja-JP" sz="2000" b="1" dirty="0">
                <a:solidFill>
                  <a:schemeClr val="tx1">
                    <a:lumMod val="65000"/>
                    <a:lumOff val="35000"/>
                  </a:schemeClr>
                </a:solidFill>
              </a:endParaRPr>
            </a:p>
            <a:p>
              <a:endParaRPr kumimoji="1" lang="en-US" altLang="ja-JP" sz="2000" b="1" dirty="0">
                <a:solidFill>
                  <a:schemeClr val="tx1">
                    <a:lumMod val="65000"/>
                    <a:lumOff val="35000"/>
                  </a:schemeClr>
                </a:solidFill>
              </a:endParaRPr>
            </a:p>
            <a:p>
              <a:r>
                <a:rPr kumimoji="1" lang="ja-JP" altLang="en-US" sz="2000" b="1" u="sng" dirty="0">
                  <a:solidFill>
                    <a:schemeClr val="tx1">
                      <a:lumMod val="65000"/>
                      <a:lumOff val="35000"/>
                    </a:schemeClr>
                  </a:solidFill>
                </a:rPr>
                <a:t>年間業務時間削減率： ８０％</a:t>
              </a:r>
              <a:endParaRPr kumimoji="1" lang="en-US" altLang="ja-JP" sz="2000" b="1" u="sng" dirty="0">
                <a:solidFill>
                  <a:schemeClr val="tx1">
                    <a:lumMod val="65000"/>
                    <a:lumOff val="35000"/>
                  </a:schemeClr>
                </a:solidFill>
              </a:endParaRPr>
            </a:p>
            <a:p>
              <a:r>
                <a:rPr kumimoji="1" lang="ja-JP" altLang="en-US" sz="2000" dirty="0">
                  <a:solidFill>
                    <a:schemeClr val="tx1">
                      <a:lumMod val="65000"/>
                      <a:lumOff val="35000"/>
                    </a:schemeClr>
                  </a:solidFill>
                </a:rPr>
                <a:t>→これにより確保できた時間を、いかにして利用者への質の高いサービスを提供するかを検討することに活用した！</a:t>
              </a:r>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a:p>
              <a:r>
                <a:rPr kumimoji="1" lang="ja-JP" altLang="en-US" sz="2000" b="1" u="sng" dirty="0">
                  <a:solidFill>
                    <a:schemeClr val="tx1">
                      <a:lumMod val="65000"/>
                      <a:lumOff val="35000"/>
                    </a:schemeClr>
                  </a:solidFill>
                </a:rPr>
                <a:t>年間作成文書削減率： ５０ ％</a:t>
              </a:r>
              <a:endParaRPr kumimoji="1" lang="en-US" altLang="ja-JP" sz="2000" b="1" u="sng" dirty="0">
                <a:solidFill>
                  <a:schemeClr val="tx1">
                    <a:lumMod val="65000"/>
                    <a:lumOff val="35000"/>
                  </a:schemeClr>
                </a:solidFill>
              </a:endParaRPr>
            </a:p>
            <a:p>
              <a:endParaRPr kumimoji="1" lang="en-US" altLang="ja-JP" sz="2000" dirty="0">
                <a:solidFill>
                  <a:schemeClr val="tx1">
                    <a:lumMod val="65000"/>
                    <a:lumOff val="35000"/>
                  </a:schemeClr>
                </a:solidFill>
              </a:endParaRPr>
            </a:p>
            <a:p>
              <a:endParaRPr kumimoji="1" lang="en-US" altLang="ja-JP" sz="2000" b="1" u="sng"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9" name="テキスト ボックス 8">
            <a:extLst>
              <a:ext uri="{FF2B5EF4-FFF2-40B4-BE49-F238E27FC236}">
                <a16:creationId xmlns:a16="http://schemas.microsoft.com/office/drawing/2014/main" id="{34817307-AE5F-4847-9A0C-AB4F7B4B02FD}"/>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10" name="正方形/長方形 9">
            <a:extLst>
              <a:ext uri="{FF2B5EF4-FFF2-40B4-BE49-F238E27FC236}">
                <a16:creationId xmlns:a16="http://schemas.microsoft.com/office/drawing/2014/main" id="{11A8621A-6141-491F-9C34-B21EF6BF2FCF}"/>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（一財）富田林市福祉公社</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けあぱるホームヘルプステーション</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居宅介護</a:t>
            </a:r>
            <a:endParaRPr lang="en-US" altLang="ja-JP" sz="1300" kern="100" dirty="0">
              <a:solidFill>
                <a:schemeClr val="tx1"/>
              </a:solidFill>
              <a:effectLst/>
            </a:endParaRPr>
          </a:p>
        </p:txBody>
      </p:sp>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業務支援ソフトウェア及びパソコン導入により効率化！</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ホームヘルプステーション管理者及びサービス提供責任者と緊密に連携を取りながら総務課にて機器選定・導入をおこなった。</a:t>
              </a:r>
              <a:endParaRPr kumimoji="1" lang="en-US" altLang="ja-JP" b="1" dirty="0">
                <a:solidFill>
                  <a:schemeClr val="tx1">
                    <a:lumMod val="65000"/>
                    <a:lumOff val="35000"/>
                  </a:schemeClr>
                </a:solidFill>
              </a:endParaRPr>
            </a:p>
            <a:p>
              <a:endParaRPr kumimoji="1" lang="en-US" altLang="ja-JP" sz="2000"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工夫した点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機器の使用に関する習熟度の向上を図る為、機器導入業者による研修を行った。</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75907"/>
            <a:ext cx="8927814" cy="2991593"/>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良かった点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今まで紙の書類に手書きで記録していたので時間がかかっていたが、タブレットで簡単に記録できるようになり、仕事が楽になった。</a:t>
              </a:r>
              <a:endParaRPr kumimoji="1" lang="en-US" altLang="ja-JP" b="1" dirty="0">
                <a:solidFill>
                  <a:schemeClr val="tx1">
                    <a:lumMod val="65000"/>
                    <a:lumOff val="35000"/>
                  </a:schemeClr>
                </a:solidFill>
              </a:endParaRPr>
            </a:p>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他に導入したい機器等とその理由</a:t>
              </a:r>
              <a:r>
                <a:rPr kumimoji="1" lang="en-US" altLang="ja-JP" sz="2000" b="1" dirty="0">
                  <a:solidFill>
                    <a:schemeClr val="tx1">
                      <a:lumMod val="65000"/>
                      <a:lumOff val="35000"/>
                    </a:schemeClr>
                  </a:solidFill>
                </a:rPr>
                <a:t>〉</a:t>
              </a:r>
            </a:p>
            <a:p>
              <a:r>
                <a:rPr kumimoji="1" lang="ja-JP" altLang="en-US" sz="2000" b="1" dirty="0">
                  <a:solidFill>
                    <a:schemeClr val="tx1">
                      <a:lumMod val="65000"/>
                      <a:lumOff val="35000"/>
                    </a:schemeClr>
                  </a:solidFill>
                </a:rPr>
                <a:t>　勤怠管理ソフトウェア：労務管理業務の効率化の為</a:t>
              </a:r>
              <a:endParaRPr kumimoji="1" lang="en-US" altLang="ja-JP" sz="2000" b="1"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pic>
        <p:nvPicPr>
          <p:cNvPr id="1026" name="Picture 2" descr="介護士のイラスト（女性）">
            <a:extLst>
              <a:ext uri="{FF2B5EF4-FFF2-40B4-BE49-F238E27FC236}">
                <a16:creationId xmlns:a16="http://schemas.microsoft.com/office/drawing/2014/main" id="{FBDD415E-9B02-46BE-90B0-816CA25AB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874" y="5402579"/>
            <a:ext cx="571692" cy="120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介護士のイラスト（男性）">
            <a:extLst>
              <a:ext uri="{FF2B5EF4-FFF2-40B4-BE49-F238E27FC236}">
                <a16:creationId xmlns:a16="http://schemas.microsoft.com/office/drawing/2014/main" id="{C2C73C6F-5063-47A4-AF4E-20F222CD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616" y="5402579"/>
            <a:ext cx="571692" cy="1209930"/>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C0523BA7-4F79-47C5-85B7-7F04B51A8C9F}"/>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（一財）富田林市福祉公社</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けあぱるホームヘルプステーション</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居宅介護</a:t>
            </a:r>
            <a:endParaRPr lang="en-US" altLang="ja-JP" sz="1300" kern="100" dirty="0">
              <a:solidFill>
                <a:schemeClr val="tx1"/>
              </a:solidFill>
              <a:effectLst/>
            </a:endParaRPr>
          </a:p>
        </p:txBody>
      </p:sp>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1430</TotalTime>
  <Words>585</Words>
  <PresentationFormat>画面に合わせる (4:3)</PresentationFormat>
  <Paragraphs>46</Paragraphs>
  <Slides>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游ゴシック</vt: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2025-01-24T05:21:26Z</cp:lastPrinted>
  <dcterms:created xsi:type="dcterms:W3CDTF">2024-09-09T06:52:45Z</dcterms:created>
  <dcterms:modified xsi:type="dcterms:W3CDTF">2025-02-27T05:55:20Z</dcterms:modified>
</cp:coreProperties>
</file>