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6" r:id="rId2"/>
    <p:sldId id="268" r:id="rId3"/>
    <p:sldId id="26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2025/3/18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bg1"/>
                </a:solidFill>
              </a:rPr>
              <a:t>パソコン・ソフトウェアの導入により支援記録の作成を効率化！</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746228"/>
            <a:chOff x="4122583" y="1787292"/>
            <a:chExt cx="4647873" cy="1864659"/>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59"/>
              <a:ext cx="4647873" cy="1685992"/>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a:solidFill>
                    <a:schemeClr val="tx1">
                      <a:lumMod val="65000"/>
                      <a:lumOff val="35000"/>
                    </a:schemeClr>
                  </a:solidFill>
                </a:rPr>
                <a:t>パソコン：４台</a:t>
              </a:r>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ソフトウェア</a:t>
              </a:r>
              <a:r>
                <a:rPr kumimoji="1" lang="ja-JP" altLang="en-US" sz="1600" b="1" dirty="0">
                  <a:solidFill>
                    <a:schemeClr val="tx1">
                      <a:lumMod val="65000"/>
                      <a:lumOff val="35000"/>
                    </a:schemeClr>
                  </a:solidFill>
                </a:rPr>
                <a:t>（■記録  □情報共有  □請求  □勤怠管理  □シフト表作成  □人事給与）</a:t>
              </a:r>
              <a:endParaRPr kumimoji="1" lang="en-US" altLang="ja-JP" sz="1600" b="1" dirty="0">
                <a:solidFill>
                  <a:schemeClr val="tx1">
                    <a:lumMod val="65000"/>
                    <a:lumOff val="35000"/>
                  </a:schemeClr>
                </a:solidFill>
              </a:endParaRPr>
            </a:p>
            <a:p>
              <a:r>
                <a:rPr kumimoji="1" lang="ja-JP" altLang="en-US" b="1" dirty="0">
                  <a:solidFill>
                    <a:schemeClr val="tx1">
                      <a:lumMod val="65000"/>
                      <a:lumOff val="35000"/>
                    </a:schemeClr>
                  </a:solidFill>
                </a:rPr>
                <a:t>　➪支援記録をパソコンで記入することにより、ケース記録や月報などに自動転記することができるソフトウェア。また、検索機能があるため、必要な支援記録について瞬時に探すことができるソフトウェア。</a:t>
              </a:r>
              <a:endParaRPr kumimoji="1" lang="en-US" altLang="ja-JP" b="1" dirty="0">
                <a:solidFill>
                  <a:schemeClr val="tx1">
                    <a:lumMod val="65000"/>
                    <a:lumOff val="35000"/>
                  </a:schemeClr>
                </a:solidFill>
              </a:endParaRPr>
            </a:p>
            <a:p>
              <a:endParaRPr kumimoji="1" lang="en-US" altLang="ja-JP" sz="1600" b="1" dirty="0">
                <a:solidFill>
                  <a:schemeClr val="tx1">
                    <a:lumMod val="65000"/>
                    <a:lumOff val="35000"/>
                  </a:schemeClr>
                </a:solidFill>
              </a:endParaRPr>
            </a:p>
            <a:p>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導入機器等の内容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994925"/>
            <a:ext cx="8927814" cy="2672574"/>
            <a:chOff x="4122583" y="1993056"/>
            <a:chExt cx="4647873" cy="1550245"/>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2031227"/>
              <a:ext cx="4647873" cy="1512074"/>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r>
                <a:rPr kumimoji="1" lang="ja-JP" altLang="en-US" sz="2000" dirty="0">
                  <a:solidFill>
                    <a:schemeClr val="tx1">
                      <a:lumMod val="65000"/>
                      <a:lumOff val="35000"/>
                    </a:schemeClr>
                  </a:solidFill>
                </a:rPr>
                <a:t>利用者の支援内容を記録しているが、パソコンなどの</a:t>
              </a:r>
              <a:r>
                <a:rPr kumimoji="1" lang="en-US" altLang="ja-JP" sz="2000" dirty="0">
                  <a:solidFill>
                    <a:schemeClr val="tx1">
                      <a:lumMod val="65000"/>
                      <a:lumOff val="35000"/>
                    </a:schemeClr>
                  </a:solidFill>
                </a:rPr>
                <a:t>ICT</a:t>
              </a:r>
              <a:r>
                <a:rPr kumimoji="1" lang="ja-JP" altLang="en-US" sz="2000" dirty="0">
                  <a:solidFill>
                    <a:schemeClr val="tx1">
                      <a:lumMod val="65000"/>
                      <a:lumOff val="35000"/>
                    </a:schemeClr>
                  </a:solidFill>
                </a:rPr>
                <a:t>機器がなく、手書きしなければならないため、時間がかかっていた。また、支援記録を閲覧する際に、膨大な量の用紙の中から探さなくてはならず、苦労していた。</a:t>
              </a:r>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1" y="1993056"/>
              <a:ext cx="1802635"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sp>
        <p:nvSpPr>
          <p:cNvPr id="2" name="正方形/長方形 1">
            <a:extLst>
              <a:ext uri="{FF2B5EF4-FFF2-40B4-BE49-F238E27FC236}">
                <a16:creationId xmlns:a16="http://schemas.microsoft.com/office/drawing/2014/main" id="{90387C0B-8907-4556-BC9E-C2EE1D2B3F55}"/>
              </a:ext>
            </a:extLst>
          </p:cNvPr>
          <p:cNvSpPr/>
          <p:nvPr/>
        </p:nvSpPr>
        <p:spPr>
          <a:xfrm>
            <a:off x="4130041" y="1453421"/>
            <a:ext cx="2659380" cy="10733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導入機器等の写真</a:t>
            </a:r>
            <a:endParaRPr kumimoji="1" lang="en-US" altLang="ja-JP" dirty="0">
              <a:solidFill>
                <a:schemeClr val="tx1"/>
              </a:solidFill>
            </a:endParaRPr>
          </a:p>
          <a:p>
            <a:pPr algn="ctr"/>
            <a:r>
              <a:rPr kumimoji="1" lang="ja-JP" altLang="en-US" dirty="0">
                <a:solidFill>
                  <a:schemeClr val="tx1"/>
                </a:solidFill>
              </a:rPr>
              <a:t>貼り付け</a:t>
            </a:r>
          </a:p>
        </p:txBody>
      </p:sp>
      <p:pic>
        <p:nvPicPr>
          <p:cNvPr id="12" name="Picture 8">
            <a:extLst>
              <a:ext uri="{FF2B5EF4-FFF2-40B4-BE49-F238E27FC236}">
                <a16:creationId xmlns:a16="http://schemas.microsoft.com/office/drawing/2014/main" id="{10E7DF0F-BA18-4D61-8E42-8B7D3262C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2489" y="5283200"/>
            <a:ext cx="1303417" cy="145010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
            <a:extLst>
              <a:ext uri="{FF2B5EF4-FFF2-40B4-BE49-F238E27FC236}">
                <a16:creationId xmlns:a16="http://schemas.microsoft.com/office/drawing/2014/main" id="{0AFC6BCC-58B3-4E40-94FE-3F55974DBE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3209" y="5386857"/>
            <a:ext cx="1178907" cy="1313546"/>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EB7969D9-80C8-4257-AC3F-7B3E96429E6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9" name="正方形/長方形 18">
            <a:extLst>
              <a:ext uri="{FF2B5EF4-FFF2-40B4-BE49-F238E27FC236}">
                <a16:creationId xmlns:a16="http://schemas.microsoft.com/office/drawing/2014/main" id="{E0AA9AA1-26C6-4D15-B233-C4A5DEA5F357}"/>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sym typeface="Wingdings" panose="05000000000000000000" pitchFamily="2" charset="2"/>
              </a:rPr>
              <a:t>特定非営利活動法人　動</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バンジー</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就労継続支援</a:t>
            </a:r>
            <a:r>
              <a:rPr lang="en-US" altLang="ja-JP" sz="1300" kern="100" dirty="0">
                <a:solidFill>
                  <a:schemeClr val="tx1"/>
                </a:solidFill>
                <a:effectLst/>
              </a:rPr>
              <a:t>B</a:t>
            </a:r>
            <a:r>
              <a:rPr lang="ja-JP" altLang="en-US" sz="1300" kern="100" dirty="0">
                <a:solidFill>
                  <a:schemeClr val="tx1"/>
                </a:solidFill>
              </a:rPr>
              <a:t>型</a:t>
            </a:r>
            <a:endParaRPr lang="en-US" altLang="ja-JP" sz="1300" kern="100" dirty="0">
              <a:solidFill>
                <a:schemeClr val="tx1"/>
              </a:solidFill>
              <a:effectLst/>
            </a:endParaRPr>
          </a:p>
        </p:txBody>
      </p:sp>
      <p:pic>
        <p:nvPicPr>
          <p:cNvPr id="3" name="図 2">
            <a:extLst>
              <a:ext uri="{FF2B5EF4-FFF2-40B4-BE49-F238E27FC236}">
                <a16:creationId xmlns:a16="http://schemas.microsoft.com/office/drawing/2014/main" id="{52106457-3D28-F655-0018-F3DF26E71CE7}"/>
              </a:ext>
            </a:extLst>
          </p:cNvPr>
          <p:cNvPicPr>
            <a:picLocks noChangeAspect="1"/>
          </p:cNvPicPr>
          <p:nvPr/>
        </p:nvPicPr>
        <p:blipFill>
          <a:blip r:embed="rId4">
            <a:extLst>
              <a:ext uri="{28A0092B-C50C-407E-A947-70E740481C1C}">
                <a14:useLocalDpi xmlns:a14="http://schemas.microsoft.com/office/drawing/2010/main" val="0"/>
              </a:ext>
            </a:extLst>
          </a:blip>
          <a:srcRect l="24071" t="-4263" r="18350" b="-1"/>
          <a:stretch/>
        </p:blipFill>
        <p:spPr bwMode="auto">
          <a:xfrm rot="16200000">
            <a:off x="4150255" y="1305291"/>
            <a:ext cx="1077951" cy="1374211"/>
          </a:xfrm>
          <a:prstGeom prst="rect">
            <a:avLst/>
          </a:prstGeom>
          <a:noFill/>
          <a:ln>
            <a:noFill/>
          </a:ln>
        </p:spPr>
      </p:pic>
      <p:pic>
        <p:nvPicPr>
          <p:cNvPr id="5" name="図 4">
            <a:extLst>
              <a:ext uri="{FF2B5EF4-FFF2-40B4-BE49-F238E27FC236}">
                <a16:creationId xmlns:a16="http://schemas.microsoft.com/office/drawing/2014/main" id="{3D03E71B-1BFF-5454-D356-3E958DF9AB0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32900" y="1471143"/>
            <a:ext cx="1374211" cy="1060230"/>
          </a:xfrm>
          <a:prstGeom prst="rect">
            <a:avLst/>
          </a:prstGeom>
          <a:noFill/>
          <a:ln>
            <a:noFill/>
          </a:ln>
        </p:spPr>
      </p:pic>
    </p:spTree>
    <p:extLst>
      <p:ext uri="{BB962C8B-B14F-4D97-AF65-F5344CB8AC3E}">
        <p14:creationId xmlns:p14="http://schemas.microsoft.com/office/powerpoint/2010/main" val="218524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108092" y="415358"/>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bg1"/>
                </a:solidFill>
              </a:rPr>
              <a:t>パソコン・ソフトウェアの導入により支援記録の作成を効率化！</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405541"/>
            <a:ext cx="8975111" cy="5327766"/>
            <a:chOff x="4122583" y="1910165"/>
            <a:chExt cx="4647873" cy="1633135"/>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r>
                <a:rPr kumimoji="1" lang="ja-JP" altLang="en-US" sz="2000" dirty="0">
                  <a:solidFill>
                    <a:schemeClr val="tx1">
                      <a:lumMod val="65000"/>
                      <a:lumOff val="35000"/>
                    </a:schemeClr>
                  </a:solidFill>
                </a:rPr>
                <a:t>パソコンでソフトを用いて記録を入力することになり、これまでの手書きでの記録作業がなくなり、業務負担減少につながった。支援記録の確認について、これまで膨大な紙資料の中から探していたが、記録ソフトには、利用者支援記録の検索機能があるため、必要な支援記録を即座に確認できるようになった。また、監査等で提出が必要なケース記録や月報についてもこれまで日々の支援記録から転記を行い、作成していたが、ソフトウェア導入により、そういった転記作業も不要になった。そのため、職員の記録業務等への負担が軽減し、記録業務以外での業務に時間を費やすことができるようになった。</a:t>
              </a:r>
              <a:endParaRPr kumimoji="1" lang="en-US" altLang="ja-JP" sz="2000" dirty="0">
                <a:solidFill>
                  <a:schemeClr val="tx1">
                    <a:lumMod val="65000"/>
                    <a:lumOff val="35000"/>
                  </a:schemeClr>
                </a:solidFill>
              </a:endParaRPr>
            </a:p>
            <a:p>
              <a:endParaRPr kumimoji="1" lang="en-US" altLang="ja-JP" sz="2000" b="1" dirty="0">
                <a:solidFill>
                  <a:schemeClr val="tx1">
                    <a:lumMod val="65000"/>
                    <a:lumOff val="35000"/>
                  </a:schemeClr>
                </a:solidFill>
              </a:endParaRPr>
            </a:p>
            <a:p>
              <a:r>
                <a:rPr kumimoji="1" lang="ja-JP" altLang="en-US" sz="2000" b="1" u="sng" dirty="0">
                  <a:solidFill>
                    <a:schemeClr val="tx1">
                      <a:lumMod val="65000"/>
                      <a:lumOff val="35000"/>
                    </a:schemeClr>
                  </a:solidFill>
                </a:rPr>
                <a:t>年間業務時間削減率：</a:t>
              </a:r>
              <a:r>
                <a:rPr kumimoji="1" lang="en-US" altLang="ja-JP" sz="2000" b="1" u="sng" dirty="0">
                  <a:solidFill>
                    <a:schemeClr val="tx1">
                      <a:lumMod val="65000"/>
                      <a:lumOff val="35000"/>
                    </a:schemeClr>
                  </a:solidFill>
                </a:rPr>
                <a:t>11</a:t>
              </a:r>
              <a:r>
                <a:rPr kumimoji="1" lang="ja-JP" altLang="en-US" sz="2000" b="1" u="sng" dirty="0">
                  <a:solidFill>
                    <a:schemeClr val="tx1">
                      <a:lumMod val="65000"/>
                      <a:lumOff val="35000"/>
                    </a:schemeClr>
                  </a:solidFill>
                </a:rPr>
                <a:t> ％</a:t>
              </a:r>
              <a:endParaRPr kumimoji="1" lang="en-US" altLang="ja-JP" sz="2000" b="1" u="sng" dirty="0">
                <a:solidFill>
                  <a:schemeClr val="tx1">
                    <a:lumMod val="65000"/>
                    <a:lumOff val="35000"/>
                  </a:schemeClr>
                </a:solidFill>
              </a:endParaRPr>
            </a:p>
            <a:p>
              <a:r>
                <a:rPr kumimoji="1" lang="ja-JP" altLang="en-US" sz="2000" dirty="0">
                  <a:solidFill>
                    <a:schemeClr val="tx1">
                      <a:lumMod val="65000"/>
                      <a:lumOff val="35000"/>
                    </a:schemeClr>
                  </a:solidFill>
                </a:rPr>
                <a:t>→これにより確保できた時間を「職員間のコミュニケーション」（利用者支援についての情報共有、新製品（利用者さんの就労として取り組んでいる冷凍食品製造）の開発作業など）に活用した！</a:t>
              </a:r>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212605"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9" name="テキスト ボックス 8">
            <a:extLst>
              <a:ext uri="{FF2B5EF4-FFF2-40B4-BE49-F238E27FC236}">
                <a16:creationId xmlns:a16="http://schemas.microsoft.com/office/drawing/2014/main" id="{34817307-AE5F-4847-9A0C-AB4F7B4B02FD}"/>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0" name="正方形/長方形 9">
            <a:extLst>
              <a:ext uri="{FF2B5EF4-FFF2-40B4-BE49-F238E27FC236}">
                <a16:creationId xmlns:a16="http://schemas.microsoft.com/office/drawing/2014/main" id="{11A8621A-6141-491F-9C34-B21EF6BF2FCF}"/>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特定非営利活動法人　動</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バンジー</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就労継続支援</a:t>
            </a:r>
            <a:r>
              <a:rPr lang="en-US" altLang="ja-JP" sz="1300" kern="100" dirty="0">
                <a:solidFill>
                  <a:schemeClr val="tx1"/>
                </a:solidFill>
                <a:effectLst/>
              </a:rPr>
              <a:t>B</a:t>
            </a:r>
            <a:r>
              <a:rPr lang="ja-JP" altLang="en-US" sz="1300" kern="100" dirty="0">
                <a:solidFill>
                  <a:schemeClr val="tx1"/>
                </a:solidFill>
                <a:effectLst/>
              </a:rPr>
              <a:t>型</a:t>
            </a:r>
            <a:endParaRPr lang="en-US" altLang="ja-JP" sz="1300" kern="100" dirty="0">
              <a:solidFill>
                <a:schemeClr val="tx1"/>
              </a:solidFill>
              <a:effectLst/>
            </a:endParaRPr>
          </a:p>
        </p:txBody>
      </p:sp>
    </p:spTree>
    <p:extLst>
      <p:ext uri="{BB962C8B-B14F-4D97-AF65-F5344CB8AC3E}">
        <p14:creationId xmlns:p14="http://schemas.microsoft.com/office/powerpoint/2010/main" val="352973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108092" y="432465"/>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bg1"/>
                </a:solidFill>
              </a:rPr>
              <a:t>パソコン・ソフトウェアの導入により支援記録の作成を効率化！</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496184"/>
            <a:chOff x="4122583" y="1787292"/>
            <a:chExt cx="4647873" cy="1694882"/>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59"/>
              <a:ext cx="4647873" cy="1516215"/>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a:solidFill>
                    <a:schemeClr val="tx1">
                      <a:lumMod val="65000"/>
                      <a:lumOff val="35000"/>
                    </a:schemeClr>
                  </a:solidFill>
                </a:rPr>
                <a:t>・業務全体の流れ、役割を再度見直し、</a:t>
              </a:r>
              <a:r>
                <a:rPr kumimoji="1" lang="en-US" altLang="ja-JP" sz="2000" dirty="0">
                  <a:solidFill>
                    <a:schemeClr val="tx1">
                      <a:lumMod val="65000"/>
                      <a:lumOff val="35000"/>
                    </a:schemeClr>
                  </a:solidFill>
                </a:rPr>
                <a:t>ICT</a:t>
              </a:r>
              <a:r>
                <a:rPr kumimoji="1" lang="ja-JP" altLang="en-US" sz="2000" dirty="0">
                  <a:solidFill>
                    <a:schemeClr val="tx1">
                      <a:lumMod val="65000"/>
                      <a:lumOff val="35000"/>
                    </a:schemeClr>
                  </a:solidFill>
                </a:rPr>
                <a:t>機器を導入する意義を職員間で共有した。</a:t>
              </a:r>
              <a:endParaRPr kumimoji="1" lang="en-US" altLang="ja-JP" sz="2000" dirty="0">
                <a:solidFill>
                  <a:schemeClr val="tx1">
                    <a:lumMod val="65000"/>
                    <a:lumOff val="35000"/>
                  </a:schemeClr>
                </a:solidFill>
              </a:endParaRPr>
            </a:p>
            <a:p>
              <a:r>
                <a:rPr kumimoji="1" lang="ja-JP" altLang="en-US" sz="2000" dirty="0">
                  <a:solidFill>
                    <a:schemeClr val="tx1">
                      <a:lumMod val="65000"/>
                      <a:lumOff val="35000"/>
                    </a:schemeClr>
                  </a:solidFill>
                </a:rPr>
                <a:t>・パソコンを置く場所の整理やパソコンの入力作業の練習などを行い、</a:t>
              </a:r>
              <a:r>
                <a:rPr kumimoji="1" lang="en-US" altLang="ja-JP" sz="2000" dirty="0">
                  <a:solidFill>
                    <a:schemeClr val="tx1">
                      <a:lumMod val="65000"/>
                      <a:lumOff val="35000"/>
                    </a:schemeClr>
                  </a:solidFill>
                </a:rPr>
                <a:t>ICT</a:t>
              </a:r>
              <a:r>
                <a:rPr kumimoji="1" lang="ja-JP" altLang="en-US" sz="2000" dirty="0">
                  <a:solidFill>
                    <a:schemeClr val="tx1">
                      <a:lumMod val="65000"/>
                      <a:lumOff val="35000"/>
                    </a:schemeClr>
                  </a:solidFill>
                </a:rPr>
                <a:t>　　　機器を導入できる環境を整えた。</a:t>
              </a:r>
              <a:endParaRPr kumimoji="1" lang="en-US" altLang="ja-JP" dirty="0">
                <a:solidFill>
                  <a:srgbClr val="FF0000"/>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工夫した点</a:t>
              </a:r>
              <a:r>
                <a:rPr kumimoji="1" lang="en-US" altLang="ja-JP" sz="2000" b="1" dirty="0">
                  <a:solidFill>
                    <a:schemeClr val="tx1">
                      <a:lumMod val="65000"/>
                      <a:lumOff val="35000"/>
                    </a:schemeClr>
                  </a:solidFill>
                </a:rPr>
                <a:t>〉</a:t>
              </a:r>
            </a:p>
            <a:p>
              <a:r>
                <a:rPr kumimoji="1" lang="ja-JP" altLang="en-US" dirty="0">
                  <a:solidFill>
                    <a:schemeClr val="tx1">
                      <a:lumMod val="65000"/>
                      <a:lumOff val="35000"/>
                    </a:schemeClr>
                  </a:solidFill>
                </a:rPr>
                <a:t>記録や報告の様式を見直し、どのような記録ソフトが使いやすいのか、複数のソフトについて検討する機会を設けた。</a:t>
              </a:r>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導入の進め方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675907"/>
            <a:ext cx="8927814" cy="2991593"/>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良かった点</a:t>
              </a:r>
              <a:r>
                <a:rPr kumimoji="1" lang="en-US" altLang="ja-JP" sz="2000" b="1" dirty="0">
                  <a:solidFill>
                    <a:schemeClr val="tx1">
                      <a:lumMod val="65000"/>
                      <a:lumOff val="35000"/>
                    </a:schemeClr>
                  </a:solidFill>
                </a:rPr>
                <a:t>〉</a:t>
              </a:r>
            </a:p>
            <a:p>
              <a:r>
                <a:rPr kumimoji="1" lang="ja-JP" altLang="en-US" sz="2000" b="1" dirty="0">
                  <a:solidFill>
                    <a:schemeClr val="tx1">
                      <a:lumMod val="65000"/>
                      <a:lumOff val="35000"/>
                    </a:schemeClr>
                  </a:solidFill>
                </a:rPr>
                <a:t>・手書きで記録を記入する時間が減ったこと</a:t>
              </a:r>
              <a:endParaRPr kumimoji="1" lang="en-US" altLang="ja-JP" sz="2000" b="1" dirty="0">
                <a:solidFill>
                  <a:schemeClr val="tx1">
                    <a:lumMod val="65000"/>
                    <a:lumOff val="35000"/>
                  </a:schemeClr>
                </a:solidFill>
              </a:endParaRPr>
            </a:p>
            <a:p>
              <a:r>
                <a:rPr kumimoji="1" lang="ja-JP" altLang="en-US" sz="2000" b="1" dirty="0">
                  <a:solidFill>
                    <a:schemeClr val="tx1">
                      <a:lumMod val="65000"/>
                      <a:lumOff val="35000"/>
                    </a:schemeClr>
                  </a:solidFill>
                </a:rPr>
                <a:t>・後から記録を見返すのに、紙をめくらず、ソフト上ですぐに確認できる　　</a:t>
              </a:r>
              <a:r>
                <a:rPr kumimoji="1" lang="ja-JP" altLang="en-US" sz="2000" dirty="0">
                  <a:solidFill>
                    <a:schemeClr val="tx1">
                      <a:lumMod val="65000"/>
                      <a:lumOff val="35000"/>
                    </a:schemeClr>
                  </a:solidFill>
                </a:rPr>
                <a:t>　</a:t>
              </a:r>
              <a:endParaRPr kumimoji="1" lang="en-US" altLang="ja-JP" sz="2000" b="1" dirty="0">
                <a:solidFill>
                  <a:schemeClr val="tx1">
                    <a:lumMod val="65000"/>
                    <a:lumOff val="35000"/>
                  </a:schemeClr>
                </a:solidFill>
              </a:endParaRPr>
            </a:p>
            <a:p>
              <a:r>
                <a:rPr kumimoji="1" lang="ja-JP" altLang="en-US" sz="2000" b="1" dirty="0">
                  <a:solidFill>
                    <a:schemeClr val="tx1">
                      <a:lumMod val="65000"/>
                      <a:lumOff val="35000"/>
                    </a:schemeClr>
                  </a:solidFill>
                </a:rPr>
                <a:t>　ようになったこと</a:t>
              </a:r>
              <a:endParaRPr kumimoji="1" lang="en-US" altLang="ja-JP" sz="2000" b="1" dirty="0">
                <a:solidFill>
                  <a:schemeClr val="tx1">
                    <a:lumMod val="65000"/>
                    <a:lumOff val="35000"/>
                  </a:schemeClr>
                </a:solidFill>
              </a:endParaRPr>
            </a:p>
            <a:p>
              <a:r>
                <a:rPr kumimoji="1" lang="ja-JP" altLang="en-US" sz="2000" b="1">
                  <a:solidFill>
                    <a:schemeClr val="tx1">
                      <a:lumMod val="65000"/>
                      <a:lumOff val="35000"/>
                    </a:schemeClr>
                  </a:solidFill>
                </a:rPr>
                <a:t>・ケース記録、検索機能、監査対策などが容易になったこと</a:t>
              </a:r>
              <a:endParaRPr kumimoji="1" lang="en-US" altLang="ja-JP" sz="2000"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他に導入したい機器等とその理由</a:t>
              </a:r>
              <a:r>
                <a:rPr kumimoji="1" lang="en-US" altLang="ja-JP" sz="2000" b="1" dirty="0">
                  <a:solidFill>
                    <a:schemeClr val="tx1">
                      <a:lumMod val="65000"/>
                      <a:lumOff val="35000"/>
                    </a:schemeClr>
                  </a:solidFill>
                </a:rPr>
                <a:t>〉</a:t>
              </a:r>
            </a:p>
            <a:p>
              <a:r>
                <a:rPr kumimoji="1" lang="ja-JP" altLang="en-US" sz="2000" b="1" dirty="0">
                  <a:solidFill>
                    <a:schemeClr val="tx1">
                      <a:lumMod val="65000"/>
                      <a:lumOff val="35000"/>
                    </a:schemeClr>
                  </a:solidFill>
                </a:rPr>
                <a:t>勤怠管理のソフトウエア　理由：人的エラーを減らしたいため</a:t>
              </a:r>
              <a:endParaRPr kumimoji="1" lang="en-US" altLang="ja-JP" sz="2000" b="1"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a:extLst>
              <a:ext uri="{FF2B5EF4-FFF2-40B4-BE49-F238E27FC236}">
                <a16:creationId xmlns:a16="http://schemas.microsoft.com/office/drawing/2014/main" id="{C0523BA7-4F79-47C5-85B7-7F04B51A8C9F}"/>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特定非営利活動法人　動</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バンジー</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就労継続支援</a:t>
            </a:r>
            <a:r>
              <a:rPr lang="en-US" altLang="ja-JP" sz="1300" kern="100" dirty="0">
                <a:solidFill>
                  <a:schemeClr val="tx1"/>
                </a:solidFill>
                <a:effectLst/>
              </a:rPr>
              <a:t>B</a:t>
            </a:r>
            <a:r>
              <a:rPr lang="ja-JP" altLang="en-US" sz="1300" kern="100" dirty="0">
                <a:solidFill>
                  <a:schemeClr val="tx1"/>
                </a:solidFill>
              </a:rPr>
              <a:t>型</a:t>
            </a:r>
            <a:endParaRPr lang="en-US" altLang="ja-JP" sz="1300" kern="100" dirty="0">
              <a:solidFill>
                <a:schemeClr val="tx1"/>
              </a:solidFill>
              <a:effectLst/>
            </a:endParaRPr>
          </a:p>
        </p:txBody>
      </p:sp>
    </p:spTree>
    <p:extLst>
      <p:ext uri="{BB962C8B-B14F-4D97-AF65-F5344CB8AC3E}">
        <p14:creationId xmlns:p14="http://schemas.microsoft.com/office/powerpoint/2010/main" val="23009287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1221</TotalTime>
  <Words>686</Words>
  <PresentationFormat>画面に合わせる (4:3)</PresentationFormat>
  <Paragraphs>47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2025-02-27T06:51:56Z</cp:lastPrinted>
  <dcterms:created xsi:type="dcterms:W3CDTF">2024-09-09T06:52:45Z</dcterms:created>
  <dcterms:modified xsi:type="dcterms:W3CDTF">2025-03-18T06:52:45Z</dcterms:modified>
</cp:coreProperties>
</file>