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14" d="100"/>
          <a:sy n="114" d="100"/>
        </p:scale>
        <p:origin x="14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2024/11/13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498919"/>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タブレット導入で支援記録の作成を効率化！</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84444" y="1379465"/>
            <a:ext cx="8975111" cy="3345648"/>
            <a:chOff x="4122583" y="1854372"/>
            <a:chExt cx="4647873" cy="155958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タブレット：</a:t>
              </a:r>
              <a:r>
                <a:rPr kumimoji="1" lang="en-US" altLang="ja-JP" b="1" dirty="0">
                  <a:solidFill>
                    <a:schemeClr val="tx1">
                      <a:lumMod val="65000"/>
                      <a:lumOff val="35000"/>
                    </a:schemeClr>
                  </a:solidFill>
                </a:rPr>
                <a:t>4</a:t>
              </a:r>
              <a:r>
                <a:rPr kumimoji="1" lang="ja-JP" altLang="en-US" b="1" dirty="0">
                  <a:solidFill>
                    <a:schemeClr val="tx1">
                      <a:lumMod val="65000"/>
                      <a:lumOff val="35000"/>
                    </a:schemeClr>
                  </a:solidFill>
                </a:rPr>
                <a:t>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ソフトウェア</a:t>
              </a:r>
              <a:r>
                <a:rPr kumimoji="1" lang="ja-JP" altLang="en-US" sz="1600" b="1" dirty="0">
                  <a:solidFill>
                    <a:schemeClr val="tx1">
                      <a:lumMod val="65000"/>
                      <a:lumOff val="35000"/>
                    </a:schemeClr>
                  </a:solidFill>
                </a:rPr>
                <a:t>（</a:t>
              </a:r>
              <a:r>
                <a:rPr kumimoji="1" lang="ja-JP" altLang="en-US" sz="1600" b="1" i="0" u="none" strike="noStrike" kern="1200" cap="none" spc="0" normalizeH="0" baseline="0" noProof="0" dirty="0">
                  <a:ln>
                    <a:noFill/>
                  </a:ln>
                  <a:solidFill>
                    <a:prstClr val="black">
                      <a:lumMod val="65000"/>
                      <a:lumOff val="35000"/>
                    </a:prstClr>
                  </a:solidFill>
                  <a:effectLst/>
                  <a:uLnTx/>
                  <a:uFillTx/>
                  <a:latin typeface="Calibri" panose="020F0502020204030204"/>
                  <a:ea typeface="游ゴシック" panose="020B0400000000000000" pitchFamily="50" charset="-128"/>
                  <a:cs typeface="+mn-cs"/>
                </a:rPr>
                <a:t> ☑</a:t>
              </a:r>
              <a:r>
                <a:rPr kumimoji="1" lang="ja-JP" altLang="en-US" sz="1600" b="1" dirty="0">
                  <a:solidFill>
                    <a:schemeClr val="tx1">
                      <a:lumMod val="65000"/>
                      <a:lumOff val="35000"/>
                    </a:schemeClr>
                  </a:solidFill>
                </a:rPr>
                <a:t>記録  □情報共有  □請求  □勤怠管理  □シフト表作成  □人事給与）</a:t>
              </a:r>
              <a:endParaRPr kumimoji="1" lang="en-US" altLang="ja-JP" sz="1600" b="1" dirty="0">
                <a:solidFill>
                  <a:schemeClr val="tx1">
                    <a:lumMod val="65000"/>
                    <a:lumOff val="35000"/>
                  </a:schemeClr>
                </a:solidFill>
              </a:endParaRPr>
            </a:p>
            <a:p>
              <a:r>
                <a:rPr kumimoji="1" lang="ja-JP" altLang="en-US" b="1" dirty="0">
                  <a:solidFill>
                    <a:schemeClr val="tx1">
                      <a:lumMod val="65000"/>
                      <a:lumOff val="35000"/>
                    </a:schemeClr>
                  </a:solidFill>
                </a:rPr>
                <a:t>　➪支援記録等、障害者福祉システムソフトのクラウド化</a:t>
              </a:r>
              <a:endParaRPr kumimoji="1" lang="en-US" altLang="ja-JP" sz="1600" b="1" dirty="0">
                <a:solidFill>
                  <a:schemeClr val="tx1">
                    <a:lumMod val="65000"/>
                    <a:lumOff val="35000"/>
                  </a:schemeClr>
                </a:solidFill>
              </a:endParaRPr>
            </a:p>
            <a:p>
              <a:r>
                <a:rPr kumimoji="1" lang="ja-JP" altLang="en-US" b="1" dirty="0">
                  <a:solidFill>
                    <a:schemeClr val="tx1">
                      <a:lumMod val="65000"/>
                      <a:lumOff val="35000"/>
                    </a:schemeClr>
                  </a:solidFill>
                </a:rPr>
                <a:t> </a:t>
              </a:r>
              <a:r>
                <a:rPr kumimoji="1" lang="en-US" altLang="ja-JP" b="1" dirty="0">
                  <a:solidFill>
                    <a:schemeClr val="tx1">
                      <a:lumMod val="65000"/>
                      <a:lumOff val="35000"/>
                    </a:schemeClr>
                  </a:solidFill>
                </a:rPr>
                <a:t>Wi</a:t>
              </a:r>
              <a:r>
                <a:rPr kumimoji="1" lang="ja-JP" altLang="en-US" b="1" dirty="0">
                  <a:solidFill>
                    <a:schemeClr val="tx1">
                      <a:lumMod val="65000"/>
                      <a:lumOff val="35000"/>
                    </a:schemeClr>
                  </a:solidFill>
                </a:rPr>
                <a:t>－</a:t>
              </a:r>
              <a:r>
                <a:rPr kumimoji="1" lang="en-US" altLang="ja-JP" b="1" dirty="0">
                  <a:solidFill>
                    <a:schemeClr val="tx1">
                      <a:lumMod val="65000"/>
                      <a:lumOff val="35000"/>
                    </a:schemeClr>
                  </a:solidFill>
                </a:rPr>
                <a:t>Fi</a:t>
              </a:r>
              <a:r>
                <a:rPr kumimoji="1" lang="ja-JP" altLang="en-US" b="1" dirty="0">
                  <a:solidFill>
                    <a:schemeClr val="tx1">
                      <a:lumMod val="65000"/>
                      <a:lumOff val="35000"/>
                    </a:schemeClr>
                  </a:solidFill>
                </a:rPr>
                <a:t>　</a:t>
              </a:r>
              <a:r>
                <a:rPr kumimoji="1" lang="en-US" altLang="ja-JP" b="1" dirty="0">
                  <a:solidFill>
                    <a:schemeClr val="tx1">
                      <a:lumMod val="65000"/>
                      <a:lumOff val="35000"/>
                    </a:schemeClr>
                  </a:solidFill>
                </a:rPr>
                <a:t>13</a:t>
              </a:r>
              <a:r>
                <a:rPr kumimoji="1" lang="ja-JP" altLang="en-US" b="1" dirty="0">
                  <a:solidFill>
                    <a:schemeClr val="tx1">
                      <a:lumMod val="65000"/>
                      <a:lumOff val="35000"/>
                    </a:schemeClr>
                  </a:solidFill>
                </a:rPr>
                <a:t>台・ルーター：</a:t>
              </a:r>
              <a:r>
                <a:rPr kumimoji="1" lang="en-US" altLang="ja-JP" b="1" dirty="0">
                  <a:solidFill>
                    <a:schemeClr val="tx1">
                      <a:lumMod val="65000"/>
                      <a:lumOff val="35000"/>
                    </a:schemeClr>
                  </a:solidFill>
                </a:rPr>
                <a:t>3</a:t>
              </a:r>
              <a:r>
                <a:rPr kumimoji="1" lang="ja-JP" altLang="en-US" b="1" dirty="0">
                  <a:solidFill>
                    <a:schemeClr val="tx1">
                      <a:lumMod val="65000"/>
                      <a:lumOff val="35000"/>
                    </a:schemeClr>
                  </a:solidFill>
                </a:rPr>
                <a:t>台</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27667" y="185437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78261" y="4964494"/>
            <a:ext cx="8927814" cy="1705201"/>
            <a:chOff x="4122583" y="1620642"/>
            <a:chExt cx="4647873" cy="1922659"/>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000" dirty="0">
                  <a:solidFill>
                    <a:schemeClr val="tx1">
                      <a:lumMod val="65000"/>
                      <a:lumOff val="35000"/>
                    </a:schemeClr>
                  </a:solidFill>
                </a:rPr>
                <a:t>支援記録がケアセンター内の据え置きパソコンの入力のみであり</a:t>
              </a:r>
              <a:br>
                <a:rPr kumimoji="1" lang="en-US" altLang="ja-JP" sz="2000" dirty="0">
                  <a:solidFill>
                    <a:schemeClr val="tx1">
                      <a:lumMod val="65000"/>
                      <a:lumOff val="35000"/>
                    </a:schemeClr>
                  </a:solidFill>
                </a:rPr>
              </a:br>
              <a:r>
                <a:rPr kumimoji="1" lang="ja-JP" altLang="en-US" sz="2000" dirty="0">
                  <a:solidFill>
                    <a:schemeClr val="tx1">
                      <a:lumMod val="65000"/>
                      <a:lumOff val="35000"/>
                    </a:schemeClr>
                  </a:solidFill>
                </a:rPr>
                <a:t>現場での入力支援ができる環境ではない。</a:t>
              </a:r>
              <a:endParaRPr kumimoji="1" lang="en-US" altLang="ja-JP" sz="2000"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620642"/>
              <a:ext cx="1802635" cy="450219"/>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9" name="正方形/長方形 18">
            <a:extLst>
              <a:ext uri="{FF2B5EF4-FFF2-40B4-BE49-F238E27FC236}">
                <a16:creationId xmlns:a16="http://schemas.microsoft.com/office/drawing/2014/main" id="{E0AA9AA1-26C6-4D15-B233-C4A5DEA5F357}"/>
              </a:ext>
            </a:extLst>
          </p:cNvPr>
          <p:cNvSpPr/>
          <p:nvPr/>
        </p:nvSpPr>
        <p:spPr>
          <a:xfrm>
            <a:off x="5766273" y="304278"/>
            <a:ext cx="3222337"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施設入所支援・生活介護</a:t>
            </a:r>
            <a:endParaRPr lang="en-US" altLang="ja-JP" sz="1200" kern="100" dirty="0">
              <a:solidFill>
                <a:schemeClr val="tx1"/>
              </a:solidFill>
              <a:effectLst/>
            </a:endParaRPr>
          </a:p>
        </p:txBody>
      </p:sp>
      <p:pic>
        <p:nvPicPr>
          <p:cNvPr id="9" name="図 8">
            <a:extLst>
              <a:ext uri="{FF2B5EF4-FFF2-40B4-BE49-F238E27FC236}">
                <a16:creationId xmlns:a16="http://schemas.microsoft.com/office/drawing/2014/main" id="{9B64FF7B-BCA4-8B09-181E-1991548A6E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683313" y="2875590"/>
            <a:ext cx="1876155" cy="1543050"/>
          </a:xfrm>
          <a:prstGeom prst="rect">
            <a:avLst/>
          </a:prstGeom>
          <a:noFill/>
          <a:ln>
            <a:noFill/>
          </a:ln>
        </p:spPr>
      </p:pic>
      <p:pic>
        <p:nvPicPr>
          <p:cNvPr id="10" name="Picture 4" descr="タブレットPCのイラスト">
            <a:extLst>
              <a:ext uri="{FF2B5EF4-FFF2-40B4-BE49-F238E27FC236}">
                <a16:creationId xmlns:a16="http://schemas.microsoft.com/office/drawing/2014/main" id="{756395FE-A29F-4E54-8F12-26B1593CF1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0700" y="3665907"/>
            <a:ext cx="957796" cy="8907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タブレットPCのイラスト">
            <a:extLst>
              <a:ext uri="{FF2B5EF4-FFF2-40B4-BE49-F238E27FC236}">
                <a16:creationId xmlns:a16="http://schemas.microsoft.com/office/drawing/2014/main" id="{45FE65B3-21A6-5AA4-FFF0-7E6BB7EC68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8477" y="3340223"/>
            <a:ext cx="957796" cy="8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327766"/>
            <a:chOff x="4122583"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000" dirty="0">
                  <a:solidFill>
                    <a:schemeClr val="tx1">
                      <a:lumMod val="65000"/>
                      <a:lumOff val="35000"/>
                    </a:schemeClr>
                  </a:solidFill>
                </a:rPr>
                <a:t>タブレット導入に伴い、記録できる台数も増えたことや現場での入力が</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可能になった</a:t>
              </a:r>
              <a:endParaRPr kumimoji="1" lang="en-US" altLang="ja-JP" sz="2000" dirty="0">
                <a:solidFill>
                  <a:schemeClr val="tx1">
                    <a:lumMod val="65000"/>
                    <a:lumOff val="35000"/>
                  </a:schemeClr>
                </a:solidFill>
              </a:endParaRPr>
            </a:p>
            <a:p>
              <a:endParaRPr kumimoji="1" lang="en-US" altLang="ja-JP" sz="2000" b="1" dirty="0">
                <a:solidFill>
                  <a:schemeClr val="tx1">
                    <a:lumMod val="65000"/>
                    <a:lumOff val="35000"/>
                  </a:schemeClr>
                </a:solidFill>
              </a:endParaRPr>
            </a:p>
            <a:p>
              <a:endParaRPr kumimoji="1" lang="en-US" altLang="ja-JP" sz="2000" b="1" dirty="0">
                <a:solidFill>
                  <a:schemeClr val="tx1">
                    <a:lumMod val="65000"/>
                    <a:lumOff val="35000"/>
                  </a:schemeClr>
                </a:solidFill>
              </a:endParaRPr>
            </a:p>
            <a:p>
              <a:r>
                <a:rPr kumimoji="1" lang="ja-JP" altLang="en-US" sz="2000" b="1" u="sng" dirty="0">
                  <a:solidFill>
                    <a:schemeClr val="tx1">
                      <a:lumMod val="65000"/>
                      <a:lumOff val="35000"/>
                    </a:schemeClr>
                  </a:solidFill>
                </a:rPr>
                <a:t>年間業務時間削減率： ９．５ ％</a:t>
              </a:r>
              <a:endParaRPr kumimoji="1" lang="en-US" altLang="ja-JP" sz="2000" b="1" u="sng" dirty="0">
                <a:solidFill>
                  <a:schemeClr val="tx1">
                    <a:lumMod val="65000"/>
                    <a:lumOff val="35000"/>
                  </a:schemeClr>
                </a:solidFill>
              </a:endParaRPr>
            </a:p>
            <a:p>
              <a:r>
                <a:rPr kumimoji="1" lang="ja-JP" altLang="en-US" sz="2000" dirty="0">
                  <a:solidFill>
                    <a:schemeClr val="tx1">
                      <a:lumMod val="65000"/>
                      <a:lumOff val="35000"/>
                    </a:schemeClr>
                  </a:solidFill>
                </a:rPr>
                <a:t>→これにより確保できた時間を入園者の支援の時間につなげることがで</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　きた。</a:t>
              </a:r>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a:p>
              <a:endParaRPr kumimoji="1" lang="en-US" altLang="ja-JP" sz="2000" b="1" u="sng"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2" name="四角形: 角を丸くする 1">
            <a:extLst>
              <a:ext uri="{FF2B5EF4-FFF2-40B4-BE49-F238E27FC236}">
                <a16:creationId xmlns:a16="http://schemas.microsoft.com/office/drawing/2014/main" id="{475DD24D-7B7E-B83D-B9FB-B85A803E07E2}"/>
              </a:ext>
            </a:extLst>
          </p:cNvPr>
          <p:cNvSpPr/>
          <p:nvPr/>
        </p:nvSpPr>
        <p:spPr>
          <a:xfrm>
            <a:off x="227812" y="447485"/>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タブレット導入で支援記録の作成を効率化！</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正方形/長方形 2">
            <a:extLst>
              <a:ext uri="{FF2B5EF4-FFF2-40B4-BE49-F238E27FC236}">
                <a16:creationId xmlns:a16="http://schemas.microsoft.com/office/drawing/2014/main" id="{518EDDA8-48E5-99B1-8438-8611D458B6C7}"/>
              </a:ext>
            </a:extLst>
          </p:cNvPr>
          <p:cNvSpPr/>
          <p:nvPr/>
        </p:nvSpPr>
        <p:spPr>
          <a:xfrm>
            <a:off x="5813570" y="447485"/>
            <a:ext cx="3222337"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施設入所支援・生活介護</a:t>
            </a:r>
            <a:endParaRPr lang="en-US" altLang="ja-JP" sz="1200" kern="100" dirty="0">
              <a:solidFill>
                <a:schemeClr val="tx1"/>
              </a:solidFill>
              <a:effectLst/>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lumMod val="65000"/>
                      <a:lumOff val="35000"/>
                    </a:schemeClr>
                  </a:solidFill>
                </a:rPr>
                <a:t>　</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　➀部署内にて課題の整理</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　②導入したい機器の台数等の検討・決定</a:t>
              </a:r>
              <a:endParaRPr kumimoji="1" lang="en-US" altLang="ja-JP" dirty="0">
                <a:solidFill>
                  <a:schemeClr val="tx1">
                    <a:lumMod val="65000"/>
                    <a:lumOff val="35000"/>
                  </a:schemeClr>
                </a:solidFill>
              </a:endParaRPr>
            </a:p>
            <a:p>
              <a:endParaRPr kumimoji="1" lang="en-US" altLang="ja-JP" b="1" dirty="0">
                <a:solidFill>
                  <a:schemeClr val="tx1">
                    <a:lumMod val="65000"/>
                    <a:lumOff val="35000"/>
                  </a:schemeClr>
                </a:solidFill>
              </a:endParaRPr>
            </a:p>
            <a:p>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工夫した点</a:t>
              </a:r>
              <a:r>
                <a:rPr kumimoji="1" lang="en-US" altLang="ja-JP" b="1" dirty="0">
                  <a:solidFill>
                    <a:schemeClr val="tx1">
                      <a:lumMod val="65000"/>
                      <a:lumOff val="35000"/>
                    </a:schemeClr>
                  </a:solidFill>
                </a:rPr>
                <a:t>〉</a:t>
              </a:r>
            </a:p>
            <a:p>
              <a:r>
                <a:rPr kumimoji="1" lang="ja-JP" altLang="en-US" dirty="0">
                  <a:solidFill>
                    <a:schemeClr val="tx1">
                      <a:lumMod val="65000"/>
                      <a:lumOff val="35000"/>
                    </a:schemeClr>
                  </a:solidFill>
                </a:rPr>
                <a:t>　・取扱いについて、メーカーより運用について説明会を実施した。</a:t>
              </a:r>
              <a:endParaRPr kumimoji="1" lang="en-US" altLang="ja-JP" dirty="0">
                <a:solidFill>
                  <a:schemeClr val="tx1">
                    <a:lumMod val="65000"/>
                    <a:lumOff val="35000"/>
                  </a:schemeClr>
                </a:solidFill>
              </a:endParaRPr>
            </a:p>
            <a:p>
              <a:endParaRPr kumimoji="1" lang="en-US" altLang="ja-JP" sz="2000" dirty="0">
                <a:solidFill>
                  <a:schemeClr val="tx1">
                    <a:lumMod val="65000"/>
                    <a:lumOff val="35000"/>
                  </a:schemeClr>
                </a:solidFill>
              </a:endParaRPr>
            </a:p>
            <a:p>
              <a:endParaRPr kumimoji="1" lang="en-US" altLang="ja-JP" dirty="0">
                <a:solidFill>
                  <a:schemeClr val="tx1">
                    <a:lumMod val="65000"/>
                    <a:lumOff val="35000"/>
                  </a:schemeClr>
                </a:solidFill>
              </a:endParaRPr>
            </a:p>
            <a:p>
              <a:endParaRPr kumimoji="1" lang="en-US" altLang="ja-JP" b="1" dirty="0">
                <a:solidFill>
                  <a:schemeClr val="tx1">
                    <a:lumMod val="65000"/>
                    <a:lumOff val="35000"/>
                  </a:schemeClr>
                </a:solidFill>
              </a:endParaRPr>
            </a:p>
            <a:p>
              <a:endParaRPr kumimoji="1" lang="en-US" altLang="ja-JP" sz="2000"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工夫した点</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　</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良かった点</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　現場で見守りしながら入力できるようになったことで、業務効率につながった</a:t>
              </a:r>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他に導入したい機器等とその理由</a:t>
              </a:r>
              <a:r>
                <a:rPr kumimoji="1" lang="en-US" altLang="ja-JP" sz="2000" b="1" dirty="0">
                  <a:solidFill>
                    <a:schemeClr val="tx1">
                      <a:lumMod val="65000"/>
                      <a:lumOff val="35000"/>
                    </a:schemeClr>
                  </a:solidFill>
                </a:rPr>
                <a:t>〉</a:t>
              </a:r>
              <a:br>
                <a:rPr kumimoji="1" lang="en-US" altLang="ja-JP" sz="2000" b="1" dirty="0">
                  <a:solidFill>
                    <a:schemeClr val="tx1">
                      <a:lumMod val="65000"/>
                      <a:lumOff val="35000"/>
                    </a:schemeClr>
                  </a:solidFill>
                </a:rPr>
              </a:br>
              <a:r>
                <a:rPr kumimoji="1" lang="ja-JP" altLang="en-US" sz="2000" b="1" dirty="0">
                  <a:solidFill>
                    <a:schemeClr val="tx1">
                      <a:lumMod val="65000"/>
                      <a:lumOff val="35000"/>
                    </a:schemeClr>
                  </a:solidFill>
                </a:rPr>
                <a:t>　</a:t>
              </a:r>
              <a:r>
                <a:rPr kumimoji="1" lang="ja-JP" altLang="en-US" dirty="0">
                  <a:solidFill>
                    <a:schemeClr val="tx1">
                      <a:lumMod val="65000"/>
                      <a:lumOff val="35000"/>
                    </a:schemeClr>
                  </a:solidFill>
                </a:rPr>
                <a:t>今後、インカム導入によるリアルタイムによる情報共有化</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　</a:t>
              </a:r>
              <a:endParaRPr kumimoji="1" lang="en-US" altLang="ja-JP"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
        <p:nvSpPr>
          <p:cNvPr id="2" name="四角形: 角を丸くする 1">
            <a:extLst>
              <a:ext uri="{FF2B5EF4-FFF2-40B4-BE49-F238E27FC236}">
                <a16:creationId xmlns:a16="http://schemas.microsoft.com/office/drawing/2014/main" id="{AE505316-5AC5-17AD-65F4-DE263E8F7712}"/>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タブレット導入で支援記録の作成を効率化！</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正方形/長方形 2">
            <a:extLst>
              <a:ext uri="{FF2B5EF4-FFF2-40B4-BE49-F238E27FC236}">
                <a16:creationId xmlns:a16="http://schemas.microsoft.com/office/drawing/2014/main" id="{DBCFF0CD-479E-0B21-B198-22C8475CDEBC}"/>
              </a:ext>
            </a:extLst>
          </p:cNvPr>
          <p:cNvSpPr/>
          <p:nvPr/>
        </p:nvSpPr>
        <p:spPr>
          <a:xfrm>
            <a:off x="5766273" y="304278"/>
            <a:ext cx="3222337"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社会福祉法人弥栄福祉会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100" kern="100" dirty="0">
                <a:solidFill>
                  <a:schemeClr val="tx1"/>
                </a:solidFill>
                <a:effectLst/>
              </a:rPr>
              <a:t>障害者支援施設</a:t>
            </a:r>
            <a:r>
              <a:rPr lang="ja-JP" altLang="en-US" sz="1200" kern="100" dirty="0">
                <a:solidFill>
                  <a:schemeClr val="tx1"/>
                </a:solidFill>
                <a:effectLst/>
              </a:rPr>
              <a:t>くまとり弥栄園</a:t>
            </a:r>
            <a:endParaRPr lang="en-US" altLang="ja-JP" sz="12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200" kern="100" dirty="0">
                <a:solidFill>
                  <a:schemeClr val="tx1"/>
                </a:solidFill>
                <a:effectLst/>
              </a:rPr>
              <a:t>施設入所支援・生活介護</a:t>
            </a:r>
            <a:endParaRPr lang="en-US" altLang="ja-JP" sz="1200" kern="100" dirty="0">
              <a:solidFill>
                <a:schemeClr val="tx1"/>
              </a:solidFill>
              <a:effectLst/>
            </a:endParaRP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1216</TotalTime>
  <Words>407</Words>
  <PresentationFormat>画面に合わせる (4:3)</PresentationFormat>
  <Paragraphs>54</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游ゴシック</vt:lpstr>
      <vt:lpstr>Arial</vt:lpstr>
      <vt:lpstr>Calibri</vt:lpstr>
      <vt:lpstr>Calibri Light</vt:lpstr>
      <vt:lpstr>Wingdings</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2024-10-31T01:58:08Z</cp:lastPrinted>
  <dcterms:created xsi:type="dcterms:W3CDTF">2024-09-09T06:52:45Z</dcterms:created>
  <dcterms:modified xsi:type="dcterms:W3CDTF">2024-11-13T01:58:54Z</dcterms:modified>
</cp:coreProperties>
</file>