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66" r:id="rId2"/>
    <p:sldId id="268" r:id="rId3"/>
    <p:sldId id="269" r:id="rId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27CE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autoAdjust="0"/>
    <p:restoredTop sz="94660"/>
  </p:normalViewPr>
  <p:slideViewPr>
    <p:cSldViewPr snapToGrid="0">
      <p:cViewPr varScale="1">
        <p:scale>
          <a:sx n="114" d="100"/>
          <a:sy n="114" d="100"/>
        </p:scale>
        <p:origin x="145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2024/11/13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1904654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2024/11/13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1745887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2024/11/13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4159468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2024/11/13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3935848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2024/11/13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1211327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88FFC7A-05F1-49DC-8AEB-3C758879BABE}" type="datetimeFigureOut">
              <a:rPr kumimoji="1" lang="ja-JP" altLang="en-US" smtClean="0"/>
              <a:t>2024/11/13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3697871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88FFC7A-05F1-49DC-8AEB-3C758879BABE}" type="datetimeFigureOut">
              <a:rPr kumimoji="1" lang="ja-JP" altLang="en-US" smtClean="0"/>
              <a:t>2024/11/13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4190958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88FFC7A-05F1-49DC-8AEB-3C758879BABE}" type="datetimeFigureOut">
              <a:rPr kumimoji="1" lang="ja-JP" altLang="en-US" smtClean="0"/>
              <a:t>2024/11/13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355835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8FFC7A-05F1-49DC-8AEB-3C758879BABE}" type="datetimeFigureOut">
              <a:rPr kumimoji="1" lang="ja-JP" altLang="en-US" smtClean="0"/>
              <a:t>2024/11/13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53250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88FFC7A-05F1-49DC-8AEB-3C758879BABE}" type="datetimeFigureOut">
              <a:rPr kumimoji="1" lang="ja-JP" altLang="en-US" smtClean="0"/>
              <a:t>2024/11/13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443021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88FFC7A-05F1-49DC-8AEB-3C758879BABE}" type="datetimeFigureOut">
              <a:rPr kumimoji="1" lang="ja-JP" altLang="en-US" smtClean="0"/>
              <a:t>2024/11/13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2317388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8FFC7A-05F1-49DC-8AEB-3C758879BABE}" type="datetimeFigureOut">
              <a:rPr kumimoji="1" lang="ja-JP" altLang="en-US" smtClean="0"/>
              <a:t>2024/11/13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3374108059"/>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87897C8B-BD09-4D18-A726-5305C06D7FFA}"/>
              </a:ext>
            </a:extLst>
          </p:cNvPr>
          <p:cNvSpPr/>
          <p:nvPr/>
        </p:nvSpPr>
        <p:spPr>
          <a:xfrm>
            <a:off x="60796" y="498919"/>
            <a:ext cx="5539904" cy="669804"/>
          </a:xfrm>
          <a:prstGeom prst="roundRect">
            <a:avLst>
              <a:gd name="adj" fmla="val 995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タブレット導入で支援記録の作成を効率化！</a:t>
            </a:r>
            <a:endParaRPr kumimoji="1" lang="en-US" altLang="ja-JP" sz="20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8" name="グループ化 7">
            <a:extLst>
              <a:ext uri="{FF2B5EF4-FFF2-40B4-BE49-F238E27FC236}">
                <a16:creationId xmlns:a16="http://schemas.microsoft.com/office/drawing/2014/main" id="{06E58739-ED48-4380-A4B7-B01D18ED3EB7}"/>
              </a:ext>
            </a:extLst>
          </p:cNvPr>
          <p:cNvGrpSpPr/>
          <p:nvPr/>
        </p:nvGrpSpPr>
        <p:grpSpPr>
          <a:xfrm>
            <a:off x="84444" y="1379465"/>
            <a:ext cx="8975111" cy="3345648"/>
            <a:chOff x="4122583" y="1854372"/>
            <a:chExt cx="4647873" cy="1559581"/>
          </a:xfrm>
        </p:grpSpPr>
        <p:sp>
          <p:nvSpPr>
            <p:cNvPr id="6" name="四角形: 角を丸くする 5">
              <a:extLst>
                <a:ext uri="{FF2B5EF4-FFF2-40B4-BE49-F238E27FC236}">
                  <a16:creationId xmlns:a16="http://schemas.microsoft.com/office/drawing/2014/main" id="{92C52E5B-F293-4059-8CBF-C7E3FC40EDE4}"/>
                </a:ext>
              </a:extLst>
            </p:cNvPr>
            <p:cNvSpPr/>
            <p:nvPr/>
          </p:nvSpPr>
          <p:spPr>
            <a:xfrm>
              <a:off x="4122583" y="1965960"/>
              <a:ext cx="4647873" cy="1447993"/>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b="1" dirty="0">
                <a:solidFill>
                  <a:schemeClr val="tx1">
                    <a:lumMod val="65000"/>
                    <a:lumOff val="35000"/>
                  </a:schemeClr>
                </a:solidFill>
              </a:endParaRPr>
            </a:p>
            <a:p>
              <a:r>
                <a:rPr kumimoji="1" lang="ja-JP" altLang="en-US" b="1" dirty="0">
                  <a:solidFill>
                    <a:schemeClr val="tx1">
                      <a:lumMod val="65000"/>
                      <a:lumOff val="35000"/>
                    </a:schemeClr>
                  </a:solidFill>
                </a:rPr>
                <a:t>タブレット：</a:t>
              </a:r>
              <a:r>
                <a:rPr kumimoji="1" lang="en-US" altLang="ja-JP" b="1" dirty="0">
                  <a:solidFill>
                    <a:schemeClr val="tx1">
                      <a:lumMod val="65000"/>
                      <a:lumOff val="35000"/>
                    </a:schemeClr>
                  </a:solidFill>
                </a:rPr>
                <a:t>4</a:t>
              </a:r>
              <a:r>
                <a:rPr kumimoji="1" lang="ja-JP" altLang="en-US" b="1" dirty="0">
                  <a:solidFill>
                    <a:schemeClr val="tx1">
                      <a:lumMod val="65000"/>
                      <a:lumOff val="35000"/>
                    </a:schemeClr>
                  </a:solidFill>
                </a:rPr>
                <a:t>台</a:t>
              </a:r>
              <a:endParaRPr kumimoji="1" lang="en-US" altLang="ja-JP" b="1" dirty="0">
                <a:solidFill>
                  <a:schemeClr val="tx1">
                    <a:lumMod val="65000"/>
                    <a:lumOff val="35000"/>
                  </a:schemeClr>
                </a:solidFill>
              </a:endParaRPr>
            </a:p>
            <a:p>
              <a:r>
                <a:rPr kumimoji="1" lang="ja-JP" altLang="en-US" b="1" dirty="0">
                  <a:solidFill>
                    <a:schemeClr val="tx1">
                      <a:lumMod val="65000"/>
                      <a:lumOff val="35000"/>
                    </a:schemeClr>
                  </a:solidFill>
                </a:rPr>
                <a:t>ソフトウェア</a:t>
              </a:r>
              <a:r>
                <a:rPr kumimoji="1" lang="ja-JP" altLang="en-US" sz="1600" b="1" dirty="0">
                  <a:solidFill>
                    <a:schemeClr val="tx1">
                      <a:lumMod val="65000"/>
                      <a:lumOff val="35000"/>
                    </a:schemeClr>
                  </a:solidFill>
                </a:rPr>
                <a:t>（</a:t>
              </a:r>
              <a:r>
                <a:rPr kumimoji="1" lang="ja-JP" altLang="en-US" sz="1600" b="1" i="0" u="none" strike="noStrike" kern="1200" cap="none" spc="0" normalizeH="0" baseline="0" noProof="0" dirty="0">
                  <a:ln>
                    <a:noFill/>
                  </a:ln>
                  <a:solidFill>
                    <a:prstClr val="black">
                      <a:lumMod val="65000"/>
                      <a:lumOff val="35000"/>
                    </a:prstClr>
                  </a:solidFill>
                  <a:effectLst/>
                  <a:uLnTx/>
                  <a:uFillTx/>
                  <a:latin typeface="Calibri" panose="020F0502020204030204"/>
                  <a:ea typeface="游ゴシック" panose="020B0400000000000000" pitchFamily="50" charset="-128"/>
                  <a:cs typeface="+mn-cs"/>
                </a:rPr>
                <a:t> ☑</a:t>
              </a:r>
              <a:r>
                <a:rPr kumimoji="1" lang="ja-JP" altLang="en-US" sz="1600" b="1" dirty="0">
                  <a:solidFill>
                    <a:schemeClr val="tx1">
                      <a:lumMod val="65000"/>
                      <a:lumOff val="35000"/>
                    </a:schemeClr>
                  </a:solidFill>
                </a:rPr>
                <a:t>記録  □情報共有  □請求  □勤怠管理  □シフト表作成  □人事給与）</a:t>
              </a:r>
              <a:endParaRPr kumimoji="1" lang="en-US" altLang="ja-JP" sz="1600" b="1" dirty="0">
                <a:solidFill>
                  <a:schemeClr val="tx1">
                    <a:lumMod val="65000"/>
                    <a:lumOff val="35000"/>
                  </a:schemeClr>
                </a:solidFill>
              </a:endParaRPr>
            </a:p>
            <a:p>
              <a:r>
                <a:rPr kumimoji="1" lang="ja-JP" altLang="en-US" b="1" dirty="0">
                  <a:solidFill>
                    <a:schemeClr val="tx1">
                      <a:lumMod val="65000"/>
                      <a:lumOff val="35000"/>
                    </a:schemeClr>
                  </a:solidFill>
                </a:rPr>
                <a:t>　➪支援記録等、障害者福祉システムソフトのクラウド化</a:t>
              </a:r>
              <a:endParaRPr kumimoji="1" lang="en-US" altLang="ja-JP" sz="1600" b="1" dirty="0">
                <a:solidFill>
                  <a:schemeClr val="tx1">
                    <a:lumMod val="65000"/>
                    <a:lumOff val="35000"/>
                  </a:schemeClr>
                </a:solidFill>
              </a:endParaRPr>
            </a:p>
            <a:p>
              <a:r>
                <a:rPr kumimoji="1" lang="ja-JP" altLang="en-US" b="1" dirty="0">
                  <a:solidFill>
                    <a:schemeClr val="tx1">
                      <a:lumMod val="65000"/>
                      <a:lumOff val="35000"/>
                    </a:schemeClr>
                  </a:solidFill>
                </a:rPr>
                <a:t> </a:t>
              </a:r>
              <a:r>
                <a:rPr kumimoji="1" lang="en-US" altLang="ja-JP" b="1" dirty="0">
                  <a:solidFill>
                    <a:schemeClr val="tx1">
                      <a:lumMod val="65000"/>
                      <a:lumOff val="35000"/>
                    </a:schemeClr>
                  </a:solidFill>
                </a:rPr>
                <a:t>Wi</a:t>
              </a:r>
              <a:r>
                <a:rPr kumimoji="1" lang="ja-JP" altLang="en-US" b="1" dirty="0">
                  <a:solidFill>
                    <a:schemeClr val="tx1">
                      <a:lumMod val="65000"/>
                      <a:lumOff val="35000"/>
                    </a:schemeClr>
                  </a:solidFill>
                </a:rPr>
                <a:t>－</a:t>
              </a:r>
              <a:r>
                <a:rPr kumimoji="1" lang="en-US" altLang="ja-JP" b="1" dirty="0">
                  <a:solidFill>
                    <a:schemeClr val="tx1">
                      <a:lumMod val="65000"/>
                      <a:lumOff val="35000"/>
                    </a:schemeClr>
                  </a:solidFill>
                </a:rPr>
                <a:t>Fi</a:t>
              </a:r>
              <a:r>
                <a:rPr kumimoji="1" lang="ja-JP" altLang="en-US" b="1" dirty="0">
                  <a:solidFill>
                    <a:schemeClr val="tx1">
                      <a:lumMod val="65000"/>
                      <a:lumOff val="35000"/>
                    </a:schemeClr>
                  </a:solidFill>
                </a:rPr>
                <a:t>　</a:t>
              </a:r>
              <a:r>
                <a:rPr kumimoji="1" lang="en-US" altLang="ja-JP" b="1" dirty="0">
                  <a:solidFill>
                    <a:schemeClr val="tx1">
                      <a:lumMod val="65000"/>
                      <a:lumOff val="35000"/>
                    </a:schemeClr>
                  </a:solidFill>
                </a:rPr>
                <a:t>13</a:t>
              </a:r>
              <a:r>
                <a:rPr kumimoji="1" lang="ja-JP" altLang="en-US" b="1" dirty="0">
                  <a:solidFill>
                    <a:schemeClr val="tx1">
                      <a:lumMod val="65000"/>
                      <a:lumOff val="35000"/>
                    </a:schemeClr>
                  </a:solidFill>
                </a:rPr>
                <a:t>台・ルーター：</a:t>
              </a:r>
              <a:r>
                <a:rPr kumimoji="1" lang="en-US" altLang="ja-JP" b="1" dirty="0">
                  <a:solidFill>
                    <a:schemeClr val="tx1">
                      <a:lumMod val="65000"/>
                      <a:lumOff val="35000"/>
                    </a:schemeClr>
                  </a:solidFill>
                </a:rPr>
                <a:t>3</a:t>
              </a:r>
              <a:r>
                <a:rPr kumimoji="1" lang="ja-JP" altLang="en-US" b="1" dirty="0">
                  <a:solidFill>
                    <a:schemeClr val="tx1">
                      <a:lumMod val="65000"/>
                      <a:lumOff val="35000"/>
                    </a:schemeClr>
                  </a:solidFill>
                </a:rPr>
                <a:t>台</a:t>
              </a:r>
              <a:endParaRPr kumimoji="1" lang="en-US" altLang="ja-JP" dirty="0">
                <a:solidFill>
                  <a:schemeClr val="tx1">
                    <a:lumMod val="65000"/>
                    <a:lumOff val="35000"/>
                  </a:schemeClr>
                </a:solidFill>
              </a:endParaRPr>
            </a:p>
          </p:txBody>
        </p:sp>
        <p:sp>
          <p:nvSpPr>
            <p:cNvPr id="7" name="四角形: 角を丸くする 6">
              <a:extLst>
                <a:ext uri="{FF2B5EF4-FFF2-40B4-BE49-F238E27FC236}">
                  <a16:creationId xmlns:a16="http://schemas.microsoft.com/office/drawing/2014/main" id="{DD775A77-E13A-4118-BCC0-5015E738FA06}"/>
                </a:ext>
              </a:extLst>
            </p:cNvPr>
            <p:cNvSpPr/>
            <p:nvPr/>
          </p:nvSpPr>
          <p:spPr>
            <a:xfrm>
              <a:off x="4227667" y="1854372"/>
              <a:ext cx="1078437" cy="223177"/>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導入機器等の内容</a:t>
              </a:r>
            </a:p>
          </p:txBody>
        </p:sp>
      </p:grpSp>
      <p:grpSp>
        <p:nvGrpSpPr>
          <p:cNvPr id="15" name="グループ化 14">
            <a:extLst>
              <a:ext uri="{FF2B5EF4-FFF2-40B4-BE49-F238E27FC236}">
                <a16:creationId xmlns:a16="http://schemas.microsoft.com/office/drawing/2014/main" id="{A1303BDD-75EF-4010-98E6-F5A727B0D5BB}"/>
              </a:ext>
            </a:extLst>
          </p:cNvPr>
          <p:cNvGrpSpPr/>
          <p:nvPr/>
        </p:nvGrpSpPr>
        <p:grpSpPr>
          <a:xfrm>
            <a:off x="78261" y="4964494"/>
            <a:ext cx="8927814" cy="1705201"/>
            <a:chOff x="4122583" y="1620642"/>
            <a:chExt cx="4647873" cy="1922659"/>
          </a:xfrm>
        </p:grpSpPr>
        <p:sp>
          <p:nvSpPr>
            <p:cNvPr id="16" name="四角形: 角を丸くする 15">
              <a:extLst>
                <a:ext uri="{FF2B5EF4-FFF2-40B4-BE49-F238E27FC236}">
                  <a16:creationId xmlns:a16="http://schemas.microsoft.com/office/drawing/2014/main" id="{09C85C6E-0565-4279-BBA1-561BCA8185B2}"/>
                </a:ext>
              </a:extLst>
            </p:cNvPr>
            <p:cNvSpPr/>
            <p:nvPr/>
          </p:nvSpPr>
          <p:spPr>
            <a:xfrm>
              <a:off x="4122583" y="1965961"/>
              <a:ext cx="4647873" cy="1577340"/>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a:solidFill>
                  <a:schemeClr val="tx1">
                    <a:lumMod val="65000"/>
                    <a:lumOff val="35000"/>
                  </a:schemeClr>
                </a:solidFill>
              </a:endParaRPr>
            </a:p>
            <a:p>
              <a:r>
                <a:rPr kumimoji="1" lang="ja-JP" altLang="en-US" sz="2000" dirty="0">
                  <a:solidFill>
                    <a:schemeClr val="tx1">
                      <a:lumMod val="65000"/>
                      <a:lumOff val="35000"/>
                    </a:schemeClr>
                  </a:solidFill>
                </a:rPr>
                <a:t>支援記録がケアセンター内の据え置きパソコンの入力のみであり</a:t>
              </a:r>
              <a:br>
                <a:rPr kumimoji="1" lang="en-US" altLang="ja-JP" sz="2000" dirty="0">
                  <a:solidFill>
                    <a:schemeClr val="tx1">
                      <a:lumMod val="65000"/>
                      <a:lumOff val="35000"/>
                    </a:schemeClr>
                  </a:solidFill>
                </a:rPr>
              </a:br>
              <a:r>
                <a:rPr kumimoji="1" lang="ja-JP" altLang="en-US" sz="2000" dirty="0">
                  <a:solidFill>
                    <a:schemeClr val="tx1">
                      <a:lumMod val="65000"/>
                      <a:lumOff val="35000"/>
                    </a:schemeClr>
                  </a:solidFill>
                </a:rPr>
                <a:t>現場での入力支援ができる環境ではない。</a:t>
              </a:r>
              <a:endParaRPr kumimoji="1" lang="en-US" altLang="ja-JP" sz="2000" dirty="0">
                <a:solidFill>
                  <a:schemeClr val="tx1">
                    <a:lumMod val="65000"/>
                    <a:lumOff val="35000"/>
                  </a:schemeClr>
                </a:solidFill>
              </a:endParaRPr>
            </a:p>
          </p:txBody>
        </p:sp>
        <p:sp>
          <p:nvSpPr>
            <p:cNvPr id="17" name="四角形: 角を丸くする 16">
              <a:extLst>
                <a:ext uri="{FF2B5EF4-FFF2-40B4-BE49-F238E27FC236}">
                  <a16:creationId xmlns:a16="http://schemas.microsoft.com/office/drawing/2014/main" id="{2E81446F-6895-40F4-9215-AA5DC2AC4EAA}"/>
                </a:ext>
              </a:extLst>
            </p:cNvPr>
            <p:cNvSpPr/>
            <p:nvPr/>
          </p:nvSpPr>
          <p:spPr>
            <a:xfrm>
              <a:off x="4232591" y="1620642"/>
              <a:ext cx="1802635" cy="450219"/>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導入の理由（抱えていた課題）</a:t>
              </a:r>
            </a:p>
          </p:txBody>
        </p:sp>
      </p:grpSp>
      <p:sp>
        <p:nvSpPr>
          <p:cNvPr id="14" name="テキスト ボックス 13">
            <a:extLst>
              <a:ext uri="{FF2B5EF4-FFF2-40B4-BE49-F238E27FC236}">
                <a16:creationId xmlns:a16="http://schemas.microsoft.com/office/drawing/2014/main" id="{EB7969D9-80C8-4257-AC3F-7B3E96429E64}"/>
              </a:ext>
            </a:extLst>
          </p:cNvPr>
          <p:cNvSpPr txBox="1"/>
          <p:nvPr/>
        </p:nvSpPr>
        <p:spPr>
          <a:xfrm>
            <a:off x="0" y="0"/>
            <a:ext cx="9144000" cy="276999"/>
          </a:xfrm>
          <a:prstGeom prst="rect">
            <a:avLst/>
          </a:prstGeom>
          <a:solidFill>
            <a:schemeClr val="accent3">
              <a:lumMod val="20000"/>
              <a:lumOff val="80000"/>
            </a:schemeClr>
          </a:solidFill>
        </p:spPr>
        <p:txBody>
          <a:bodyPr wrap="square" rtlCol="0">
            <a:spAutoFit/>
          </a:bodyPr>
          <a:lstStyle/>
          <a:p>
            <a:r>
              <a:rPr lang="ja-JP" altLang="ja-JP" sz="1200" dirty="0">
                <a:effectLst/>
                <a:ea typeface="游ゴシック" panose="020B0400000000000000" pitchFamily="50" charset="-128"/>
                <a:cs typeface="Times New Roman" panose="02020603050405020304" pitchFamily="18" charset="0"/>
              </a:rPr>
              <a:t>令和５年度（令和４年度からの繰越分）障がい福祉分野の</a:t>
            </a:r>
            <a:r>
              <a:rPr lang="en-US" altLang="ja-JP" sz="1200" dirty="0">
                <a:effectLst/>
                <a:ea typeface="游ゴシック" panose="020B0400000000000000" pitchFamily="50" charset="-128"/>
                <a:cs typeface="Times New Roman" panose="02020603050405020304" pitchFamily="18" charset="0"/>
              </a:rPr>
              <a:t>ICT</a:t>
            </a:r>
            <a:r>
              <a:rPr lang="ja-JP" altLang="ja-JP" sz="1200" dirty="0">
                <a:effectLst/>
                <a:ea typeface="游ゴシック" panose="020B0400000000000000" pitchFamily="50" charset="-128"/>
                <a:cs typeface="Times New Roman" panose="02020603050405020304" pitchFamily="18" charset="0"/>
              </a:rPr>
              <a:t>導入支援事業</a:t>
            </a:r>
            <a:endParaRPr kumimoji="1" lang="ja-JP" altLang="en-US" sz="1200" dirty="0"/>
          </a:p>
        </p:txBody>
      </p:sp>
      <p:sp>
        <p:nvSpPr>
          <p:cNvPr id="19" name="正方形/長方形 18">
            <a:extLst>
              <a:ext uri="{FF2B5EF4-FFF2-40B4-BE49-F238E27FC236}">
                <a16:creationId xmlns:a16="http://schemas.microsoft.com/office/drawing/2014/main" id="{E0AA9AA1-26C6-4D15-B233-C4A5DEA5F357}"/>
              </a:ext>
            </a:extLst>
          </p:cNvPr>
          <p:cNvSpPr/>
          <p:nvPr/>
        </p:nvSpPr>
        <p:spPr>
          <a:xfrm>
            <a:off x="5766273" y="304278"/>
            <a:ext cx="3222337" cy="904007"/>
          </a:xfrm>
          <a:prstGeom prst="rect">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ja-JP" sz="1300" kern="100" dirty="0">
                <a:solidFill>
                  <a:schemeClr val="tx1"/>
                </a:solidFill>
                <a:effectLst/>
              </a:rPr>
              <a:t>【</a:t>
            </a:r>
            <a:r>
              <a:rPr lang="ja-JP" altLang="ja-JP" sz="1300" kern="100" dirty="0">
                <a:solidFill>
                  <a:schemeClr val="tx1"/>
                </a:solidFill>
                <a:effectLst/>
              </a:rPr>
              <a:t>法人名</a:t>
            </a:r>
            <a:r>
              <a:rPr lang="en-US" altLang="ja-JP" sz="1300" kern="100" dirty="0">
                <a:solidFill>
                  <a:schemeClr val="tx1"/>
                </a:solidFill>
                <a:effectLst/>
                <a:sym typeface="Wingdings" panose="05000000000000000000" pitchFamily="2" charset="2"/>
              </a:rPr>
              <a:t>】</a:t>
            </a:r>
            <a:r>
              <a:rPr lang="ja-JP" altLang="en-US" sz="1300" kern="100" dirty="0">
                <a:solidFill>
                  <a:schemeClr val="tx1"/>
                </a:solidFill>
                <a:effectLst/>
                <a:sym typeface="Wingdings" panose="05000000000000000000" pitchFamily="2" charset="2"/>
              </a:rPr>
              <a:t>社会福祉法人弥栄福祉会</a:t>
            </a:r>
            <a:endParaRPr lang="en-US" altLang="ja-JP" sz="1300" kern="100" dirty="0">
              <a:solidFill>
                <a:schemeClr val="tx1"/>
              </a:solidFill>
              <a:effectLst/>
              <a:sym typeface="Wingdings" panose="05000000000000000000" pitchFamily="2" charset="2"/>
            </a:endParaRPr>
          </a:p>
          <a:p>
            <a:pPr algn="l"/>
            <a:r>
              <a:rPr lang="en-US" altLang="ja-JP" sz="1300" kern="100" dirty="0">
                <a:solidFill>
                  <a:schemeClr val="tx1"/>
                </a:solidFill>
                <a:effectLst/>
              </a:rPr>
              <a:t>【</a:t>
            </a:r>
            <a:r>
              <a:rPr lang="ja-JP" altLang="ja-JP" sz="1300" kern="100" dirty="0">
                <a:solidFill>
                  <a:schemeClr val="tx1"/>
                </a:solidFill>
                <a:effectLst/>
              </a:rPr>
              <a:t>事業所名</a:t>
            </a:r>
            <a:r>
              <a:rPr lang="en-US" altLang="ja-JP" sz="1300" kern="100" dirty="0">
                <a:solidFill>
                  <a:schemeClr val="tx1"/>
                </a:solidFill>
                <a:effectLst/>
              </a:rPr>
              <a:t>】</a:t>
            </a:r>
            <a:r>
              <a:rPr lang="ja-JP" altLang="en-US" sz="1100" kern="100" dirty="0">
                <a:solidFill>
                  <a:schemeClr val="tx1"/>
                </a:solidFill>
                <a:effectLst/>
              </a:rPr>
              <a:t>障害者支援施設</a:t>
            </a:r>
            <a:r>
              <a:rPr lang="ja-JP" altLang="en-US" sz="1200" kern="100" dirty="0">
                <a:solidFill>
                  <a:schemeClr val="tx1"/>
                </a:solidFill>
                <a:effectLst/>
              </a:rPr>
              <a:t>くまとり弥栄園</a:t>
            </a:r>
            <a:endParaRPr lang="en-US" altLang="ja-JP" sz="1200" kern="100" dirty="0">
              <a:solidFill>
                <a:schemeClr val="tx1"/>
              </a:solidFill>
              <a:effectLst/>
            </a:endParaRPr>
          </a:p>
          <a:p>
            <a:pPr algn="l"/>
            <a:r>
              <a:rPr lang="en-US" altLang="ja-JP" sz="1300" kern="100" dirty="0">
                <a:solidFill>
                  <a:schemeClr val="tx1"/>
                </a:solidFill>
                <a:effectLst/>
              </a:rPr>
              <a:t>【</a:t>
            </a:r>
            <a:r>
              <a:rPr lang="ja-JP" altLang="en-US" sz="1300" kern="100" dirty="0">
                <a:solidFill>
                  <a:schemeClr val="tx1"/>
                </a:solidFill>
                <a:effectLst/>
              </a:rPr>
              <a:t>提供サービス</a:t>
            </a:r>
            <a:r>
              <a:rPr lang="en-US" altLang="ja-JP" sz="1300" kern="100" dirty="0">
                <a:solidFill>
                  <a:schemeClr val="tx1"/>
                </a:solidFill>
                <a:effectLst/>
              </a:rPr>
              <a:t>】</a:t>
            </a:r>
            <a:r>
              <a:rPr lang="ja-JP" altLang="en-US" sz="1200" kern="100" dirty="0">
                <a:solidFill>
                  <a:schemeClr val="tx1"/>
                </a:solidFill>
                <a:effectLst/>
              </a:rPr>
              <a:t>施設入所支援・生活介護</a:t>
            </a:r>
            <a:endParaRPr lang="en-US" altLang="ja-JP" sz="1200" kern="100" dirty="0">
              <a:solidFill>
                <a:schemeClr val="tx1"/>
              </a:solidFill>
              <a:effectLst/>
            </a:endParaRPr>
          </a:p>
        </p:txBody>
      </p:sp>
      <p:pic>
        <p:nvPicPr>
          <p:cNvPr id="9" name="図 8">
            <a:extLst>
              <a:ext uri="{FF2B5EF4-FFF2-40B4-BE49-F238E27FC236}">
                <a16:creationId xmlns:a16="http://schemas.microsoft.com/office/drawing/2014/main" id="{9B64FF7B-BCA4-8B09-181E-1991548A6E1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6683313" y="2875590"/>
            <a:ext cx="1876155" cy="1543050"/>
          </a:xfrm>
          <a:prstGeom prst="rect">
            <a:avLst/>
          </a:prstGeom>
          <a:noFill/>
          <a:ln>
            <a:noFill/>
          </a:ln>
        </p:spPr>
      </p:pic>
      <p:pic>
        <p:nvPicPr>
          <p:cNvPr id="10" name="Picture 4" descr="タブレットPCのイラスト">
            <a:extLst>
              <a:ext uri="{FF2B5EF4-FFF2-40B4-BE49-F238E27FC236}">
                <a16:creationId xmlns:a16="http://schemas.microsoft.com/office/drawing/2014/main" id="{756395FE-A29F-4E54-8F12-26B1593CF1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0700" y="3665907"/>
            <a:ext cx="957796" cy="89075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4" descr="タブレットPCのイラスト">
            <a:extLst>
              <a:ext uri="{FF2B5EF4-FFF2-40B4-BE49-F238E27FC236}">
                <a16:creationId xmlns:a16="http://schemas.microsoft.com/office/drawing/2014/main" id="{45FE65B3-21A6-5AA4-FFF0-7E6BB7EC680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8477" y="3340223"/>
            <a:ext cx="957796" cy="890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5240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グループ化 7">
            <a:extLst>
              <a:ext uri="{FF2B5EF4-FFF2-40B4-BE49-F238E27FC236}">
                <a16:creationId xmlns:a16="http://schemas.microsoft.com/office/drawing/2014/main" id="{06E58739-ED48-4380-A4B7-B01D18ED3EB7}"/>
              </a:ext>
            </a:extLst>
          </p:cNvPr>
          <p:cNvGrpSpPr/>
          <p:nvPr/>
        </p:nvGrpSpPr>
        <p:grpSpPr>
          <a:xfrm>
            <a:off x="60796" y="1405541"/>
            <a:ext cx="8975111" cy="5327766"/>
            <a:chOff x="4122583" y="1910165"/>
            <a:chExt cx="4647873" cy="1633135"/>
          </a:xfrm>
        </p:grpSpPr>
        <p:sp>
          <p:nvSpPr>
            <p:cNvPr id="6" name="四角形: 角を丸くする 5">
              <a:extLst>
                <a:ext uri="{FF2B5EF4-FFF2-40B4-BE49-F238E27FC236}">
                  <a16:creationId xmlns:a16="http://schemas.microsoft.com/office/drawing/2014/main" id="{92C52E5B-F293-4059-8CBF-C7E3FC40EDE4}"/>
                </a:ext>
              </a:extLst>
            </p:cNvPr>
            <p:cNvSpPr/>
            <p:nvPr/>
          </p:nvSpPr>
          <p:spPr>
            <a:xfrm>
              <a:off x="4122583" y="1965960"/>
              <a:ext cx="4647873" cy="1577340"/>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a:solidFill>
                  <a:schemeClr val="tx1">
                    <a:lumMod val="65000"/>
                    <a:lumOff val="35000"/>
                  </a:schemeClr>
                </a:solidFill>
              </a:endParaRPr>
            </a:p>
            <a:p>
              <a:r>
                <a:rPr kumimoji="1" lang="ja-JP" altLang="en-US" sz="2000" dirty="0">
                  <a:solidFill>
                    <a:schemeClr val="tx1">
                      <a:lumMod val="65000"/>
                      <a:lumOff val="35000"/>
                    </a:schemeClr>
                  </a:solidFill>
                </a:rPr>
                <a:t>タブレット導入に伴い、記録できる台数も増えたことや現場での入力が</a:t>
              </a:r>
              <a:endParaRPr kumimoji="1" lang="en-US" altLang="ja-JP" sz="2000" dirty="0">
                <a:solidFill>
                  <a:schemeClr val="tx1">
                    <a:lumMod val="65000"/>
                    <a:lumOff val="35000"/>
                  </a:schemeClr>
                </a:solidFill>
              </a:endParaRPr>
            </a:p>
            <a:p>
              <a:r>
                <a:rPr kumimoji="1" lang="ja-JP" altLang="en-US" sz="2000" dirty="0">
                  <a:solidFill>
                    <a:schemeClr val="tx1">
                      <a:lumMod val="65000"/>
                      <a:lumOff val="35000"/>
                    </a:schemeClr>
                  </a:solidFill>
                </a:rPr>
                <a:t>可能になった</a:t>
              </a:r>
              <a:endParaRPr kumimoji="1" lang="en-US" altLang="ja-JP" sz="2000" dirty="0">
                <a:solidFill>
                  <a:schemeClr val="tx1">
                    <a:lumMod val="65000"/>
                    <a:lumOff val="35000"/>
                  </a:schemeClr>
                </a:solidFill>
              </a:endParaRPr>
            </a:p>
            <a:p>
              <a:endParaRPr kumimoji="1" lang="en-US" altLang="ja-JP" sz="2000" b="1" dirty="0">
                <a:solidFill>
                  <a:schemeClr val="tx1">
                    <a:lumMod val="65000"/>
                    <a:lumOff val="35000"/>
                  </a:schemeClr>
                </a:solidFill>
              </a:endParaRPr>
            </a:p>
            <a:p>
              <a:endParaRPr kumimoji="1" lang="en-US" altLang="ja-JP" sz="2000" b="1" dirty="0">
                <a:solidFill>
                  <a:schemeClr val="tx1">
                    <a:lumMod val="65000"/>
                    <a:lumOff val="35000"/>
                  </a:schemeClr>
                </a:solidFill>
              </a:endParaRPr>
            </a:p>
            <a:p>
              <a:r>
                <a:rPr kumimoji="1" lang="ja-JP" altLang="en-US" sz="2000" b="1" u="sng" dirty="0">
                  <a:solidFill>
                    <a:schemeClr val="tx1">
                      <a:lumMod val="65000"/>
                      <a:lumOff val="35000"/>
                    </a:schemeClr>
                  </a:solidFill>
                </a:rPr>
                <a:t>年間業務時間削減率： ９．５ ％</a:t>
              </a:r>
              <a:endParaRPr kumimoji="1" lang="en-US" altLang="ja-JP" sz="2000" b="1" u="sng" dirty="0">
                <a:solidFill>
                  <a:schemeClr val="tx1">
                    <a:lumMod val="65000"/>
                    <a:lumOff val="35000"/>
                  </a:schemeClr>
                </a:solidFill>
              </a:endParaRPr>
            </a:p>
            <a:p>
              <a:r>
                <a:rPr kumimoji="1" lang="ja-JP" altLang="en-US" sz="2000" dirty="0">
                  <a:solidFill>
                    <a:schemeClr val="tx1">
                      <a:lumMod val="65000"/>
                      <a:lumOff val="35000"/>
                    </a:schemeClr>
                  </a:solidFill>
                </a:rPr>
                <a:t>→これにより確保できた時間を入園者の支援の時間につなげることがで</a:t>
              </a:r>
              <a:endParaRPr kumimoji="1" lang="en-US" altLang="ja-JP" sz="2000" dirty="0">
                <a:solidFill>
                  <a:schemeClr val="tx1">
                    <a:lumMod val="65000"/>
                    <a:lumOff val="35000"/>
                  </a:schemeClr>
                </a:solidFill>
              </a:endParaRPr>
            </a:p>
            <a:p>
              <a:r>
                <a:rPr kumimoji="1" lang="ja-JP" altLang="en-US" sz="2000" dirty="0">
                  <a:solidFill>
                    <a:schemeClr val="tx1">
                      <a:lumMod val="65000"/>
                      <a:lumOff val="35000"/>
                    </a:schemeClr>
                  </a:solidFill>
                </a:rPr>
                <a:t>　きた。</a:t>
              </a:r>
              <a:endParaRPr kumimoji="1" lang="en-US" altLang="ja-JP" sz="2000" dirty="0">
                <a:solidFill>
                  <a:schemeClr val="tx1">
                    <a:lumMod val="65000"/>
                    <a:lumOff val="35000"/>
                  </a:schemeClr>
                </a:solidFill>
              </a:endParaRPr>
            </a:p>
            <a:p>
              <a:endParaRPr kumimoji="1" lang="en-US" altLang="ja-JP" sz="2000" dirty="0">
                <a:solidFill>
                  <a:schemeClr val="tx1">
                    <a:lumMod val="65000"/>
                    <a:lumOff val="35000"/>
                  </a:schemeClr>
                </a:solidFill>
              </a:endParaRPr>
            </a:p>
            <a:p>
              <a:endParaRPr kumimoji="1" lang="en-US" altLang="ja-JP" sz="2000" dirty="0">
                <a:solidFill>
                  <a:schemeClr val="tx1">
                    <a:lumMod val="65000"/>
                    <a:lumOff val="35000"/>
                  </a:schemeClr>
                </a:solidFill>
              </a:endParaRPr>
            </a:p>
            <a:p>
              <a:endParaRPr kumimoji="1" lang="en-US" altLang="ja-JP" sz="2000" b="1" u="sng" dirty="0">
                <a:solidFill>
                  <a:schemeClr val="tx1">
                    <a:lumMod val="65000"/>
                    <a:lumOff val="35000"/>
                  </a:schemeClr>
                </a:solidFill>
              </a:endParaRPr>
            </a:p>
          </p:txBody>
        </p:sp>
        <p:sp>
          <p:nvSpPr>
            <p:cNvPr id="7" name="四角形: 角を丸くする 6">
              <a:extLst>
                <a:ext uri="{FF2B5EF4-FFF2-40B4-BE49-F238E27FC236}">
                  <a16:creationId xmlns:a16="http://schemas.microsoft.com/office/drawing/2014/main" id="{DD775A77-E13A-4118-BCC0-5015E738FA06}"/>
                </a:ext>
              </a:extLst>
            </p:cNvPr>
            <p:cNvSpPr/>
            <p:nvPr/>
          </p:nvSpPr>
          <p:spPr>
            <a:xfrm>
              <a:off x="4310932" y="1910165"/>
              <a:ext cx="1212605" cy="122167"/>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導入の効果（詳細）</a:t>
              </a:r>
            </a:p>
          </p:txBody>
        </p:sp>
      </p:grpSp>
      <p:sp>
        <p:nvSpPr>
          <p:cNvPr id="9" name="テキスト ボックス 8">
            <a:extLst>
              <a:ext uri="{FF2B5EF4-FFF2-40B4-BE49-F238E27FC236}">
                <a16:creationId xmlns:a16="http://schemas.microsoft.com/office/drawing/2014/main" id="{34817307-AE5F-4847-9A0C-AB4F7B4B02FD}"/>
              </a:ext>
            </a:extLst>
          </p:cNvPr>
          <p:cNvSpPr txBox="1"/>
          <p:nvPr/>
        </p:nvSpPr>
        <p:spPr>
          <a:xfrm>
            <a:off x="0" y="0"/>
            <a:ext cx="9144000" cy="276999"/>
          </a:xfrm>
          <a:prstGeom prst="rect">
            <a:avLst/>
          </a:prstGeom>
          <a:solidFill>
            <a:schemeClr val="accent3">
              <a:lumMod val="20000"/>
              <a:lumOff val="80000"/>
            </a:schemeClr>
          </a:solidFill>
        </p:spPr>
        <p:txBody>
          <a:bodyPr wrap="square" rtlCol="0">
            <a:spAutoFit/>
          </a:bodyPr>
          <a:lstStyle/>
          <a:p>
            <a:r>
              <a:rPr lang="ja-JP" altLang="ja-JP" sz="1200" dirty="0">
                <a:effectLst/>
                <a:ea typeface="游ゴシック" panose="020B0400000000000000" pitchFamily="50" charset="-128"/>
                <a:cs typeface="Times New Roman" panose="02020603050405020304" pitchFamily="18" charset="0"/>
              </a:rPr>
              <a:t>令和５年度（令和４年度からの繰越分）障がい福祉分野の</a:t>
            </a:r>
            <a:r>
              <a:rPr lang="en-US" altLang="ja-JP" sz="1200" dirty="0">
                <a:effectLst/>
                <a:ea typeface="游ゴシック" panose="020B0400000000000000" pitchFamily="50" charset="-128"/>
                <a:cs typeface="Times New Roman" panose="02020603050405020304" pitchFamily="18" charset="0"/>
              </a:rPr>
              <a:t>ICT</a:t>
            </a:r>
            <a:r>
              <a:rPr lang="ja-JP" altLang="ja-JP" sz="1200" dirty="0">
                <a:effectLst/>
                <a:ea typeface="游ゴシック" panose="020B0400000000000000" pitchFamily="50" charset="-128"/>
                <a:cs typeface="Times New Roman" panose="02020603050405020304" pitchFamily="18" charset="0"/>
              </a:rPr>
              <a:t>導入支援事業</a:t>
            </a:r>
            <a:endParaRPr kumimoji="1" lang="ja-JP" altLang="en-US" sz="1200" dirty="0"/>
          </a:p>
        </p:txBody>
      </p:sp>
      <p:sp>
        <p:nvSpPr>
          <p:cNvPr id="2" name="四角形: 角を丸くする 1">
            <a:extLst>
              <a:ext uri="{FF2B5EF4-FFF2-40B4-BE49-F238E27FC236}">
                <a16:creationId xmlns:a16="http://schemas.microsoft.com/office/drawing/2014/main" id="{475DD24D-7B7E-B83D-B9FB-B85A803E07E2}"/>
              </a:ext>
            </a:extLst>
          </p:cNvPr>
          <p:cNvSpPr/>
          <p:nvPr/>
        </p:nvSpPr>
        <p:spPr>
          <a:xfrm>
            <a:off x="227812" y="447485"/>
            <a:ext cx="5539904" cy="669804"/>
          </a:xfrm>
          <a:prstGeom prst="roundRect">
            <a:avLst>
              <a:gd name="adj" fmla="val 995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タブレット導入で支援記録の作成を効率化！</a:t>
            </a:r>
            <a:endParaRPr kumimoji="1" lang="en-US" altLang="ja-JP" sz="20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 name="正方形/長方形 2">
            <a:extLst>
              <a:ext uri="{FF2B5EF4-FFF2-40B4-BE49-F238E27FC236}">
                <a16:creationId xmlns:a16="http://schemas.microsoft.com/office/drawing/2014/main" id="{518EDDA8-48E5-99B1-8438-8611D458B6C7}"/>
              </a:ext>
            </a:extLst>
          </p:cNvPr>
          <p:cNvSpPr/>
          <p:nvPr/>
        </p:nvSpPr>
        <p:spPr>
          <a:xfrm>
            <a:off x="5813570" y="447485"/>
            <a:ext cx="3222337" cy="904007"/>
          </a:xfrm>
          <a:prstGeom prst="rect">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ja-JP" sz="1300" kern="100" dirty="0">
                <a:solidFill>
                  <a:schemeClr val="tx1"/>
                </a:solidFill>
                <a:effectLst/>
              </a:rPr>
              <a:t>【</a:t>
            </a:r>
            <a:r>
              <a:rPr lang="ja-JP" altLang="ja-JP" sz="1300" kern="100" dirty="0">
                <a:solidFill>
                  <a:schemeClr val="tx1"/>
                </a:solidFill>
                <a:effectLst/>
              </a:rPr>
              <a:t>法人名</a:t>
            </a:r>
            <a:r>
              <a:rPr lang="en-US" altLang="ja-JP" sz="1300" kern="100" dirty="0">
                <a:solidFill>
                  <a:schemeClr val="tx1"/>
                </a:solidFill>
                <a:effectLst/>
                <a:sym typeface="Wingdings" panose="05000000000000000000" pitchFamily="2" charset="2"/>
              </a:rPr>
              <a:t>】</a:t>
            </a:r>
            <a:r>
              <a:rPr lang="ja-JP" altLang="en-US" sz="1300" kern="100" dirty="0">
                <a:solidFill>
                  <a:schemeClr val="tx1"/>
                </a:solidFill>
                <a:effectLst/>
                <a:sym typeface="Wingdings" panose="05000000000000000000" pitchFamily="2" charset="2"/>
              </a:rPr>
              <a:t>社会福祉法人弥栄福祉会</a:t>
            </a:r>
            <a:endParaRPr lang="en-US" altLang="ja-JP" sz="1300" kern="100" dirty="0">
              <a:solidFill>
                <a:schemeClr val="tx1"/>
              </a:solidFill>
              <a:effectLst/>
              <a:sym typeface="Wingdings" panose="05000000000000000000" pitchFamily="2" charset="2"/>
            </a:endParaRPr>
          </a:p>
          <a:p>
            <a:pPr algn="l"/>
            <a:r>
              <a:rPr lang="en-US" altLang="ja-JP" sz="1300" kern="100" dirty="0">
                <a:solidFill>
                  <a:schemeClr val="tx1"/>
                </a:solidFill>
                <a:effectLst/>
              </a:rPr>
              <a:t>【</a:t>
            </a:r>
            <a:r>
              <a:rPr lang="ja-JP" altLang="ja-JP" sz="1300" kern="100" dirty="0">
                <a:solidFill>
                  <a:schemeClr val="tx1"/>
                </a:solidFill>
                <a:effectLst/>
              </a:rPr>
              <a:t>事業所名</a:t>
            </a:r>
            <a:r>
              <a:rPr lang="en-US" altLang="ja-JP" sz="1300" kern="100" dirty="0">
                <a:solidFill>
                  <a:schemeClr val="tx1"/>
                </a:solidFill>
                <a:effectLst/>
              </a:rPr>
              <a:t>】</a:t>
            </a:r>
            <a:r>
              <a:rPr lang="ja-JP" altLang="en-US" sz="1100" kern="100" dirty="0">
                <a:solidFill>
                  <a:schemeClr val="tx1"/>
                </a:solidFill>
                <a:effectLst/>
              </a:rPr>
              <a:t>障害者支援施設</a:t>
            </a:r>
            <a:r>
              <a:rPr lang="ja-JP" altLang="en-US" sz="1200" kern="100" dirty="0">
                <a:solidFill>
                  <a:schemeClr val="tx1"/>
                </a:solidFill>
                <a:effectLst/>
              </a:rPr>
              <a:t>くまとり弥栄園</a:t>
            </a:r>
            <a:endParaRPr lang="en-US" altLang="ja-JP" sz="1200" kern="100" dirty="0">
              <a:solidFill>
                <a:schemeClr val="tx1"/>
              </a:solidFill>
              <a:effectLst/>
            </a:endParaRPr>
          </a:p>
          <a:p>
            <a:pPr algn="l"/>
            <a:r>
              <a:rPr lang="en-US" altLang="ja-JP" sz="1300" kern="100" dirty="0">
                <a:solidFill>
                  <a:schemeClr val="tx1"/>
                </a:solidFill>
                <a:effectLst/>
              </a:rPr>
              <a:t>【</a:t>
            </a:r>
            <a:r>
              <a:rPr lang="ja-JP" altLang="en-US" sz="1300" kern="100" dirty="0">
                <a:solidFill>
                  <a:schemeClr val="tx1"/>
                </a:solidFill>
                <a:effectLst/>
              </a:rPr>
              <a:t>提供サービス</a:t>
            </a:r>
            <a:r>
              <a:rPr lang="en-US" altLang="ja-JP" sz="1300" kern="100" dirty="0">
                <a:solidFill>
                  <a:schemeClr val="tx1"/>
                </a:solidFill>
                <a:effectLst/>
              </a:rPr>
              <a:t>】</a:t>
            </a:r>
            <a:r>
              <a:rPr lang="ja-JP" altLang="en-US" sz="1200" kern="100" dirty="0">
                <a:solidFill>
                  <a:schemeClr val="tx1"/>
                </a:solidFill>
                <a:effectLst/>
              </a:rPr>
              <a:t>施設入所支援・生活介護</a:t>
            </a:r>
            <a:endParaRPr lang="en-US" altLang="ja-JP" sz="1200" kern="100" dirty="0">
              <a:solidFill>
                <a:schemeClr val="tx1"/>
              </a:solidFill>
              <a:effectLst/>
            </a:endParaRPr>
          </a:p>
        </p:txBody>
      </p:sp>
    </p:spTree>
    <p:extLst>
      <p:ext uri="{BB962C8B-B14F-4D97-AF65-F5344CB8AC3E}">
        <p14:creationId xmlns:p14="http://schemas.microsoft.com/office/powerpoint/2010/main" val="3529733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グループ化 7">
            <a:extLst>
              <a:ext uri="{FF2B5EF4-FFF2-40B4-BE49-F238E27FC236}">
                <a16:creationId xmlns:a16="http://schemas.microsoft.com/office/drawing/2014/main" id="{06E58739-ED48-4380-A4B7-B01D18ED3EB7}"/>
              </a:ext>
            </a:extLst>
          </p:cNvPr>
          <p:cNvGrpSpPr/>
          <p:nvPr/>
        </p:nvGrpSpPr>
        <p:grpSpPr>
          <a:xfrm>
            <a:off x="60796" y="1124731"/>
            <a:ext cx="8975111" cy="2395710"/>
            <a:chOff x="4122583" y="1787292"/>
            <a:chExt cx="4647873" cy="1626661"/>
          </a:xfrm>
        </p:grpSpPr>
        <p:sp>
          <p:nvSpPr>
            <p:cNvPr id="6" name="四角形: 角を丸くする 5">
              <a:extLst>
                <a:ext uri="{FF2B5EF4-FFF2-40B4-BE49-F238E27FC236}">
                  <a16:creationId xmlns:a16="http://schemas.microsoft.com/office/drawing/2014/main" id="{92C52E5B-F293-4059-8CBF-C7E3FC40EDE4}"/>
                </a:ext>
              </a:extLst>
            </p:cNvPr>
            <p:cNvSpPr/>
            <p:nvPr/>
          </p:nvSpPr>
          <p:spPr>
            <a:xfrm>
              <a:off x="4122583" y="1965960"/>
              <a:ext cx="4647873" cy="1447993"/>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a:solidFill>
                    <a:schemeClr val="tx1">
                      <a:lumMod val="65000"/>
                      <a:lumOff val="35000"/>
                    </a:schemeClr>
                  </a:solidFill>
                </a:rPr>
                <a:t>　</a:t>
              </a:r>
              <a:endParaRPr kumimoji="1" lang="en-US" altLang="ja-JP" dirty="0">
                <a:solidFill>
                  <a:schemeClr val="tx1">
                    <a:lumMod val="65000"/>
                    <a:lumOff val="35000"/>
                  </a:schemeClr>
                </a:solidFill>
              </a:endParaRPr>
            </a:p>
            <a:p>
              <a:r>
                <a:rPr kumimoji="1" lang="ja-JP" altLang="en-US" dirty="0">
                  <a:solidFill>
                    <a:schemeClr val="tx1">
                      <a:lumMod val="65000"/>
                      <a:lumOff val="35000"/>
                    </a:schemeClr>
                  </a:solidFill>
                </a:rPr>
                <a:t>　➀部署内にて課題の整理</a:t>
              </a:r>
              <a:endParaRPr kumimoji="1" lang="en-US" altLang="ja-JP" dirty="0">
                <a:solidFill>
                  <a:schemeClr val="tx1">
                    <a:lumMod val="65000"/>
                    <a:lumOff val="35000"/>
                  </a:schemeClr>
                </a:solidFill>
              </a:endParaRPr>
            </a:p>
            <a:p>
              <a:r>
                <a:rPr kumimoji="1" lang="ja-JP" altLang="en-US" dirty="0">
                  <a:solidFill>
                    <a:schemeClr val="tx1">
                      <a:lumMod val="65000"/>
                      <a:lumOff val="35000"/>
                    </a:schemeClr>
                  </a:solidFill>
                </a:rPr>
                <a:t>　②導入したい機器の台数等の検討・決定</a:t>
              </a:r>
              <a:endParaRPr kumimoji="1" lang="en-US" altLang="ja-JP" dirty="0">
                <a:solidFill>
                  <a:schemeClr val="tx1">
                    <a:lumMod val="65000"/>
                    <a:lumOff val="35000"/>
                  </a:schemeClr>
                </a:solidFill>
              </a:endParaRPr>
            </a:p>
            <a:p>
              <a:endParaRPr kumimoji="1" lang="en-US" altLang="ja-JP" b="1" dirty="0">
                <a:solidFill>
                  <a:schemeClr val="tx1">
                    <a:lumMod val="65000"/>
                    <a:lumOff val="35000"/>
                  </a:schemeClr>
                </a:solidFill>
              </a:endParaRPr>
            </a:p>
            <a:p>
              <a:r>
                <a:rPr kumimoji="1" lang="en-US" altLang="ja-JP" b="1" dirty="0">
                  <a:solidFill>
                    <a:schemeClr val="tx1">
                      <a:lumMod val="65000"/>
                      <a:lumOff val="35000"/>
                    </a:schemeClr>
                  </a:solidFill>
                </a:rPr>
                <a:t>〈</a:t>
              </a:r>
              <a:r>
                <a:rPr kumimoji="1" lang="ja-JP" altLang="en-US" b="1" dirty="0">
                  <a:solidFill>
                    <a:schemeClr val="tx1">
                      <a:lumMod val="65000"/>
                      <a:lumOff val="35000"/>
                    </a:schemeClr>
                  </a:solidFill>
                </a:rPr>
                <a:t>工夫した点</a:t>
              </a:r>
              <a:r>
                <a:rPr kumimoji="1" lang="en-US" altLang="ja-JP" b="1" dirty="0">
                  <a:solidFill>
                    <a:schemeClr val="tx1">
                      <a:lumMod val="65000"/>
                      <a:lumOff val="35000"/>
                    </a:schemeClr>
                  </a:solidFill>
                </a:rPr>
                <a:t>〉</a:t>
              </a:r>
            </a:p>
            <a:p>
              <a:r>
                <a:rPr kumimoji="1" lang="ja-JP" altLang="en-US" dirty="0">
                  <a:solidFill>
                    <a:schemeClr val="tx1">
                      <a:lumMod val="65000"/>
                      <a:lumOff val="35000"/>
                    </a:schemeClr>
                  </a:solidFill>
                </a:rPr>
                <a:t>　・取扱いについて、メーカーより運用について説明会を実施した。</a:t>
              </a:r>
              <a:endParaRPr kumimoji="1" lang="en-US" altLang="ja-JP" dirty="0">
                <a:solidFill>
                  <a:schemeClr val="tx1">
                    <a:lumMod val="65000"/>
                    <a:lumOff val="35000"/>
                  </a:schemeClr>
                </a:solidFill>
              </a:endParaRPr>
            </a:p>
            <a:p>
              <a:endParaRPr kumimoji="1" lang="en-US" altLang="ja-JP" sz="2000" dirty="0">
                <a:solidFill>
                  <a:schemeClr val="tx1">
                    <a:lumMod val="65000"/>
                    <a:lumOff val="35000"/>
                  </a:schemeClr>
                </a:solidFill>
              </a:endParaRPr>
            </a:p>
            <a:p>
              <a:endParaRPr kumimoji="1" lang="en-US" altLang="ja-JP" dirty="0">
                <a:solidFill>
                  <a:schemeClr val="tx1">
                    <a:lumMod val="65000"/>
                    <a:lumOff val="35000"/>
                  </a:schemeClr>
                </a:solidFill>
              </a:endParaRPr>
            </a:p>
            <a:p>
              <a:endParaRPr kumimoji="1" lang="en-US" altLang="ja-JP" b="1" dirty="0">
                <a:solidFill>
                  <a:schemeClr val="tx1">
                    <a:lumMod val="65000"/>
                    <a:lumOff val="35000"/>
                  </a:schemeClr>
                </a:solidFill>
              </a:endParaRPr>
            </a:p>
            <a:p>
              <a:endParaRPr kumimoji="1" lang="en-US" altLang="ja-JP" sz="2000" b="1" dirty="0">
                <a:solidFill>
                  <a:schemeClr val="tx1">
                    <a:lumMod val="65000"/>
                    <a:lumOff val="35000"/>
                  </a:schemeClr>
                </a:solidFill>
              </a:endParaRPr>
            </a:p>
            <a:p>
              <a:r>
                <a:rPr kumimoji="1" lang="en-US" altLang="ja-JP" sz="2000" b="1" dirty="0">
                  <a:solidFill>
                    <a:schemeClr val="tx1">
                      <a:lumMod val="65000"/>
                      <a:lumOff val="35000"/>
                    </a:schemeClr>
                  </a:solidFill>
                </a:rPr>
                <a:t>〈</a:t>
              </a:r>
              <a:r>
                <a:rPr kumimoji="1" lang="ja-JP" altLang="en-US" sz="2000" b="1" dirty="0">
                  <a:solidFill>
                    <a:schemeClr val="tx1">
                      <a:lumMod val="65000"/>
                      <a:lumOff val="35000"/>
                    </a:schemeClr>
                  </a:solidFill>
                </a:rPr>
                <a:t>工夫した点</a:t>
              </a:r>
              <a:r>
                <a:rPr kumimoji="1" lang="en-US" altLang="ja-JP" sz="2000" b="1" dirty="0">
                  <a:solidFill>
                    <a:schemeClr val="tx1">
                      <a:lumMod val="65000"/>
                      <a:lumOff val="35000"/>
                    </a:schemeClr>
                  </a:solidFill>
                </a:rPr>
                <a:t>〉</a:t>
              </a:r>
            </a:p>
            <a:p>
              <a:r>
                <a:rPr kumimoji="1" lang="ja-JP" altLang="en-US" dirty="0">
                  <a:solidFill>
                    <a:schemeClr val="tx1">
                      <a:lumMod val="65000"/>
                      <a:lumOff val="35000"/>
                    </a:schemeClr>
                  </a:solidFill>
                </a:rPr>
                <a:t>　</a:t>
              </a:r>
              <a:endParaRPr kumimoji="1" lang="en-US" altLang="ja-JP" dirty="0">
                <a:solidFill>
                  <a:schemeClr val="tx1">
                    <a:lumMod val="65000"/>
                    <a:lumOff val="35000"/>
                  </a:schemeClr>
                </a:solidFill>
              </a:endParaRPr>
            </a:p>
          </p:txBody>
        </p:sp>
        <p:sp>
          <p:nvSpPr>
            <p:cNvPr id="7" name="四角形: 角を丸くする 6">
              <a:extLst>
                <a:ext uri="{FF2B5EF4-FFF2-40B4-BE49-F238E27FC236}">
                  <a16:creationId xmlns:a16="http://schemas.microsoft.com/office/drawing/2014/main" id="{DD775A77-E13A-4118-BCC0-5015E738FA06}"/>
                </a:ext>
              </a:extLst>
            </p:cNvPr>
            <p:cNvSpPr/>
            <p:nvPr/>
          </p:nvSpPr>
          <p:spPr>
            <a:xfrm>
              <a:off x="4232011" y="1787292"/>
              <a:ext cx="1078437" cy="223177"/>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導入の進め方</a:t>
              </a:r>
            </a:p>
          </p:txBody>
        </p:sp>
      </p:grpSp>
      <p:sp>
        <p:nvSpPr>
          <p:cNvPr id="11" name="テキスト ボックス 10">
            <a:extLst>
              <a:ext uri="{FF2B5EF4-FFF2-40B4-BE49-F238E27FC236}">
                <a16:creationId xmlns:a16="http://schemas.microsoft.com/office/drawing/2014/main" id="{ACE20279-3E2D-4EA6-969A-401FEF2F8E04}"/>
              </a:ext>
            </a:extLst>
          </p:cNvPr>
          <p:cNvSpPr txBox="1"/>
          <p:nvPr/>
        </p:nvSpPr>
        <p:spPr>
          <a:xfrm>
            <a:off x="0" y="0"/>
            <a:ext cx="9144000" cy="276999"/>
          </a:xfrm>
          <a:prstGeom prst="rect">
            <a:avLst/>
          </a:prstGeom>
          <a:solidFill>
            <a:schemeClr val="accent3">
              <a:lumMod val="20000"/>
              <a:lumOff val="80000"/>
            </a:schemeClr>
          </a:solidFill>
        </p:spPr>
        <p:txBody>
          <a:bodyPr wrap="square" rtlCol="0">
            <a:spAutoFit/>
          </a:bodyPr>
          <a:lstStyle/>
          <a:p>
            <a:r>
              <a:rPr lang="ja-JP" altLang="ja-JP" sz="1200" dirty="0">
                <a:effectLst/>
                <a:ea typeface="游ゴシック" panose="020B0400000000000000" pitchFamily="50" charset="-128"/>
                <a:cs typeface="Times New Roman" panose="02020603050405020304" pitchFamily="18" charset="0"/>
              </a:rPr>
              <a:t>令和５年度（令和４年度からの繰越分）障がい福祉分野の</a:t>
            </a:r>
            <a:r>
              <a:rPr lang="en-US" altLang="ja-JP" sz="1200" dirty="0">
                <a:effectLst/>
                <a:ea typeface="游ゴシック" panose="020B0400000000000000" pitchFamily="50" charset="-128"/>
                <a:cs typeface="Times New Roman" panose="02020603050405020304" pitchFamily="18" charset="0"/>
              </a:rPr>
              <a:t>ICT</a:t>
            </a:r>
            <a:r>
              <a:rPr lang="ja-JP" altLang="ja-JP" sz="1200" dirty="0">
                <a:effectLst/>
                <a:ea typeface="游ゴシック" panose="020B0400000000000000" pitchFamily="50" charset="-128"/>
                <a:cs typeface="Times New Roman" panose="02020603050405020304" pitchFamily="18" charset="0"/>
              </a:rPr>
              <a:t>導入支援事業</a:t>
            </a:r>
            <a:endParaRPr kumimoji="1" lang="ja-JP" altLang="en-US" sz="1200" dirty="0"/>
          </a:p>
        </p:txBody>
      </p:sp>
      <p:grpSp>
        <p:nvGrpSpPr>
          <p:cNvPr id="15" name="グループ化 14">
            <a:extLst>
              <a:ext uri="{FF2B5EF4-FFF2-40B4-BE49-F238E27FC236}">
                <a16:creationId xmlns:a16="http://schemas.microsoft.com/office/drawing/2014/main" id="{A1303BDD-75EF-4010-98E6-F5A727B0D5BB}"/>
              </a:ext>
            </a:extLst>
          </p:cNvPr>
          <p:cNvGrpSpPr/>
          <p:nvPr/>
        </p:nvGrpSpPr>
        <p:grpSpPr>
          <a:xfrm>
            <a:off x="60796" y="3675907"/>
            <a:ext cx="8927814" cy="2991593"/>
            <a:chOff x="4122583" y="1808007"/>
            <a:chExt cx="4647873" cy="1735294"/>
          </a:xfrm>
        </p:grpSpPr>
        <p:sp>
          <p:nvSpPr>
            <p:cNvPr id="16" name="四角形: 角を丸くする 15">
              <a:extLst>
                <a:ext uri="{FF2B5EF4-FFF2-40B4-BE49-F238E27FC236}">
                  <a16:creationId xmlns:a16="http://schemas.microsoft.com/office/drawing/2014/main" id="{09C85C6E-0565-4279-BBA1-561BCA8185B2}"/>
                </a:ext>
              </a:extLst>
            </p:cNvPr>
            <p:cNvSpPr/>
            <p:nvPr/>
          </p:nvSpPr>
          <p:spPr>
            <a:xfrm>
              <a:off x="4122583" y="1965961"/>
              <a:ext cx="4647873" cy="1577340"/>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b="1" dirty="0">
                <a:solidFill>
                  <a:schemeClr val="tx1">
                    <a:lumMod val="65000"/>
                    <a:lumOff val="35000"/>
                  </a:schemeClr>
                </a:solidFill>
              </a:endParaRPr>
            </a:p>
            <a:p>
              <a:r>
                <a:rPr kumimoji="1" lang="en-US" altLang="ja-JP" sz="2000" b="1" dirty="0">
                  <a:solidFill>
                    <a:schemeClr val="tx1">
                      <a:lumMod val="65000"/>
                      <a:lumOff val="35000"/>
                    </a:schemeClr>
                  </a:solidFill>
                </a:rPr>
                <a:t>〈</a:t>
              </a:r>
              <a:r>
                <a:rPr kumimoji="1" lang="ja-JP" altLang="en-US" sz="2000" b="1" dirty="0">
                  <a:solidFill>
                    <a:schemeClr val="tx1">
                      <a:lumMod val="65000"/>
                      <a:lumOff val="35000"/>
                    </a:schemeClr>
                  </a:solidFill>
                </a:rPr>
                <a:t>良かった点</a:t>
              </a:r>
              <a:r>
                <a:rPr kumimoji="1" lang="en-US" altLang="ja-JP" sz="2000" b="1" dirty="0">
                  <a:solidFill>
                    <a:schemeClr val="tx1">
                      <a:lumMod val="65000"/>
                      <a:lumOff val="35000"/>
                    </a:schemeClr>
                  </a:solidFill>
                </a:rPr>
                <a:t>〉</a:t>
              </a:r>
            </a:p>
            <a:p>
              <a:r>
                <a:rPr kumimoji="1" lang="ja-JP" altLang="en-US" dirty="0">
                  <a:solidFill>
                    <a:schemeClr val="tx1">
                      <a:lumMod val="65000"/>
                      <a:lumOff val="35000"/>
                    </a:schemeClr>
                  </a:solidFill>
                </a:rPr>
                <a:t>　現場で見守りしながら入力できるようになったことで、業務効率につながった</a:t>
              </a:r>
              <a:endParaRPr kumimoji="1" lang="en-US" altLang="ja-JP" b="1" dirty="0">
                <a:solidFill>
                  <a:schemeClr val="tx1">
                    <a:lumMod val="65000"/>
                    <a:lumOff val="35000"/>
                  </a:schemeClr>
                </a:solidFill>
              </a:endParaRPr>
            </a:p>
            <a:p>
              <a:endParaRPr kumimoji="1" lang="en-US" altLang="ja-JP" b="1" dirty="0">
                <a:solidFill>
                  <a:schemeClr val="tx1">
                    <a:lumMod val="65000"/>
                    <a:lumOff val="35000"/>
                  </a:schemeClr>
                </a:solidFill>
              </a:endParaRPr>
            </a:p>
            <a:p>
              <a:r>
                <a:rPr kumimoji="1" lang="en-US" altLang="ja-JP" sz="2000" b="1" dirty="0">
                  <a:solidFill>
                    <a:schemeClr val="tx1">
                      <a:lumMod val="65000"/>
                      <a:lumOff val="35000"/>
                    </a:schemeClr>
                  </a:solidFill>
                </a:rPr>
                <a:t>〈</a:t>
              </a:r>
              <a:r>
                <a:rPr kumimoji="1" lang="ja-JP" altLang="en-US" sz="2000" b="1" dirty="0">
                  <a:solidFill>
                    <a:schemeClr val="tx1">
                      <a:lumMod val="65000"/>
                      <a:lumOff val="35000"/>
                    </a:schemeClr>
                  </a:solidFill>
                </a:rPr>
                <a:t>他に導入したい機器等とその理由</a:t>
              </a:r>
              <a:r>
                <a:rPr kumimoji="1" lang="en-US" altLang="ja-JP" sz="2000" b="1" dirty="0">
                  <a:solidFill>
                    <a:schemeClr val="tx1">
                      <a:lumMod val="65000"/>
                      <a:lumOff val="35000"/>
                    </a:schemeClr>
                  </a:solidFill>
                </a:rPr>
                <a:t>〉</a:t>
              </a:r>
              <a:br>
                <a:rPr kumimoji="1" lang="en-US" altLang="ja-JP" sz="2000" b="1" dirty="0">
                  <a:solidFill>
                    <a:schemeClr val="tx1">
                      <a:lumMod val="65000"/>
                      <a:lumOff val="35000"/>
                    </a:schemeClr>
                  </a:solidFill>
                </a:rPr>
              </a:br>
              <a:r>
                <a:rPr kumimoji="1" lang="ja-JP" altLang="en-US" sz="2000" b="1" dirty="0">
                  <a:solidFill>
                    <a:schemeClr val="tx1">
                      <a:lumMod val="65000"/>
                      <a:lumOff val="35000"/>
                    </a:schemeClr>
                  </a:solidFill>
                </a:rPr>
                <a:t>　</a:t>
              </a:r>
              <a:r>
                <a:rPr kumimoji="1" lang="ja-JP" altLang="en-US" dirty="0">
                  <a:solidFill>
                    <a:schemeClr val="tx1">
                      <a:lumMod val="65000"/>
                      <a:lumOff val="35000"/>
                    </a:schemeClr>
                  </a:solidFill>
                </a:rPr>
                <a:t>今後、インカム導入によるリアルタイムによる情報共有化</a:t>
              </a:r>
              <a:endParaRPr kumimoji="1" lang="en-US" altLang="ja-JP" dirty="0">
                <a:solidFill>
                  <a:schemeClr val="tx1">
                    <a:lumMod val="65000"/>
                    <a:lumOff val="35000"/>
                  </a:schemeClr>
                </a:solidFill>
              </a:endParaRPr>
            </a:p>
            <a:p>
              <a:r>
                <a:rPr kumimoji="1" lang="ja-JP" altLang="en-US" dirty="0">
                  <a:solidFill>
                    <a:schemeClr val="tx1">
                      <a:lumMod val="65000"/>
                      <a:lumOff val="35000"/>
                    </a:schemeClr>
                  </a:solidFill>
                </a:rPr>
                <a:t>　</a:t>
              </a:r>
              <a:endParaRPr kumimoji="1" lang="en-US" altLang="ja-JP" dirty="0">
                <a:solidFill>
                  <a:schemeClr val="tx1">
                    <a:lumMod val="65000"/>
                    <a:lumOff val="35000"/>
                  </a:schemeClr>
                </a:solidFill>
              </a:endParaRPr>
            </a:p>
          </p:txBody>
        </p:sp>
        <p:sp>
          <p:nvSpPr>
            <p:cNvPr id="17" name="四角形: 角を丸くする 16">
              <a:extLst>
                <a:ext uri="{FF2B5EF4-FFF2-40B4-BE49-F238E27FC236}">
                  <a16:creationId xmlns:a16="http://schemas.microsoft.com/office/drawing/2014/main" id="{2E81446F-6895-40F4-9215-AA5DC2AC4EAA}"/>
                </a:ext>
              </a:extLst>
            </p:cNvPr>
            <p:cNvSpPr/>
            <p:nvPr/>
          </p:nvSpPr>
          <p:spPr>
            <a:xfrm>
              <a:off x="4232592" y="1808007"/>
              <a:ext cx="631909" cy="209798"/>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職員の声</a:t>
              </a:r>
            </a:p>
          </p:txBody>
        </p:sp>
      </p:grpSp>
      <p:pic>
        <p:nvPicPr>
          <p:cNvPr id="1026" name="Picture 2" descr="介護士のイラスト（女性）">
            <a:extLst>
              <a:ext uri="{FF2B5EF4-FFF2-40B4-BE49-F238E27FC236}">
                <a16:creationId xmlns:a16="http://schemas.microsoft.com/office/drawing/2014/main" id="{FBDD415E-9B02-46BE-90B0-816CA25AB3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2874" y="5402579"/>
            <a:ext cx="571692" cy="120993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介護士のイラスト（男性）">
            <a:extLst>
              <a:ext uri="{FF2B5EF4-FFF2-40B4-BE49-F238E27FC236}">
                <a16:creationId xmlns:a16="http://schemas.microsoft.com/office/drawing/2014/main" id="{C2C73C6F-5063-47A4-AF4E-20F222CDEB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44616" y="5402579"/>
            <a:ext cx="571692" cy="1209930"/>
          </a:xfrm>
          <a:prstGeom prst="rect">
            <a:avLst/>
          </a:prstGeom>
          <a:noFill/>
          <a:extLst>
            <a:ext uri="{909E8E84-426E-40DD-AFC4-6F175D3DCCD1}">
              <a14:hiddenFill xmlns:a14="http://schemas.microsoft.com/office/drawing/2010/main">
                <a:solidFill>
                  <a:srgbClr val="FFFFFF"/>
                </a:solidFill>
              </a14:hiddenFill>
            </a:ext>
          </a:extLst>
        </p:spPr>
      </p:pic>
      <p:sp>
        <p:nvSpPr>
          <p:cNvPr id="2" name="四角形: 角を丸くする 1">
            <a:extLst>
              <a:ext uri="{FF2B5EF4-FFF2-40B4-BE49-F238E27FC236}">
                <a16:creationId xmlns:a16="http://schemas.microsoft.com/office/drawing/2014/main" id="{AE505316-5AC5-17AD-65F4-DE263E8F7712}"/>
              </a:ext>
            </a:extLst>
          </p:cNvPr>
          <p:cNvSpPr/>
          <p:nvPr/>
        </p:nvSpPr>
        <p:spPr>
          <a:xfrm>
            <a:off x="60796" y="358897"/>
            <a:ext cx="5539904" cy="669804"/>
          </a:xfrm>
          <a:prstGeom prst="roundRect">
            <a:avLst>
              <a:gd name="adj" fmla="val 995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タブレット導入で支援記録の作成を効率化！</a:t>
            </a:r>
            <a:endParaRPr kumimoji="1" lang="en-US" altLang="ja-JP" sz="20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 name="正方形/長方形 2">
            <a:extLst>
              <a:ext uri="{FF2B5EF4-FFF2-40B4-BE49-F238E27FC236}">
                <a16:creationId xmlns:a16="http://schemas.microsoft.com/office/drawing/2014/main" id="{DBCFF0CD-479E-0B21-B198-22C8475CDEBC}"/>
              </a:ext>
            </a:extLst>
          </p:cNvPr>
          <p:cNvSpPr/>
          <p:nvPr/>
        </p:nvSpPr>
        <p:spPr>
          <a:xfrm>
            <a:off x="5766273" y="304278"/>
            <a:ext cx="3222337" cy="904007"/>
          </a:xfrm>
          <a:prstGeom prst="rect">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ja-JP" sz="1300" kern="100" dirty="0">
                <a:solidFill>
                  <a:schemeClr val="tx1"/>
                </a:solidFill>
                <a:effectLst/>
              </a:rPr>
              <a:t>【</a:t>
            </a:r>
            <a:r>
              <a:rPr lang="ja-JP" altLang="ja-JP" sz="1300" kern="100" dirty="0">
                <a:solidFill>
                  <a:schemeClr val="tx1"/>
                </a:solidFill>
                <a:effectLst/>
              </a:rPr>
              <a:t>法人名</a:t>
            </a:r>
            <a:r>
              <a:rPr lang="en-US" altLang="ja-JP" sz="1300" kern="100" dirty="0">
                <a:solidFill>
                  <a:schemeClr val="tx1"/>
                </a:solidFill>
                <a:effectLst/>
                <a:sym typeface="Wingdings" panose="05000000000000000000" pitchFamily="2" charset="2"/>
              </a:rPr>
              <a:t>】</a:t>
            </a:r>
            <a:r>
              <a:rPr lang="ja-JP" altLang="en-US" sz="1300" kern="100" dirty="0">
                <a:solidFill>
                  <a:schemeClr val="tx1"/>
                </a:solidFill>
                <a:effectLst/>
                <a:sym typeface="Wingdings" panose="05000000000000000000" pitchFamily="2" charset="2"/>
              </a:rPr>
              <a:t>社会福祉法人弥栄福祉会</a:t>
            </a:r>
            <a:endParaRPr lang="en-US" altLang="ja-JP" sz="1300" kern="100" dirty="0">
              <a:solidFill>
                <a:schemeClr val="tx1"/>
              </a:solidFill>
              <a:effectLst/>
              <a:sym typeface="Wingdings" panose="05000000000000000000" pitchFamily="2" charset="2"/>
            </a:endParaRPr>
          </a:p>
          <a:p>
            <a:pPr algn="l"/>
            <a:r>
              <a:rPr lang="en-US" altLang="ja-JP" sz="1300" kern="100" dirty="0">
                <a:solidFill>
                  <a:schemeClr val="tx1"/>
                </a:solidFill>
                <a:effectLst/>
              </a:rPr>
              <a:t>【</a:t>
            </a:r>
            <a:r>
              <a:rPr lang="ja-JP" altLang="ja-JP" sz="1300" kern="100" dirty="0">
                <a:solidFill>
                  <a:schemeClr val="tx1"/>
                </a:solidFill>
                <a:effectLst/>
              </a:rPr>
              <a:t>事業所名</a:t>
            </a:r>
            <a:r>
              <a:rPr lang="en-US" altLang="ja-JP" sz="1300" kern="100" dirty="0">
                <a:solidFill>
                  <a:schemeClr val="tx1"/>
                </a:solidFill>
                <a:effectLst/>
              </a:rPr>
              <a:t>】</a:t>
            </a:r>
            <a:r>
              <a:rPr lang="ja-JP" altLang="en-US" sz="1100" kern="100" dirty="0">
                <a:solidFill>
                  <a:schemeClr val="tx1"/>
                </a:solidFill>
                <a:effectLst/>
              </a:rPr>
              <a:t>障害者支援施設</a:t>
            </a:r>
            <a:r>
              <a:rPr lang="ja-JP" altLang="en-US" sz="1200" kern="100" dirty="0">
                <a:solidFill>
                  <a:schemeClr val="tx1"/>
                </a:solidFill>
                <a:effectLst/>
              </a:rPr>
              <a:t>くまとり弥栄園</a:t>
            </a:r>
            <a:endParaRPr lang="en-US" altLang="ja-JP" sz="1200" kern="100" dirty="0">
              <a:solidFill>
                <a:schemeClr val="tx1"/>
              </a:solidFill>
              <a:effectLst/>
            </a:endParaRPr>
          </a:p>
          <a:p>
            <a:pPr algn="l"/>
            <a:r>
              <a:rPr lang="en-US" altLang="ja-JP" sz="1300" kern="100" dirty="0">
                <a:solidFill>
                  <a:schemeClr val="tx1"/>
                </a:solidFill>
                <a:effectLst/>
              </a:rPr>
              <a:t>【</a:t>
            </a:r>
            <a:r>
              <a:rPr lang="ja-JP" altLang="en-US" sz="1300" kern="100" dirty="0">
                <a:solidFill>
                  <a:schemeClr val="tx1"/>
                </a:solidFill>
                <a:effectLst/>
              </a:rPr>
              <a:t>提供サービス</a:t>
            </a:r>
            <a:r>
              <a:rPr lang="en-US" altLang="ja-JP" sz="1300" kern="100" dirty="0">
                <a:solidFill>
                  <a:schemeClr val="tx1"/>
                </a:solidFill>
                <a:effectLst/>
              </a:rPr>
              <a:t>】</a:t>
            </a:r>
            <a:r>
              <a:rPr lang="ja-JP" altLang="en-US" sz="1200" kern="100" dirty="0">
                <a:solidFill>
                  <a:schemeClr val="tx1"/>
                </a:solidFill>
                <a:effectLst/>
              </a:rPr>
              <a:t>施設入所支援・生活介護</a:t>
            </a:r>
            <a:endParaRPr lang="en-US" altLang="ja-JP" sz="1200" kern="100" dirty="0">
              <a:solidFill>
                <a:schemeClr val="tx1"/>
              </a:solidFill>
              <a:effectLst/>
            </a:endParaRPr>
          </a:p>
        </p:txBody>
      </p:sp>
    </p:spTree>
    <p:extLst>
      <p:ext uri="{BB962C8B-B14F-4D97-AF65-F5344CB8AC3E}">
        <p14:creationId xmlns:p14="http://schemas.microsoft.com/office/powerpoint/2010/main" val="2300928783"/>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Ion Boardroom</Template>
  <TotalTime>1216</TotalTime>
  <Words>407</Words>
  <PresentationFormat>画面に合わせる (4:3)</PresentationFormat>
  <Paragraphs>54</Paragraphs>
  <Slides>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游ゴシック</vt:lpstr>
      <vt:lpstr>Arial</vt:lpstr>
      <vt:lpstr>Calibri</vt:lpstr>
      <vt:lpstr>Calibri Light</vt:lpstr>
      <vt:lpstr>Wingdings</vt:lpstr>
      <vt:lpstr>Office Theme</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2024-10-31T01:58:08Z</cp:lastPrinted>
  <dcterms:created xsi:type="dcterms:W3CDTF">2024-09-09T06:52:45Z</dcterms:created>
  <dcterms:modified xsi:type="dcterms:W3CDTF">2024-11-13T01:58:54Z</dcterms:modified>
</cp:coreProperties>
</file>