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sldIdLst>
    <p:sldId id="266" r:id="rId2"/>
    <p:sldId id="268" r:id="rId3"/>
    <p:sldId id="269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6E58DFFF-155C-49EA-9226-6F94C135A5A1}">
          <p14:sldIdLst>
            <p14:sldId id="266"/>
            <p14:sldId id="268"/>
          </p14:sldIdLst>
        </p14:section>
        <p14:section name="タイトルなしのセクション" id="{38F8B160-303C-466F-9F1A-252363E4428B}">
          <p14:sldIdLst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27CE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06799F8-075E-4A3A-A7F6-7FBC6576F1A4}" styleName="テーマ スタイル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7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9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4654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887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468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84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327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87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95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83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50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02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FFC7A-05F1-49DC-8AEB-3C758879BA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38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FFC7A-05F1-49DC-8AEB-3C758879BABE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DDFAE-B48F-4667-B81E-DF2A651FC3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10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87897C8B-BD09-4D18-A726-5305C06D7FFA}"/>
              </a:ext>
            </a:extLst>
          </p:cNvPr>
          <p:cNvSpPr/>
          <p:nvPr/>
        </p:nvSpPr>
        <p:spPr>
          <a:xfrm>
            <a:off x="83360" y="337709"/>
            <a:ext cx="5539904" cy="669804"/>
          </a:xfrm>
          <a:prstGeom prst="roundRect">
            <a:avLst>
              <a:gd name="adj" fmla="val 995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1800" dirty="0"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給与明細の電子化によって配布の効率化と費用の削減</a:t>
            </a:r>
            <a:endParaRPr lang="ja-JP" altLang="ja-JP" sz="1800" kern="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Courier New" panose="02070309020205020404" pitchFamily="49" charset="0"/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6E58739-ED48-4380-A4B7-B01D18ED3EB7}"/>
              </a:ext>
            </a:extLst>
          </p:cNvPr>
          <p:cNvGrpSpPr/>
          <p:nvPr/>
        </p:nvGrpSpPr>
        <p:grpSpPr>
          <a:xfrm>
            <a:off x="188743" y="1156893"/>
            <a:ext cx="8766514" cy="2395710"/>
            <a:chOff x="4122583" y="1787292"/>
            <a:chExt cx="4647873" cy="1626661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92C52E5B-F293-4059-8CBF-C7E3FC40EDE4}"/>
                </a:ext>
              </a:extLst>
            </p:cNvPr>
            <p:cNvSpPr/>
            <p:nvPr/>
          </p:nvSpPr>
          <p:spPr>
            <a:xfrm>
              <a:off x="4122583" y="1965960"/>
              <a:ext cx="4647873" cy="1447993"/>
            </a:xfrm>
            <a:prstGeom prst="roundRect">
              <a:avLst>
                <a:gd name="adj" fmla="val 8689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DD775A77-E13A-4118-BCC0-5015E738FA06}"/>
                </a:ext>
              </a:extLst>
            </p:cNvPr>
            <p:cNvSpPr/>
            <p:nvPr/>
          </p:nvSpPr>
          <p:spPr>
            <a:xfrm>
              <a:off x="4232011" y="1787292"/>
              <a:ext cx="1172186" cy="223177"/>
            </a:xfrm>
            <a:prstGeom prst="roundRect">
              <a:avLst/>
            </a:prstGeom>
            <a:solidFill>
              <a:srgbClr val="27CE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/>
                <a:t>導入機器等の内容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A1303BDD-75EF-4010-98E6-F5A727B0D5BB}"/>
              </a:ext>
            </a:extLst>
          </p:cNvPr>
          <p:cNvGrpSpPr/>
          <p:nvPr/>
        </p:nvGrpSpPr>
        <p:grpSpPr>
          <a:xfrm>
            <a:off x="108094" y="3767372"/>
            <a:ext cx="8880516" cy="2900128"/>
            <a:chOff x="4122583" y="1861062"/>
            <a:chExt cx="4647873" cy="1682239"/>
          </a:xfrm>
        </p:grpSpPr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09C85C6E-0565-4279-BBA1-561BCA8185B2}"/>
                </a:ext>
              </a:extLst>
            </p:cNvPr>
            <p:cNvSpPr/>
            <p:nvPr/>
          </p:nvSpPr>
          <p:spPr>
            <a:xfrm>
              <a:off x="4122583" y="1965961"/>
              <a:ext cx="4647873" cy="1577340"/>
            </a:xfrm>
            <a:prstGeom prst="roundRect">
              <a:avLst>
                <a:gd name="adj" fmla="val 8689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r>
                <a:rPr lang="ja-JP" altLang="ja-JP" sz="2000" dirty="0">
                  <a:solidFill>
                    <a:srgbClr val="585858"/>
                  </a:solidFill>
                  <a:effectLst/>
                  <a:latin typeface="+mn-ea"/>
                  <a:cs typeface="游ゴシック" panose="020B0400000000000000" pitchFamily="50" charset="-128"/>
                </a:rPr>
                <a:t>給与明細</a:t>
              </a:r>
              <a:r>
                <a:rPr lang="ja-JP" altLang="en-US" sz="2000" dirty="0">
                  <a:solidFill>
                    <a:srgbClr val="585858"/>
                  </a:solidFill>
                  <a:effectLst/>
                  <a:latin typeface="+mn-ea"/>
                  <a:cs typeface="游ゴシック" panose="020B0400000000000000" pitchFamily="50" charset="-128"/>
                </a:rPr>
                <a:t>について、紙で作成していたため、印刷代等のコストが発生していた。</a:t>
              </a:r>
              <a:r>
                <a:rPr lang="ja-JP" altLang="en-US" sz="2000" dirty="0">
                  <a:solidFill>
                    <a:srgbClr val="585858"/>
                  </a:solidFill>
                  <a:latin typeface="+mn-ea"/>
                  <a:cs typeface="游ゴシック" panose="020B0400000000000000" pitchFamily="50" charset="-128"/>
                </a:rPr>
                <a:t>また、</a:t>
              </a:r>
              <a:r>
                <a:rPr lang="ja-JP" altLang="en-US" sz="2000" dirty="0">
                  <a:solidFill>
                    <a:srgbClr val="585858"/>
                  </a:solidFill>
                  <a:effectLst/>
                  <a:latin typeface="+mn-ea"/>
                  <a:cs typeface="游ゴシック" panose="020B0400000000000000" pitchFamily="50" charset="-128"/>
                </a:rPr>
                <a:t>作成から</a:t>
              </a:r>
              <a:r>
                <a:rPr lang="ja-JP" altLang="ja-JP" sz="2000" dirty="0">
                  <a:solidFill>
                    <a:srgbClr val="585858"/>
                  </a:solidFill>
                  <a:effectLst/>
                  <a:latin typeface="+mn-ea"/>
                  <a:cs typeface="游ゴシック" panose="020B0400000000000000" pitchFamily="50" charset="-128"/>
                </a:rPr>
                <a:t>仕分け</a:t>
              </a:r>
              <a:r>
                <a:rPr lang="ja-JP" altLang="en-US" sz="2000" dirty="0">
                  <a:solidFill>
                    <a:srgbClr val="585858"/>
                  </a:solidFill>
                  <a:latin typeface="+mn-ea"/>
                  <a:cs typeface="游ゴシック" panose="020B0400000000000000" pitchFamily="50" charset="-128"/>
                </a:rPr>
                <a:t>、</a:t>
              </a:r>
              <a:r>
                <a:rPr lang="ja-JP" altLang="ja-JP" sz="2000" dirty="0">
                  <a:solidFill>
                    <a:srgbClr val="585858"/>
                  </a:solidFill>
                  <a:effectLst/>
                  <a:latin typeface="+mn-ea"/>
                  <a:cs typeface="游ゴシック" panose="020B0400000000000000" pitchFamily="50" charset="-128"/>
                </a:rPr>
                <a:t>封入</a:t>
              </a:r>
              <a:r>
                <a:rPr lang="ja-JP" altLang="en-US" sz="2000" dirty="0">
                  <a:solidFill>
                    <a:srgbClr val="585858"/>
                  </a:solidFill>
                  <a:latin typeface="+mn-ea"/>
                  <a:cs typeface="游ゴシック" panose="020B0400000000000000" pitchFamily="50" charset="-128"/>
                </a:rPr>
                <a:t>、</a:t>
              </a:r>
              <a:r>
                <a:rPr lang="ja-JP" altLang="ja-JP" sz="2000" dirty="0">
                  <a:solidFill>
                    <a:srgbClr val="585858"/>
                  </a:solidFill>
                  <a:effectLst/>
                  <a:latin typeface="+mn-ea"/>
                  <a:cs typeface="游ゴシック" panose="020B0400000000000000" pitchFamily="50" charset="-128"/>
                </a:rPr>
                <a:t>配布</a:t>
              </a:r>
              <a:r>
                <a:rPr lang="ja-JP" altLang="en-US" sz="2000" dirty="0">
                  <a:solidFill>
                    <a:srgbClr val="585858"/>
                  </a:solidFill>
                  <a:latin typeface="+mn-ea"/>
                  <a:cs typeface="游ゴシック" panose="020B0400000000000000" pitchFamily="50" charset="-128"/>
                </a:rPr>
                <a:t>、</a:t>
              </a:r>
              <a:r>
                <a:rPr lang="ja-JP" altLang="ja-JP" sz="2000" dirty="0">
                  <a:solidFill>
                    <a:srgbClr val="585858"/>
                  </a:solidFill>
                  <a:effectLst/>
                  <a:latin typeface="+mn-ea"/>
                  <a:cs typeface="游ゴシック" panose="020B0400000000000000" pitchFamily="50" charset="-128"/>
                </a:rPr>
                <a:t>郵送</a:t>
              </a:r>
              <a:r>
                <a:rPr lang="ja-JP" altLang="en-US" sz="2000" dirty="0">
                  <a:solidFill>
                    <a:srgbClr val="585858"/>
                  </a:solidFill>
                  <a:effectLst/>
                  <a:latin typeface="+mn-ea"/>
                  <a:cs typeface="游ゴシック" panose="020B0400000000000000" pitchFamily="50" charset="-128"/>
                </a:rPr>
                <a:t>を人力でしていたため、作業効率が悪く、職員の業務負担になっていただけでなく、担当者は</a:t>
              </a:r>
              <a:r>
                <a:rPr lang="ja-JP" altLang="ja-JP" sz="2000" dirty="0">
                  <a:solidFill>
                    <a:srgbClr val="585858"/>
                  </a:solidFill>
                  <a:effectLst/>
                  <a:latin typeface="+mn-ea"/>
                  <a:cs typeface="游ゴシック" panose="020B0400000000000000" pitchFamily="50" charset="-128"/>
                </a:rPr>
                <a:t>給料日には欠勤できない</a:t>
              </a:r>
              <a:r>
                <a:rPr lang="ja-JP" altLang="en-US" sz="2000" dirty="0">
                  <a:solidFill>
                    <a:srgbClr val="585858"/>
                  </a:solidFill>
                  <a:effectLst/>
                  <a:latin typeface="+mn-ea"/>
                  <a:cs typeface="游ゴシック" panose="020B0400000000000000" pitchFamily="50" charset="-128"/>
                </a:rPr>
                <a:t>などの</a:t>
              </a:r>
              <a:r>
                <a:rPr lang="ja-JP" altLang="en-US" sz="2000" dirty="0">
                  <a:solidFill>
                    <a:srgbClr val="585858"/>
                  </a:solidFill>
                  <a:latin typeface="+mn-ea"/>
                  <a:cs typeface="游ゴシック" panose="020B0400000000000000" pitchFamily="50" charset="-128"/>
                </a:rPr>
                <a:t>問題があった。</a:t>
              </a:r>
              <a:endParaRPr lang="en-US" altLang="ja-JP" sz="2000" dirty="0">
                <a:solidFill>
                  <a:srgbClr val="585858"/>
                </a:solidFill>
                <a:latin typeface="+mn-ea"/>
                <a:cs typeface="游ゴシック" panose="020B0400000000000000" pitchFamily="50" charset="-128"/>
              </a:endParaRPr>
            </a:p>
            <a:p>
              <a:endPara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2E81446F-6895-40F4-9215-AA5DC2AC4EAA}"/>
                </a:ext>
              </a:extLst>
            </p:cNvPr>
            <p:cNvSpPr/>
            <p:nvPr/>
          </p:nvSpPr>
          <p:spPr>
            <a:xfrm>
              <a:off x="4232591" y="1861062"/>
              <a:ext cx="1802635" cy="209798"/>
            </a:xfrm>
            <a:prstGeom prst="roundRect">
              <a:avLst/>
            </a:prstGeom>
            <a:solidFill>
              <a:srgbClr val="27CE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/>
                <a:t>導入の理由（抱えていた課題）</a:t>
              </a:r>
            </a:p>
          </p:txBody>
        </p:sp>
      </p:grpSp>
      <p:pic>
        <p:nvPicPr>
          <p:cNvPr id="12" name="Picture 8">
            <a:extLst>
              <a:ext uri="{FF2B5EF4-FFF2-40B4-BE49-F238E27FC236}">
                <a16:creationId xmlns:a16="http://schemas.microsoft.com/office/drawing/2014/main" id="{10E7DF0F-BA18-4D61-8E42-8B7D3262C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931" y="5305943"/>
            <a:ext cx="1282975" cy="14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■">
            <a:extLst>
              <a:ext uri="{FF2B5EF4-FFF2-40B4-BE49-F238E27FC236}">
                <a16:creationId xmlns:a16="http://schemas.microsoft.com/office/drawing/2014/main" id="{0AFC6BCC-58B3-4E40-94FE-3F55974DBE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1058" y="5273040"/>
            <a:ext cx="1281058" cy="142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7969D9-80C8-4257-AC3F-7B3E96429E64}"/>
              </a:ext>
            </a:extLst>
          </p:cNvPr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ja-JP" sz="1200" dirty="0"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令和５年度（令和４年度からの繰越分）障がい福祉分野の</a:t>
            </a:r>
            <a:r>
              <a:rPr lang="en-US" altLang="ja-JP" sz="1200" dirty="0"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ICT</a:t>
            </a:r>
            <a:r>
              <a:rPr lang="ja-JP" altLang="ja-JP" sz="1200" dirty="0"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導入支援事業</a:t>
            </a:r>
            <a:endParaRPr kumimoji="1" lang="ja-JP" altLang="en-US" sz="1200" dirty="0"/>
          </a:p>
        </p:txBody>
      </p:sp>
      <p:sp>
        <p:nvSpPr>
          <p:cNvPr id="18" name="Textbox 7">
            <a:extLst>
              <a:ext uri="{FF2B5EF4-FFF2-40B4-BE49-F238E27FC236}">
                <a16:creationId xmlns:a16="http://schemas.microsoft.com/office/drawing/2014/main" id="{FBF23450-7725-4E8B-8B15-9F5104491F5C}"/>
              </a:ext>
            </a:extLst>
          </p:cNvPr>
          <p:cNvSpPr txBox="1"/>
          <p:nvPr/>
        </p:nvSpPr>
        <p:spPr>
          <a:xfrm>
            <a:off x="5812007" y="252653"/>
            <a:ext cx="3143250" cy="904240"/>
          </a:xfrm>
          <a:prstGeom prst="rect">
            <a:avLst/>
          </a:prstGeom>
          <a:solidFill>
            <a:srgbClr val="AEDFEB"/>
          </a:solidFill>
          <a:ln w="6350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88900">
              <a:lnSpc>
                <a:spcPts val="1870"/>
              </a:lnSpc>
              <a:spcBef>
                <a:spcPts val="1005"/>
              </a:spcBef>
              <a:spcAft>
                <a:spcPts val="0"/>
              </a:spcAft>
            </a:pPr>
            <a:r>
              <a:rPr lang="ja-JP" sz="1300" spc="-3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AR P丸ゴシック体M"/>
                <a:cs typeface="游ゴシック" panose="020B0400000000000000" pitchFamily="50" charset="-128"/>
              </a:rPr>
              <a:t>【法人名】 社会福祉法人まつのみ福祉会</a:t>
            </a:r>
            <a:endParaRPr lang="ja-JP" sz="1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游ゴシック" panose="020B0400000000000000" pitchFamily="50" charset="-128"/>
            </a:endParaRPr>
          </a:p>
          <a:p>
            <a:pPr marL="88900">
              <a:lnSpc>
                <a:spcPts val="1560"/>
              </a:lnSpc>
            </a:pPr>
            <a:r>
              <a:rPr lang="ja-JP" sz="1300" spc="-25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AR P丸ゴシック体M"/>
                <a:cs typeface="游ゴシック" panose="020B0400000000000000" pitchFamily="50" charset="-128"/>
              </a:rPr>
              <a:t>【事業所名】 ワークセンターまつのみ</a:t>
            </a:r>
            <a:endParaRPr lang="ja-JP" sz="1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游ゴシック" panose="020B0400000000000000" pitchFamily="50" charset="-128"/>
            </a:endParaRPr>
          </a:p>
          <a:p>
            <a:pPr marL="88900">
              <a:lnSpc>
                <a:spcPts val="1870"/>
              </a:lnSpc>
            </a:pPr>
            <a:r>
              <a:rPr lang="ja-JP" sz="1300" spc="-25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AR P丸ゴシック体M"/>
                <a:cs typeface="游ゴシック" panose="020B0400000000000000" pitchFamily="50" charset="-128"/>
              </a:rPr>
              <a:t>【提供サービス】 生活介護 ・ 就労継続</a:t>
            </a:r>
            <a:r>
              <a:rPr lang="en-US" sz="1300" spc="-25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AR P丸ゴシック体M"/>
                <a:cs typeface="游ゴシック" panose="020B0400000000000000" pitchFamily="50" charset="-128"/>
              </a:rPr>
              <a:t>B</a:t>
            </a:r>
            <a:endParaRPr lang="ja-JP" sz="1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游ゴシック" panose="020B0400000000000000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C1B13B1-91A1-4318-8591-8CBF82FB94B8}"/>
              </a:ext>
            </a:extLst>
          </p:cNvPr>
          <p:cNvSpPr txBox="1"/>
          <p:nvPr/>
        </p:nvSpPr>
        <p:spPr>
          <a:xfrm>
            <a:off x="487680" y="1951437"/>
            <a:ext cx="82372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〇ソフトウェア</a:t>
            </a:r>
            <a:endParaRPr kumimoji="1" lang="en-US" altLang="ja-JP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kumimoji="1" lang="ja-JP" altLang="en-US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（□記録  □情報共有  □請求  □勤怠管理  □シフト表作成  ■人事給与）</a:t>
            </a:r>
            <a:endParaRPr kumimoji="1" lang="en-US" altLang="ja-JP" sz="1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ECEA6DF-0776-43A6-82CC-561139B7CDAC}"/>
              </a:ext>
            </a:extLst>
          </p:cNvPr>
          <p:cNvSpPr txBox="1"/>
          <p:nvPr/>
        </p:nvSpPr>
        <p:spPr>
          <a:xfrm>
            <a:off x="742950" y="2626989"/>
            <a:ext cx="721995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dirty="0">
                <a:latin typeface="AR P丸ゴシック体M"/>
              </a:rPr>
              <a:t>➪</a:t>
            </a:r>
            <a:r>
              <a:rPr kumimoji="1" lang="ja-JP" altLang="en-US" dirty="0">
                <a:latin typeface="+mn-ea"/>
              </a:rPr>
              <a:t>給与の自動計算や明細書の電子作成ができ、電子で給与の確認、明細書の配信などができるソフトウェア</a:t>
            </a:r>
            <a:endParaRPr kumimoji="1" lang="en-US" altLang="ja-JP" dirty="0">
              <a:latin typeface="+mn-ea"/>
            </a:endParaRP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5240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87897C8B-BD09-4D18-A726-5305C06D7FFA}"/>
              </a:ext>
            </a:extLst>
          </p:cNvPr>
          <p:cNvSpPr/>
          <p:nvPr/>
        </p:nvSpPr>
        <p:spPr>
          <a:xfrm>
            <a:off x="60796" y="358897"/>
            <a:ext cx="5539904" cy="669804"/>
          </a:xfrm>
          <a:prstGeom prst="roundRect">
            <a:avLst>
              <a:gd name="adj" fmla="val 995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1800" dirty="0"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給与明細の電子化によって配布の効率化と費用の削減</a:t>
            </a:r>
            <a:endParaRPr kumimoji="1" lang="en-US" altLang="ja-JP" sz="2400" b="1" dirty="0">
              <a:solidFill>
                <a:srgbClr val="FF0000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6E58739-ED48-4380-A4B7-B01D18ED3EB7}"/>
              </a:ext>
            </a:extLst>
          </p:cNvPr>
          <p:cNvGrpSpPr/>
          <p:nvPr/>
        </p:nvGrpSpPr>
        <p:grpSpPr>
          <a:xfrm>
            <a:off x="168888" y="1405541"/>
            <a:ext cx="8975111" cy="5273938"/>
            <a:chOff x="4178560" y="1910165"/>
            <a:chExt cx="4647873" cy="1616635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92C52E5B-F293-4059-8CBF-C7E3FC40EDE4}"/>
                </a:ext>
              </a:extLst>
            </p:cNvPr>
            <p:cNvSpPr/>
            <p:nvPr/>
          </p:nvSpPr>
          <p:spPr>
            <a:xfrm>
              <a:off x="4178560" y="1949460"/>
              <a:ext cx="4647873" cy="1577340"/>
            </a:xfrm>
            <a:prstGeom prst="roundRect">
              <a:avLst>
                <a:gd name="adj" fmla="val 8689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indent="177800">
                <a:lnSpc>
                  <a:spcPts val="1900"/>
                </a:lnSpc>
              </a:pPr>
              <a:endParaRPr lang="en-US" altLang="ja-JP" sz="20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AR P丸ゴシック体M"/>
                <a:cs typeface="游ゴシック" panose="020B0400000000000000" pitchFamily="50" charset="-128"/>
              </a:endParaRPr>
            </a:p>
            <a:p>
              <a:pPr indent="177800">
                <a:lnSpc>
                  <a:spcPts val="1900"/>
                </a:lnSpc>
              </a:pPr>
              <a:r>
                <a:rPr lang="ja-JP" altLang="ja-JP" sz="20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給与明細</a:t>
              </a:r>
              <a:r>
                <a:rPr lang="ja-JP" altLang="en-US" sz="20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が電子で自動作成できるようになり、仕分け～配信までオンラインで行</a:t>
              </a:r>
              <a:r>
                <a:rPr lang="ja-JP" altLang="en-US" sz="2000" dirty="0">
                  <a:solidFill>
                    <a:schemeClr val="tx1"/>
                  </a:solidFill>
                  <a:latin typeface="+mn-ea"/>
                  <a:cs typeface="游ゴシック" panose="020B0400000000000000" pitchFamily="50" charset="-128"/>
                </a:rPr>
                <a:t>える</a:t>
              </a:r>
              <a:r>
                <a:rPr lang="ja-JP" altLang="en-US" sz="20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ようになったことでコストの削減ができ、給与管理業務の業務効率が上がった。</a:t>
              </a:r>
              <a:endParaRPr lang="en-US" altLang="ja-JP" sz="2000" dirty="0">
                <a:solidFill>
                  <a:schemeClr val="tx1"/>
                </a:solidFill>
                <a:effectLst/>
                <a:latin typeface="+mn-ea"/>
                <a:cs typeface="游ゴシック" panose="020B0400000000000000" pitchFamily="50" charset="-128"/>
              </a:endParaRPr>
            </a:p>
            <a:p>
              <a:pPr indent="177800">
                <a:lnSpc>
                  <a:spcPts val="1900"/>
                </a:lnSpc>
              </a:pPr>
              <a:r>
                <a:rPr lang="en-US" altLang="ja-JP" sz="20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 </a:t>
              </a:r>
              <a:endParaRPr lang="en-US" altLang="ja-JP" sz="2000" dirty="0">
                <a:solidFill>
                  <a:schemeClr val="tx1"/>
                </a:solidFill>
                <a:latin typeface="+mn-ea"/>
                <a:cs typeface="游ゴシック" panose="020B0400000000000000" pitchFamily="50" charset="-128"/>
              </a:endParaRPr>
            </a:p>
            <a:p>
              <a:pPr indent="177800">
                <a:lnSpc>
                  <a:spcPts val="1900"/>
                </a:lnSpc>
              </a:pPr>
              <a:r>
                <a:rPr lang="ja-JP" altLang="en-US" sz="2000" b="1" u="sng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〇</a:t>
              </a:r>
              <a:r>
                <a:rPr lang="ja-JP" altLang="ja-JP" sz="2000" b="1" u="sng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年間業務削減率 ： ６５．４％</a:t>
              </a:r>
              <a:endParaRPr lang="en-US" altLang="ja-JP" sz="2000" b="1" u="sng" dirty="0">
                <a:solidFill>
                  <a:schemeClr val="tx1"/>
                </a:solidFill>
                <a:latin typeface="+mn-ea"/>
                <a:cs typeface="游ゴシック" panose="020B0400000000000000" pitchFamily="50" charset="-128"/>
              </a:endParaRPr>
            </a:p>
            <a:p>
              <a:pPr indent="177800">
                <a:lnSpc>
                  <a:spcPts val="1900"/>
                </a:lnSpc>
              </a:pPr>
              <a:endParaRPr lang="en-US" altLang="ja-JP" sz="2000" b="1" u="sng" dirty="0">
                <a:solidFill>
                  <a:schemeClr val="tx1"/>
                </a:solidFill>
                <a:latin typeface="+mn-ea"/>
                <a:cs typeface="游ゴシック" panose="020B0400000000000000" pitchFamily="50" charset="-128"/>
              </a:endParaRPr>
            </a:p>
            <a:p>
              <a:pPr indent="177800">
                <a:lnSpc>
                  <a:spcPts val="1900"/>
                </a:lnSpc>
              </a:pPr>
              <a:r>
                <a:rPr lang="ja-JP" altLang="en-US" sz="20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→</a:t>
              </a:r>
              <a:r>
                <a:rPr lang="ja-JP" altLang="ja-JP" sz="20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確保できた時間をほかの業務</a:t>
              </a:r>
              <a:r>
                <a:rPr lang="ja-JP" altLang="en-US" sz="20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（</a:t>
              </a:r>
              <a:r>
                <a:rPr lang="ja-JP" altLang="ja-JP" sz="1800" dirty="0">
                  <a:solidFill>
                    <a:schemeClr val="tx1"/>
                  </a:solidFill>
                  <a:effectLst/>
                  <a:ea typeface="游ゴシック" panose="020B0400000000000000" pitchFamily="50" charset="-128"/>
                  <a:cs typeface="Times New Roman" panose="02020603050405020304" pitchFamily="18" charset="0"/>
                </a:rPr>
                <a:t>会計や労務など事務全般の業務</a:t>
              </a:r>
              <a:r>
                <a:rPr lang="ja-JP" altLang="en-US" sz="20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）</a:t>
              </a:r>
              <a:r>
                <a:rPr lang="ja-JP" altLang="ja-JP" sz="20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に活用した。</a:t>
              </a:r>
            </a:p>
            <a:p>
              <a:pPr>
                <a:lnSpc>
                  <a:spcPts val="1900"/>
                </a:lnSpc>
              </a:pPr>
              <a:r>
                <a:rPr lang="ja-JP" altLang="ja-JP" sz="20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　</a:t>
              </a:r>
              <a:endParaRPr lang="ja-JP" altLang="ja-JP" sz="2000" b="1" u="sng" dirty="0">
                <a:solidFill>
                  <a:schemeClr val="tx1"/>
                </a:solidFill>
                <a:effectLst/>
                <a:latin typeface="+mn-ea"/>
                <a:cs typeface="游ゴシック" panose="020B0400000000000000" pitchFamily="50" charset="-128"/>
              </a:endParaRPr>
            </a:p>
            <a:p>
              <a:pPr>
                <a:lnSpc>
                  <a:spcPts val="1900"/>
                </a:lnSpc>
              </a:pPr>
              <a:r>
                <a:rPr lang="ja-JP" altLang="en-US" sz="2000" b="1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　〇</a:t>
              </a:r>
              <a:r>
                <a:rPr lang="ja-JP" altLang="ja-JP" sz="2000" b="1" u="sng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年間作成文書削減率 ： ５０％</a:t>
              </a:r>
            </a:p>
            <a:p>
              <a:endParaRPr kumimoji="1" lang="en-US" altLang="ja-JP" sz="2000" dirty="0">
                <a:solidFill>
                  <a:schemeClr val="tx1"/>
                </a:solidFill>
                <a:latin typeface="+mn-ea"/>
              </a:endParaRPr>
            </a:p>
            <a:p>
              <a:endParaRPr kumimoji="1" lang="en-US" altLang="ja-JP" sz="2000" dirty="0">
                <a:solidFill>
                  <a:schemeClr val="tx1"/>
                </a:solidFill>
                <a:latin typeface="+mn-ea"/>
              </a:endParaRPr>
            </a:p>
            <a:p>
              <a:r>
                <a:rPr lang="ja-JP" altLang="en-US" sz="2000" b="1" dirty="0"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　〇</a:t>
              </a:r>
              <a:r>
                <a:rPr lang="ja-JP" altLang="ja-JP" sz="2000" b="1" u="sng" dirty="0">
                  <a:solidFill>
                    <a:schemeClr val="tx1"/>
                  </a:solidFill>
                  <a:effectLst/>
                  <a:latin typeface="+mn-ea"/>
                  <a:cs typeface="Times New Roman" panose="02020603050405020304" pitchFamily="18" charset="0"/>
                </a:rPr>
                <a:t>費用縮減額：</a:t>
              </a:r>
              <a:r>
                <a:rPr lang="en-US" altLang="ja-JP" sz="2000" b="1" u="sng" dirty="0">
                  <a:solidFill>
                    <a:schemeClr val="tx1"/>
                  </a:solidFill>
                  <a:effectLst/>
                  <a:latin typeface="+mn-ea"/>
                  <a:cs typeface="Times New Roman" panose="02020603050405020304" pitchFamily="18" charset="0"/>
                </a:rPr>
                <a:t> </a:t>
              </a:r>
              <a:r>
                <a:rPr lang="en-US" altLang="ja-JP" sz="2000" b="1" u="sng" dirty="0">
                  <a:solidFill>
                    <a:schemeClr val="tx1"/>
                  </a:solidFill>
                  <a:latin typeface="+mn-ea"/>
                  <a:cs typeface="Times New Roman" panose="02020603050405020304" pitchFamily="18" charset="0"/>
                </a:rPr>
                <a:t>8</a:t>
              </a:r>
              <a:r>
                <a:rPr lang="en-US" altLang="ja-JP" sz="2000" b="1" u="sng" dirty="0">
                  <a:solidFill>
                    <a:schemeClr val="tx1"/>
                  </a:solidFill>
                  <a:effectLst/>
                  <a:latin typeface="+mn-ea"/>
                  <a:cs typeface="Times New Roman" panose="02020603050405020304" pitchFamily="18" charset="0"/>
                </a:rPr>
                <a:t>,000</a:t>
              </a:r>
              <a:r>
                <a:rPr lang="ja-JP" altLang="ja-JP" sz="2000" b="1" u="sng" dirty="0">
                  <a:solidFill>
                    <a:schemeClr val="tx1"/>
                  </a:solidFill>
                  <a:effectLst/>
                  <a:latin typeface="+mn-ea"/>
                  <a:cs typeface="Times New Roman" panose="02020603050405020304" pitchFamily="18" charset="0"/>
                </a:rPr>
                <a:t>円</a:t>
              </a:r>
              <a:endParaRPr lang="en-US" altLang="ja-JP" sz="2000" b="1" u="sng" dirty="0">
                <a:solidFill>
                  <a:schemeClr val="tx1"/>
                </a:solidFill>
                <a:effectLst/>
                <a:latin typeface="+mn-ea"/>
                <a:cs typeface="Times New Roman" panose="02020603050405020304" pitchFamily="18" charset="0"/>
              </a:endParaRPr>
            </a:p>
            <a:p>
              <a:r>
                <a:rPr kumimoji="1" lang="ja-JP" altLang="en-US" sz="2000" dirty="0">
                  <a:solidFill>
                    <a:schemeClr val="tx1"/>
                  </a:solidFill>
                  <a:latin typeface="+mn-ea"/>
                </a:rPr>
                <a:t>　→これにより確保できたお金を</a:t>
              </a:r>
              <a:r>
                <a:rPr lang="ja-JP" altLang="ja-JP" sz="1800" kern="100" dirty="0">
                  <a:solidFill>
                    <a:schemeClr val="tx1"/>
                  </a:solidFill>
                  <a:effectLst/>
                  <a:latin typeface="+mn-ea"/>
                  <a:cs typeface="Courier New" panose="02070309020205020404" pitchFamily="49" charset="0"/>
                </a:rPr>
                <a:t>災害時のための備蓄購入</a:t>
              </a:r>
              <a:r>
                <a:rPr kumimoji="1" lang="ja-JP" altLang="en-US" sz="2000" dirty="0">
                  <a:solidFill>
                    <a:schemeClr val="tx1"/>
                  </a:solidFill>
                  <a:latin typeface="+mn-ea"/>
                </a:rPr>
                <a:t>へ充当した！</a:t>
              </a:r>
              <a:endParaRPr kumimoji="1" lang="en-US" altLang="ja-JP" sz="20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DD775A77-E13A-4118-BCC0-5015E738FA06}"/>
                </a:ext>
              </a:extLst>
            </p:cNvPr>
            <p:cNvSpPr/>
            <p:nvPr/>
          </p:nvSpPr>
          <p:spPr>
            <a:xfrm>
              <a:off x="4310932" y="1910165"/>
              <a:ext cx="1212605" cy="122167"/>
            </a:xfrm>
            <a:prstGeom prst="roundRect">
              <a:avLst/>
            </a:prstGeom>
            <a:solidFill>
              <a:srgbClr val="27CE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/>
                <a:t>導入の効果（詳細）</a:t>
              </a:r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4817307-AE5F-4847-9A0C-AB4F7B4B02FD}"/>
              </a:ext>
            </a:extLst>
          </p:cNvPr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ja-JP" sz="1200" dirty="0"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令和５年度（令和４年度からの繰越分）障がい福祉分野の</a:t>
            </a:r>
            <a:r>
              <a:rPr lang="en-US" altLang="ja-JP" sz="1200" dirty="0"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ICT</a:t>
            </a:r>
            <a:r>
              <a:rPr lang="ja-JP" altLang="ja-JP" sz="1200" dirty="0"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導入支援事業</a:t>
            </a:r>
            <a:endParaRPr kumimoji="1" lang="ja-JP" altLang="en-US" sz="1200" dirty="0"/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7BD10B7E-7222-43FC-8DC5-EF7DA90D89C0}"/>
              </a:ext>
            </a:extLst>
          </p:cNvPr>
          <p:cNvSpPr txBox="1"/>
          <p:nvPr/>
        </p:nvSpPr>
        <p:spPr>
          <a:xfrm>
            <a:off x="5812007" y="252653"/>
            <a:ext cx="3143250" cy="904240"/>
          </a:xfrm>
          <a:prstGeom prst="rect">
            <a:avLst/>
          </a:prstGeom>
          <a:solidFill>
            <a:srgbClr val="AEDFEB"/>
          </a:solidFill>
          <a:ln w="6350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88900">
              <a:lnSpc>
                <a:spcPts val="1870"/>
              </a:lnSpc>
              <a:spcBef>
                <a:spcPts val="1005"/>
              </a:spcBef>
              <a:spcAft>
                <a:spcPts val="0"/>
              </a:spcAft>
            </a:pPr>
            <a:r>
              <a:rPr lang="ja-JP" sz="1300" spc="-3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AR P丸ゴシック体M"/>
                <a:cs typeface="游ゴシック" panose="020B0400000000000000" pitchFamily="50" charset="-128"/>
              </a:rPr>
              <a:t>【法人名】 社会福祉法人まつのみ福祉会</a:t>
            </a:r>
            <a:endParaRPr lang="ja-JP" sz="1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游ゴシック" panose="020B0400000000000000" pitchFamily="50" charset="-128"/>
            </a:endParaRPr>
          </a:p>
          <a:p>
            <a:pPr marL="88900">
              <a:lnSpc>
                <a:spcPts val="1560"/>
              </a:lnSpc>
            </a:pPr>
            <a:r>
              <a:rPr lang="ja-JP" sz="1300" spc="-25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AR P丸ゴシック体M"/>
                <a:cs typeface="游ゴシック" panose="020B0400000000000000" pitchFamily="50" charset="-128"/>
              </a:rPr>
              <a:t>【事業所名】 ワークセンターまつのみ</a:t>
            </a:r>
            <a:endParaRPr lang="ja-JP" sz="1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游ゴシック" panose="020B0400000000000000" pitchFamily="50" charset="-128"/>
            </a:endParaRPr>
          </a:p>
          <a:p>
            <a:pPr marL="88900">
              <a:lnSpc>
                <a:spcPts val="1870"/>
              </a:lnSpc>
            </a:pPr>
            <a:r>
              <a:rPr lang="ja-JP" sz="1300" spc="-25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AR P丸ゴシック体M"/>
                <a:cs typeface="游ゴシック" panose="020B0400000000000000" pitchFamily="50" charset="-128"/>
              </a:rPr>
              <a:t>【提供サービス】 生活介護 ・ 就労継続</a:t>
            </a:r>
            <a:r>
              <a:rPr lang="en-US" sz="1300" spc="-25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AR P丸ゴシック体M"/>
                <a:cs typeface="游ゴシック" panose="020B0400000000000000" pitchFamily="50" charset="-128"/>
              </a:rPr>
              <a:t>B</a:t>
            </a:r>
            <a:endParaRPr lang="ja-JP" sz="1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97331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87897C8B-BD09-4D18-A726-5305C06D7FFA}"/>
              </a:ext>
            </a:extLst>
          </p:cNvPr>
          <p:cNvSpPr/>
          <p:nvPr/>
        </p:nvSpPr>
        <p:spPr>
          <a:xfrm>
            <a:off x="60796" y="358897"/>
            <a:ext cx="5539904" cy="669804"/>
          </a:xfrm>
          <a:prstGeom prst="roundRect">
            <a:avLst>
              <a:gd name="adj" fmla="val 995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ja-JP" sz="1800" dirty="0"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給与明細の電子化によって配布の効率化と費用の削減</a:t>
            </a:r>
            <a:endParaRPr kumimoji="1" lang="en-US" altLang="ja-JP" sz="2400" b="1" dirty="0">
              <a:solidFill>
                <a:srgbClr val="FF0000"/>
              </a:solidFill>
            </a:endParaRP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6E58739-ED48-4380-A4B7-B01D18ED3EB7}"/>
              </a:ext>
            </a:extLst>
          </p:cNvPr>
          <p:cNvGrpSpPr/>
          <p:nvPr/>
        </p:nvGrpSpPr>
        <p:grpSpPr>
          <a:xfrm>
            <a:off x="60796" y="1124731"/>
            <a:ext cx="8975111" cy="2395710"/>
            <a:chOff x="4122583" y="1787292"/>
            <a:chExt cx="4647873" cy="1626661"/>
          </a:xfrm>
        </p:grpSpPr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92C52E5B-F293-4059-8CBF-C7E3FC40EDE4}"/>
                </a:ext>
              </a:extLst>
            </p:cNvPr>
            <p:cNvSpPr/>
            <p:nvPr/>
          </p:nvSpPr>
          <p:spPr>
            <a:xfrm>
              <a:off x="4122583" y="1965960"/>
              <a:ext cx="4647873" cy="1447993"/>
            </a:xfrm>
            <a:prstGeom prst="roundRect">
              <a:avLst>
                <a:gd name="adj" fmla="val 8689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indent="177800"/>
              <a:r>
                <a:rPr lang="ja-JP" altLang="en-US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・</a:t>
              </a:r>
              <a:r>
                <a:rPr lang="ja-JP" altLang="ja-JP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削減できるコスト</a:t>
              </a:r>
              <a:r>
                <a:rPr lang="ja-JP" altLang="en-US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を</a:t>
              </a:r>
              <a:r>
                <a:rPr lang="ja-JP" altLang="ja-JP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算出</a:t>
              </a:r>
              <a:r>
                <a:rPr lang="ja-JP" altLang="en-US" dirty="0">
                  <a:solidFill>
                    <a:schemeClr val="tx1"/>
                  </a:solidFill>
                  <a:latin typeface="+mn-ea"/>
                  <a:cs typeface="游ゴシック" panose="020B0400000000000000" pitchFamily="50" charset="-128"/>
                </a:rPr>
                <a:t>し、導入機器について</a:t>
              </a:r>
              <a:r>
                <a:rPr lang="ja-JP" altLang="en-US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事業所内の</a:t>
              </a:r>
              <a:r>
                <a:rPr lang="ja-JP" altLang="ja-JP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会議で</a:t>
              </a:r>
              <a:r>
                <a:rPr lang="ja-JP" altLang="en-US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検討を行った</a:t>
              </a:r>
              <a:r>
                <a:rPr lang="ja-JP" altLang="ja-JP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。</a:t>
              </a:r>
            </a:p>
            <a:p>
              <a:pPr indent="177800"/>
              <a:r>
                <a:rPr lang="ja-JP" altLang="en-US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・ソフトウェアを誰もが操作できるように</a:t>
              </a:r>
              <a:r>
                <a:rPr lang="ja-JP" altLang="ja-JP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操作方法</a:t>
              </a:r>
              <a:r>
                <a:rPr lang="ja-JP" altLang="en-US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を職員へ周知した。</a:t>
              </a:r>
              <a:endParaRPr lang="ja-JP" altLang="ja-JP" sz="1800" dirty="0">
                <a:solidFill>
                  <a:schemeClr val="tx1"/>
                </a:solidFill>
                <a:effectLst/>
                <a:latin typeface="+mn-ea"/>
                <a:cs typeface="游ゴシック" panose="020B0400000000000000" pitchFamily="50" charset="-128"/>
              </a:endParaRPr>
            </a:p>
            <a:p>
              <a:pPr indent="101600"/>
              <a:r>
                <a:rPr lang="en-US" altLang="ja-JP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 </a:t>
              </a:r>
              <a:endParaRPr lang="ja-JP" altLang="ja-JP" sz="1800" dirty="0">
                <a:solidFill>
                  <a:schemeClr val="tx1"/>
                </a:solidFill>
                <a:effectLst/>
                <a:latin typeface="+mn-ea"/>
                <a:cs typeface="游ゴシック" panose="020B0400000000000000" pitchFamily="50" charset="-128"/>
              </a:endParaRPr>
            </a:p>
            <a:p>
              <a:pPr indent="177800"/>
              <a:r>
                <a:rPr lang="ja-JP" altLang="ja-JP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〈工夫した点〉</a:t>
              </a:r>
            </a:p>
            <a:p>
              <a:pPr indent="177800"/>
              <a:r>
                <a:rPr lang="ja-JP" altLang="ja-JP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操作に不慣れな人への個別の説明</a:t>
              </a:r>
              <a:r>
                <a:rPr lang="ja-JP" altLang="en-US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をおこなった</a:t>
              </a:r>
              <a:r>
                <a:rPr lang="ja-JP" altLang="ja-JP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。</a:t>
              </a:r>
            </a:p>
            <a:p>
              <a:endParaRPr kumimoji="1" lang="en-US" altLang="ja-JP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DD775A77-E13A-4118-BCC0-5015E738FA06}"/>
                </a:ext>
              </a:extLst>
            </p:cNvPr>
            <p:cNvSpPr/>
            <p:nvPr/>
          </p:nvSpPr>
          <p:spPr>
            <a:xfrm>
              <a:off x="4232011" y="1787292"/>
              <a:ext cx="1078437" cy="223177"/>
            </a:xfrm>
            <a:prstGeom prst="roundRect">
              <a:avLst/>
            </a:prstGeom>
            <a:solidFill>
              <a:srgbClr val="27CE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/>
                <a:t>導入の進め方</a:t>
              </a: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CE20279-3E2D-4EA6-969A-401FEF2F8E04}"/>
              </a:ext>
            </a:extLst>
          </p:cNvPr>
          <p:cNvSpPr txBox="1"/>
          <p:nvPr/>
        </p:nvSpPr>
        <p:spPr>
          <a:xfrm>
            <a:off x="0" y="0"/>
            <a:ext cx="9144000" cy="2769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ja-JP" sz="1200" dirty="0"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令和５年度（令和４年度からの繰越分）障がい福祉分野の</a:t>
            </a:r>
            <a:r>
              <a:rPr lang="en-US" altLang="ja-JP" sz="1200" dirty="0"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ICT</a:t>
            </a:r>
            <a:r>
              <a:rPr lang="ja-JP" altLang="ja-JP" sz="1200" dirty="0">
                <a:effectLst/>
                <a:ea typeface="游ゴシック" panose="020B0400000000000000" pitchFamily="50" charset="-128"/>
                <a:cs typeface="Times New Roman" panose="02020603050405020304" pitchFamily="18" charset="0"/>
              </a:rPr>
              <a:t>導入支援事業</a:t>
            </a:r>
            <a:endParaRPr kumimoji="1" lang="ja-JP" altLang="en-US" sz="1200" dirty="0"/>
          </a:p>
        </p:txBody>
      </p: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A1303BDD-75EF-4010-98E6-F5A727B0D5BB}"/>
              </a:ext>
            </a:extLst>
          </p:cNvPr>
          <p:cNvGrpSpPr/>
          <p:nvPr/>
        </p:nvGrpSpPr>
        <p:grpSpPr>
          <a:xfrm>
            <a:off x="60796" y="3675907"/>
            <a:ext cx="8927814" cy="3052553"/>
            <a:chOff x="4122583" y="1808007"/>
            <a:chExt cx="4647873" cy="1735294"/>
          </a:xfrm>
        </p:grpSpPr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09C85C6E-0565-4279-BBA1-561BCA8185B2}"/>
                </a:ext>
              </a:extLst>
            </p:cNvPr>
            <p:cNvSpPr/>
            <p:nvPr/>
          </p:nvSpPr>
          <p:spPr>
            <a:xfrm>
              <a:off x="4122583" y="1965961"/>
              <a:ext cx="4647873" cy="1577340"/>
            </a:xfrm>
            <a:prstGeom prst="roundRect">
              <a:avLst>
                <a:gd name="adj" fmla="val 8689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indent="177800"/>
              <a:r>
                <a:rPr lang="ja-JP" altLang="en-US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＜</a:t>
              </a:r>
              <a:r>
                <a:rPr lang="ja-JP" altLang="ja-JP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良かった点</a:t>
              </a:r>
              <a:r>
                <a:rPr lang="ja-JP" altLang="en-US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＞</a:t>
              </a:r>
              <a:endParaRPr lang="ja-JP" altLang="ja-JP" sz="1800" dirty="0">
                <a:solidFill>
                  <a:schemeClr val="tx1"/>
                </a:solidFill>
                <a:effectLst/>
                <a:latin typeface="+mn-ea"/>
                <a:cs typeface="游ゴシック" panose="020B0400000000000000" pitchFamily="50" charset="-128"/>
              </a:endParaRPr>
            </a:p>
            <a:p>
              <a:pPr indent="177800"/>
              <a:r>
                <a:rPr lang="ja-JP" altLang="en-US" dirty="0">
                  <a:solidFill>
                    <a:schemeClr val="tx1"/>
                  </a:solidFill>
                  <a:latin typeface="+mn-ea"/>
                  <a:cs typeface="游ゴシック" panose="020B0400000000000000" pitchFamily="50" charset="-128"/>
                </a:rPr>
                <a:t>・給与明細の作成～各職員へ配布するまでの</a:t>
              </a:r>
              <a:r>
                <a:rPr lang="ja-JP" altLang="ja-JP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作業にかかる時間が大幅に減少した。</a:t>
              </a:r>
            </a:p>
            <a:p>
              <a:pPr indent="177800"/>
              <a:r>
                <a:rPr lang="ja-JP" altLang="en-US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・</a:t>
              </a:r>
              <a:r>
                <a:rPr lang="ja-JP" altLang="ja-JP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明細の</a:t>
              </a:r>
              <a:r>
                <a:rPr lang="ja-JP" altLang="en-US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受け渡し</a:t>
              </a:r>
              <a:r>
                <a:rPr lang="ja-JP" altLang="ja-JP" sz="1800" dirty="0">
                  <a:solidFill>
                    <a:schemeClr val="tx1"/>
                  </a:solidFill>
                  <a:effectLst/>
                  <a:latin typeface="+mn-ea"/>
                  <a:cs typeface="游ゴシック" panose="020B0400000000000000" pitchFamily="50" charset="-128"/>
                </a:rPr>
                <a:t>に対面の必要がなくなった。</a:t>
              </a:r>
              <a:endParaRPr lang="en-US" altLang="ja-JP" sz="1800" dirty="0">
                <a:solidFill>
                  <a:schemeClr val="tx1"/>
                </a:solidFill>
                <a:effectLst/>
                <a:latin typeface="+mn-ea"/>
                <a:cs typeface="游ゴシック" panose="020B0400000000000000" pitchFamily="50" charset="-128"/>
              </a:endParaRPr>
            </a:p>
            <a:p>
              <a:pPr indent="177800"/>
              <a:r>
                <a:rPr lang="ja-JP" altLang="en-US" dirty="0">
                  <a:solidFill>
                    <a:schemeClr val="tx1"/>
                  </a:solidFill>
                  <a:latin typeface="+mn-ea"/>
                  <a:cs typeface="游ゴシック" panose="020B0400000000000000" pitchFamily="50" charset="-128"/>
                </a:rPr>
                <a:t>・郵送で渡していた職員へ郵送する必要がなくなった。</a:t>
              </a:r>
            </a:p>
            <a:p>
              <a:pPr indent="177800"/>
              <a:r>
                <a:rPr lang="ja-JP" altLang="en-US" dirty="0">
                  <a:solidFill>
                    <a:schemeClr val="tx1"/>
                  </a:solidFill>
                  <a:latin typeface="+mn-ea"/>
                  <a:cs typeface="游ゴシック" panose="020B0400000000000000" pitchFamily="50" charset="-128"/>
                </a:rPr>
                <a:t>・給料日に休んでいても給与明細を確認できるようになった。</a:t>
              </a:r>
            </a:p>
            <a:p>
              <a:pPr indent="177800"/>
              <a:r>
                <a:rPr lang="ja-JP" altLang="en-US" dirty="0">
                  <a:solidFill>
                    <a:schemeClr val="tx1"/>
                  </a:solidFill>
                  <a:latin typeface="+mn-ea"/>
                  <a:cs typeface="游ゴシック" panose="020B0400000000000000" pitchFamily="50" charset="-128"/>
                </a:rPr>
                <a:t>・手渡しによる紛失等の心配がなくなった。</a:t>
              </a:r>
            </a:p>
            <a:p>
              <a:endParaRPr kumimoji="1" lang="en-US" altLang="ja-JP" sz="20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2E81446F-6895-40F4-9215-AA5DC2AC4EAA}"/>
                </a:ext>
              </a:extLst>
            </p:cNvPr>
            <p:cNvSpPr/>
            <p:nvPr/>
          </p:nvSpPr>
          <p:spPr>
            <a:xfrm>
              <a:off x="4232592" y="1808007"/>
              <a:ext cx="631909" cy="209798"/>
            </a:xfrm>
            <a:prstGeom prst="roundRect">
              <a:avLst/>
            </a:prstGeom>
            <a:solidFill>
              <a:srgbClr val="27CED7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/>
                <a:t>職員の声</a:t>
              </a:r>
            </a:p>
          </p:txBody>
        </p:sp>
      </p:grpSp>
      <p:sp>
        <p:nvSpPr>
          <p:cNvPr id="14" name="Textbox 7">
            <a:extLst>
              <a:ext uri="{FF2B5EF4-FFF2-40B4-BE49-F238E27FC236}">
                <a16:creationId xmlns:a16="http://schemas.microsoft.com/office/drawing/2014/main" id="{74A5F978-4012-4B2E-A22D-02E7C15E9717}"/>
              </a:ext>
            </a:extLst>
          </p:cNvPr>
          <p:cNvSpPr txBox="1"/>
          <p:nvPr/>
        </p:nvSpPr>
        <p:spPr>
          <a:xfrm>
            <a:off x="5812007" y="252653"/>
            <a:ext cx="3143250" cy="904240"/>
          </a:xfrm>
          <a:prstGeom prst="rect">
            <a:avLst/>
          </a:prstGeom>
          <a:solidFill>
            <a:srgbClr val="AEDFEB"/>
          </a:solidFill>
          <a:ln w="6350">
            <a:solidFill>
              <a:srgbClr val="00000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88900">
              <a:lnSpc>
                <a:spcPts val="1870"/>
              </a:lnSpc>
              <a:spcBef>
                <a:spcPts val="1005"/>
              </a:spcBef>
              <a:spcAft>
                <a:spcPts val="0"/>
              </a:spcAft>
            </a:pPr>
            <a:r>
              <a:rPr lang="ja-JP" sz="1300" spc="-30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AR P丸ゴシック体M"/>
                <a:cs typeface="游ゴシック" panose="020B0400000000000000" pitchFamily="50" charset="-128"/>
              </a:rPr>
              <a:t>【法人名】 社会福祉法人まつのみ福祉会</a:t>
            </a:r>
            <a:endParaRPr lang="ja-JP" sz="1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游ゴシック" panose="020B0400000000000000" pitchFamily="50" charset="-128"/>
            </a:endParaRPr>
          </a:p>
          <a:p>
            <a:pPr marL="88900">
              <a:lnSpc>
                <a:spcPts val="1560"/>
              </a:lnSpc>
            </a:pPr>
            <a:r>
              <a:rPr lang="ja-JP" sz="1300" spc="-25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AR P丸ゴシック体M"/>
                <a:cs typeface="游ゴシック" panose="020B0400000000000000" pitchFamily="50" charset="-128"/>
              </a:rPr>
              <a:t>【事業所名】 ワークセンターまつのみ</a:t>
            </a:r>
            <a:endParaRPr lang="ja-JP" sz="1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游ゴシック" panose="020B0400000000000000" pitchFamily="50" charset="-128"/>
            </a:endParaRPr>
          </a:p>
          <a:p>
            <a:pPr marL="88900">
              <a:lnSpc>
                <a:spcPts val="1870"/>
              </a:lnSpc>
            </a:pPr>
            <a:r>
              <a:rPr lang="ja-JP" sz="1300" spc="-25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AR P丸ゴシック体M"/>
                <a:cs typeface="游ゴシック" panose="020B0400000000000000" pitchFamily="50" charset="-128"/>
              </a:rPr>
              <a:t>【提供サービス】 生活介護 ・ 就労継続</a:t>
            </a:r>
            <a:r>
              <a:rPr lang="en-US" sz="1300" spc="-25" dirty="0"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AR P丸ゴシック体M"/>
                <a:cs typeface="游ゴシック" panose="020B0400000000000000" pitchFamily="50" charset="-128"/>
              </a:rPr>
              <a:t>B</a:t>
            </a:r>
            <a:endParaRPr lang="ja-JP" sz="1100" dirty="0">
              <a:effectLst/>
              <a:latin typeface="游ゴシック" panose="020B0400000000000000" pitchFamily="50" charset="-128"/>
              <a:ea typeface="游ゴシック" panose="020B0400000000000000" pitchFamily="50" charset="-128"/>
              <a:cs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0928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1177</TotalTime>
  <Words>552</Words>
  <PresentationFormat>画面に合わせる (4:3)</PresentationFormat>
  <Paragraphs>49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AR P丸ゴシック体M</vt:lpstr>
      <vt:lpstr>游ゴシック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2025-03-12T10:30:34Z</cp:lastPrinted>
  <dcterms:created xsi:type="dcterms:W3CDTF">2024-09-09T06:52:45Z</dcterms:created>
  <dcterms:modified xsi:type="dcterms:W3CDTF">2025-03-12T10:30:34Z</dcterms:modified>
</cp:coreProperties>
</file>