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6" r:id="rId2"/>
    <p:sldId id="268" r:id="rId3"/>
    <p:sldId id="269" r:id="rId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7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100" d="100"/>
          <a:sy n="100"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9046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74588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5946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93584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21132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69787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9095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5583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53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4302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231738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FFC7A-05F1-49DC-8AEB-3C758879BABE}"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37410805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0"/>
            <a:ext cx="8975111" cy="2845849"/>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endParaRPr kumimoji="1" lang="en-US" altLang="ja-JP" sz="2400" b="1" dirty="0">
                <a:solidFill>
                  <a:schemeClr val="tx1">
                    <a:lumMod val="65000"/>
                    <a:lumOff val="35000"/>
                  </a:schemeClr>
                </a:solidFill>
              </a:endParaRPr>
            </a:p>
            <a:p>
              <a:r>
                <a:rPr kumimoji="1" lang="ja-JP" altLang="en-US" sz="2400" b="1" dirty="0">
                  <a:solidFill>
                    <a:schemeClr val="tx1">
                      <a:lumMod val="65000"/>
                      <a:lumOff val="35000"/>
                    </a:schemeClr>
                  </a:solidFill>
                </a:rPr>
                <a:t>タブレット：４台</a:t>
              </a:r>
              <a:endParaRPr kumimoji="1" lang="en-US" altLang="ja-JP" sz="2400" b="1" dirty="0">
                <a:solidFill>
                  <a:schemeClr val="tx1">
                    <a:lumMod val="65000"/>
                    <a:lumOff val="35000"/>
                  </a:schemeClr>
                </a:solidFill>
              </a:endParaRPr>
            </a:p>
            <a:p>
              <a:r>
                <a:rPr kumimoji="1" lang="ja-JP" altLang="en-US" sz="2400" b="1" dirty="0">
                  <a:solidFill>
                    <a:schemeClr val="tx1">
                      <a:lumMod val="65000"/>
                      <a:lumOff val="35000"/>
                    </a:schemeClr>
                  </a:solidFill>
                </a:rPr>
                <a:t>ソフトウェア</a:t>
              </a:r>
              <a:r>
                <a:rPr kumimoji="1" lang="ja-JP" altLang="en-US" sz="2000" b="1" dirty="0">
                  <a:solidFill>
                    <a:schemeClr val="tx1">
                      <a:lumMod val="65000"/>
                      <a:lumOff val="35000"/>
                    </a:schemeClr>
                  </a:solidFill>
                </a:rPr>
                <a:t>（</a:t>
              </a:r>
              <a:r>
                <a:rPr kumimoji="1" lang="ja-JP" altLang="en-US" sz="1600" b="1" dirty="0">
                  <a:solidFill>
                    <a:schemeClr val="tx1">
                      <a:lumMod val="65000"/>
                      <a:lumOff val="35000"/>
                    </a:schemeClr>
                  </a:solidFill>
                </a:rPr>
                <a:t>☑記録  ☑情報共有  □請求  □勤怠管理  □シフト表作成  □人事給与）</a:t>
              </a:r>
              <a:endParaRPr kumimoji="1" lang="en-US" altLang="ja-JP" sz="2000" b="1" dirty="0">
                <a:solidFill>
                  <a:schemeClr val="tx1">
                    <a:lumMod val="65000"/>
                    <a:lumOff val="35000"/>
                  </a:schemeClr>
                </a:solidFill>
              </a:endParaRPr>
            </a:p>
            <a:p>
              <a:r>
                <a:rPr kumimoji="1" lang="ja-JP" altLang="en-US" sz="2400" b="1" dirty="0">
                  <a:solidFill>
                    <a:schemeClr val="tx1">
                      <a:lumMod val="65000"/>
                      <a:lumOff val="35000"/>
                    </a:schemeClr>
                  </a:solidFill>
                </a:rPr>
                <a:t>　</a:t>
              </a:r>
              <a:r>
                <a:rPr kumimoji="1" lang="ja-JP" altLang="en-US" sz="1600" b="1" dirty="0">
                  <a:solidFill>
                    <a:schemeClr val="tx1">
                      <a:lumMod val="65000"/>
                      <a:lumOff val="35000"/>
                    </a:schemeClr>
                  </a:solidFill>
                </a:rPr>
                <a:t>➪リクルート</a:t>
              </a:r>
              <a:r>
                <a:rPr kumimoji="1" lang="en-US" altLang="ja-JP" sz="1600" b="1" dirty="0" err="1">
                  <a:solidFill>
                    <a:schemeClr val="tx1">
                      <a:lumMod val="65000"/>
                      <a:lumOff val="35000"/>
                    </a:schemeClr>
                  </a:solidFill>
                </a:rPr>
                <a:t>knowbe</a:t>
              </a:r>
              <a:r>
                <a:rPr kumimoji="1" lang="ja-JP" altLang="en-US" sz="1600" b="1" dirty="0">
                  <a:solidFill>
                    <a:schemeClr val="tx1">
                      <a:lumMod val="65000"/>
                      <a:lumOff val="35000"/>
                    </a:schemeClr>
                  </a:solidFill>
                </a:rPr>
                <a:t>業務支援（利用者がタイムカードを通すことで利用者の通所、加算などの利用実績を管理できるソフトウェア。その利用者の利用実績をもとにワンクリックで利用者・国保連への請求ができたり、ケース記録などの作成ができるソフトウェア）</a:t>
              </a:r>
              <a:endParaRPr kumimoji="1" lang="en-US" altLang="ja-JP" sz="2000" b="1" dirty="0">
                <a:solidFill>
                  <a:srgbClr val="FF0000"/>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導入機器等の内容</a:t>
              </a:r>
            </a:p>
          </p:txBody>
        </p:sp>
      </p:gr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4015409"/>
            <a:ext cx="8927814" cy="2668298"/>
            <a:chOff x="4122583" y="1861062"/>
            <a:chExt cx="4647873" cy="1682239"/>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lumMod val="65000"/>
                    <a:lumOff val="35000"/>
                  </a:schemeClr>
                </a:solidFill>
              </a:endParaRPr>
            </a:p>
            <a:p>
              <a:r>
                <a:rPr kumimoji="1" lang="ja-JP" altLang="en-US" sz="2000" dirty="0">
                  <a:solidFill>
                    <a:schemeClr val="tx1">
                      <a:lumMod val="65000"/>
                      <a:lumOff val="35000"/>
                    </a:schemeClr>
                  </a:solidFill>
                </a:rPr>
                <a:t>・</a:t>
              </a:r>
              <a:r>
                <a:rPr kumimoji="1" lang="en-US" altLang="ja-JP" sz="2000" dirty="0">
                  <a:solidFill>
                    <a:schemeClr val="tx1">
                      <a:lumMod val="65000"/>
                      <a:lumOff val="35000"/>
                    </a:schemeClr>
                  </a:solidFill>
                </a:rPr>
                <a:t>Excel</a:t>
              </a:r>
              <a:r>
                <a:rPr kumimoji="1" lang="ja-JP" altLang="en-US" sz="2000" dirty="0">
                  <a:solidFill>
                    <a:schemeClr val="tx1">
                      <a:lumMod val="65000"/>
                      <a:lumOff val="35000"/>
                    </a:schemeClr>
                  </a:solidFill>
                </a:rPr>
                <a:t>で提供記録を作成していたが、職員間で</a:t>
              </a:r>
              <a:r>
                <a:rPr kumimoji="1" lang="en-US" altLang="ja-JP" sz="2000" dirty="0">
                  <a:solidFill>
                    <a:schemeClr val="tx1">
                      <a:lumMod val="65000"/>
                      <a:lumOff val="35000"/>
                    </a:schemeClr>
                  </a:solidFill>
                </a:rPr>
                <a:t>PC</a:t>
              </a:r>
              <a:r>
                <a:rPr kumimoji="1" lang="ja-JP" altLang="en-US" sz="2000" dirty="0">
                  <a:solidFill>
                    <a:schemeClr val="tx1">
                      <a:lumMod val="65000"/>
                      <a:lumOff val="35000"/>
                    </a:schemeClr>
                  </a:solidFill>
                </a:rPr>
                <a:t>スキル</a:t>
              </a:r>
              <a:r>
                <a:rPr kumimoji="1" lang="ja-JP" altLang="en-US" sz="2000">
                  <a:solidFill>
                    <a:schemeClr val="tx1">
                      <a:lumMod val="65000"/>
                      <a:lumOff val="35000"/>
                    </a:schemeClr>
                  </a:solidFill>
                </a:rPr>
                <a:t>のばらつきがあり</a:t>
              </a:r>
              <a:r>
                <a:rPr kumimoji="1" lang="ja-JP" altLang="en-US" sz="2000" dirty="0">
                  <a:solidFill>
                    <a:schemeClr val="tx1">
                      <a:lumMod val="65000"/>
                      <a:lumOff val="35000"/>
                    </a:schemeClr>
                  </a:solidFill>
                </a:rPr>
                <a:t>、時間がかかっていた。</a:t>
              </a:r>
              <a:endParaRPr kumimoji="1" lang="en-US" altLang="ja-JP" sz="2000" dirty="0">
                <a:solidFill>
                  <a:schemeClr val="tx1">
                    <a:lumMod val="65000"/>
                    <a:lumOff val="35000"/>
                  </a:schemeClr>
                </a:solidFill>
              </a:endParaRPr>
            </a:p>
            <a:p>
              <a:r>
                <a:rPr kumimoji="1" lang="ja-JP" altLang="en-US" sz="2000" dirty="0">
                  <a:solidFill>
                    <a:schemeClr val="tx1">
                      <a:lumMod val="65000"/>
                      <a:lumOff val="35000"/>
                    </a:schemeClr>
                  </a:solidFill>
                </a:rPr>
                <a:t>・毎月末には、複数の記録を照合する地道な作業を残業でこなしていた。</a:t>
              </a:r>
              <a:endParaRPr kumimoji="1" lang="en-US" altLang="ja-JP" sz="2000" dirty="0">
                <a:solidFill>
                  <a:schemeClr val="tx1">
                    <a:lumMod val="65000"/>
                    <a:lumOff val="35000"/>
                  </a:schemeClr>
                </a:solidFill>
              </a:endParaRPr>
            </a:p>
            <a:p>
              <a:r>
                <a:rPr kumimoji="1" lang="ja-JP" altLang="en-US" sz="2000" dirty="0">
                  <a:solidFill>
                    <a:schemeClr val="tx1">
                      <a:lumMod val="65000"/>
                      <a:lumOff val="35000"/>
                    </a:schemeClr>
                  </a:solidFill>
                </a:rPr>
                <a:t>・記録は全て紙媒体で過去の支援記録や情報を調べるにも、</a:t>
              </a:r>
              <a:endParaRPr kumimoji="1" lang="en-US" altLang="ja-JP" sz="2000" dirty="0">
                <a:solidFill>
                  <a:schemeClr val="tx1">
                    <a:lumMod val="65000"/>
                    <a:lumOff val="35000"/>
                  </a:schemeClr>
                </a:solidFill>
              </a:endParaRPr>
            </a:p>
            <a:p>
              <a:r>
                <a:rPr kumimoji="1" lang="ja-JP" altLang="en-US" sz="2000" dirty="0">
                  <a:solidFill>
                    <a:schemeClr val="tx1">
                      <a:lumMod val="65000"/>
                      <a:lumOff val="35000"/>
                    </a:schemeClr>
                  </a:solidFill>
                </a:rPr>
                <a:t>ページを１枚ずつめくって探すという手法であった。</a:t>
              </a:r>
              <a:endParaRPr kumimoji="1" lang="en-US" altLang="ja-JP" sz="2000" dirty="0">
                <a:solidFill>
                  <a:schemeClr val="tx1">
                    <a:lumMod val="65000"/>
                    <a:lumOff val="35000"/>
                  </a:schemeClr>
                </a:solidFill>
              </a:endParaRPr>
            </a:p>
            <a:p>
              <a:endParaRPr kumimoji="1" lang="en-US" altLang="ja-JP" sz="2000"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1" y="1861062"/>
              <a:ext cx="1802635"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導入の理由（抱えていた課題）</a:t>
              </a:r>
            </a:p>
          </p:txBody>
        </p:sp>
      </p:grpSp>
      <p:sp>
        <p:nvSpPr>
          <p:cNvPr id="14" name="テキスト ボックス 13">
            <a:extLst>
              <a:ext uri="{FF2B5EF4-FFF2-40B4-BE49-F238E27FC236}">
                <a16:creationId xmlns:a16="http://schemas.microsoft.com/office/drawing/2014/main" id="{EB7969D9-80C8-4257-AC3F-7B3E96429E6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sp>
        <p:nvSpPr>
          <p:cNvPr id="19" name="正方形/長方形 18">
            <a:extLst>
              <a:ext uri="{FF2B5EF4-FFF2-40B4-BE49-F238E27FC236}">
                <a16:creationId xmlns:a16="http://schemas.microsoft.com/office/drawing/2014/main" id="{E0AA9AA1-26C6-4D15-B233-C4A5DEA5F357}"/>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社会福祉法人とよかわ福祉会</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地域支援センターあゆむ</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生活介護</a:t>
            </a:r>
            <a:endParaRPr lang="en-US" altLang="ja-JP" sz="1300" kern="100" dirty="0">
              <a:solidFill>
                <a:schemeClr val="tx1"/>
              </a:solidFill>
              <a:effectLst/>
            </a:endParaRPr>
          </a:p>
        </p:txBody>
      </p:sp>
      <p:pic>
        <p:nvPicPr>
          <p:cNvPr id="10" name="図 9">
            <a:extLst>
              <a:ext uri="{FF2B5EF4-FFF2-40B4-BE49-F238E27FC236}">
                <a16:creationId xmlns:a16="http://schemas.microsoft.com/office/drawing/2014/main" id="{150E16E1-9B1F-E326-4FAE-99DF3D07F121}"/>
              </a:ext>
            </a:extLst>
          </p:cNvPr>
          <p:cNvPicPr>
            <a:picLocks noChangeAspect="1"/>
          </p:cNvPicPr>
          <p:nvPr/>
        </p:nvPicPr>
        <p:blipFill>
          <a:blip r:embed="rId2">
            <a:extLst>
              <a:ext uri="{28A0092B-C50C-407E-A947-70E740481C1C}">
                <a14:useLocalDpi xmlns:a14="http://schemas.microsoft.com/office/drawing/2010/main" val="0"/>
              </a:ext>
            </a:extLst>
          </a:blip>
          <a:srcRect l="9868" t="7915" r="11901" b="25100"/>
          <a:stretch/>
        </p:blipFill>
        <p:spPr>
          <a:xfrm rot="10643517">
            <a:off x="4897738" y="1417750"/>
            <a:ext cx="1453436" cy="933372"/>
          </a:xfrm>
          <a:prstGeom prst="rect">
            <a:avLst/>
          </a:prstGeom>
        </p:spPr>
      </p:pic>
      <p:pic>
        <p:nvPicPr>
          <p:cNvPr id="2050" name="Picture 2" descr="過労死のイラスト">
            <a:extLst>
              <a:ext uri="{FF2B5EF4-FFF2-40B4-BE49-F238E27FC236}">
                <a16:creationId xmlns:a16="http://schemas.microsoft.com/office/drawing/2014/main" id="{27AB1759-B179-558F-5118-5408F0D4B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68" y="5478555"/>
            <a:ext cx="1223323" cy="12233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システムインテグレーションのイラスト">
            <a:extLst>
              <a:ext uri="{FF2B5EF4-FFF2-40B4-BE49-F238E27FC236}">
                <a16:creationId xmlns:a16="http://schemas.microsoft.com/office/drawing/2014/main" id="{E1F0FDA9-94FF-35C9-56E8-B75E0FBA7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683" y="1453421"/>
            <a:ext cx="957796" cy="957796"/>
          </a:xfrm>
          <a:prstGeom prst="rect">
            <a:avLst/>
          </a:prstGeom>
          <a:noFill/>
          <a:extLst>
            <a:ext uri="{909E8E84-426E-40DD-AFC4-6F175D3DCCD1}">
              <a14:hiddenFill xmlns:a14="http://schemas.microsoft.com/office/drawing/2010/main">
                <a:solidFill>
                  <a:srgbClr val="FFFFFF"/>
                </a:solidFill>
              </a14:hiddenFill>
            </a:ext>
          </a:extLst>
        </p:spPr>
      </p:pic>
      <p:sp>
        <p:nvSpPr>
          <p:cNvPr id="5" name="四角形: 角を丸くする 4">
            <a:extLst>
              <a:ext uri="{FF2B5EF4-FFF2-40B4-BE49-F238E27FC236}">
                <a16:creationId xmlns:a16="http://schemas.microsoft.com/office/drawing/2014/main" id="{8875EEF5-2A8B-7038-9BC7-5DD6F95223A2}"/>
              </a:ext>
            </a:extLst>
          </p:cNvPr>
          <p:cNvSpPr/>
          <p:nvPr/>
        </p:nvSpPr>
        <p:spPr>
          <a:xfrm>
            <a:off x="98761" y="338073"/>
            <a:ext cx="5753264" cy="735457"/>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タブレットとソフトウェアの導入で、</a:t>
            </a:r>
            <a:endParaRPr kumimoji="1" lang="en-US" altLang="ja-JP" sz="2000" b="1" dirty="0">
              <a:solidFill>
                <a:schemeClr val="bg1"/>
              </a:solidFill>
            </a:endParaRPr>
          </a:p>
          <a:p>
            <a:r>
              <a:rPr kumimoji="1" lang="ja-JP" altLang="en-US" sz="2000" b="1" dirty="0">
                <a:solidFill>
                  <a:schemeClr val="bg1"/>
                </a:solidFill>
              </a:rPr>
              <a:t>　　　　　業務効率化と働き方改革を実現！！</a:t>
            </a:r>
            <a:endParaRPr kumimoji="1" lang="en-US" altLang="ja-JP" sz="2000" b="1" dirty="0">
              <a:solidFill>
                <a:schemeClr val="bg1"/>
              </a:solidFill>
            </a:endParaRPr>
          </a:p>
        </p:txBody>
      </p:sp>
    </p:spTree>
    <p:extLst>
      <p:ext uri="{BB962C8B-B14F-4D97-AF65-F5344CB8AC3E}">
        <p14:creationId xmlns:p14="http://schemas.microsoft.com/office/powerpoint/2010/main" val="218524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405541"/>
            <a:ext cx="8975111" cy="5327766"/>
            <a:chOff x="4122583" y="1910165"/>
            <a:chExt cx="4647873" cy="1633135"/>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lumMod val="65000"/>
                    <a:lumOff val="35000"/>
                  </a:schemeClr>
                </a:solidFill>
              </a:endParaRPr>
            </a:p>
            <a:p>
              <a:r>
                <a:rPr kumimoji="1" lang="ja-JP" altLang="en-US" sz="2000" b="1" dirty="0">
                  <a:solidFill>
                    <a:schemeClr val="tx1">
                      <a:lumMod val="65000"/>
                      <a:lumOff val="35000"/>
                    </a:schemeClr>
                  </a:solidFill>
                </a:rPr>
                <a:t>・記入漏れなどのチェックする時間と作業工程が減った。</a:t>
              </a:r>
              <a:endParaRPr kumimoji="1" lang="en-US" altLang="ja-JP" sz="2000" b="1" dirty="0">
                <a:solidFill>
                  <a:schemeClr val="tx1">
                    <a:lumMod val="65000"/>
                    <a:lumOff val="35000"/>
                  </a:schemeClr>
                </a:solidFill>
              </a:endParaRPr>
            </a:p>
            <a:p>
              <a:r>
                <a:rPr kumimoji="1" lang="ja-JP" altLang="en-US" sz="2000" b="1" dirty="0">
                  <a:solidFill>
                    <a:schemeClr val="tx1">
                      <a:lumMod val="65000"/>
                      <a:lumOff val="35000"/>
                    </a:schemeClr>
                  </a:solidFill>
                </a:rPr>
                <a:t>・ソフトウェアについて、あらかじめプルダウンメニューを作成し、プルダウンから項目を選択することで記録を行うことができるようになったため、文字入力の手間が省けた。</a:t>
              </a:r>
              <a:endParaRPr kumimoji="1" lang="en-US" altLang="ja-JP" sz="2000" b="1" dirty="0">
                <a:solidFill>
                  <a:schemeClr val="tx1">
                    <a:lumMod val="65000"/>
                    <a:lumOff val="35000"/>
                  </a:schemeClr>
                </a:solidFill>
              </a:endParaRPr>
            </a:p>
            <a:p>
              <a:r>
                <a:rPr kumimoji="1" lang="ja-JP" altLang="en-US" sz="2000" b="1" dirty="0">
                  <a:solidFill>
                    <a:schemeClr val="tx1">
                      <a:lumMod val="65000"/>
                      <a:lumOff val="35000"/>
                    </a:schemeClr>
                  </a:solidFill>
                </a:rPr>
                <a:t>・タブレットを購入したことで支援現場でタイムリーな記録が可能となった。</a:t>
              </a:r>
              <a:endParaRPr kumimoji="1" lang="en-US" altLang="ja-JP" sz="2000" b="1" dirty="0">
                <a:solidFill>
                  <a:schemeClr val="tx1">
                    <a:lumMod val="65000"/>
                    <a:lumOff val="35000"/>
                  </a:schemeClr>
                </a:solidFill>
              </a:endParaRPr>
            </a:p>
            <a:p>
              <a:r>
                <a:rPr kumimoji="1" lang="ja-JP" altLang="en-US" sz="2000" b="1" dirty="0">
                  <a:solidFill>
                    <a:schemeClr val="tx1">
                      <a:lumMod val="65000"/>
                      <a:lumOff val="35000"/>
                    </a:schemeClr>
                  </a:solidFill>
                </a:rPr>
                <a:t>・タイムカードからケース記録に連動して転記されるので、記録の時間短縮された。</a:t>
              </a:r>
              <a:endParaRPr kumimoji="1" lang="en-US" altLang="ja-JP" sz="2000" b="1" dirty="0">
                <a:solidFill>
                  <a:schemeClr val="tx1">
                    <a:lumMod val="65000"/>
                    <a:lumOff val="35000"/>
                  </a:schemeClr>
                </a:solidFill>
              </a:endParaRPr>
            </a:p>
            <a:p>
              <a:endParaRPr kumimoji="1" lang="en-US" altLang="ja-JP" sz="2000" b="1" dirty="0">
                <a:solidFill>
                  <a:schemeClr val="tx1">
                    <a:lumMod val="65000"/>
                    <a:lumOff val="35000"/>
                  </a:schemeClr>
                </a:solidFill>
              </a:endParaRPr>
            </a:p>
            <a:p>
              <a:r>
                <a:rPr kumimoji="1" lang="ja-JP" altLang="en-US" sz="2000" b="1" u="sng" dirty="0">
                  <a:solidFill>
                    <a:schemeClr val="tx1">
                      <a:lumMod val="65000"/>
                      <a:lumOff val="35000"/>
                    </a:schemeClr>
                  </a:solidFill>
                </a:rPr>
                <a:t>年間業務時間削減率： １６．７ ％</a:t>
              </a:r>
              <a:endParaRPr kumimoji="1" lang="en-US" altLang="ja-JP" sz="2000" b="1" u="sng" dirty="0">
                <a:solidFill>
                  <a:schemeClr val="tx1">
                    <a:lumMod val="65000"/>
                    <a:lumOff val="35000"/>
                  </a:schemeClr>
                </a:solidFill>
              </a:endParaRPr>
            </a:p>
            <a:p>
              <a:r>
                <a:rPr kumimoji="1" lang="ja-JP" altLang="en-US" sz="2000" dirty="0">
                  <a:solidFill>
                    <a:schemeClr val="tx1">
                      <a:lumMod val="65000"/>
                      <a:lumOff val="35000"/>
                    </a:schemeClr>
                  </a:solidFill>
                </a:rPr>
                <a:t>→これにより確保できた時間を「職員同士の話し合いやミーティングの時間」に活用した！</a:t>
              </a:r>
              <a:endParaRPr kumimoji="1" lang="en-US" altLang="ja-JP" sz="2000" dirty="0">
                <a:solidFill>
                  <a:schemeClr val="tx1">
                    <a:lumMod val="65000"/>
                    <a:lumOff val="35000"/>
                  </a:schemeClr>
                </a:solidFill>
              </a:endParaRPr>
            </a:p>
            <a:p>
              <a:endParaRPr kumimoji="1" lang="en-US" altLang="ja-JP" sz="2000"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310932" y="1910165"/>
              <a:ext cx="1212605" cy="12216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導入の効果（詳細）</a:t>
              </a:r>
            </a:p>
          </p:txBody>
        </p:sp>
      </p:grpSp>
      <p:sp>
        <p:nvSpPr>
          <p:cNvPr id="9" name="テキスト ボックス 8">
            <a:extLst>
              <a:ext uri="{FF2B5EF4-FFF2-40B4-BE49-F238E27FC236}">
                <a16:creationId xmlns:a16="http://schemas.microsoft.com/office/drawing/2014/main" id="{34817307-AE5F-4847-9A0C-AB4F7B4B02FD}"/>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sp>
        <p:nvSpPr>
          <p:cNvPr id="10" name="正方形/長方形 9">
            <a:extLst>
              <a:ext uri="{FF2B5EF4-FFF2-40B4-BE49-F238E27FC236}">
                <a16:creationId xmlns:a16="http://schemas.microsoft.com/office/drawing/2014/main" id="{11A8621A-6141-491F-9C34-B21EF6BF2FCF}"/>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社会福祉法人とよかわ福祉会</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地域支援センターあゆむ</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生活介護</a:t>
            </a:r>
            <a:endParaRPr lang="en-US" altLang="ja-JP" sz="1300" kern="100" dirty="0">
              <a:solidFill>
                <a:schemeClr val="tx1"/>
              </a:solidFill>
              <a:effectLst/>
            </a:endParaRPr>
          </a:p>
        </p:txBody>
      </p:sp>
      <p:pic>
        <p:nvPicPr>
          <p:cNvPr id="3076" name="Picture 4" descr="タブレットをキーボードで操作する人のイラスト | かわいいフリー素材 ...">
            <a:extLst>
              <a:ext uri="{FF2B5EF4-FFF2-40B4-BE49-F238E27FC236}">
                <a16:creationId xmlns:a16="http://schemas.microsoft.com/office/drawing/2014/main" id="{31D8D6ED-8E8C-44DC-5841-67A4BA231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345" y="5635486"/>
            <a:ext cx="1022592" cy="92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ブレインストーミング・会議のイラスト">
            <a:extLst>
              <a:ext uri="{FF2B5EF4-FFF2-40B4-BE49-F238E27FC236}">
                <a16:creationId xmlns:a16="http://schemas.microsoft.com/office/drawing/2014/main" id="{D043D5B0-AEF6-ABEA-D600-E02DF5A1A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528" y="5476510"/>
            <a:ext cx="1022593" cy="1022593"/>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08E2FD05-66EF-CCA0-E641-94B4275CF68B}"/>
              </a:ext>
            </a:extLst>
          </p:cNvPr>
          <p:cNvSpPr/>
          <p:nvPr/>
        </p:nvSpPr>
        <p:spPr>
          <a:xfrm>
            <a:off x="98761" y="338073"/>
            <a:ext cx="5753264" cy="735457"/>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タブレットとソフトウェアの導入で、</a:t>
            </a:r>
            <a:endParaRPr kumimoji="1" lang="en-US" altLang="ja-JP" sz="2000" b="1" dirty="0">
              <a:solidFill>
                <a:schemeClr val="bg1"/>
              </a:solidFill>
            </a:endParaRPr>
          </a:p>
          <a:p>
            <a:r>
              <a:rPr kumimoji="1" lang="ja-JP" altLang="en-US" sz="2000" b="1" dirty="0">
                <a:solidFill>
                  <a:schemeClr val="bg1"/>
                </a:solidFill>
              </a:rPr>
              <a:t>　　　　　業務効率化と働き方改革を実現！！</a:t>
            </a:r>
            <a:endParaRPr kumimoji="1" lang="en-US" altLang="ja-JP" sz="2000" b="1" dirty="0">
              <a:solidFill>
                <a:schemeClr val="bg1"/>
              </a:solidFill>
            </a:endParaRPr>
          </a:p>
        </p:txBody>
      </p:sp>
    </p:spTree>
    <p:extLst>
      <p:ext uri="{BB962C8B-B14F-4D97-AF65-F5344CB8AC3E}">
        <p14:creationId xmlns:p14="http://schemas.microsoft.com/office/powerpoint/2010/main" val="352973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395710"/>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lumMod val="65000"/>
                      <a:lumOff val="35000"/>
                    </a:schemeClr>
                  </a:solidFill>
                </a:rPr>
                <a:t>①職員会議でソフトウェア導入は、自分たちの働きやすい職場環境づくりにつながることを説明。</a:t>
              </a:r>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②ソフトウェアの無料体験。</a:t>
              </a:r>
              <a:r>
                <a:rPr kumimoji="1" lang="en-US" altLang="ja-JP" dirty="0">
                  <a:solidFill>
                    <a:schemeClr val="tx1">
                      <a:lumMod val="65000"/>
                      <a:lumOff val="35000"/>
                    </a:schemeClr>
                  </a:solidFill>
                </a:rPr>
                <a:t>(</a:t>
              </a:r>
              <a:r>
                <a:rPr kumimoji="1" lang="ja-JP" altLang="en-US" dirty="0">
                  <a:solidFill>
                    <a:schemeClr val="tx1">
                      <a:lumMod val="65000"/>
                      <a:lumOff val="35000"/>
                    </a:schemeClr>
                  </a:solidFill>
                </a:rPr>
                <a:t>スマホも同時に使用</a:t>
              </a:r>
              <a:r>
                <a:rPr kumimoji="1" lang="en-US" altLang="ja-JP" dirty="0">
                  <a:solidFill>
                    <a:schemeClr val="tx1">
                      <a:lumMod val="65000"/>
                      <a:lumOff val="35000"/>
                    </a:schemeClr>
                  </a:solidFill>
                </a:rPr>
                <a:t>)</a:t>
              </a:r>
            </a:p>
            <a:p>
              <a:r>
                <a:rPr kumimoji="1" lang="ja-JP" altLang="en-US" dirty="0">
                  <a:solidFill>
                    <a:schemeClr val="tx1">
                      <a:lumMod val="65000"/>
                      <a:lumOff val="35000"/>
                    </a:schemeClr>
                  </a:solidFill>
                </a:rPr>
                <a:t>③職員会議で検討・決定。</a:t>
              </a:r>
              <a:endParaRPr kumimoji="1" lang="en-US" altLang="ja-JP" sz="2000"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工夫した点</a:t>
              </a:r>
              <a:r>
                <a:rPr kumimoji="1" lang="en-US" altLang="ja-JP" sz="2000" b="1" dirty="0">
                  <a:solidFill>
                    <a:schemeClr val="tx1">
                      <a:lumMod val="65000"/>
                      <a:lumOff val="35000"/>
                    </a:schemeClr>
                  </a:solidFill>
                </a:rPr>
                <a:t>〉</a:t>
              </a:r>
            </a:p>
            <a:p>
              <a:r>
                <a:rPr kumimoji="1" lang="ja-JP" altLang="en-US" dirty="0">
                  <a:solidFill>
                    <a:schemeClr val="tx1">
                      <a:lumMod val="65000"/>
                      <a:lumOff val="35000"/>
                    </a:schemeClr>
                  </a:solidFill>
                </a:rPr>
                <a:t>　・オンライン説明会で操作等の説明を受け、職員間で確認しながら行なった。</a:t>
              </a:r>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　・初期設定の段階でより細かくプルダウンメニューを設定をした。</a:t>
              </a:r>
              <a:endParaRPr kumimoji="1" lang="en-US" altLang="ja-JP"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導入の進め方</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675907"/>
            <a:ext cx="8927814" cy="2991593"/>
            <a:chOff x="4122583" y="1808007"/>
            <a:chExt cx="4647873" cy="1735294"/>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良かった点</a:t>
              </a:r>
              <a:r>
                <a:rPr kumimoji="1" lang="en-US" altLang="ja-JP" sz="2000" b="1" dirty="0">
                  <a:solidFill>
                    <a:schemeClr val="tx1">
                      <a:lumMod val="65000"/>
                      <a:lumOff val="35000"/>
                    </a:schemeClr>
                  </a:solidFill>
                </a:rPr>
                <a:t>〉</a:t>
              </a:r>
            </a:p>
            <a:p>
              <a:r>
                <a:rPr kumimoji="1" lang="ja-JP" altLang="en-US" dirty="0">
                  <a:solidFill>
                    <a:schemeClr val="tx1">
                      <a:lumMod val="65000"/>
                      <a:lumOff val="35000"/>
                    </a:schemeClr>
                  </a:solidFill>
                </a:rPr>
                <a:t>記載内容のプルダウンメニューが増えたことで文字入力の手間が省けた。</a:t>
              </a:r>
              <a:endParaRPr kumimoji="1" lang="en-US" altLang="ja-JP" dirty="0">
                <a:solidFill>
                  <a:srgbClr val="FF0000"/>
                </a:solidFill>
              </a:endParaRPr>
            </a:p>
            <a:p>
              <a:r>
                <a:rPr kumimoji="1" lang="ja-JP" altLang="en-US" dirty="0">
                  <a:solidFill>
                    <a:schemeClr val="tx1">
                      <a:lumMod val="65000"/>
                      <a:lumOff val="35000"/>
                    </a:schemeClr>
                  </a:solidFill>
                </a:rPr>
                <a:t>記入漏れなどのチェック作業がなくなり、残業時間が大幅に減った。定時退社も可能となった。</a:t>
              </a:r>
              <a:endParaRPr kumimoji="1" lang="en-US" altLang="ja-JP" dirty="0">
                <a:solidFill>
                  <a:schemeClr val="tx1">
                    <a:lumMod val="65000"/>
                    <a:lumOff val="35000"/>
                  </a:schemeClr>
                </a:solidFill>
              </a:endParaRPr>
            </a:p>
            <a:p>
              <a:endParaRPr kumimoji="1" lang="en-US" altLang="ja-JP"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他に導入したい機器等とその理由</a:t>
              </a:r>
              <a:r>
                <a:rPr kumimoji="1" lang="en-US" altLang="ja-JP" sz="2000" b="1" dirty="0">
                  <a:solidFill>
                    <a:schemeClr val="tx1">
                      <a:lumMod val="65000"/>
                      <a:lumOff val="35000"/>
                    </a:schemeClr>
                  </a:solidFill>
                </a:rPr>
                <a:t>〉</a:t>
              </a:r>
            </a:p>
            <a:p>
              <a:r>
                <a:rPr kumimoji="1" lang="ja-JP" altLang="en-US" dirty="0">
                  <a:solidFill>
                    <a:schemeClr val="tx1">
                      <a:lumMod val="65000"/>
                      <a:lumOff val="35000"/>
                    </a:schemeClr>
                  </a:solidFill>
                  <a:latin typeface="+mn-ea"/>
                </a:rPr>
                <a:t>　インカム：事業所館内での迅速な情報共有と伝達するため</a:t>
              </a:r>
              <a:endParaRPr kumimoji="1" lang="en-US" altLang="ja-JP" dirty="0">
                <a:solidFill>
                  <a:schemeClr val="tx1">
                    <a:lumMod val="65000"/>
                    <a:lumOff val="35000"/>
                  </a:schemeClr>
                </a:solidFill>
                <a:latin typeface="+mn-ea"/>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2" y="1808007"/>
              <a:ext cx="631909"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職員の声</a:t>
              </a:r>
            </a:p>
          </p:txBody>
        </p:sp>
      </p:grpSp>
      <p:sp>
        <p:nvSpPr>
          <p:cNvPr id="13" name="正方形/長方形 12">
            <a:extLst>
              <a:ext uri="{FF2B5EF4-FFF2-40B4-BE49-F238E27FC236}">
                <a16:creationId xmlns:a16="http://schemas.microsoft.com/office/drawing/2014/main" id="{C0523BA7-4F79-47C5-85B7-7F04B51A8C9F}"/>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社会福祉法人とよかわ福祉会</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地域支援センターあゆむ</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生活介護</a:t>
            </a:r>
            <a:endParaRPr lang="en-US" altLang="ja-JP" sz="1300" kern="100" dirty="0">
              <a:solidFill>
                <a:schemeClr val="tx1"/>
              </a:solidFill>
              <a:effectLst/>
            </a:endParaRPr>
          </a:p>
        </p:txBody>
      </p:sp>
      <p:pic>
        <p:nvPicPr>
          <p:cNvPr id="3" name="Picture 4" descr="仕事の検索結果 | かわいいフリー素材集 いらすとや">
            <a:extLst>
              <a:ext uri="{FF2B5EF4-FFF2-40B4-BE49-F238E27FC236}">
                <a16:creationId xmlns:a16="http://schemas.microsoft.com/office/drawing/2014/main" id="{4811D487-9305-28BD-DFEC-100304A3B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368" y="5470131"/>
            <a:ext cx="1067829" cy="10678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オンライン打ち合わせのイラスト | かわいいフリー素材集 いらすとや">
            <a:extLst>
              <a:ext uri="{FF2B5EF4-FFF2-40B4-BE49-F238E27FC236}">
                <a16:creationId xmlns:a16="http://schemas.microsoft.com/office/drawing/2014/main" id="{D94D472A-EF60-9B6E-AEFB-28AD7D8C9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420" y="1798915"/>
            <a:ext cx="1267895" cy="1099544"/>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7A5C38FA-EB37-693C-5534-839D2FC5B9DF}"/>
              </a:ext>
            </a:extLst>
          </p:cNvPr>
          <p:cNvSpPr/>
          <p:nvPr/>
        </p:nvSpPr>
        <p:spPr>
          <a:xfrm>
            <a:off x="98761" y="338073"/>
            <a:ext cx="5753264" cy="735457"/>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タブレットとソフトウェアの導入で、</a:t>
            </a:r>
            <a:endParaRPr kumimoji="1" lang="en-US" altLang="ja-JP" sz="2000" b="1" dirty="0">
              <a:solidFill>
                <a:schemeClr val="bg1"/>
              </a:solidFill>
            </a:endParaRPr>
          </a:p>
          <a:p>
            <a:r>
              <a:rPr kumimoji="1" lang="ja-JP" altLang="en-US" sz="2000" b="1" dirty="0">
                <a:solidFill>
                  <a:schemeClr val="bg1"/>
                </a:solidFill>
              </a:rPr>
              <a:t>　　　　　業務効率化と働き方改革を実現！！</a:t>
            </a:r>
            <a:endParaRPr kumimoji="1" lang="en-US" altLang="ja-JP" sz="2000" b="1" dirty="0">
              <a:solidFill>
                <a:schemeClr val="bg1"/>
              </a:solidFill>
            </a:endParaRPr>
          </a:p>
        </p:txBody>
      </p:sp>
    </p:spTree>
    <p:extLst>
      <p:ext uri="{BB962C8B-B14F-4D97-AF65-F5344CB8AC3E}">
        <p14:creationId xmlns:p14="http://schemas.microsoft.com/office/powerpoint/2010/main" val="230092878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Ion Boardroom</Template>
  <TotalTime>2464</TotalTime>
  <Words>630</Words>
  <PresentationFormat>画面に合わせる (4:3)</PresentationFormat>
  <Paragraphs>54</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游ゴシック</vt:lpstr>
      <vt:lpstr>Arial</vt:lpstr>
      <vt:lpstr>Calibri</vt:lpstr>
      <vt:lpstr>Calibri Light</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2024-11-28T08:14:18Z</cp:lastPrinted>
  <dcterms:created xsi:type="dcterms:W3CDTF">2024-09-09T06:52:45Z</dcterms:created>
  <dcterms:modified xsi:type="dcterms:W3CDTF">2025-03-27T08:17:55Z</dcterms:modified>
</cp:coreProperties>
</file>