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6" r:id="rId2"/>
    <p:sldId id="268" r:id="rId3"/>
    <p:sldId id="269"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7CE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100" d="100"/>
          <a:sy n="100" d="100"/>
        </p:scale>
        <p:origin x="89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90465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745887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59468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935848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1211327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69787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19095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55835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5325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44302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88FFC7A-05F1-49DC-8AEB-3C758879BABE}" type="datetimeFigureOut">
              <a:rPr kumimoji="1" lang="ja-JP" altLang="en-US" smtClean="0"/>
              <a:t>2025/3/17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231738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FFC7A-05F1-49DC-8AEB-3C758879BABE}" type="datetimeFigureOut">
              <a:rPr kumimoji="1" lang="ja-JP" altLang="en-US" smtClean="0"/>
              <a:t>2025/3/17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DDFAE-B48F-4667-B81E-DF2A651FC31B}" type="slidenum">
              <a:rPr kumimoji="1" lang="ja-JP" altLang="en-US" smtClean="0"/>
              <a:t>‹#›</a:t>
            </a:fld>
            <a:endParaRPr kumimoji="1" lang="ja-JP" altLang="en-US"/>
          </a:p>
        </p:txBody>
      </p:sp>
    </p:spTree>
    <p:extLst>
      <p:ext uri="{BB962C8B-B14F-4D97-AF65-F5344CB8AC3E}">
        <p14:creationId xmlns:p14="http://schemas.microsoft.com/office/powerpoint/2010/main" val="33741080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ファイルサーバーで情報共有の効率化！</a:t>
            </a:r>
            <a:br>
              <a:rPr kumimoji="1" lang="en-US" altLang="ja-JP" sz="2000" b="1" dirty="0">
                <a:solidFill>
                  <a:schemeClr val="bg1"/>
                </a:solidFill>
              </a:rPr>
            </a:br>
            <a:r>
              <a:rPr kumimoji="1" lang="ja-JP" altLang="en-US" sz="2000" b="1" dirty="0">
                <a:solidFill>
                  <a:schemeClr val="bg1"/>
                </a:solidFill>
              </a:rPr>
              <a:t>作業用</a:t>
            </a:r>
            <a:r>
              <a:rPr kumimoji="1" lang="en-US" altLang="ja-JP" sz="2000" b="1" dirty="0">
                <a:solidFill>
                  <a:schemeClr val="bg1"/>
                </a:solidFill>
              </a:rPr>
              <a:t>PC</a:t>
            </a:r>
            <a:r>
              <a:rPr kumimoji="1" lang="ja-JP" altLang="en-US" sz="2000" b="1" dirty="0">
                <a:solidFill>
                  <a:schemeClr val="bg1"/>
                </a:solidFill>
              </a:rPr>
              <a:t>で作業の効率化！</a:t>
            </a:r>
            <a:endParaRPr kumimoji="1" lang="en-US" altLang="ja-JP" sz="20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サーバー</a:t>
              </a:r>
              <a:r>
                <a:rPr kumimoji="1" lang="en-US" altLang="ja-JP" dirty="0">
                  <a:solidFill>
                    <a:schemeClr val="tx1">
                      <a:lumMod val="65000"/>
                      <a:lumOff val="35000"/>
                    </a:schemeClr>
                  </a:solidFill>
                </a:rPr>
                <a:t>PC:1</a:t>
              </a:r>
              <a:r>
                <a:rPr kumimoji="1" lang="ja-JP" altLang="en-US" dirty="0">
                  <a:solidFill>
                    <a:schemeClr val="tx1">
                      <a:lumMod val="65000"/>
                      <a:lumOff val="35000"/>
                    </a:schemeClr>
                  </a:solidFill>
                </a:rPr>
                <a:t>台</a:t>
              </a:r>
              <a:br>
                <a:rPr kumimoji="1" lang="en-US" altLang="ja-JP" dirty="0">
                  <a:solidFill>
                    <a:schemeClr val="tx1">
                      <a:lumMod val="65000"/>
                      <a:lumOff val="35000"/>
                    </a:schemeClr>
                  </a:solidFill>
                </a:rPr>
              </a:br>
              <a:r>
                <a:rPr kumimoji="1" lang="ja-JP" altLang="en-US" dirty="0">
                  <a:solidFill>
                    <a:schemeClr val="tx1">
                      <a:lumMod val="65000"/>
                      <a:lumOff val="35000"/>
                    </a:schemeClr>
                  </a:solidFill>
                </a:rPr>
                <a:t>作業用デスクトップ</a:t>
              </a:r>
              <a:r>
                <a:rPr kumimoji="1" lang="en-US" altLang="ja-JP" dirty="0">
                  <a:solidFill>
                    <a:schemeClr val="tx1">
                      <a:lumMod val="65000"/>
                      <a:lumOff val="35000"/>
                    </a:schemeClr>
                  </a:solidFill>
                </a:rPr>
                <a:t>PC:2</a:t>
              </a:r>
              <a:r>
                <a:rPr kumimoji="1" lang="ja-JP" altLang="en-US" dirty="0">
                  <a:solidFill>
                    <a:schemeClr val="tx1">
                      <a:lumMod val="65000"/>
                      <a:lumOff val="35000"/>
                    </a:schemeClr>
                  </a:solidFill>
                </a:rPr>
                <a:t>台</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作業用ノートパソコン</a:t>
              </a:r>
              <a:r>
                <a:rPr kumimoji="1" lang="en-US" altLang="ja-JP" dirty="0">
                  <a:solidFill>
                    <a:schemeClr val="tx1">
                      <a:lumMod val="65000"/>
                      <a:lumOff val="35000"/>
                    </a:schemeClr>
                  </a:solidFill>
                </a:rPr>
                <a:t>:2</a:t>
              </a:r>
              <a:r>
                <a:rPr kumimoji="1" lang="ja-JP" altLang="en-US" dirty="0">
                  <a:solidFill>
                    <a:schemeClr val="tx1">
                      <a:lumMod val="65000"/>
                      <a:lumOff val="35000"/>
                    </a:schemeClr>
                  </a:solidFill>
                </a:rPr>
                <a:t>台</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導入機器等の内容</a:t>
              </a:r>
            </a:p>
          </p:txBody>
        </p:sp>
      </p:gr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767372"/>
            <a:ext cx="8927814" cy="2900128"/>
            <a:chOff x="4122583" y="1861062"/>
            <a:chExt cx="4647873" cy="1682239"/>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965961"/>
              <a:ext cx="4647873" cy="1577340"/>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sz="2000" dirty="0">
                <a:solidFill>
                  <a:schemeClr val="tx1"/>
                </a:solidFill>
              </a:endParaRPr>
            </a:p>
            <a:p>
              <a:r>
                <a:rPr kumimoji="1" lang="ja-JP" altLang="en-US" sz="2000" dirty="0">
                  <a:solidFill>
                    <a:schemeClr val="tx1"/>
                  </a:solidFill>
                </a:rPr>
                <a:t>事業所間や作業所内での情報共有が十分に行われておらず、</a:t>
              </a:r>
              <a:r>
                <a:rPr kumimoji="1" lang="en-US" altLang="ja-JP" sz="2000" dirty="0">
                  <a:solidFill>
                    <a:schemeClr val="tx1"/>
                  </a:solidFill>
                </a:rPr>
                <a:t>USB</a:t>
              </a:r>
              <a:r>
                <a:rPr kumimoji="1" lang="ja-JP" altLang="en-US" sz="2000" dirty="0">
                  <a:solidFill>
                    <a:schemeClr val="tx1"/>
                  </a:solidFill>
                </a:rPr>
                <a:t>を使ったデータのやり取りに時間がかかっていました。クラウドサービスは管理の負担が大きいため採用が厳しく、</a:t>
              </a:r>
              <a:r>
                <a:rPr kumimoji="1" lang="en-US" altLang="ja-JP" sz="2000" dirty="0">
                  <a:solidFill>
                    <a:schemeClr val="tx1"/>
                  </a:solidFill>
                </a:rPr>
                <a:t>PC</a:t>
              </a:r>
              <a:r>
                <a:rPr kumimoji="1" lang="ja-JP" altLang="en-US" sz="2000" dirty="0">
                  <a:solidFill>
                    <a:schemeClr val="tx1"/>
                  </a:solidFill>
                </a:rPr>
                <a:t>サーバーと</a:t>
              </a:r>
              <a:r>
                <a:rPr kumimoji="1" lang="en-US" altLang="ja-JP" sz="2000" dirty="0">
                  <a:solidFill>
                    <a:schemeClr val="tx1"/>
                  </a:solidFill>
                </a:rPr>
                <a:t>PC</a:t>
              </a:r>
              <a:r>
                <a:rPr kumimoji="1" lang="ja-JP" altLang="en-US" sz="2000" dirty="0">
                  <a:solidFill>
                    <a:schemeClr val="tx1"/>
                  </a:solidFill>
                </a:rPr>
                <a:t>の導入が必要でした。さらに、利用者が作成したファイルが分散しており、担当外の職員が内容を把握しづらい状況が業務効率の低下を招いていました。</a:t>
              </a:r>
              <a:endParaRPr kumimoji="1" lang="en-US" altLang="ja-JP" sz="2000" dirty="0">
                <a:solidFill>
                  <a:schemeClr val="tx1"/>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861062"/>
              <a:ext cx="1802635"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導入の理由（抱えていた課題）</a:t>
              </a:r>
            </a:p>
          </p:txBody>
        </p:sp>
      </p:grpSp>
      <p:pic>
        <p:nvPicPr>
          <p:cNvPr id="12" name="Picture 8">
            <a:extLst>
              <a:ext uri="{FF2B5EF4-FFF2-40B4-BE49-F238E27FC236}">
                <a16:creationId xmlns:a16="http://schemas.microsoft.com/office/drawing/2014/main" id="{10E7DF0F-BA18-4D61-8E42-8B7D3262CA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511" y="5470131"/>
            <a:ext cx="1135396" cy="12631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
            <a:extLst>
              <a:ext uri="{FF2B5EF4-FFF2-40B4-BE49-F238E27FC236}">
                <a16:creationId xmlns:a16="http://schemas.microsoft.com/office/drawing/2014/main" id="{0AFC6BCC-58B3-4E40-94FE-3F55974D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045" y="5503034"/>
            <a:ext cx="1104169" cy="1230272"/>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69028578-17EA-4E75-910B-AAF5CD66E032}"/>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たけのこサポート株式会社</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喫茶ちくわ作業所</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就労継続支援</a:t>
            </a:r>
            <a:r>
              <a:rPr lang="en-US" altLang="ja-JP" sz="1300" kern="100" dirty="0">
                <a:solidFill>
                  <a:schemeClr val="tx1"/>
                </a:solidFill>
                <a:effectLst/>
              </a:rPr>
              <a:t>B</a:t>
            </a:r>
            <a:r>
              <a:rPr lang="ja-JP" altLang="en-US" sz="1300" kern="100" dirty="0">
                <a:solidFill>
                  <a:schemeClr val="tx1"/>
                </a:solidFill>
                <a:effectLst/>
              </a:rPr>
              <a:t>型</a:t>
            </a:r>
            <a:endParaRPr lang="en-US" altLang="ja-JP" sz="1300" kern="100" dirty="0">
              <a:solidFill>
                <a:schemeClr val="tx1"/>
              </a:solidFill>
              <a:effectLst/>
            </a:endParaRPr>
          </a:p>
        </p:txBody>
      </p:sp>
      <p:pic>
        <p:nvPicPr>
          <p:cNvPr id="10" name="図 9" descr="テーブル, コンピュータ が含まれている画像&#10;&#10;自動的に生成された説明">
            <a:extLst>
              <a:ext uri="{FF2B5EF4-FFF2-40B4-BE49-F238E27FC236}">
                <a16:creationId xmlns:a16="http://schemas.microsoft.com/office/drawing/2014/main" id="{11496EA0-B3C0-A0BA-0F1A-227993EC81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524" y="1472028"/>
            <a:ext cx="2619004" cy="1964253"/>
          </a:xfrm>
          <a:prstGeom prst="rect">
            <a:avLst/>
          </a:prstGeom>
        </p:spPr>
      </p:pic>
      <p:pic>
        <p:nvPicPr>
          <p:cNvPr id="19" name="図 18" descr="デスクの上のパソコンとノート&#10;&#10;自動的に生成された説明">
            <a:extLst>
              <a:ext uri="{FF2B5EF4-FFF2-40B4-BE49-F238E27FC236}">
                <a16:creationId xmlns:a16="http://schemas.microsoft.com/office/drawing/2014/main" id="{FBD93163-7834-E2DC-9BD3-3BACD1715D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6216" y="1472028"/>
            <a:ext cx="2619004" cy="1964253"/>
          </a:xfrm>
          <a:prstGeom prst="rect">
            <a:avLst/>
          </a:prstGeom>
        </p:spPr>
      </p:pic>
    </p:spTree>
    <p:extLst>
      <p:ext uri="{BB962C8B-B14F-4D97-AF65-F5344CB8AC3E}">
        <p14:creationId xmlns:p14="http://schemas.microsoft.com/office/powerpoint/2010/main" val="2185240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a:solidFill>
                  <a:schemeClr val="bg1"/>
                </a:solidFill>
              </a:rPr>
              <a:t>ファイルサーバーで情報共有の効率化！</a:t>
            </a:r>
            <a:br>
              <a:rPr kumimoji="1" lang="en-US" altLang="ja-JP" sz="2000" b="1">
                <a:solidFill>
                  <a:schemeClr val="bg1"/>
                </a:solidFill>
              </a:rPr>
            </a:br>
            <a:r>
              <a:rPr kumimoji="1" lang="ja-JP" altLang="en-US" sz="2000" b="1">
                <a:solidFill>
                  <a:schemeClr val="bg1"/>
                </a:solidFill>
              </a:rPr>
              <a:t>作業用</a:t>
            </a:r>
            <a:r>
              <a:rPr kumimoji="1" lang="en-US" altLang="ja-JP" sz="2000" b="1">
                <a:solidFill>
                  <a:schemeClr val="bg1"/>
                </a:solidFill>
              </a:rPr>
              <a:t>PC</a:t>
            </a:r>
            <a:r>
              <a:rPr kumimoji="1" lang="ja-JP" altLang="en-US" sz="2000" b="1">
                <a:solidFill>
                  <a:schemeClr val="bg1"/>
                </a:solidFill>
              </a:rPr>
              <a:t>で作業の効率化！</a:t>
            </a:r>
            <a:endParaRPr kumimoji="1" lang="en-US" altLang="ja-JP" sz="20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71337"/>
            <a:ext cx="8975111" cy="5455374"/>
            <a:chOff x="4122583" y="1910165"/>
            <a:chExt cx="4647873" cy="167225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97039"/>
              <a:ext cx="4647873" cy="1585377"/>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chemeClr val="tx1">
                      <a:lumMod val="65000"/>
                      <a:lumOff val="35000"/>
                    </a:schemeClr>
                  </a:solidFill>
                </a:rPr>
                <a:t>内職の取引表や各種データの共有作業が不要となり、素早く正確な情報伝達が可能になりました。また、ファイルサーバーを構築したことでフォルダーを一元化でき、必要な情報を探す手間がなくなりました。</a:t>
              </a:r>
              <a:endParaRPr kumimoji="1" lang="en-US" altLang="ja-JP" sz="1800" dirty="0">
                <a:solidFill>
                  <a:schemeClr val="tx1">
                    <a:lumMod val="65000"/>
                    <a:lumOff val="35000"/>
                  </a:schemeClr>
                </a:solidFill>
              </a:endParaRPr>
            </a:p>
            <a:p>
              <a:endParaRPr kumimoji="1" lang="en-US" altLang="ja-JP" b="1" u="sng" dirty="0">
                <a:solidFill>
                  <a:schemeClr val="tx1">
                    <a:lumMod val="65000"/>
                    <a:lumOff val="35000"/>
                  </a:schemeClr>
                </a:solidFill>
              </a:endParaRPr>
            </a:p>
            <a:p>
              <a:r>
                <a:rPr kumimoji="1" lang="ja-JP" altLang="en-US" sz="1800" b="1" u="sng" dirty="0">
                  <a:solidFill>
                    <a:schemeClr val="tx1">
                      <a:lumMod val="65000"/>
                      <a:lumOff val="35000"/>
                    </a:schemeClr>
                  </a:solidFill>
                </a:rPr>
                <a:t>年間業務時間削減率：</a:t>
              </a:r>
              <a:r>
                <a:rPr kumimoji="1" lang="en-US" altLang="ja-JP" sz="1800" b="1" u="sng" dirty="0">
                  <a:solidFill>
                    <a:schemeClr val="tx1">
                      <a:lumMod val="65000"/>
                      <a:lumOff val="35000"/>
                    </a:schemeClr>
                  </a:solidFill>
                </a:rPr>
                <a:t>18.8</a:t>
              </a:r>
              <a:r>
                <a:rPr kumimoji="1" lang="ja-JP" altLang="en-US" sz="1800" b="1" u="sng" dirty="0">
                  <a:solidFill>
                    <a:schemeClr val="tx1">
                      <a:lumMod val="65000"/>
                      <a:lumOff val="35000"/>
                    </a:schemeClr>
                  </a:solidFill>
                </a:rPr>
                <a:t>％</a:t>
              </a:r>
              <a:endParaRPr kumimoji="1" lang="en-US" altLang="ja-JP" sz="1800" b="1" u="sng" dirty="0">
                <a:solidFill>
                  <a:schemeClr val="tx1">
                    <a:lumMod val="65000"/>
                    <a:lumOff val="35000"/>
                  </a:schemeClr>
                </a:solidFill>
              </a:endParaRPr>
            </a:p>
            <a:p>
              <a:r>
                <a:rPr kumimoji="1" lang="ja-JP" altLang="en-US" sz="1800" dirty="0">
                  <a:solidFill>
                    <a:schemeClr val="tx1">
                      <a:lumMod val="65000"/>
                      <a:lumOff val="35000"/>
                    </a:schemeClr>
                  </a:solidFill>
                </a:rPr>
                <a:t>→</a:t>
              </a:r>
              <a:r>
                <a:rPr kumimoji="1" lang="ja-JP" altLang="en-US" sz="1600" dirty="0">
                  <a:solidFill>
                    <a:schemeClr val="tx1">
                      <a:lumMod val="65000"/>
                      <a:lumOff val="35000"/>
                    </a:schemeClr>
                  </a:solidFill>
                </a:rPr>
                <a:t>職員の事務作業時間が短縮したことで、職員同士や利用者とのコミュニケーションの時間を確保できるようになり、作業所全体が以前よりも過ごしやすい空間となりました。</a:t>
              </a:r>
              <a:endParaRPr kumimoji="1" lang="en-US" altLang="ja-JP" sz="1600" dirty="0">
                <a:solidFill>
                  <a:schemeClr val="tx1">
                    <a:lumMod val="65000"/>
                    <a:lumOff val="35000"/>
                  </a:schemeClr>
                </a:solidFill>
              </a:endParaRPr>
            </a:p>
            <a:p>
              <a:endParaRPr kumimoji="1" lang="en-US" altLang="ja-JP" sz="1800" dirty="0">
                <a:solidFill>
                  <a:schemeClr val="tx1">
                    <a:lumMod val="65000"/>
                    <a:lumOff val="35000"/>
                  </a:schemeClr>
                </a:solidFill>
              </a:endParaRPr>
            </a:p>
            <a:p>
              <a:r>
                <a:rPr kumimoji="1" lang="ja-JP" altLang="en-US" b="1" u="sng" dirty="0">
                  <a:solidFill>
                    <a:schemeClr val="tx1">
                      <a:lumMod val="65000"/>
                      <a:lumOff val="35000"/>
                    </a:schemeClr>
                  </a:solidFill>
                </a:rPr>
                <a:t>利用者支援の向上</a:t>
              </a:r>
              <a:endParaRPr kumimoji="1" lang="en-US" altLang="ja-JP" sz="1800" b="1" u="sng" dirty="0">
                <a:solidFill>
                  <a:schemeClr val="tx1">
                    <a:lumMod val="65000"/>
                    <a:lumOff val="35000"/>
                  </a:schemeClr>
                </a:solidFill>
              </a:endParaRPr>
            </a:p>
            <a:p>
              <a:r>
                <a:rPr kumimoji="1" lang="ja-JP" altLang="en-US" sz="1800" dirty="0">
                  <a:solidFill>
                    <a:schemeClr val="tx1">
                      <a:lumMod val="65000"/>
                      <a:lumOff val="35000"/>
                    </a:schemeClr>
                  </a:solidFill>
                </a:rPr>
                <a:t>→</a:t>
              </a:r>
              <a:r>
                <a:rPr kumimoji="1" lang="ja-JP" altLang="en-US" sz="1600" dirty="0">
                  <a:solidFill>
                    <a:schemeClr val="tx1">
                      <a:lumMod val="65000"/>
                      <a:lumOff val="35000"/>
                    </a:schemeClr>
                  </a:solidFill>
                </a:rPr>
                <a:t>記録の即時更新が可能になり、支援内容の把握が迅速化しました。また、利用者に関する情報を常に最新の状態で共有できるようになったことで、伝達ミスを大幅に減らすことに成功しました</a:t>
              </a:r>
              <a:r>
                <a:rPr kumimoji="1" lang="ja-JP" altLang="en-US" sz="1800" dirty="0">
                  <a:solidFill>
                    <a:schemeClr val="tx1">
                      <a:lumMod val="65000"/>
                      <a:lumOff val="35000"/>
                    </a:schemeClr>
                  </a:solidFill>
                </a:rPr>
                <a:t>。</a:t>
              </a:r>
              <a:endParaRPr kumimoji="1" lang="en-US" altLang="ja-JP" sz="1800" dirty="0">
                <a:solidFill>
                  <a:schemeClr val="tx1">
                    <a:lumMod val="65000"/>
                    <a:lumOff val="35000"/>
                  </a:schemeClr>
                </a:solidFill>
              </a:endParaRPr>
            </a:p>
            <a:p>
              <a:endParaRPr kumimoji="1" lang="en-US" altLang="ja-JP" dirty="0">
                <a:solidFill>
                  <a:schemeClr val="tx1">
                    <a:lumMod val="65000"/>
                    <a:lumOff val="35000"/>
                  </a:schemeClr>
                </a:solidFill>
              </a:endParaRPr>
            </a:p>
            <a:p>
              <a:r>
                <a:rPr kumimoji="1" lang="ja-JP" altLang="en-US" sz="1800" b="1" u="sng" dirty="0">
                  <a:solidFill>
                    <a:schemeClr val="tx1">
                      <a:lumMod val="65000"/>
                      <a:lumOff val="35000"/>
                    </a:schemeClr>
                  </a:solidFill>
                </a:rPr>
                <a:t>柔軟な業務体制の確立</a:t>
              </a:r>
              <a:endParaRPr kumimoji="1" lang="en-US" altLang="ja-JP" sz="1800" b="1" u="sng" dirty="0">
                <a:solidFill>
                  <a:schemeClr val="tx1">
                    <a:lumMod val="65000"/>
                    <a:lumOff val="35000"/>
                  </a:schemeClr>
                </a:solidFill>
              </a:endParaRPr>
            </a:p>
            <a:p>
              <a:r>
                <a:rPr kumimoji="1" lang="ja-JP" altLang="en-US" sz="1600" dirty="0">
                  <a:solidFill>
                    <a:schemeClr val="tx1">
                      <a:lumMod val="65000"/>
                      <a:lumOff val="35000"/>
                    </a:schemeClr>
                  </a:solidFill>
                </a:rPr>
                <a:t>→ノートパソコンとファイルサーバーの導入により、外出先でも業務を行えるようになり、緊急時には情報確認ができるようになりました。また、ファイルサーバーでは外出先で閲覧できる情報に制限を設けることで、プライバシー保護にも配慮した運用が実現しました。</a:t>
              </a:r>
              <a:endParaRPr kumimoji="1" lang="en-US" altLang="ja-JP" sz="1600"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310932" y="1910165"/>
              <a:ext cx="1212605" cy="12216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導入の効果（詳細）</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たけのこサポート株式会社</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喫茶ちくわ作業所</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就労継続支援</a:t>
            </a:r>
            <a:r>
              <a:rPr lang="en-US" altLang="ja-JP" sz="1300" kern="100" dirty="0">
                <a:solidFill>
                  <a:schemeClr val="tx1"/>
                </a:solidFill>
                <a:effectLst/>
              </a:rPr>
              <a:t>B</a:t>
            </a:r>
            <a:r>
              <a:rPr lang="ja-JP" altLang="en-US" sz="1300" kern="100" dirty="0">
                <a:solidFill>
                  <a:schemeClr val="tx1"/>
                </a:solidFill>
                <a:effectLst/>
              </a:rPr>
              <a:t>型</a:t>
            </a:r>
            <a:endParaRPr lang="en-US" altLang="ja-JP" sz="1300" kern="100" dirty="0">
              <a:solidFill>
                <a:schemeClr val="tx1"/>
              </a:solidFill>
              <a:effectLst/>
            </a:endParaRPr>
          </a:p>
        </p:txBody>
      </p:sp>
    </p:spTree>
    <p:extLst>
      <p:ext uri="{BB962C8B-B14F-4D97-AF65-F5344CB8AC3E}">
        <p14:creationId xmlns:p14="http://schemas.microsoft.com/office/powerpoint/2010/main" val="3529733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87897C8B-BD09-4D18-A726-5305C06D7FFA}"/>
              </a:ext>
            </a:extLst>
          </p:cNvPr>
          <p:cNvSpPr/>
          <p:nvPr/>
        </p:nvSpPr>
        <p:spPr>
          <a:xfrm>
            <a:off x="60796" y="358897"/>
            <a:ext cx="5539904" cy="669804"/>
          </a:xfrm>
          <a:prstGeom prst="roundRect">
            <a:avLst>
              <a:gd name="adj" fmla="val 995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bg1"/>
                </a:solidFill>
              </a:rPr>
              <a:t>ファイルサーバーで情報共有の効率化！</a:t>
            </a:r>
            <a:br>
              <a:rPr kumimoji="1" lang="en-US" altLang="ja-JP" sz="2000" b="1" dirty="0">
                <a:solidFill>
                  <a:schemeClr val="bg1"/>
                </a:solidFill>
              </a:rPr>
            </a:br>
            <a:r>
              <a:rPr kumimoji="1" lang="ja-JP" altLang="en-US" sz="2000" b="1" dirty="0">
                <a:solidFill>
                  <a:schemeClr val="bg1"/>
                </a:solidFill>
              </a:rPr>
              <a:t>作業用</a:t>
            </a:r>
            <a:r>
              <a:rPr kumimoji="1" lang="en-US" altLang="ja-JP" sz="2000" b="1" dirty="0">
                <a:solidFill>
                  <a:schemeClr val="bg1"/>
                </a:solidFill>
              </a:rPr>
              <a:t>PC</a:t>
            </a:r>
            <a:r>
              <a:rPr kumimoji="1" lang="ja-JP" altLang="en-US" sz="2000" b="1" dirty="0">
                <a:solidFill>
                  <a:schemeClr val="bg1"/>
                </a:solidFill>
              </a:rPr>
              <a:t>で作業の効率化！</a:t>
            </a:r>
            <a:endParaRPr kumimoji="1" lang="en-US" altLang="ja-JP" sz="2000" b="1" dirty="0">
              <a:solidFill>
                <a:schemeClr val="bg1"/>
              </a:solidFill>
            </a:endParaRPr>
          </a:p>
        </p:txBody>
      </p:sp>
      <p:grpSp>
        <p:nvGrpSpPr>
          <p:cNvPr id="8" name="グループ化 7">
            <a:extLst>
              <a:ext uri="{FF2B5EF4-FFF2-40B4-BE49-F238E27FC236}">
                <a16:creationId xmlns:a16="http://schemas.microsoft.com/office/drawing/2014/main" id="{06E58739-ED48-4380-A4B7-B01D18ED3EB7}"/>
              </a:ext>
            </a:extLst>
          </p:cNvPr>
          <p:cNvGrpSpPr/>
          <p:nvPr/>
        </p:nvGrpSpPr>
        <p:grpSpPr>
          <a:xfrm>
            <a:off x="60796" y="1124731"/>
            <a:ext cx="8975111" cy="2395710"/>
            <a:chOff x="4122583" y="1787292"/>
            <a:chExt cx="4647873" cy="1626661"/>
          </a:xfrm>
        </p:grpSpPr>
        <p:sp>
          <p:nvSpPr>
            <p:cNvPr id="6" name="四角形: 角を丸くする 5">
              <a:extLst>
                <a:ext uri="{FF2B5EF4-FFF2-40B4-BE49-F238E27FC236}">
                  <a16:creationId xmlns:a16="http://schemas.microsoft.com/office/drawing/2014/main" id="{92C52E5B-F293-4059-8CBF-C7E3FC40EDE4}"/>
                </a:ext>
              </a:extLst>
            </p:cNvPr>
            <p:cNvSpPr/>
            <p:nvPr/>
          </p:nvSpPr>
          <p:spPr>
            <a:xfrm>
              <a:off x="4122583" y="1965960"/>
              <a:ext cx="4647873" cy="1447993"/>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現場の課題を改めて整理し、優先順位を明確化しました。ファイルサーバーの構築が急務であるため、迅速に作業に着手しました。また、職員が新しい操作をできる限り覚える必要がないように工夫し、難しい点については全職員にマニュアルを配布して対応しました。さらに、現場からのフィードバックを基に、継続的な改善を行っています。</a:t>
              </a:r>
              <a:endParaRPr kumimoji="1" lang="en-US" altLang="ja-JP" dirty="0">
                <a:solidFill>
                  <a:schemeClr val="tx1">
                    <a:lumMod val="65000"/>
                    <a:lumOff val="35000"/>
                  </a:schemeClr>
                </a:solidFill>
              </a:endParaRPr>
            </a:p>
          </p:txBody>
        </p:sp>
        <p:sp>
          <p:nvSpPr>
            <p:cNvPr id="7" name="四角形: 角を丸くする 6">
              <a:extLst>
                <a:ext uri="{FF2B5EF4-FFF2-40B4-BE49-F238E27FC236}">
                  <a16:creationId xmlns:a16="http://schemas.microsoft.com/office/drawing/2014/main" id="{DD775A77-E13A-4118-BCC0-5015E738FA06}"/>
                </a:ext>
              </a:extLst>
            </p:cNvPr>
            <p:cNvSpPr/>
            <p:nvPr/>
          </p:nvSpPr>
          <p:spPr>
            <a:xfrm>
              <a:off x="4232011" y="1787292"/>
              <a:ext cx="1078437" cy="223177"/>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導入の進め方</a:t>
              </a:r>
            </a:p>
          </p:txBody>
        </p:sp>
      </p:grpSp>
      <p:sp>
        <p:nvSpPr>
          <p:cNvPr id="11" name="テキスト ボックス 10">
            <a:extLst>
              <a:ext uri="{FF2B5EF4-FFF2-40B4-BE49-F238E27FC236}">
                <a16:creationId xmlns:a16="http://schemas.microsoft.com/office/drawing/2014/main" id="{ACE20279-3E2D-4EA6-969A-401FEF2F8E04}"/>
              </a:ext>
            </a:extLst>
          </p:cNvPr>
          <p:cNvSpPr txBox="1"/>
          <p:nvPr/>
        </p:nvSpPr>
        <p:spPr>
          <a:xfrm>
            <a:off x="0" y="0"/>
            <a:ext cx="9144000" cy="276999"/>
          </a:xfrm>
          <a:prstGeom prst="rect">
            <a:avLst/>
          </a:prstGeom>
          <a:solidFill>
            <a:schemeClr val="accent3">
              <a:lumMod val="20000"/>
              <a:lumOff val="80000"/>
            </a:schemeClr>
          </a:solidFill>
        </p:spPr>
        <p:txBody>
          <a:bodyPr wrap="square" rtlCol="0">
            <a:spAutoFit/>
          </a:bodyPr>
          <a:lstStyle/>
          <a:p>
            <a:r>
              <a:rPr lang="ja-JP" altLang="en-US" sz="1200" dirty="0">
                <a:ea typeface="游明朝" panose="02020400000000000000" pitchFamily="18" charset="-128"/>
                <a:cs typeface="Times New Roman" panose="02020603050405020304" pitchFamily="18" charset="0"/>
              </a:rPr>
              <a:t>障がい福祉分野の</a:t>
            </a:r>
            <a:r>
              <a:rPr lang="en-US" altLang="ja-JP" sz="1200" dirty="0">
                <a:ea typeface="游明朝" panose="02020400000000000000" pitchFamily="18" charset="-128"/>
                <a:cs typeface="Times New Roman" panose="02020603050405020304" pitchFamily="18" charset="0"/>
              </a:rPr>
              <a:t>ICT</a:t>
            </a:r>
            <a:r>
              <a:rPr lang="ja-JP" altLang="en-US" sz="1200" dirty="0">
                <a:ea typeface="游明朝" panose="02020400000000000000" pitchFamily="18" charset="-128"/>
                <a:cs typeface="Times New Roman" panose="02020603050405020304" pitchFamily="18" charset="0"/>
              </a:rPr>
              <a:t>導入モデル事業（令和</a:t>
            </a:r>
            <a:r>
              <a:rPr lang="en-US" altLang="ja-JP" sz="1200" dirty="0">
                <a:ea typeface="游明朝" panose="02020400000000000000" pitchFamily="18" charset="-128"/>
                <a:cs typeface="Times New Roman" panose="02020603050405020304" pitchFamily="18" charset="0"/>
              </a:rPr>
              <a:t>5</a:t>
            </a:r>
            <a:r>
              <a:rPr lang="ja-JP" altLang="en-US" sz="1200" dirty="0">
                <a:ea typeface="游明朝" panose="02020400000000000000" pitchFamily="18" charset="-128"/>
                <a:cs typeface="Times New Roman" panose="02020603050405020304" pitchFamily="18" charset="0"/>
              </a:rPr>
              <a:t>年度補正予算分） </a:t>
            </a:r>
            <a:endParaRPr kumimoji="1" lang="ja-JP" altLang="en-US" sz="1200" dirty="0"/>
          </a:p>
        </p:txBody>
      </p:sp>
      <p:grpSp>
        <p:nvGrpSpPr>
          <p:cNvPr id="15" name="グループ化 14">
            <a:extLst>
              <a:ext uri="{FF2B5EF4-FFF2-40B4-BE49-F238E27FC236}">
                <a16:creationId xmlns:a16="http://schemas.microsoft.com/office/drawing/2014/main" id="{A1303BDD-75EF-4010-98E6-F5A727B0D5BB}"/>
              </a:ext>
            </a:extLst>
          </p:cNvPr>
          <p:cNvGrpSpPr/>
          <p:nvPr/>
        </p:nvGrpSpPr>
        <p:grpSpPr>
          <a:xfrm>
            <a:off x="60796" y="3602736"/>
            <a:ext cx="8927814" cy="2896368"/>
            <a:chOff x="4122583" y="1765564"/>
            <a:chExt cx="4647873" cy="1680058"/>
          </a:xfrm>
        </p:grpSpPr>
        <p:sp>
          <p:nvSpPr>
            <p:cNvPr id="16" name="四角形: 角を丸くする 15">
              <a:extLst>
                <a:ext uri="{FF2B5EF4-FFF2-40B4-BE49-F238E27FC236}">
                  <a16:creationId xmlns:a16="http://schemas.microsoft.com/office/drawing/2014/main" id="{09C85C6E-0565-4279-BBA1-561BCA8185B2}"/>
                </a:ext>
              </a:extLst>
            </p:cNvPr>
            <p:cNvSpPr/>
            <p:nvPr/>
          </p:nvSpPr>
          <p:spPr>
            <a:xfrm>
              <a:off x="4122583" y="1765565"/>
              <a:ext cx="4647873" cy="1680057"/>
            </a:xfrm>
            <a:prstGeom prst="roundRect">
              <a:avLst>
                <a:gd name="adj" fmla="val 86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en-US" altLang="ja-JP" b="1" dirty="0">
                <a:solidFill>
                  <a:schemeClr val="tx1">
                    <a:lumMod val="65000"/>
                    <a:lumOff val="35000"/>
                  </a:schemeClr>
                </a:solidFill>
              </a:endParaRPr>
            </a:p>
            <a:p>
              <a:r>
                <a:rPr kumimoji="1" lang="en-US" altLang="ja-JP" sz="2000" b="1" dirty="0">
                  <a:solidFill>
                    <a:schemeClr val="tx1">
                      <a:lumMod val="65000"/>
                      <a:lumOff val="35000"/>
                    </a:schemeClr>
                  </a:solidFill>
                </a:rPr>
                <a:t>〈</a:t>
              </a:r>
              <a:r>
                <a:rPr kumimoji="1" lang="ja-JP" altLang="en-US" sz="2000" b="1" dirty="0">
                  <a:solidFill>
                    <a:schemeClr val="tx1">
                      <a:lumMod val="65000"/>
                      <a:lumOff val="35000"/>
                    </a:schemeClr>
                  </a:solidFill>
                </a:rPr>
                <a:t>良かった点</a:t>
              </a:r>
              <a:r>
                <a:rPr kumimoji="1" lang="en-US" altLang="ja-JP" sz="2000" b="1" dirty="0">
                  <a:solidFill>
                    <a:schemeClr val="tx1">
                      <a:lumMod val="65000"/>
                      <a:lumOff val="35000"/>
                    </a:schemeClr>
                  </a:solidFill>
                </a:rPr>
                <a:t>〉</a:t>
              </a:r>
            </a:p>
            <a:p>
              <a:r>
                <a:rPr kumimoji="1" lang="ja-JP" altLang="en-US" dirty="0">
                  <a:solidFill>
                    <a:schemeClr val="tx1">
                      <a:lumMod val="65000"/>
                      <a:lumOff val="35000"/>
                    </a:schemeClr>
                  </a:solidFill>
                </a:rPr>
                <a:t>　・</a:t>
              </a:r>
              <a:r>
                <a:rPr kumimoji="1" lang="ja-JP" altLang="en-US" sz="1600" dirty="0">
                  <a:solidFill>
                    <a:schemeClr val="tx1">
                      <a:lumMod val="65000"/>
                      <a:lumOff val="35000"/>
                    </a:schemeClr>
                  </a:solidFill>
                </a:rPr>
                <a:t>記録作業が早く終わるようになり、利用者と過ごす時間を増やすことが出来ました。</a:t>
              </a:r>
              <a:endParaRPr kumimoji="1" lang="en-US" altLang="ja-JP" sz="1600" dirty="0">
                <a:solidFill>
                  <a:schemeClr val="tx1">
                    <a:lumMod val="65000"/>
                    <a:lumOff val="35000"/>
                  </a:schemeClr>
                </a:solidFill>
              </a:endParaRPr>
            </a:p>
            <a:p>
              <a:r>
                <a:rPr kumimoji="1" lang="ja-JP" altLang="en-US" dirty="0">
                  <a:solidFill>
                    <a:schemeClr val="tx1">
                      <a:lumMod val="65000"/>
                      <a:lumOff val="35000"/>
                    </a:schemeClr>
                  </a:solidFill>
                </a:rPr>
                <a:t>　・</a:t>
              </a:r>
              <a:r>
                <a:rPr kumimoji="1" lang="ja-JP" altLang="en-US" sz="1600" dirty="0">
                  <a:solidFill>
                    <a:schemeClr val="tx1">
                      <a:lumMod val="65000"/>
                      <a:lumOff val="35000"/>
                    </a:schemeClr>
                  </a:solidFill>
                </a:rPr>
                <a:t>データが綺麗にまとまり、必要な情報を探す手間がなくなりました。</a:t>
              </a:r>
              <a:endParaRPr kumimoji="1" lang="en-US" altLang="ja-JP" b="1" dirty="0">
                <a:solidFill>
                  <a:schemeClr val="tx1">
                    <a:lumMod val="65000"/>
                    <a:lumOff val="35000"/>
                  </a:schemeClr>
                </a:solidFill>
              </a:endParaRPr>
            </a:p>
            <a:p>
              <a:r>
                <a:rPr kumimoji="1" lang="en-US" altLang="ja-JP" sz="1800" b="1" dirty="0">
                  <a:solidFill>
                    <a:schemeClr val="tx1">
                      <a:lumMod val="65000"/>
                      <a:lumOff val="35000"/>
                    </a:schemeClr>
                  </a:solidFill>
                </a:rPr>
                <a:t>〈</a:t>
              </a:r>
              <a:r>
                <a:rPr kumimoji="1" lang="ja-JP" altLang="en-US" sz="1800" b="1" dirty="0">
                  <a:solidFill>
                    <a:schemeClr val="tx1">
                      <a:lumMod val="65000"/>
                      <a:lumOff val="35000"/>
                    </a:schemeClr>
                  </a:solidFill>
                </a:rPr>
                <a:t>他に導入したい機器等とその理由</a:t>
              </a:r>
              <a:r>
                <a:rPr kumimoji="1" lang="en-US" altLang="ja-JP" sz="1800" b="1" dirty="0">
                  <a:solidFill>
                    <a:schemeClr val="tx1">
                      <a:lumMod val="65000"/>
                      <a:lumOff val="35000"/>
                    </a:schemeClr>
                  </a:solidFill>
                </a:rPr>
                <a:t>〉</a:t>
              </a:r>
            </a:p>
            <a:p>
              <a:r>
                <a:rPr kumimoji="1" lang="ja-JP" altLang="en-US" dirty="0">
                  <a:solidFill>
                    <a:schemeClr val="tx1">
                      <a:lumMod val="65000"/>
                      <a:lumOff val="35000"/>
                    </a:schemeClr>
                  </a:solidFill>
                </a:rPr>
                <a:t>　・</a:t>
              </a:r>
              <a:r>
                <a:rPr kumimoji="1" lang="ja-JP" altLang="en-US" sz="1600" dirty="0">
                  <a:solidFill>
                    <a:schemeClr val="tx1">
                      <a:lumMod val="65000"/>
                      <a:lumOff val="35000"/>
                    </a:schemeClr>
                  </a:solidFill>
                </a:rPr>
                <a:t>タブレット端末 利用者支援記録や作業進捗を現場で簡単に入力できるようにし、</a:t>
              </a:r>
              <a:endParaRPr kumimoji="1" lang="en-US" altLang="ja-JP" sz="1600" dirty="0">
                <a:solidFill>
                  <a:schemeClr val="tx1">
                    <a:lumMod val="65000"/>
                    <a:lumOff val="35000"/>
                  </a:schemeClr>
                </a:solidFill>
              </a:endParaRPr>
            </a:p>
            <a:p>
              <a:r>
                <a:rPr kumimoji="1" lang="en-US" altLang="ja-JP" sz="1600" dirty="0">
                  <a:solidFill>
                    <a:schemeClr val="tx1">
                      <a:lumMod val="65000"/>
                      <a:lumOff val="35000"/>
                    </a:schemeClr>
                  </a:solidFill>
                </a:rPr>
                <a:t>          </a:t>
              </a:r>
              <a:r>
                <a:rPr kumimoji="1" lang="ja-JP" altLang="en-US" sz="1600" dirty="0">
                  <a:solidFill>
                    <a:schemeClr val="tx1">
                      <a:lumMod val="65000"/>
                      <a:lumOff val="35000"/>
                    </a:schemeClr>
                  </a:solidFill>
                </a:rPr>
                <a:t>業務の効率化を図るため。</a:t>
              </a:r>
              <a:endParaRPr kumimoji="1" lang="en-US" altLang="ja-JP" sz="1600" dirty="0">
                <a:solidFill>
                  <a:schemeClr val="tx1">
                    <a:lumMod val="65000"/>
                    <a:lumOff val="35000"/>
                  </a:schemeClr>
                </a:solidFill>
              </a:endParaRPr>
            </a:p>
            <a:p>
              <a:r>
                <a:rPr kumimoji="1" lang="ja-JP" altLang="en-US" b="1" dirty="0">
                  <a:solidFill>
                    <a:schemeClr val="tx1">
                      <a:lumMod val="65000"/>
                      <a:lumOff val="35000"/>
                    </a:schemeClr>
                  </a:solidFill>
                </a:rPr>
                <a:t>　</a:t>
              </a:r>
              <a:r>
                <a:rPr kumimoji="1" lang="ja-JP" altLang="en-US" dirty="0">
                  <a:solidFill>
                    <a:schemeClr val="tx1">
                      <a:lumMod val="65000"/>
                      <a:lumOff val="35000"/>
                    </a:schemeClr>
                  </a:solidFill>
                </a:rPr>
                <a:t>・利用者への作業説明や職員間のミーティングを視覚的にわかりやすく行い、</a:t>
              </a:r>
              <a:endParaRPr kumimoji="1" lang="en-US" altLang="ja-JP" dirty="0">
                <a:solidFill>
                  <a:schemeClr val="tx1">
                    <a:lumMod val="65000"/>
                    <a:lumOff val="35000"/>
                  </a:schemeClr>
                </a:solidFill>
              </a:endParaRPr>
            </a:p>
            <a:p>
              <a:r>
                <a:rPr kumimoji="1" lang="ja-JP" altLang="en-US" dirty="0">
                  <a:solidFill>
                    <a:schemeClr val="tx1">
                      <a:lumMod val="65000"/>
                      <a:lumOff val="35000"/>
                    </a:schemeClr>
                  </a:solidFill>
                </a:rPr>
                <a:t>         コミュニケーションの質を向上させるため。</a:t>
              </a:r>
              <a:endParaRPr kumimoji="1" lang="en-US" altLang="ja-JP" dirty="0">
                <a:solidFill>
                  <a:schemeClr val="tx1">
                    <a:lumMod val="65000"/>
                    <a:lumOff val="35000"/>
                  </a:schemeClr>
                </a:solidFill>
              </a:endParaRPr>
            </a:p>
            <a:p>
              <a:r>
                <a:rPr kumimoji="1" lang="ja-JP" altLang="en-US" b="1" dirty="0">
                  <a:solidFill>
                    <a:schemeClr val="tx1">
                      <a:lumMod val="65000"/>
                      <a:lumOff val="35000"/>
                    </a:schemeClr>
                  </a:solidFill>
                </a:rPr>
                <a:t>　</a:t>
              </a:r>
              <a:endParaRPr kumimoji="1" lang="en-US" altLang="ja-JP" b="1" dirty="0">
                <a:solidFill>
                  <a:schemeClr val="tx1">
                    <a:lumMod val="65000"/>
                    <a:lumOff val="35000"/>
                  </a:schemeClr>
                </a:solidFill>
              </a:endParaRPr>
            </a:p>
          </p:txBody>
        </p:sp>
        <p:sp>
          <p:nvSpPr>
            <p:cNvPr id="17" name="四角形: 角を丸くする 16">
              <a:extLst>
                <a:ext uri="{FF2B5EF4-FFF2-40B4-BE49-F238E27FC236}">
                  <a16:creationId xmlns:a16="http://schemas.microsoft.com/office/drawing/2014/main" id="{2E81446F-6895-40F4-9215-AA5DC2AC4EAA}"/>
                </a:ext>
              </a:extLst>
            </p:cNvPr>
            <p:cNvSpPr/>
            <p:nvPr/>
          </p:nvSpPr>
          <p:spPr>
            <a:xfrm>
              <a:off x="4232591" y="1765564"/>
              <a:ext cx="631909" cy="209798"/>
            </a:xfrm>
            <a:prstGeom prst="roundRect">
              <a:avLst/>
            </a:prstGeom>
            <a:solidFill>
              <a:srgbClr val="27CE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職員の声</a:t>
              </a:r>
            </a:p>
          </p:txBody>
        </p:sp>
      </p:grpSp>
      <p:sp>
        <p:nvSpPr>
          <p:cNvPr id="18" name="正方形/長方形 17">
            <a:extLst>
              <a:ext uri="{FF2B5EF4-FFF2-40B4-BE49-F238E27FC236}">
                <a16:creationId xmlns:a16="http://schemas.microsoft.com/office/drawing/2014/main" id="{AB425242-5402-4CD8-90F7-D1B66D976006}"/>
              </a:ext>
            </a:extLst>
          </p:cNvPr>
          <p:cNvSpPr/>
          <p:nvPr/>
        </p:nvSpPr>
        <p:spPr>
          <a:xfrm>
            <a:off x="5995528" y="124694"/>
            <a:ext cx="3040380" cy="904007"/>
          </a:xfrm>
          <a:prstGeom prst="rect">
            <a:avLst/>
          </a:prstGeom>
          <a:solidFill>
            <a:schemeClr val="accent3">
              <a:lumMod val="40000"/>
              <a:lumOff val="6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altLang="ja-JP" sz="1300" kern="100" dirty="0">
                <a:solidFill>
                  <a:schemeClr val="tx1"/>
                </a:solidFill>
                <a:effectLst/>
              </a:rPr>
              <a:t>【</a:t>
            </a:r>
            <a:r>
              <a:rPr lang="ja-JP" altLang="ja-JP" sz="1300" kern="100" dirty="0">
                <a:solidFill>
                  <a:schemeClr val="tx1"/>
                </a:solidFill>
                <a:effectLst/>
              </a:rPr>
              <a:t>法人名</a:t>
            </a:r>
            <a:r>
              <a:rPr lang="en-US" altLang="ja-JP" sz="1300" kern="100" dirty="0">
                <a:solidFill>
                  <a:schemeClr val="tx1"/>
                </a:solidFill>
                <a:effectLst/>
                <a:sym typeface="Wingdings" panose="05000000000000000000" pitchFamily="2" charset="2"/>
              </a:rPr>
              <a:t>】</a:t>
            </a:r>
            <a:r>
              <a:rPr lang="ja-JP" altLang="en-US" sz="1300" kern="100" dirty="0">
                <a:solidFill>
                  <a:schemeClr val="tx1"/>
                </a:solidFill>
                <a:effectLst/>
                <a:sym typeface="Wingdings" panose="05000000000000000000" pitchFamily="2" charset="2"/>
              </a:rPr>
              <a:t>たけのこサポート株式会社</a:t>
            </a:r>
            <a:endParaRPr lang="en-US" altLang="ja-JP" sz="1300" kern="100" dirty="0">
              <a:solidFill>
                <a:schemeClr val="tx1"/>
              </a:solidFill>
              <a:effectLst/>
              <a:sym typeface="Wingdings" panose="05000000000000000000" pitchFamily="2" charset="2"/>
            </a:endParaRPr>
          </a:p>
          <a:p>
            <a:pPr algn="l"/>
            <a:r>
              <a:rPr lang="en-US" altLang="ja-JP" sz="1300" kern="100" dirty="0">
                <a:solidFill>
                  <a:schemeClr val="tx1"/>
                </a:solidFill>
                <a:effectLst/>
              </a:rPr>
              <a:t>【</a:t>
            </a:r>
            <a:r>
              <a:rPr lang="ja-JP" altLang="ja-JP" sz="1300" kern="100" dirty="0">
                <a:solidFill>
                  <a:schemeClr val="tx1"/>
                </a:solidFill>
                <a:effectLst/>
              </a:rPr>
              <a:t>事業所名</a:t>
            </a:r>
            <a:r>
              <a:rPr lang="en-US" altLang="ja-JP" sz="1300" kern="100" dirty="0">
                <a:solidFill>
                  <a:schemeClr val="tx1"/>
                </a:solidFill>
                <a:effectLst/>
              </a:rPr>
              <a:t>】</a:t>
            </a:r>
            <a:r>
              <a:rPr lang="ja-JP" altLang="en-US" sz="1300" kern="100" dirty="0">
                <a:solidFill>
                  <a:schemeClr val="tx1"/>
                </a:solidFill>
                <a:effectLst/>
              </a:rPr>
              <a:t>喫茶ちくわ作業所</a:t>
            </a:r>
            <a:endParaRPr lang="en-US" altLang="ja-JP" sz="1300" kern="100" dirty="0">
              <a:solidFill>
                <a:schemeClr val="tx1"/>
              </a:solidFill>
              <a:effectLst/>
            </a:endParaRPr>
          </a:p>
          <a:p>
            <a:pPr algn="l"/>
            <a:r>
              <a:rPr lang="en-US" altLang="ja-JP" sz="1300" kern="100" dirty="0">
                <a:solidFill>
                  <a:schemeClr val="tx1"/>
                </a:solidFill>
                <a:effectLst/>
              </a:rPr>
              <a:t>【</a:t>
            </a:r>
            <a:r>
              <a:rPr lang="ja-JP" altLang="en-US" sz="1300" kern="100" dirty="0">
                <a:solidFill>
                  <a:schemeClr val="tx1"/>
                </a:solidFill>
                <a:effectLst/>
              </a:rPr>
              <a:t>提供サービス</a:t>
            </a:r>
            <a:r>
              <a:rPr lang="en-US" altLang="ja-JP" sz="1300" kern="100" dirty="0">
                <a:solidFill>
                  <a:schemeClr val="tx1"/>
                </a:solidFill>
                <a:effectLst/>
              </a:rPr>
              <a:t>】</a:t>
            </a:r>
            <a:r>
              <a:rPr lang="ja-JP" altLang="en-US" sz="1300" kern="100" dirty="0">
                <a:solidFill>
                  <a:schemeClr val="tx1"/>
                </a:solidFill>
                <a:effectLst/>
              </a:rPr>
              <a:t>就労継続支援</a:t>
            </a:r>
            <a:r>
              <a:rPr lang="en-US" altLang="ja-JP" sz="1300" kern="100" dirty="0">
                <a:solidFill>
                  <a:schemeClr val="tx1"/>
                </a:solidFill>
                <a:effectLst/>
              </a:rPr>
              <a:t>B</a:t>
            </a:r>
            <a:r>
              <a:rPr lang="ja-JP" altLang="en-US" sz="1300" kern="100" dirty="0">
                <a:solidFill>
                  <a:schemeClr val="tx1"/>
                </a:solidFill>
                <a:effectLst/>
              </a:rPr>
              <a:t>型</a:t>
            </a:r>
            <a:endParaRPr lang="en-US" altLang="ja-JP" sz="1300" kern="100" dirty="0">
              <a:solidFill>
                <a:schemeClr val="tx1"/>
              </a:solidFill>
              <a:effectLst/>
            </a:endParaRPr>
          </a:p>
        </p:txBody>
      </p:sp>
      <p:pic>
        <p:nvPicPr>
          <p:cNvPr id="1026" name="Picture 2" descr="介護士のイラスト（女性）">
            <a:extLst>
              <a:ext uri="{FF2B5EF4-FFF2-40B4-BE49-F238E27FC236}">
                <a16:creationId xmlns:a16="http://schemas.microsoft.com/office/drawing/2014/main" id="{FBDD415E-9B02-46BE-90B0-816CA25AB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189" y="4511103"/>
            <a:ext cx="571692" cy="12099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介護士のイラスト（男性）">
            <a:extLst>
              <a:ext uri="{FF2B5EF4-FFF2-40B4-BE49-F238E27FC236}">
                <a16:creationId xmlns:a16="http://schemas.microsoft.com/office/drawing/2014/main" id="{C2C73C6F-5063-47A4-AF4E-20F222CDEB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1512" y="4494855"/>
            <a:ext cx="571692" cy="1209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0928783"/>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Ion Boardroom</Template>
  <TotalTime>1186</TotalTime>
  <Words>681</Words>
  <PresentationFormat>画面に合わせる (4:3)</PresentationFormat>
  <Paragraphs>46</Paragraphs>
  <Slides>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vt:i4>
      </vt:variant>
    </vt:vector>
  </HeadingPairs>
  <TitlesOfParts>
    <vt:vector size="7" baseType="lpstr">
      <vt:lpstr>Arial</vt:lpstr>
      <vt:lpstr>Calibri</vt:lpstr>
      <vt:lpstr>Calibri Light</vt:lpstr>
      <vt:lpstr>Office Theme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2024-09-09T06:52:45Z</dcterms:created>
  <dcterms:modified xsi:type="dcterms:W3CDTF">2025-03-17T10:13:19Z</dcterms:modified>
</cp:coreProperties>
</file>