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6" r:id="rId2"/>
    <p:sldId id="268" r:id="rId3"/>
    <p:sldId id="269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27CE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49A7A-9C5A-46AF-A8CC-4A4A0EF0E36C}" v="4" dt="2024-12-19T01:47:53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9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65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88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46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8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2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87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95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3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5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02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38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FFC7A-05F1-49DC-8AEB-3C758879BABE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1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7897C8B-BD09-4D18-A726-5305C06D7FFA}"/>
              </a:ext>
            </a:extLst>
          </p:cNvPr>
          <p:cNvSpPr/>
          <p:nvPr/>
        </p:nvSpPr>
        <p:spPr>
          <a:xfrm>
            <a:off x="60796" y="358897"/>
            <a:ext cx="5539904" cy="669804"/>
          </a:xfrm>
          <a:prstGeom prst="roundRect">
            <a:avLst>
              <a:gd name="adj" fmla="val 99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タブレット導入で会議・研修・情報伝達を効率化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r>
              <a:rPr kumimoji="1" lang="ja-JP" altLang="en-US" b="1" dirty="0">
                <a:solidFill>
                  <a:schemeClr val="bg1"/>
                </a:solidFill>
              </a:rPr>
              <a:t>インターネット環境整備で書類作成業務を効率化</a:t>
            </a:r>
            <a:endParaRPr kumimoji="1" lang="en-US" altLang="ja-JP" b="1" dirty="0">
              <a:solidFill>
                <a:schemeClr val="bg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E58739-ED48-4380-A4B7-B01D18ED3EB7}"/>
              </a:ext>
            </a:extLst>
          </p:cNvPr>
          <p:cNvGrpSpPr/>
          <p:nvPr/>
        </p:nvGrpSpPr>
        <p:grpSpPr>
          <a:xfrm>
            <a:off x="60796" y="1124731"/>
            <a:ext cx="8975111" cy="2395710"/>
            <a:chOff x="4122583" y="1787292"/>
            <a:chExt cx="4647873" cy="1626661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92C52E5B-F293-4059-8CBF-C7E3FC40EDE4}"/>
                </a:ext>
              </a:extLst>
            </p:cNvPr>
            <p:cNvSpPr/>
            <p:nvPr/>
          </p:nvSpPr>
          <p:spPr>
            <a:xfrm>
              <a:off x="4122583" y="1965960"/>
              <a:ext cx="4647873" cy="1447993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タブレット：５台</a:t>
              </a:r>
              <a:endPara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</a:t>
              </a:r>
              <a:r>
                <a:rPr kumimoji="1" lang="ja-JP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－</a:t>
              </a:r>
              <a:r>
                <a:rPr kumimoji="1" lang="en-US" altLang="ja-JP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</a:t>
              </a:r>
              <a:r>
                <a:rPr kumimoji="1" lang="ja-JP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・ルーター：１台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D775A77-E13A-4118-BCC0-5015E738FA06}"/>
                </a:ext>
              </a:extLst>
            </p:cNvPr>
            <p:cNvSpPr/>
            <p:nvPr/>
          </p:nvSpPr>
          <p:spPr>
            <a:xfrm>
              <a:off x="4232011" y="1787292"/>
              <a:ext cx="1078437" cy="223177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導入機器等の内容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1303BDD-75EF-4010-98E6-F5A727B0D5BB}"/>
              </a:ext>
            </a:extLst>
          </p:cNvPr>
          <p:cNvGrpSpPr/>
          <p:nvPr/>
        </p:nvGrpSpPr>
        <p:grpSpPr>
          <a:xfrm>
            <a:off x="60796" y="3767372"/>
            <a:ext cx="8927814" cy="2900128"/>
            <a:chOff x="4122583" y="1861062"/>
            <a:chExt cx="4647873" cy="1682239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9C85C6E-0565-4279-BBA1-561BCA8185B2}"/>
                </a:ext>
              </a:extLst>
            </p:cNvPr>
            <p:cNvSpPr/>
            <p:nvPr/>
          </p:nvSpPr>
          <p:spPr>
            <a:xfrm>
              <a:off x="4122583" y="1965961"/>
              <a:ext cx="4647873" cy="1577340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・</a:t>
              </a:r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インターネット環境が整っていないため、事業所共有のハードディスクが使用　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できず、グループホームでの書類作成を行えない。</a:t>
              </a: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・職員の勤務形態や勤務時間に差があり、職員会議や研修会の出席者が限られる。</a:t>
              </a: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・支援記録や業務記録、報告用紙、連絡帳等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直接記入、転記する業務が多い。</a:t>
              </a: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・ホーム単位で伝達が必要で、情報の漏れや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タイムラグが生じる可能性がある。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2E81446F-6895-40F4-9215-AA5DC2AC4EAA}"/>
                </a:ext>
              </a:extLst>
            </p:cNvPr>
            <p:cNvSpPr/>
            <p:nvPr/>
          </p:nvSpPr>
          <p:spPr>
            <a:xfrm>
              <a:off x="4232591" y="1861062"/>
              <a:ext cx="1802635" cy="209798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導入の理由（抱えていた課題）</a:t>
              </a:r>
            </a:p>
          </p:txBody>
        </p:sp>
      </p:grpSp>
      <p:pic>
        <p:nvPicPr>
          <p:cNvPr id="12" name="Picture 8">
            <a:extLst>
              <a:ext uri="{FF2B5EF4-FFF2-40B4-BE49-F238E27FC236}">
                <a16:creationId xmlns:a16="http://schemas.microsoft.com/office/drawing/2014/main" id="{10E7DF0F-BA18-4D61-8E42-8B7D3262C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077" y="5121085"/>
            <a:ext cx="1445196" cy="16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■">
            <a:extLst>
              <a:ext uri="{FF2B5EF4-FFF2-40B4-BE49-F238E27FC236}">
                <a16:creationId xmlns:a16="http://schemas.microsoft.com/office/drawing/2014/main" id="{0AFC6BCC-58B3-4E40-94FE-3F55974DB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111" y="5059659"/>
            <a:ext cx="1443037" cy="160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028578-17EA-4E75-910B-AAF5CD66E032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障がい福祉分野の</a:t>
            </a:r>
            <a:r>
              <a:rPr lang="en-US" altLang="ja-JP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ICT</a:t>
            </a:r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導入モデル事業（令和</a:t>
            </a:r>
            <a:r>
              <a:rPr lang="en-US" altLang="ja-JP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年度補正予算分） </a:t>
            </a:r>
            <a:endParaRPr kumimoji="1" lang="ja-JP" altLang="en-US" sz="12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B425242-5402-4CD8-90F7-D1B66D976006}"/>
              </a:ext>
            </a:extLst>
          </p:cNvPr>
          <p:cNvSpPr/>
          <p:nvPr/>
        </p:nvSpPr>
        <p:spPr>
          <a:xfrm>
            <a:off x="5995528" y="124693"/>
            <a:ext cx="3040380" cy="11973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ja-JP" sz="1300" kern="100" dirty="0">
                <a:solidFill>
                  <a:schemeClr val="tx1"/>
                </a:solidFill>
                <a:effectLst/>
              </a:rPr>
              <a:t>法人名</a:t>
            </a:r>
            <a:r>
              <a:rPr lang="en-US" altLang="ja-JP" sz="1300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ja-JP" altLang="en-US" sz="1300" kern="100" dirty="0">
                <a:solidFill>
                  <a:schemeClr val="tx1"/>
                </a:solidFill>
                <a:sym typeface="Wingdings" panose="05000000000000000000" pitchFamily="2" charset="2"/>
              </a:rPr>
              <a:t>　　</a:t>
            </a:r>
            <a:r>
              <a:rPr lang="ja-JP" altLang="en-US" sz="1300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社会福祉法人マイウェイ福祉の会</a:t>
            </a:r>
            <a:endParaRPr lang="en-US" altLang="ja-JP" sz="1300" kern="100" dirty="0"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ja-JP" sz="1300" kern="100" dirty="0">
                <a:solidFill>
                  <a:schemeClr val="tx1"/>
                </a:solidFill>
                <a:effectLst/>
              </a:rPr>
              <a:t>事業所名</a:t>
            </a:r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】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ジュピター</a:t>
            </a:r>
            <a:endParaRPr lang="en-US" altLang="ja-JP" sz="1300" kern="1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提供サービス</a:t>
            </a:r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】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共同生活援助</a:t>
            </a:r>
            <a:endParaRPr lang="en-US" altLang="ja-JP" sz="1300" kern="100" dirty="0">
              <a:solidFill>
                <a:schemeClr val="tx1"/>
              </a:solidFill>
              <a:effectLst/>
            </a:endParaRPr>
          </a:p>
        </p:txBody>
      </p:sp>
      <p:pic>
        <p:nvPicPr>
          <p:cNvPr id="3" name="図 2" descr="屋内, 座る, テーブル, 小さい が含まれている画像&#10;&#10;自動的に生成された説明">
            <a:extLst>
              <a:ext uri="{FF2B5EF4-FFF2-40B4-BE49-F238E27FC236}">
                <a16:creationId xmlns:a16="http://schemas.microsoft.com/office/drawing/2014/main" id="{D01C52AB-AC08-A62F-C60A-D6A0F126AA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076" y="1453421"/>
            <a:ext cx="2542903" cy="1906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 descr="屋内, 座る, テーブル, 自転車 が含まれている画像&#10;&#10;自動的に生成された説明">
            <a:extLst>
              <a:ext uri="{FF2B5EF4-FFF2-40B4-BE49-F238E27FC236}">
                <a16:creationId xmlns:a16="http://schemas.microsoft.com/office/drawing/2014/main" id="{765DC7D6-EC8E-5710-6AD8-D56F51D6C20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60615" y="1691076"/>
            <a:ext cx="1965678" cy="14738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24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7897C8B-BD09-4D18-A726-5305C06D7FFA}"/>
              </a:ext>
            </a:extLst>
          </p:cNvPr>
          <p:cNvSpPr/>
          <p:nvPr/>
        </p:nvSpPr>
        <p:spPr>
          <a:xfrm>
            <a:off x="60796" y="358897"/>
            <a:ext cx="5539904" cy="669804"/>
          </a:xfrm>
          <a:prstGeom prst="roundRect">
            <a:avLst>
              <a:gd name="adj" fmla="val 99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タブレット導入で会議・研修・情報伝達を効率化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r>
              <a:rPr kumimoji="1" lang="ja-JP" altLang="en-US" b="1" dirty="0">
                <a:solidFill>
                  <a:schemeClr val="bg1"/>
                </a:solidFill>
              </a:rPr>
              <a:t>インターネット環境整備で書類作成業務を効率化</a:t>
            </a:r>
            <a:endParaRPr kumimoji="1" lang="en-US" altLang="ja-JP" b="1" dirty="0">
              <a:solidFill>
                <a:schemeClr val="bg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E58739-ED48-4380-A4B7-B01D18ED3EB7}"/>
              </a:ext>
            </a:extLst>
          </p:cNvPr>
          <p:cNvGrpSpPr/>
          <p:nvPr/>
        </p:nvGrpSpPr>
        <p:grpSpPr>
          <a:xfrm>
            <a:off x="60796" y="1405541"/>
            <a:ext cx="8975111" cy="5327766"/>
            <a:chOff x="4122583" y="1910165"/>
            <a:chExt cx="4647873" cy="1633135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92C52E5B-F293-4059-8CBF-C7E3FC40EDE4}"/>
                </a:ext>
              </a:extLst>
            </p:cNvPr>
            <p:cNvSpPr/>
            <p:nvPr/>
          </p:nvSpPr>
          <p:spPr>
            <a:xfrm>
              <a:off x="4122583" y="1965960"/>
              <a:ext cx="4647873" cy="1577340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・書類作成や連絡、調整業務をホームで行えるようになった。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・事業所サーバーやコミュニケーションアプリを使用できるようになった。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　⇒業務時間を大幅に削減でき、情報共有の効率化につながった。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</a:t>
              </a:r>
              <a:r>
                <a:rPr kumimoji="1" lang="en-US" altLang="ja-JP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zoom</a:t>
              </a:r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やＥラーニングを使えるようになり、多様な参加・視聴方法で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　　　　　　　　　　　　　　　　　会議、研修を行えるようになった。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　</a:t>
              </a:r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⇒検討課題の共有化、研修機会の均等化につながった。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b="1" u="sng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年間業務時間削減率：</a:t>
              </a:r>
              <a:r>
                <a:rPr kumimoji="1" lang="en-US" altLang="ja-JP" sz="2000" b="1" u="sng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35.1</a:t>
              </a:r>
              <a:r>
                <a:rPr kumimoji="1" lang="ja-JP" altLang="en-US" sz="2000" b="1" u="sng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％</a:t>
              </a:r>
              <a:endParaRPr kumimoji="1" lang="en-US" altLang="ja-JP" sz="2000" b="1" u="sng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→削減した時間を利用者の方の支援に活用することができた！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b="1" u="sng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費用縮減額： </a:t>
              </a:r>
              <a:r>
                <a:rPr kumimoji="1" lang="en-US" altLang="ja-JP" sz="2000" b="1" u="sng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100,000</a:t>
              </a:r>
              <a:r>
                <a:rPr kumimoji="1" lang="ja-JP" altLang="en-US" sz="2000" b="1" u="sng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円</a:t>
              </a:r>
              <a:endParaRPr kumimoji="1" lang="en-US" altLang="ja-JP" sz="2000" b="1" u="sng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→これにより確保できたお金を「職員の賃上げ等」へ充当した！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D775A77-E13A-4118-BCC0-5015E738FA06}"/>
                </a:ext>
              </a:extLst>
            </p:cNvPr>
            <p:cNvSpPr/>
            <p:nvPr/>
          </p:nvSpPr>
          <p:spPr>
            <a:xfrm>
              <a:off x="4310932" y="1910165"/>
              <a:ext cx="1212605" cy="122167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導入の効果（詳細）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E20279-3E2D-4EA6-969A-401FEF2F8E04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障がい福祉分野の</a:t>
            </a:r>
            <a:r>
              <a:rPr lang="en-US" altLang="ja-JP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ICT</a:t>
            </a:r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導入モデル事業（令和</a:t>
            </a:r>
            <a:r>
              <a:rPr lang="en-US" altLang="ja-JP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年度補正予算分） </a:t>
            </a:r>
            <a:endParaRPr kumimoji="1" lang="ja-JP" altLang="en-US" sz="12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9041006-8FFB-408B-45E4-BD839270BBC7}"/>
              </a:ext>
            </a:extLst>
          </p:cNvPr>
          <p:cNvSpPr/>
          <p:nvPr/>
        </p:nvSpPr>
        <p:spPr>
          <a:xfrm>
            <a:off x="5995528" y="276999"/>
            <a:ext cx="3040380" cy="11973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ja-JP" sz="1300" kern="100" dirty="0">
                <a:solidFill>
                  <a:schemeClr val="tx1"/>
                </a:solidFill>
                <a:effectLst/>
              </a:rPr>
              <a:t>法人名</a:t>
            </a:r>
            <a:r>
              <a:rPr lang="en-US" altLang="ja-JP" sz="1300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ja-JP" altLang="en-US" sz="1300" kern="100" dirty="0">
                <a:solidFill>
                  <a:schemeClr val="tx1"/>
                </a:solidFill>
                <a:sym typeface="Wingdings" panose="05000000000000000000" pitchFamily="2" charset="2"/>
              </a:rPr>
              <a:t>　　</a:t>
            </a:r>
            <a:r>
              <a:rPr lang="ja-JP" altLang="en-US" sz="1300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社会福祉法人マイウェイ福祉の会</a:t>
            </a:r>
            <a:endParaRPr lang="en-US" altLang="ja-JP" sz="1300" kern="100" dirty="0"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ja-JP" sz="1300" kern="100" dirty="0">
                <a:solidFill>
                  <a:schemeClr val="tx1"/>
                </a:solidFill>
                <a:effectLst/>
              </a:rPr>
              <a:t>事業所名</a:t>
            </a:r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】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ジュピター</a:t>
            </a:r>
            <a:endParaRPr lang="en-US" altLang="ja-JP" sz="1300" kern="1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提供サービス</a:t>
            </a:r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】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共同生活援助</a:t>
            </a:r>
            <a:endParaRPr lang="en-US" altLang="ja-JP" sz="1300" kern="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2973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7897C8B-BD09-4D18-A726-5305C06D7FFA}"/>
              </a:ext>
            </a:extLst>
          </p:cNvPr>
          <p:cNvSpPr/>
          <p:nvPr/>
        </p:nvSpPr>
        <p:spPr>
          <a:xfrm>
            <a:off x="60796" y="358897"/>
            <a:ext cx="5539904" cy="669804"/>
          </a:xfrm>
          <a:prstGeom prst="roundRect">
            <a:avLst>
              <a:gd name="adj" fmla="val 99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タブレット導入で会議・研修・情報伝達を効率化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r>
              <a:rPr kumimoji="1" lang="ja-JP" altLang="en-US" b="1" dirty="0">
                <a:solidFill>
                  <a:schemeClr val="bg1"/>
                </a:solidFill>
              </a:rPr>
              <a:t>インターネット環境整備で書類作成業務を効率化</a:t>
            </a:r>
            <a:endParaRPr kumimoji="1" lang="en-US" altLang="ja-JP" b="1" dirty="0">
              <a:solidFill>
                <a:schemeClr val="bg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E58739-ED48-4380-A4B7-B01D18ED3EB7}"/>
              </a:ext>
            </a:extLst>
          </p:cNvPr>
          <p:cNvGrpSpPr/>
          <p:nvPr/>
        </p:nvGrpSpPr>
        <p:grpSpPr>
          <a:xfrm>
            <a:off x="60796" y="1124731"/>
            <a:ext cx="8975111" cy="2395710"/>
            <a:chOff x="4122583" y="1787292"/>
            <a:chExt cx="4647873" cy="1626661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92C52E5B-F293-4059-8CBF-C7E3FC40EDE4}"/>
                </a:ext>
              </a:extLst>
            </p:cNvPr>
            <p:cNvSpPr/>
            <p:nvPr/>
          </p:nvSpPr>
          <p:spPr>
            <a:xfrm>
              <a:off x="4122583" y="1965960"/>
              <a:ext cx="4647873" cy="1447993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・職員会議で課題の整理と導入機器の検討、決定。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・導入機器や各種アプリの使用方法や研修、会議への参加方法の検討、周知。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〈</a:t>
              </a:r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工夫した点</a:t>
              </a:r>
              <a:r>
                <a:rPr kumimoji="1"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〉</a:t>
              </a: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・職員全員が機器を使用できるように、導入業者による説明会を開催した。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・インターネットの不正アクセスを防ぐため、セキュリティーを強化し、接続先を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制限する設定を導入した。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D775A77-E13A-4118-BCC0-5015E738FA06}"/>
                </a:ext>
              </a:extLst>
            </p:cNvPr>
            <p:cNvSpPr/>
            <p:nvPr/>
          </p:nvSpPr>
          <p:spPr>
            <a:xfrm>
              <a:off x="4232011" y="1787292"/>
              <a:ext cx="1078437" cy="223177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導入の進め方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E20279-3E2D-4EA6-969A-401FEF2F8E04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障がい福祉分野の</a:t>
            </a:r>
            <a:r>
              <a:rPr lang="en-US" altLang="ja-JP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ICT</a:t>
            </a:r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導入モデル事業（令和</a:t>
            </a:r>
            <a:r>
              <a:rPr lang="en-US" altLang="ja-JP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en-US" sz="1200" dirty="0">
                <a:ea typeface="游明朝" panose="02020400000000000000" pitchFamily="18" charset="-128"/>
                <a:cs typeface="Times New Roman" panose="02020603050405020304" pitchFamily="18" charset="0"/>
              </a:rPr>
              <a:t>年度補正予算分） </a:t>
            </a:r>
            <a:endParaRPr kumimoji="1" lang="ja-JP" altLang="en-US" sz="1200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1303BDD-75EF-4010-98E6-F5A727B0D5BB}"/>
              </a:ext>
            </a:extLst>
          </p:cNvPr>
          <p:cNvGrpSpPr/>
          <p:nvPr/>
        </p:nvGrpSpPr>
        <p:grpSpPr>
          <a:xfrm>
            <a:off x="60796" y="3675907"/>
            <a:ext cx="8927814" cy="2991593"/>
            <a:chOff x="4122583" y="1808007"/>
            <a:chExt cx="4647873" cy="1735294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9C85C6E-0565-4279-BBA1-561BCA8185B2}"/>
                </a:ext>
              </a:extLst>
            </p:cNvPr>
            <p:cNvSpPr/>
            <p:nvPr/>
          </p:nvSpPr>
          <p:spPr>
            <a:xfrm>
              <a:off x="4122583" y="1965961"/>
              <a:ext cx="4647873" cy="1577340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〈</a:t>
              </a:r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良かった点</a:t>
              </a:r>
              <a:r>
                <a:rPr kumimoji="1"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〉</a:t>
              </a: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・書類作成をするために、事業所とホームの行き来をする必要がなくなった。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</a:t>
              </a:r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・インターネット環境が整い、ホーム内で研修を行えるようになり、時間を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有効に使えるようになった。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〈</a:t>
              </a:r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他に導入したい機器等とその理由</a:t>
              </a:r>
              <a:r>
                <a:rPr kumimoji="1" lang="en-US" altLang="ja-JP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〉</a:t>
              </a:r>
            </a:p>
            <a:p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</a:t>
              </a:r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・勤怠管理ソフトウェア：勤怠管理の効率化を図り、エラーを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kumimoji="1" lang="ja-JP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　　　　　　　　　　　　減らすため。</a:t>
              </a:r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2E81446F-6895-40F4-9215-AA5DC2AC4EAA}"/>
                </a:ext>
              </a:extLst>
            </p:cNvPr>
            <p:cNvSpPr/>
            <p:nvPr/>
          </p:nvSpPr>
          <p:spPr>
            <a:xfrm>
              <a:off x="4232592" y="1808007"/>
              <a:ext cx="631909" cy="209798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職員の声</a:t>
              </a:r>
            </a:p>
          </p:txBody>
        </p:sp>
      </p:grpSp>
      <p:pic>
        <p:nvPicPr>
          <p:cNvPr id="1026" name="Picture 2" descr="介護士のイラスト（女性）">
            <a:extLst>
              <a:ext uri="{FF2B5EF4-FFF2-40B4-BE49-F238E27FC236}">
                <a16:creationId xmlns:a16="http://schemas.microsoft.com/office/drawing/2014/main" id="{FBDD415E-9B02-46BE-90B0-816CA25AB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874" y="5402579"/>
            <a:ext cx="571692" cy="120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介護士のイラスト（男性）">
            <a:extLst>
              <a:ext uri="{FF2B5EF4-FFF2-40B4-BE49-F238E27FC236}">
                <a16:creationId xmlns:a16="http://schemas.microsoft.com/office/drawing/2014/main" id="{C2C73C6F-5063-47A4-AF4E-20F222CDE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616" y="5402579"/>
            <a:ext cx="571692" cy="120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945A764-47FD-9750-5D90-D0CE0C69C5C9}"/>
              </a:ext>
            </a:extLst>
          </p:cNvPr>
          <p:cNvSpPr/>
          <p:nvPr/>
        </p:nvSpPr>
        <p:spPr>
          <a:xfrm>
            <a:off x="5995528" y="276999"/>
            <a:ext cx="3040380" cy="11973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ja-JP" sz="1300" kern="100" dirty="0">
                <a:solidFill>
                  <a:schemeClr val="tx1"/>
                </a:solidFill>
                <a:effectLst/>
              </a:rPr>
              <a:t>法人名</a:t>
            </a:r>
            <a:r>
              <a:rPr lang="en-US" altLang="ja-JP" sz="1300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ja-JP" altLang="en-US" sz="1300" kern="100" dirty="0">
                <a:solidFill>
                  <a:schemeClr val="tx1"/>
                </a:solidFill>
                <a:sym typeface="Wingdings" panose="05000000000000000000" pitchFamily="2" charset="2"/>
              </a:rPr>
              <a:t>　　</a:t>
            </a:r>
            <a:r>
              <a:rPr lang="ja-JP" altLang="en-US" sz="1300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社会福祉法人マイウェイ福祉の会</a:t>
            </a:r>
            <a:endParaRPr lang="en-US" altLang="ja-JP" sz="1300" kern="100" dirty="0"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ja-JP" sz="1300" kern="100" dirty="0">
                <a:solidFill>
                  <a:schemeClr val="tx1"/>
                </a:solidFill>
                <a:effectLst/>
              </a:rPr>
              <a:t>事業所名</a:t>
            </a:r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】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ジュピター</a:t>
            </a:r>
            <a:endParaRPr lang="en-US" altLang="ja-JP" sz="1300" kern="1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【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提供サービス</a:t>
            </a:r>
            <a:r>
              <a:rPr lang="en-US" altLang="ja-JP" sz="1300" kern="100" dirty="0">
                <a:solidFill>
                  <a:schemeClr val="tx1"/>
                </a:solidFill>
                <a:effectLst/>
              </a:rPr>
              <a:t>】</a:t>
            </a:r>
            <a:r>
              <a:rPr lang="ja-JP" altLang="en-US" sz="1300" kern="100" dirty="0">
                <a:solidFill>
                  <a:schemeClr val="tx1"/>
                </a:solidFill>
                <a:effectLst/>
              </a:rPr>
              <a:t>共同生活援助</a:t>
            </a:r>
            <a:endParaRPr lang="en-US" altLang="ja-JP" sz="1300" kern="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092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1234</TotalTime>
  <Words>641</Words>
  <PresentationFormat>画面に合わせる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2025-03-17T08:56:55Z</cp:lastPrinted>
  <dcterms:created xsi:type="dcterms:W3CDTF">2024-09-09T06:52:45Z</dcterms:created>
  <dcterms:modified xsi:type="dcterms:W3CDTF">2025-03-17T08:56:56Z</dcterms:modified>
</cp:coreProperties>
</file>