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66" r:id="rId2"/>
    <p:sldId id="268" r:id="rId3"/>
    <p:sldId id="269" r:id="rId4"/>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27CE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71" autoAdjust="0"/>
    <p:restoredTop sz="94660"/>
  </p:normalViewPr>
  <p:slideViewPr>
    <p:cSldViewPr snapToGrid="0">
      <p:cViewPr varScale="1">
        <p:scale>
          <a:sx n="100" d="100"/>
          <a:sy n="100" d="100"/>
        </p:scale>
        <p:origin x="89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1904654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1745887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415946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935848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121132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88FFC7A-05F1-49DC-8AEB-3C758879BABE}" type="datetimeFigureOut">
              <a:rPr kumimoji="1" lang="ja-JP" altLang="en-US" smtClean="0"/>
              <a:t>2025/3/18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697871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88FFC7A-05F1-49DC-8AEB-3C758879BABE}" type="datetimeFigureOut">
              <a:rPr kumimoji="1" lang="ja-JP" altLang="en-US" smtClean="0"/>
              <a:t>2025/3/18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4190958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88FFC7A-05F1-49DC-8AEB-3C758879BABE}" type="datetimeFigureOut">
              <a:rPr kumimoji="1" lang="ja-JP" altLang="en-US" smtClean="0"/>
              <a:t>2025/3/18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55835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FFC7A-05F1-49DC-8AEB-3C758879BABE}" type="datetimeFigureOut">
              <a:rPr kumimoji="1" lang="ja-JP" altLang="en-US" smtClean="0"/>
              <a:t>2025/3/18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5325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88FFC7A-05F1-49DC-8AEB-3C758879BABE}" type="datetimeFigureOut">
              <a:rPr kumimoji="1" lang="ja-JP" altLang="en-US" smtClean="0"/>
              <a:t>2025/3/18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443021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88FFC7A-05F1-49DC-8AEB-3C758879BABE}" type="datetimeFigureOut">
              <a:rPr kumimoji="1" lang="ja-JP" altLang="en-US" smtClean="0"/>
              <a:t>2025/3/18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2317388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FFC7A-05F1-49DC-8AEB-3C758879BABE}" type="datetimeFigureOut">
              <a:rPr kumimoji="1" lang="ja-JP" altLang="en-US" smtClean="0"/>
              <a:t>2025/3/18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374108059"/>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87897C8B-BD09-4D18-A726-5305C06D7FFA}"/>
              </a:ext>
            </a:extLst>
          </p:cNvPr>
          <p:cNvSpPr/>
          <p:nvPr/>
        </p:nvSpPr>
        <p:spPr>
          <a:xfrm>
            <a:off x="60796" y="337952"/>
            <a:ext cx="5539904" cy="669804"/>
          </a:xfrm>
          <a:prstGeom prst="roundRect">
            <a:avLst>
              <a:gd name="adj" fmla="val 99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0" i="0" dirty="0">
                <a:solidFill>
                  <a:schemeClr val="bg1"/>
                </a:solidFill>
                <a:effectLst/>
                <a:latin typeface="Arial" panose="020B0604020202020204" pitchFamily="34" charset="0"/>
              </a:rPr>
              <a:t>アナログ作業をデジタル、自動化へ</a:t>
            </a:r>
            <a:endParaRPr kumimoji="1" lang="en-US" altLang="ja-JP" sz="2400" b="1" dirty="0">
              <a:solidFill>
                <a:schemeClr val="bg1"/>
              </a:solidFill>
            </a:endParaRPr>
          </a:p>
        </p:txBody>
      </p:sp>
      <p:grpSp>
        <p:nvGrpSpPr>
          <p:cNvPr id="8" name="グループ化 7">
            <a:extLst>
              <a:ext uri="{FF2B5EF4-FFF2-40B4-BE49-F238E27FC236}">
                <a16:creationId xmlns:a16="http://schemas.microsoft.com/office/drawing/2014/main" id="{06E58739-ED48-4380-A4B7-B01D18ED3EB7}"/>
              </a:ext>
            </a:extLst>
          </p:cNvPr>
          <p:cNvGrpSpPr/>
          <p:nvPr/>
        </p:nvGrpSpPr>
        <p:grpSpPr>
          <a:xfrm>
            <a:off x="60796" y="1124731"/>
            <a:ext cx="8975111" cy="2395710"/>
            <a:chOff x="4122583" y="1787292"/>
            <a:chExt cx="4647873" cy="1626661"/>
          </a:xfrm>
        </p:grpSpPr>
        <p:sp>
          <p:nvSpPr>
            <p:cNvPr id="6" name="四角形: 角を丸くする 5">
              <a:extLst>
                <a:ext uri="{FF2B5EF4-FFF2-40B4-BE49-F238E27FC236}">
                  <a16:creationId xmlns:a16="http://schemas.microsoft.com/office/drawing/2014/main" id="{92C52E5B-F293-4059-8CBF-C7E3FC40EDE4}"/>
                </a:ext>
              </a:extLst>
            </p:cNvPr>
            <p:cNvSpPr/>
            <p:nvPr/>
          </p:nvSpPr>
          <p:spPr>
            <a:xfrm>
              <a:off x="4122583" y="1965960"/>
              <a:ext cx="4647873" cy="1447993"/>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800" b="0" i="0" u="none" strike="noStrike" baseline="0" dirty="0">
                <a:solidFill>
                  <a:srgbClr val="000000"/>
                </a:solidFill>
                <a:latin typeface="AAAAAE+HiraginoSans-W6"/>
              </a:endParaRPr>
            </a:p>
            <a:p>
              <a:r>
                <a:rPr lang="ja-JP" altLang="en-US" sz="1800" b="0" i="0" u="none" strike="noStrike" baseline="0" dirty="0">
                  <a:solidFill>
                    <a:srgbClr val="000000"/>
                  </a:solidFill>
                  <a:latin typeface="AAAAAE+HiraginoSans-W6"/>
                </a:rPr>
                <a:t>パソコン：</a:t>
              </a:r>
              <a:r>
                <a:rPr lang="en-US" altLang="ja-JP" sz="1800" b="1" i="0" u="none" strike="noStrike" baseline="0" dirty="0">
                  <a:solidFill>
                    <a:srgbClr val="000000"/>
                  </a:solidFill>
                  <a:latin typeface="AAAAAF+Helvetica-Bold"/>
                </a:rPr>
                <a:t>3</a:t>
              </a:r>
              <a:r>
                <a:rPr lang="ja-JP" altLang="en-US" sz="1800" b="0" i="0" u="none" strike="noStrike" baseline="0" dirty="0">
                  <a:solidFill>
                    <a:srgbClr val="000000"/>
                  </a:solidFill>
                  <a:latin typeface="AAAAAE+HiraginoSans-W6"/>
                </a:rPr>
                <a:t>台 タブレット：</a:t>
              </a:r>
              <a:r>
                <a:rPr lang="en-US" altLang="ja-JP" sz="1800" b="1" i="0" u="none" strike="noStrike" baseline="0" dirty="0">
                  <a:solidFill>
                    <a:srgbClr val="000000"/>
                  </a:solidFill>
                  <a:latin typeface="AAAAAF+Helvetica-Bold"/>
                </a:rPr>
                <a:t>2</a:t>
              </a:r>
              <a:r>
                <a:rPr lang="ja-JP" altLang="en-US" sz="1800" b="0" i="0" u="none" strike="noStrike" baseline="0" dirty="0">
                  <a:solidFill>
                    <a:srgbClr val="000000"/>
                  </a:solidFill>
                  <a:latin typeface="AAAAAE+HiraginoSans-W6"/>
                </a:rPr>
                <a:t>台 </a:t>
              </a:r>
              <a:endParaRPr lang="en-US" altLang="ja-JP" sz="1800" b="0" i="0" u="none" strike="noStrike" baseline="0" dirty="0">
                <a:solidFill>
                  <a:srgbClr val="000000"/>
                </a:solidFill>
                <a:latin typeface="AAAAAE+HiraginoSans-W6"/>
              </a:endParaRPr>
            </a:p>
            <a:p>
              <a:r>
                <a:rPr lang="ja-JP" altLang="en-US" sz="1800" b="0" i="0" u="none" strike="noStrike" baseline="0" dirty="0">
                  <a:solidFill>
                    <a:srgbClr val="000000"/>
                  </a:solidFill>
                  <a:latin typeface="AAAAAE+HiraginoSans-W6"/>
                </a:rPr>
                <a:t>ソフトウェア（</a:t>
              </a:r>
              <a:r>
                <a:rPr lang="ja-JP" altLang="en-US" sz="1800" b="1" i="0" u="none" strike="noStrike" baseline="0" dirty="0">
                  <a:solidFill>
                    <a:srgbClr val="000000"/>
                  </a:solidFill>
                  <a:latin typeface="AAAAAH+Calibri-Bold"/>
                </a:rPr>
                <a:t>□</a:t>
              </a:r>
              <a:r>
                <a:rPr lang="ja-JP" altLang="en-US" sz="1800" b="0" i="0" u="none" strike="noStrike" baseline="0" dirty="0">
                  <a:solidFill>
                    <a:srgbClr val="000000"/>
                  </a:solidFill>
                  <a:latin typeface="AAAAAE+HiraginoSans-W6"/>
                </a:rPr>
                <a:t>記録 </a:t>
              </a:r>
              <a:r>
                <a:rPr lang="ja-JP" altLang="en-US" sz="1800" b="1" i="0" u="none" strike="noStrike" baseline="0" dirty="0">
                  <a:solidFill>
                    <a:srgbClr val="000000"/>
                  </a:solidFill>
                  <a:latin typeface="AAAAAH+Calibri-Bold"/>
                </a:rPr>
                <a:t>□</a:t>
              </a:r>
              <a:r>
                <a:rPr lang="ja-JP" altLang="en-US" sz="1800" b="0" i="0" u="none" strike="noStrike" baseline="0" dirty="0">
                  <a:solidFill>
                    <a:srgbClr val="000000"/>
                  </a:solidFill>
                  <a:latin typeface="AAAAAE+HiraginoSans-W6"/>
                </a:rPr>
                <a:t>情報共有 </a:t>
              </a:r>
              <a:r>
                <a:rPr lang="ja-JP" altLang="en-US" sz="1800" b="1" i="0" u="none" strike="noStrike" baseline="0" dirty="0">
                  <a:solidFill>
                    <a:srgbClr val="000000"/>
                  </a:solidFill>
                  <a:latin typeface="AAAAAH+Calibri-Bold"/>
                </a:rPr>
                <a:t>□</a:t>
              </a:r>
              <a:r>
                <a:rPr lang="ja-JP" altLang="en-US" sz="1800" b="0" i="0" u="none" strike="noStrike" baseline="0" dirty="0">
                  <a:solidFill>
                    <a:srgbClr val="000000"/>
                  </a:solidFill>
                  <a:latin typeface="AAAAAE+HiraginoSans-W6"/>
                </a:rPr>
                <a:t>請求■</a:t>
              </a:r>
              <a:r>
                <a:rPr lang="ja-JP" altLang="en-US" sz="1800" b="0" i="0" u="none" strike="noStrike" baseline="0" dirty="0">
                  <a:solidFill>
                    <a:srgbClr val="000000"/>
                  </a:solidFill>
                  <a:latin typeface="AAAAAJ+AppleColorEmoji"/>
                </a:rPr>
                <a:t> </a:t>
              </a:r>
              <a:r>
                <a:rPr lang="ja-JP" altLang="en-US" sz="1800" b="0" i="0" u="none" strike="noStrike" baseline="0" dirty="0">
                  <a:solidFill>
                    <a:srgbClr val="000000"/>
                  </a:solidFill>
                  <a:latin typeface="AAAAAE+HiraginoSans-W6"/>
                </a:rPr>
                <a:t>勤怠管理 </a:t>
              </a:r>
              <a:r>
                <a:rPr lang="ja-JP" altLang="en-US" sz="1800" b="1" i="0" u="none" strike="noStrike" baseline="0" dirty="0">
                  <a:solidFill>
                    <a:srgbClr val="000000"/>
                  </a:solidFill>
                  <a:latin typeface="AAAAAH+Calibri-Bold"/>
                </a:rPr>
                <a:t>□</a:t>
              </a:r>
              <a:r>
                <a:rPr lang="ja-JP" altLang="en-US" sz="1800" b="0" i="0" u="none" strike="noStrike" baseline="0" dirty="0">
                  <a:solidFill>
                    <a:srgbClr val="000000"/>
                  </a:solidFill>
                  <a:latin typeface="AAAAAE+HiraginoSans-W6"/>
                </a:rPr>
                <a:t>シフト表作成 ■人事給与）  　</a:t>
              </a:r>
              <a:endParaRPr lang="en-US" altLang="ja-JP" sz="1800" b="0" i="0" u="none" strike="noStrike" baseline="0" dirty="0">
                <a:solidFill>
                  <a:srgbClr val="000000"/>
                </a:solidFill>
                <a:latin typeface="AAAAAE+HiraginoSans-W6"/>
              </a:endParaRPr>
            </a:p>
            <a:p>
              <a:r>
                <a:rPr lang="ja-JP" altLang="en-US" sz="1800" b="0" i="0" u="none" strike="noStrike" baseline="0" dirty="0">
                  <a:solidFill>
                    <a:srgbClr val="000000"/>
                  </a:solidFill>
                  <a:latin typeface="AAAAAE+HiraginoSans-W6"/>
                </a:rPr>
                <a:t>➪労務会計ソフト</a:t>
              </a:r>
              <a:r>
                <a:rPr lang="en-US" altLang="ja-JP" sz="1800" i="0" u="none" strike="noStrike" baseline="0" dirty="0" err="1">
                  <a:solidFill>
                    <a:srgbClr val="000000"/>
                  </a:solidFill>
                  <a:latin typeface="AAAAAF+Helvetica-Bold"/>
                </a:rPr>
                <a:t>freee</a:t>
              </a:r>
              <a:r>
                <a:rPr lang="en-US" altLang="ja-JP" sz="1800" i="0" u="none" strike="noStrike" baseline="0" dirty="0">
                  <a:solidFill>
                    <a:srgbClr val="000000"/>
                  </a:solidFill>
                  <a:latin typeface="AAAAAF+Helvetica-Bold"/>
                </a:rPr>
                <a:t> </a:t>
              </a:r>
              <a:r>
                <a:rPr lang="ja-JP" altLang="en-US" sz="1800" i="0" u="none" strike="noStrike" baseline="0" dirty="0">
                  <a:solidFill>
                    <a:srgbClr val="000000"/>
                  </a:solidFill>
                  <a:latin typeface="AAAAAF+Helvetica-Bold"/>
                </a:rPr>
                <a:t>（出勤・退勤時刻が自動反映されたり、給与の計算が自動計算することができるソフトウェア）</a:t>
              </a:r>
              <a:endParaRPr kumimoji="1" lang="en-US" altLang="ja-JP" dirty="0">
                <a:solidFill>
                  <a:schemeClr val="tx1">
                    <a:lumMod val="65000"/>
                    <a:lumOff val="35000"/>
                  </a:schemeClr>
                </a:solidFill>
              </a:endParaRPr>
            </a:p>
          </p:txBody>
        </p:sp>
        <p:sp>
          <p:nvSpPr>
            <p:cNvPr id="7" name="四角形: 角を丸くする 6">
              <a:extLst>
                <a:ext uri="{FF2B5EF4-FFF2-40B4-BE49-F238E27FC236}">
                  <a16:creationId xmlns:a16="http://schemas.microsoft.com/office/drawing/2014/main" id="{DD775A77-E13A-4118-BCC0-5015E738FA06}"/>
                </a:ext>
              </a:extLst>
            </p:cNvPr>
            <p:cNvSpPr/>
            <p:nvPr/>
          </p:nvSpPr>
          <p:spPr>
            <a:xfrm>
              <a:off x="4232011" y="1787292"/>
              <a:ext cx="1078437" cy="223177"/>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導入機器等の内容</a:t>
              </a:r>
            </a:p>
          </p:txBody>
        </p:sp>
      </p:grpSp>
      <p:grpSp>
        <p:nvGrpSpPr>
          <p:cNvPr id="15" name="グループ化 14">
            <a:extLst>
              <a:ext uri="{FF2B5EF4-FFF2-40B4-BE49-F238E27FC236}">
                <a16:creationId xmlns:a16="http://schemas.microsoft.com/office/drawing/2014/main" id="{A1303BDD-75EF-4010-98E6-F5A727B0D5BB}"/>
              </a:ext>
            </a:extLst>
          </p:cNvPr>
          <p:cNvGrpSpPr/>
          <p:nvPr/>
        </p:nvGrpSpPr>
        <p:grpSpPr>
          <a:xfrm>
            <a:off x="0" y="3783579"/>
            <a:ext cx="8927814" cy="2900128"/>
            <a:chOff x="4122583" y="1861062"/>
            <a:chExt cx="4647873" cy="1682239"/>
          </a:xfrm>
        </p:grpSpPr>
        <p:sp>
          <p:nvSpPr>
            <p:cNvPr id="16" name="四角形: 角を丸くする 15">
              <a:extLst>
                <a:ext uri="{FF2B5EF4-FFF2-40B4-BE49-F238E27FC236}">
                  <a16:creationId xmlns:a16="http://schemas.microsoft.com/office/drawing/2014/main" id="{09C85C6E-0565-4279-BBA1-561BCA8185B2}"/>
                </a:ext>
              </a:extLst>
            </p:cNvPr>
            <p:cNvSpPr/>
            <p:nvPr/>
          </p:nvSpPr>
          <p:spPr>
            <a:xfrm>
              <a:off x="4122583" y="1965961"/>
              <a:ext cx="4647873" cy="1577340"/>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dirty="0">
                <a:solidFill>
                  <a:schemeClr val="tx1">
                    <a:lumMod val="65000"/>
                    <a:lumOff val="35000"/>
                  </a:schemeClr>
                </a:solidFill>
              </a:endParaRPr>
            </a:p>
            <a:p>
              <a:r>
                <a:rPr lang="ja-JP" altLang="en-US" sz="1800" b="0" i="0" u="none" strike="noStrike" baseline="0" dirty="0">
                  <a:solidFill>
                    <a:srgbClr val="000000"/>
                  </a:solidFill>
                  <a:latin typeface="AAAAAM+HiraMinProN-W3"/>
                </a:rPr>
                <a:t>当事業所は</a:t>
              </a:r>
              <a:r>
                <a:rPr lang="en-US" altLang="ja-JP" sz="1800" b="0" i="0" u="none" strike="noStrike" baseline="0" dirty="0">
                  <a:solidFill>
                    <a:srgbClr val="000000"/>
                  </a:solidFill>
                  <a:latin typeface="AAAAAN+Times-Roman"/>
                </a:rPr>
                <a:t>2021</a:t>
              </a:r>
              <a:r>
                <a:rPr lang="ja-JP" altLang="en-US" sz="1800" b="0" i="0" u="none" strike="noStrike" baseline="0" dirty="0">
                  <a:solidFill>
                    <a:srgbClr val="000000"/>
                  </a:solidFill>
                  <a:latin typeface="AAAAAM+HiraMinProN-W3"/>
                </a:rPr>
                <a:t>年</a:t>
              </a:r>
              <a:r>
                <a:rPr lang="en-US" altLang="ja-JP" sz="1800" b="0" i="0" u="none" strike="noStrike" baseline="0" dirty="0">
                  <a:solidFill>
                    <a:srgbClr val="000000"/>
                  </a:solidFill>
                  <a:latin typeface="AAAAAN+Times-Roman"/>
                </a:rPr>
                <a:t>11</a:t>
              </a:r>
              <a:r>
                <a:rPr lang="ja-JP" altLang="en-US" sz="1800" b="0" i="0" u="none" strike="noStrike" baseline="0" dirty="0">
                  <a:solidFill>
                    <a:srgbClr val="000000"/>
                  </a:solidFill>
                  <a:latin typeface="AAAAAM+HiraMinProN-W3"/>
                </a:rPr>
                <a:t>月に、</a:t>
              </a:r>
              <a:r>
                <a:rPr lang="en-US" altLang="ja-JP" sz="1800" b="0" i="0" u="none" strike="noStrike" baseline="0" dirty="0">
                  <a:solidFill>
                    <a:srgbClr val="000000"/>
                  </a:solidFill>
                  <a:latin typeface="AAAAAN+Times-Roman"/>
                </a:rPr>
                <a:t>A</a:t>
              </a:r>
              <a:r>
                <a:rPr lang="ja-JP" altLang="en-US" sz="1800" b="0" i="0" u="none" strike="noStrike" baseline="0" dirty="0">
                  <a:solidFill>
                    <a:srgbClr val="000000"/>
                  </a:solidFill>
                  <a:latin typeface="AAAAAM+HiraMinProN-W3"/>
                </a:rPr>
                <a:t>型事業所として立ち上げました。当時、富田林市内では、</a:t>
              </a:r>
              <a:r>
                <a:rPr lang="en-US" altLang="ja-JP" sz="1800" b="0" i="0" u="none" strike="noStrike" baseline="0" dirty="0">
                  <a:solidFill>
                    <a:srgbClr val="000000"/>
                  </a:solidFill>
                  <a:latin typeface="AAAAAN+Times-Roman"/>
                </a:rPr>
                <a:t>4</a:t>
              </a:r>
              <a:r>
                <a:rPr lang="ja-JP" altLang="en-US" sz="1800" b="0" i="0" u="none" strike="noStrike" baseline="0" dirty="0">
                  <a:solidFill>
                    <a:srgbClr val="000000"/>
                  </a:solidFill>
                  <a:latin typeface="AAAAAM+HiraMinProN-W3"/>
                </a:rPr>
                <a:t>箇所目となる</a:t>
              </a:r>
              <a:r>
                <a:rPr lang="en-US" altLang="ja-JP" sz="1800" b="0" i="0" u="none" strike="noStrike" baseline="0" dirty="0">
                  <a:solidFill>
                    <a:srgbClr val="000000"/>
                  </a:solidFill>
                  <a:latin typeface="AAAAAN+Times-Roman"/>
                </a:rPr>
                <a:t>A</a:t>
              </a:r>
              <a:r>
                <a:rPr lang="ja-JP" altLang="en-US" sz="1800" b="0" i="0" u="none" strike="noStrike" baseline="0" dirty="0">
                  <a:solidFill>
                    <a:srgbClr val="000000"/>
                  </a:solidFill>
                  <a:latin typeface="AAAAAM+HiraMinProN-W3"/>
                </a:rPr>
                <a:t>型事業所だったのでまわりの協力もえられないままのスタートだったのでデジタル設備も最低限。配送や納品の代行を事業としていたため伝票を</a:t>
              </a:r>
              <a:r>
                <a:rPr lang="en-US" altLang="ja-JP" sz="1800" b="0" i="0" u="none" strike="noStrike" baseline="0" dirty="0">
                  <a:solidFill>
                    <a:srgbClr val="000000"/>
                  </a:solidFill>
                  <a:latin typeface="AAAAAN+Times-Roman"/>
                </a:rPr>
                <a:t>1</a:t>
              </a:r>
              <a:r>
                <a:rPr lang="ja-JP" altLang="en-US" sz="1800" b="0" i="0" u="none" strike="noStrike" baseline="0" dirty="0">
                  <a:solidFill>
                    <a:srgbClr val="000000"/>
                  </a:solidFill>
                  <a:latin typeface="AAAAAM+HiraMinProN-W3"/>
                </a:rPr>
                <a:t>日 に何十枚と書かないといけない状態でした。印刷機は家庭用のものを使っていたがインクの値段が高いので手書きを継続していました。全ての処理をアナログでおこなっていたのでデジタルでの作業を取り組みたいと常日頃課題に感じていました。</a:t>
              </a:r>
              <a:endParaRPr kumimoji="1" lang="en-US" altLang="ja-JP" sz="2000" dirty="0">
                <a:solidFill>
                  <a:schemeClr val="tx1">
                    <a:lumMod val="65000"/>
                    <a:lumOff val="35000"/>
                  </a:schemeClr>
                </a:solidFill>
              </a:endParaRPr>
            </a:p>
          </p:txBody>
        </p:sp>
        <p:sp>
          <p:nvSpPr>
            <p:cNvPr id="17" name="四角形: 角を丸くする 16">
              <a:extLst>
                <a:ext uri="{FF2B5EF4-FFF2-40B4-BE49-F238E27FC236}">
                  <a16:creationId xmlns:a16="http://schemas.microsoft.com/office/drawing/2014/main" id="{2E81446F-6895-40F4-9215-AA5DC2AC4EAA}"/>
                </a:ext>
              </a:extLst>
            </p:cNvPr>
            <p:cNvSpPr/>
            <p:nvPr/>
          </p:nvSpPr>
          <p:spPr>
            <a:xfrm>
              <a:off x="4232591" y="1861062"/>
              <a:ext cx="1802635" cy="209798"/>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導入の理由（抱えていた課題）</a:t>
              </a:r>
            </a:p>
          </p:txBody>
        </p:sp>
      </p:grpSp>
      <p:sp>
        <p:nvSpPr>
          <p:cNvPr id="14" name="テキスト ボックス 13">
            <a:extLst>
              <a:ext uri="{FF2B5EF4-FFF2-40B4-BE49-F238E27FC236}">
                <a16:creationId xmlns:a16="http://schemas.microsoft.com/office/drawing/2014/main" id="{EB7969D9-80C8-4257-AC3F-7B3E96429E64}"/>
              </a:ext>
            </a:extLst>
          </p:cNvPr>
          <p:cNvSpPr txBox="1"/>
          <p:nvPr/>
        </p:nvSpPr>
        <p:spPr>
          <a:xfrm>
            <a:off x="0" y="0"/>
            <a:ext cx="9144000" cy="276999"/>
          </a:xfrm>
          <a:prstGeom prst="rect">
            <a:avLst/>
          </a:prstGeom>
          <a:solidFill>
            <a:schemeClr val="accent3">
              <a:lumMod val="20000"/>
              <a:lumOff val="80000"/>
            </a:schemeClr>
          </a:solidFill>
        </p:spPr>
        <p:txBody>
          <a:bodyPr wrap="square" rtlCol="0">
            <a:spAutoFit/>
          </a:bodyPr>
          <a:lstStyle/>
          <a:p>
            <a:r>
              <a:rPr lang="ja-JP" altLang="ja-JP" sz="1200" dirty="0">
                <a:effectLst/>
                <a:ea typeface="游ゴシック" panose="020B0400000000000000" pitchFamily="50" charset="-128"/>
                <a:cs typeface="Times New Roman" panose="02020603050405020304" pitchFamily="18" charset="0"/>
              </a:rPr>
              <a:t>令和５年度（令和４年度からの繰越分）障がい福祉分野の</a:t>
            </a:r>
            <a:r>
              <a:rPr lang="en-US" altLang="ja-JP" sz="1200" dirty="0">
                <a:effectLst/>
                <a:ea typeface="游ゴシック" panose="020B0400000000000000" pitchFamily="50" charset="-128"/>
                <a:cs typeface="Times New Roman" panose="02020603050405020304" pitchFamily="18" charset="0"/>
              </a:rPr>
              <a:t>ICT</a:t>
            </a:r>
            <a:r>
              <a:rPr lang="ja-JP" altLang="ja-JP" sz="1200" dirty="0">
                <a:effectLst/>
                <a:ea typeface="游ゴシック" panose="020B0400000000000000" pitchFamily="50" charset="-128"/>
                <a:cs typeface="Times New Roman" panose="02020603050405020304" pitchFamily="18" charset="0"/>
              </a:rPr>
              <a:t>導入支援事業</a:t>
            </a:r>
            <a:endParaRPr kumimoji="1" lang="ja-JP" altLang="en-US" sz="1200" dirty="0"/>
          </a:p>
        </p:txBody>
      </p:sp>
      <p:sp>
        <p:nvSpPr>
          <p:cNvPr id="19" name="正方形/長方形 18">
            <a:extLst>
              <a:ext uri="{FF2B5EF4-FFF2-40B4-BE49-F238E27FC236}">
                <a16:creationId xmlns:a16="http://schemas.microsoft.com/office/drawing/2014/main" id="{E0AA9AA1-26C6-4D15-B233-C4A5DEA5F357}"/>
              </a:ext>
            </a:extLst>
          </p:cNvPr>
          <p:cNvSpPr/>
          <p:nvPr/>
        </p:nvSpPr>
        <p:spPr>
          <a:xfrm>
            <a:off x="5753099" y="124694"/>
            <a:ext cx="3282808" cy="904007"/>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1200" b="0" i="0" u="none" strike="noStrike" baseline="0" dirty="0">
                <a:solidFill>
                  <a:srgbClr val="000000"/>
                </a:solidFill>
                <a:latin typeface="AAAAAB+HiraginoSans-W3"/>
              </a:rPr>
              <a:t>【</a:t>
            </a:r>
            <a:r>
              <a:rPr lang="ja-JP" altLang="en-US" sz="1200" b="0" i="0" u="none" strike="noStrike" baseline="0" dirty="0">
                <a:solidFill>
                  <a:srgbClr val="000000"/>
                </a:solidFill>
                <a:latin typeface="AAAAAB+HiraginoSans-W3"/>
              </a:rPr>
              <a:t>法人名</a:t>
            </a:r>
            <a:r>
              <a:rPr lang="en-US" altLang="ja-JP" sz="1200" b="0" i="0" u="none" strike="noStrike" baseline="0" dirty="0">
                <a:solidFill>
                  <a:srgbClr val="000000"/>
                </a:solidFill>
                <a:latin typeface="AAAAAB+HiraginoSans-W3"/>
              </a:rPr>
              <a:t>】</a:t>
            </a:r>
            <a:r>
              <a:rPr lang="ja-JP" altLang="en-US" sz="1200" b="0" i="0" u="none" strike="noStrike" baseline="0" dirty="0">
                <a:solidFill>
                  <a:srgbClr val="000000"/>
                </a:solidFill>
                <a:latin typeface="AAAAAB+HiraginoSans-W3"/>
              </a:rPr>
              <a:t>月虹株式会社 </a:t>
            </a:r>
            <a:endParaRPr lang="en-US" altLang="ja-JP" sz="1200" b="0" i="0" u="none" strike="noStrike" baseline="0" dirty="0">
              <a:solidFill>
                <a:srgbClr val="000000"/>
              </a:solidFill>
              <a:latin typeface="AAAAAB+HiraginoSans-W3"/>
            </a:endParaRPr>
          </a:p>
          <a:p>
            <a:pPr algn="l"/>
            <a:r>
              <a:rPr lang="en-US" altLang="ja-JP" sz="1200" b="0" i="0" u="none" strike="noStrike" baseline="0" dirty="0">
                <a:solidFill>
                  <a:srgbClr val="000000"/>
                </a:solidFill>
                <a:latin typeface="AAAAAB+HiraginoSans-W3"/>
              </a:rPr>
              <a:t>【</a:t>
            </a:r>
            <a:r>
              <a:rPr lang="ja-JP" altLang="en-US" sz="1200" b="0" i="0" u="none" strike="noStrike" baseline="0" dirty="0">
                <a:solidFill>
                  <a:srgbClr val="000000"/>
                </a:solidFill>
                <a:latin typeface="AAAAAB+HiraginoSans-W3"/>
              </a:rPr>
              <a:t>事業所名</a:t>
            </a:r>
            <a:r>
              <a:rPr lang="en-US" altLang="ja-JP" sz="1200" b="0" i="0" u="none" strike="noStrike" baseline="0" dirty="0">
                <a:solidFill>
                  <a:srgbClr val="000000"/>
                </a:solidFill>
                <a:latin typeface="AAAAAB+HiraginoSans-W3"/>
              </a:rPr>
              <a:t>】</a:t>
            </a:r>
            <a:r>
              <a:rPr lang="ja-JP" altLang="en-US" sz="1200" b="0" i="0" u="none" strike="noStrike" baseline="0" dirty="0">
                <a:solidFill>
                  <a:srgbClr val="000000"/>
                </a:solidFill>
                <a:latin typeface="AAAAAB+HiraginoSans-W3"/>
              </a:rPr>
              <a:t>就労継続支援</a:t>
            </a:r>
            <a:r>
              <a:rPr lang="en-US" altLang="ja-JP" sz="1200" b="0" i="0" u="none" strike="noStrike" baseline="0" dirty="0">
                <a:solidFill>
                  <a:srgbClr val="000000"/>
                </a:solidFill>
                <a:latin typeface="AAAAAQ+Helvetica"/>
              </a:rPr>
              <a:t>A</a:t>
            </a:r>
            <a:r>
              <a:rPr lang="ja-JP" altLang="en-US" sz="1200" b="0" i="0" u="none" strike="noStrike" baseline="0" dirty="0">
                <a:solidFill>
                  <a:srgbClr val="000000"/>
                </a:solidFill>
                <a:latin typeface="AAAAAB+HiraginoSans-W3"/>
              </a:rPr>
              <a:t>型事業所 糸星 </a:t>
            </a:r>
            <a:endParaRPr lang="en-US" altLang="ja-JP" sz="1200" b="0" i="0" u="none" strike="noStrike" baseline="0" dirty="0">
              <a:solidFill>
                <a:srgbClr val="000000"/>
              </a:solidFill>
              <a:latin typeface="AAAAAB+HiraginoSans-W3"/>
            </a:endParaRPr>
          </a:p>
          <a:p>
            <a:pPr algn="l"/>
            <a:r>
              <a:rPr lang="en-US" altLang="ja-JP" sz="1200" b="0" i="0" u="none" strike="noStrike" baseline="0" dirty="0">
                <a:solidFill>
                  <a:srgbClr val="000000"/>
                </a:solidFill>
                <a:latin typeface="AAAAAB+HiraginoSans-W3"/>
              </a:rPr>
              <a:t>【</a:t>
            </a:r>
            <a:r>
              <a:rPr lang="ja-JP" altLang="en-US" sz="1200" b="0" i="0" u="none" strike="noStrike" baseline="0" dirty="0">
                <a:solidFill>
                  <a:srgbClr val="000000"/>
                </a:solidFill>
                <a:latin typeface="AAAAAB+HiraginoSans-W3"/>
              </a:rPr>
              <a:t>提供サービス</a:t>
            </a:r>
            <a:r>
              <a:rPr lang="en-US" altLang="ja-JP" sz="1200" b="0" i="0" u="none" strike="noStrike" baseline="0" dirty="0">
                <a:solidFill>
                  <a:srgbClr val="000000"/>
                </a:solidFill>
                <a:latin typeface="AAAAAB+HiraginoSans-W3"/>
              </a:rPr>
              <a:t>】</a:t>
            </a:r>
            <a:r>
              <a:rPr lang="ja-JP" altLang="en-US" sz="1200" b="0" i="0" u="none" strike="noStrike" baseline="0" dirty="0">
                <a:solidFill>
                  <a:srgbClr val="000000"/>
                </a:solidFill>
                <a:latin typeface="AAAAAB+HiraginoSans-W3"/>
              </a:rPr>
              <a:t>就労継続支援</a:t>
            </a:r>
            <a:r>
              <a:rPr lang="en-US" altLang="ja-JP" sz="1200" b="0" i="0" u="none" strike="noStrike" baseline="0" dirty="0">
                <a:solidFill>
                  <a:srgbClr val="000000"/>
                </a:solidFill>
                <a:latin typeface="AAAAAQ+Helvetica"/>
              </a:rPr>
              <a:t>A</a:t>
            </a:r>
            <a:r>
              <a:rPr lang="ja-JP" altLang="en-US" sz="1200" b="0" i="0" u="none" strike="noStrike" baseline="0" dirty="0">
                <a:solidFill>
                  <a:srgbClr val="000000"/>
                </a:solidFill>
                <a:latin typeface="AAAAAB+HiraginoSans-W3"/>
              </a:rPr>
              <a:t>型事業所 </a:t>
            </a:r>
            <a:endParaRPr lang="en-US" altLang="ja-JP" sz="1050" kern="100" dirty="0">
              <a:solidFill>
                <a:schemeClr val="tx1"/>
              </a:solidFill>
              <a:effectLst/>
              <a:sym typeface="Wingdings" panose="05000000000000000000" pitchFamily="2" charset="2"/>
            </a:endParaRPr>
          </a:p>
        </p:txBody>
      </p:sp>
      <p:pic>
        <p:nvPicPr>
          <p:cNvPr id="3" name="図 2">
            <a:extLst>
              <a:ext uri="{FF2B5EF4-FFF2-40B4-BE49-F238E27FC236}">
                <a16:creationId xmlns:a16="http://schemas.microsoft.com/office/drawing/2014/main" id="{9243EF49-92EC-B397-39D4-9C386A8F9EEF}"/>
              </a:ext>
            </a:extLst>
          </p:cNvPr>
          <p:cNvPicPr>
            <a:picLocks noChangeAspect="1"/>
          </p:cNvPicPr>
          <p:nvPr/>
        </p:nvPicPr>
        <p:blipFill>
          <a:blip r:embed="rId2"/>
          <a:stretch>
            <a:fillRect/>
          </a:stretch>
        </p:blipFill>
        <p:spPr>
          <a:xfrm>
            <a:off x="5055247" y="2656301"/>
            <a:ext cx="1007623" cy="1217699"/>
          </a:xfrm>
          <a:prstGeom prst="rect">
            <a:avLst/>
          </a:prstGeom>
        </p:spPr>
      </p:pic>
      <p:pic>
        <p:nvPicPr>
          <p:cNvPr id="9" name="図 8">
            <a:extLst>
              <a:ext uri="{FF2B5EF4-FFF2-40B4-BE49-F238E27FC236}">
                <a16:creationId xmlns:a16="http://schemas.microsoft.com/office/drawing/2014/main" id="{93390695-5C0D-D391-12A7-16C94A50AE5E}"/>
              </a:ext>
            </a:extLst>
          </p:cNvPr>
          <p:cNvPicPr>
            <a:picLocks noChangeAspect="1"/>
          </p:cNvPicPr>
          <p:nvPr/>
        </p:nvPicPr>
        <p:blipFill>
          <a:blip r:embed="rId3"/>
          <a:stretch>
            <a:fillRect/>
          </a:stretch>
        </p:blipFill>
        <p:spPr>
          <a:xfrm>
            <a:off x="6443883" y="2654784"/>
            <a:ext cx="950620" cy="1171735"/>
          </a:xfrm>
          <a:prstGeom prst="rect">
            <a:avLst/>
          </a:prstGeom>
        </p:spPr>
      </p:pic>
    </p:spTree>
    <p:extLst>
      <p:ext uri="{BB962C8B-B14F-4D97-AF65-F5344CB8AC3E}">
        <p14:creationId xmlns:p14="http://schemas.microsoft.com/office/powerpoint/2010/main" val="2185240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87897C8B-BD09-4D18-A726-5305C06D7FFA}"/>
              </a:ext>
            </a:extLst>
          </p:cNvPr>
          <p:cNvSpPr/>
          <p:nvPr/>
        </p:nvSpPr>
        <p:spPr>
          <a:xfrm>
            <a:off x="60796" y="410121"/>
            <a:ext cx="5539904" cy="669804"/>
          </a:xfrm>
          <a:prstGeom prst="roundRect">
            <a:avLst>
              <a:gd name="adj" fmla="val 99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0" i="0" dirty="0">
                <a:solidFill>
                  <a:schemeClr val="bg1"/>
                </a:solidFill>
                <a:effectLst/>
                <a:latin typeface="Arial" panose="020B0604020202020204" pitchFamily="34" charset="0"/>
              </a:rPr>
              <a:t>アナログ作業をデジタル、自動化へ</a:t>
            </a:r>
            <a:endParaRPr kumimoji="1" lang="en-US" altLang="ja-JP" sz="2400" b="1" dirty="0">
              <a:solidFill>
                <a:schemeClr val="bg1"/>
              </a:solidFill>
            </a:endParaRPr>
          </a:p>
        </p:txBody>
      </p:sp>
      <p:grpSp>
        <p:nvGrpSpPr>
          <p:cNvPr id="8" name="グループ化 7">
            <a:extLst>
              <a:ext uri="{FF2B5EF4-FFF2-40B4-BE49-F238E27FC236}">
                <a16:creationId xmlns:a16="http://schemas.microsoft.com/office/drawing/2014/main" id="{06E58739-ED48-4380-A4B7-B01D18ED3EB7}"/>
              </a:ext>
            </a:extLst>
          </p:cNvPr>
          <p:cNvGrpSpPr/>
          <p:nvPr/>
        </p:nvGrpSpPr>
        <p:grpSpPr>
          <a:xfrm>
            <a:off x="60796" y="1405541"/>
            <a:ext cx="8975111" cy="5327766"/>
            <a:chOff x="4122583" y="1910165"/>
            <a:chExt cx="4647873" cy="1633135"/>
          </a:xfrm>
        </p:grpSpPr>
        <p:sp>
          <p:nvSpPr>
            <p:cNvPr id="6" name="四角形: 角を丸くする 5">
              <a:extLst>
                <a:ext uri="{FF2B5EF4-FFF2-40B4-BE49-F238E27FC236}">
                  <a16:creationId xmlns:a16="http://schemas.microsoft.com/office/drawing/2014/main" id="{92C52E5B-F293-4059-8CBF-C7E3FC40EDE4}"/>
                </a:ext>
              </a:extLst>
            </p:cNvPr>
            <p:cNvSpPr/>
            <p:nvPr/>
          </p:nvSpPr>
          <p:spPr>
            <a:xfrm>
              <a:off x="4122583" y="1965960"/>
              <a:ext cx="4647873" cy="1577340"/>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dirty="0">
                <a:solidFill>
                  <a:schemeClr val="tx1">
                    <a:lumMod val="65000"/>
                    <a:lumOff val="35000"/>
                  </a:schemeClr>
                </a:solidFill>
              </a:endParaRPr>
            </a:p>
          </p:txBody>
        </p:sp>
        <p:sp>
          <p:nvSpPr>
            <p:cNvPr id="7" name="四角形: 角を丸くする 6">
              <a:extLst>
                <a:ext uri="{FF2B5EF4-FFF2-40B4-BE49-F238E27FC236}">
                  <a16:creationId xmlns:a16="http://schemas.microsoft.com/office/drawing/2014/main" id="{DD775A77-E13A-4118-BCC0-5015E738FA06}"/>
                </a:ext>
              </a:extLst>
            </p:cNvPr>
            <p:cNvSpPr/>
            <p:nvPr/>
          </p:nvSpPr>
          <p:spPr>
            <a:xfrm>
              <a:off x="4310932" y="1910165"/>
              <a:ext cx="1212605" cy="122167"/>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導入の効果（詳細）</a:t>
              </a:r>
            </a:p>
          </p:txBody>
        </p:sp>
      </p:grpSp>
      <p:sp>
        <p:nvSpPr>
          <p:cNvPr id="9" name="テキスト ボックス 8">
            <a:extLst>
              <a:ext uri="{FF2B5EF4-FFF2-40B4-BE49-F238E27FC236}">
                <a16:creationId xmlns:a16="http://schemas.microsoft.com/office/drawing/2014/main" id="{34817307-AE5F-4847-9A0C-AB4F7B4B02FD}"/>
              </a:ext>
            </a:extLst>
          </p:cNvPr>
          <p:cNvSpPr txBox="1"/>
          <p:nvPr/>
        </p:nvSpPr>
        <p:spPr>
          <a:xfrm>
            <a:off x="0" y="0"/>
            <a:ext cx="9144000" cy="276999"/>
          </a:xfrm>
          <a:prstGeom prst="rect">
            <a:avLst/>
          </a:prstGeom>
          <a:solidFill>
            <a:schemeClr val="accent3">
              <a:lumMod val="20000"/>
              <a:lumOff val="80000"/>
            </a:schemeClr>
          </a:solidFill>
        </p:spPr>
        <p:txBody>
          <a:bodyPr wrap="square" rtlCol="0">
            <a:spAutoFit/>
          </a:bodyPr>
          <a:lstStyle/>
          <a:p>
            <a:r>
              <a:rPr lang="ja-JP" altLang="ja-JP" sz="1200" dirty="0">
                <a:effectLst/>
                <a:ea typeface="游ゴシック" panose="020B0400000000000000" pitchFamily="50" charset="-128"/>
                <a:cs typeface="Times New Roman" panose="02020603050405020304" pitchFamily="18" charset="0"/>
              </a:rPr>
              <a:t>令和５年度（令和４年度からの繰越分）障がい福祉分野の</a:t>
            </a:r>
            <a:r>
              <a:rPr lang="en-US" altLang="ja-JP" sz="1200" dirty="0">
                <a:effectLst/>
                <a:ea typeface="游ゴシック" panose="020B0400000000000000" pitchFamily="50" charset="-128"/>
                <a:cs typeface="Times New Roman" panose="02020603050405020304" pitchFamily="18" charset="0"/>
              </a:rPr>
              <a:t>ICT</a:t>
            </a:r>
            <a:r>
              <a:rPr lang="ja-JP" altLang="ja-JP" sz="1200" dirty="0">
                <a:effectLst/>
                <a:ea typeface="游ゴシック" panose="020B0400000000000000" pitchFamily="50" charset="-128"/>
                <a:cs typeface="Times New Roman" panose="02020603050405020304" pitchFamily="18" charset="0"/>
              </a:rPr>
              <a:t>導入支援事業</a:t>
            </a:r>
            <a:endParaRPr kumimoji="1" lang="ja-JP" altLang="en-US" sz="1200" dirty="0"/>
          </a:p>
        </p:txBody>
      </p:sp>
      <p:sp>
        <p:nvSpPr>
          <p:cNvPr id="11" name="正方形/長方形 10">
            <a:extLst>
              <a:ext uri="{FF2B5EF4-FFF2-40B4-BE49-F238E27FC236}">
                <a16:creationId xmlns:a16="http://schemas.microsoft.com/office/drawing/2014/main" id="{B4C15F74-3741-4E16-BBBD-D7868C4DA7E7}"/>
              </a:ext>
            </a:extLst>
          </p:cNvPr>
          <p:cNvSpPr/>
          <p:nvPr/>
        </p:nvSpPr>
        <p:spPr>
          <a:xfrm>
            <a:off x="5753099" y="124694"/>
            <a:ext cx="3282808" cy="904007"/>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1200" b="0" i="0" u="none" strike="noStrike" baseline="0" dirty="0">
                <a:solidFill>
                  <a:srgbClr val="000000"/>
                </a:solidFill>
                <a:latin typeface="AAAAAB+HiraginoSans-W3"/>
              </a:rPr>
              <a:t>【</a:t>
            </a:r>
            <a:r>
              <a:rPr lang="ja-JP" altLang="en-US" sz="1200" b="0" i="0" u="none" strike="noStrike" baseline="0" dirty="0">
                <a:solidFill>
                  <a:srgbClr val="000000"/>
                </a:solidFill>
                <a:latin typeface="AAAAAB+HiraginoSans-W3"/>
              </a:rPr>
              <a:t>法人名</a:t>
            </a:r>
            <a:r>
              <a:rPr lang="en-US" altLang="ja-JP" sz="1200" b="0" i="0" u="none" strike="noStrike" baseline="0" dirty="0">
                <a:solidFill>
                  <a:srgbClr val="000000"/>
                </a:solidFill>
                <a:latin typeface="AAAAAB+HiraginoSans-W3"/>
              </a:rPr>
              <a:t>】</a:t>
            </a:r>
            <a:r>
              <a:rPr lang="ja-JP" altLang="en-US" sz="1200" b="0" i="0" u="none" strike="noStrike" baseline="0" dirty="0">
                <a:solidFill>
                  <a:srgbClr val="000000"/>
                </a:solidFill>
                <a:latin typeface="AAAAAB+HiraginoSans-W3"/>
              </a:rPr>
              <a:t>月虹株式会社 </a:t>
            </a:r>
            <a:endParaRPr lang="en-US" altLang="ja-JP" sz="1200" b="0" i="0" u="none" strike="noStrike" baseline="0" dirty="0">
              <a:solidFill>
                <a:srgbClr val="000000"/>
              </a:solidFill>
              <a:latin typeface="AAAAAB+HiraginoSans-W3"/>
            </a:endParaRPr>
          </a:p>
          <a:p>
            <a:pPr algn="l"/>
            <a:r>
              <a:rPr lang="en-US" altLang="ja-JP" sz="1200" b="0" i="0" u="none" strike="noStrike" baseline="0" dirty="0">
                <a:solidFill>
                  <a:srgbClr val="000000"/>
                </a:solidFill>
                <a:latin typeface="AAAAAB+HiraginoSans-W3"/>
              </a:rPr>
              <a:t>【</a:t>
            </a:r>
            <a:r>
              <a:rPr lang="ja-JP" altLang="en-US" sz="1200" b="0" i="0" u="none" strike="noStrike" baseline="0" dirty="0">
                <a:solidFill>
                  <a:srgbClr val="000000"/>
                </a:solidFill>
                <a:latin typeface="AAAAAB+HiraginoSans-W3"/>
              </a:rPr>
              <a:t>事業所名</a:t>
            </a:r>
            <a:r>
              <a:rPr lang="en-US" altLang="ja-JP" sz="1200" b="0" i="0" u="none" strike="noStrike" baseline="0" dirty="0">
                <a:solidFill>
                  <a:srgbClr val="000000"/>
                </a:solidFill>
                <a:latin typeface="AAAAAB+HiraginoSans-W3"/>
              </a:rPr>
              <a:t>】</a:t>
            </a:r>
            <a:r>
              <a:rPr lang="ja-JP" altLang="en-US" sz="1200" b="0" i="0" u="none" strike="noStrike" baseline="0" dirty="0">
                <a:solidFill>
                  <a:srgbClr val="000000"/>
                </a:solidFill>
                <a:latin typeface="AAAAAB+HiraginoSans-W3"/>
              </a:rPr>
              <a:t>就労継続支援</a:t>
            </a:r>
            <a:r>
              <a:rPr lang="en-US" altLang="ja-JP" sz="1200" b="0" i="0" u="none" strike="noStrike" baseline="0" dirty="0">
                <a:solidFill>
                  <a:srgbClr val="000000"/>
                </a:solidFill>
                <a:latin typeface="AAAAAQ+Helvetica"/>
              </a:rPr>
              <a:t>A</a:t>
            </a:r>
            <a:r>
              <a:rPr lang="ja-JP" altLang="en-US" sz="1200" b="0" i="0" u="none" strike="noStrike" baseline="0" dirty="0">
                <a:solidFill>
                  <a:srgbClr val="000000"/>
                </a:solidFill>
                <a:latin typeface="AAAAAB+HiraginoSans-W3"/>
              </a:rPr>
              <a:t>型事業所 糸星 </a:t>
            </a:r>
            <a:endParaRPr lang="en-US" altLang="ja-JP" sz="1200" b="0" i="0" u="none" strike="noStrike" baseline="0" dirty="0">
              <a:solidFill>
                <a:srgbClr val="000000"/>
              </a:solidFill>
              <a:latin typeface="AAAAAB+HiraginoSans-W3"/>
            </a:endParaRPr>
          </a:p>
          <a:p>
            <a:pPr algn="l"/>
            <a:r>
              <a:rPr lang="en-US" altLang="ja-JP" sz="1200" b="0" i="0" u="none" strike="noStrike" baseline="0" dirty="0">
                <a:solidFill>
                  <a:srgbClr val="000000"/>
                </a:solidFill>
                <a:latin typeface="AAAAAB+HiraginoSans-W3"/>
              </a:rPr>
              <a:t>【</a:t>
            </a:r>
            <a:r>
              <a:rPr lang="ja-JP" altLang="en-US" sz="1200" b="0" i="0" u="none" strike="noStrike" baseline="0" dirty="0">
                <a:solidFill>
                  <a:srgbClr val="000000"/>
                </a:solidFill>
                <a:latin typeface="AAAAAB+HiraginoSans-W3"/>
              </a:rPr>
              <a:t>提供サービス</a:t>
            </a:r>
            <a:r>
              <a:rPr lang="en-US" altLang="ja-JP" sz="1200" b="0" i="0" u="none" strike="noStrike" baseline="0" dirty="0">
                <a:solidFill>
                  <a:srgbClr val="000000"/>
                </a:solidFill>
                <a:latin typeface="AAAAAB+HiraginoSans-W3"/>
              </a:rPr>
              <a:t>】</a:t>
            </a:r>
            <a:r>
              <a:rPr lang="ja-JP" altLang="en-US" sz="1200" b="0" i="0" u="none" strike="noStrike" baseline="0" dirty="0">
                <a:solidFill>
                  <a:srgbClr val="000000"/>
                </a:solidFill>
                <a:latin typeface="AAAAAB+HiraginoSans-W3"/>
              </a:rPr>
              <a:t>就労継続支援</a:t>
            </a:r>
            <a:r>
              <a:rPr lang="en-US" altLang="ja-JP" sz="1200" b="0" i="0" u="none" strike="noStrike" baseline="0" dirty="0">
                <a:solidFill>
                  <a:srgbClr val="000000"/>
                </a:solidFill>
                <a:latin typeface="AAAAAQ+Helvetica"/>
              </a:rPr>
              <a:t>A</a:t>
            </a:r>
            <a:r>
              <a:rPr lang="ja-JP" altLang="en-US" sz="1200" b="0" i="0" u="none" strike="noStrike" baseline="0" dirty="0">
                <a:solidFill>
                  <a:srgbClr val="000000"/>
                </a:solidFill>
                <a:latin typeface="AAAAAB+HiraginoSans-W3"/>
              </a:rPr>
              <a:t>型事業所 </a:t>
            </a:r>
            <a:endParaRPr lang="en-US" altLang="ja-JP" sz="1050" kern="100" dirty="0">
              <a:solidFill>
                <a:schemeClr val="tx1"/>
              </a:solidFill>
              <a:effectLst/>
              <a:sym typeface="Wingdings" panose="05000000000000000000" pitchFamily="2" charset="2"/>
            </a:endParaRPr>
          </a:p>
        </p:txBody>
      </p:sp>
      <p:sp>
        <p:nvSpPr>
          <p:cNvPr id="13" name="テキスト ボックス 12">
            <a:extLst>
              <a:ext uri="{FF2B5EF4-FFF2-40B4-BE49-F238E27FC236}">
                <a16:creationId xmlns:a16="http://schemas.microsoft.com/office/drawing/2014/main" id="{B6949F92-7D64-4648-BEFF-444EDFFFEFF4}"/>
              </a:ext>
            </a:extLst>
          </p:cNvPr>
          <p:cNvSpPr txBox="1"/>
          <p:nvPr/>
        </p:nvSpPr>
        <p:spPr>
          <a:xfrm>
            <a:off x="168889" y="1862008"/>
            <a:ext cx="8975111" cy="4339650"/>
          </a:xfrm>
          <a:prstGeom prst="rect">
            <a:avLst/>
          </a:prstGeom>
          <a:noFill/>
        </p:spPr>
        <p:txBody>
          <a:bodyPr wrap="square">
            <a:spAutoFit/>
          </a:bodyPr>
          <a:lstStyle/>
          <a:p>
            <a:r>
              <a:rPr lang="ja-JP" altLang="en-US" sz="2000" b="0" i="0" u="none" strike="noStrike" baseline="0" dirty="0">
                <a:solidFill>
                  <a:srgbClr val="000000"/>
                </a:solidFill>
                <a:latin typeface="AAAAAM+HiraMinProN-W3"/>
              </a:rPr>
              <a:t>これまで手書き作業だった作業をパソコンで行うことにより業務</a:t>
            </a:r>
            <a:r>
              <a:rPr lang="ja-JP" altLang="en-US" sz="2000" dirty="0">
                <a:solidFill>
                  <a:srgbClr val="000000"/>
                </a:solidFill>
                <a:latin typeface="AAAAAM+HiraMinProN-W3"/>
              </a:rPr>
              <a:t>効率が上がり、情報</a:t>
            </a:r>
            <a:r>
              <a:rPr lang="ja-JP" altLang="en-US" sz="2000" b="0" i="0" u="none" strike="noStrike" baseline="0" dirty="0">
                <a:solidFill>
                  <a:srgbClr val="000000"/>
                </a:solidFill>
                <a:latin typeface="AAAAAM+HiraMinProN-W3"/>
              </a:rPr>
              <a:t>共有も容易になった。 また、ソフトウェア導入により、スマートフォンで出勤の打刻を行うことができ、出退勤の管理が容易になり、給与計算についてもソフトウェアによる自動計算が可能になったので、給与計算なども簡単になった。 </a:t>
            </a:r>
            <a:r>
              <a:rPr lang="en-US" altLang="ja-JP" sz="2000" b="0" i="0" u="none" strike="noStrike" baseline="0" dirty="0">
                <a:solidFill>
                  <a:srgbClr val="000000"/>
                </a:solidFill>
                <a:latin typeface="AAAAAM+HiraMinProN-W3"/>
              </a:rPr>
              <a:t>ICT</a:t>
            </a:r>
            <a:r>
              <a:rPr lang="ja-JP" altLang="en-US" sz="2000" b="0" i="0" u="none" strike="noStrike" baseline="0" dirty="0">
                <a:solidFill>
                  <a:srgbClr val="000000"/>
                </a:solidFill>
                <a:latin typeface="AAAAAM+HiraMinProN-W3"/>
              </a:rPr>
              <a:t>機器導入により確保できた時間をさらなる工賃向上にむけた営業や利用者への面談時間にあてていることができている。</a:t>
            </a:r>
            <a:endParaRPr lang="en-US" altLang="ja-JP" sz="2000" b="0" i="0" u="none" strike="noStrike" baseline="0" dirty="0">
              <a:solidFill>
                <a:srgbClr val="000000"/>
              </a:solidFill>
              <a:latin typeface="AAAAAM+HiraMinProN-W3"/>
            </a:endParaRPr>
          </a:p>
          <a:p>
            <a:r>
              <a:rPr lang="ja-JP" altLang="en-US" sz="2000" b="0" i="0" u="none" strike="noStrike" baseline="0" dirty="0">
                <a:solidFill>
                  <a:srgbClr val="000000"/>
                </a:solidFill>
                <a:latin typeface="AAAAAM+HiraMinProN-W3"/>
              </a:rPr>
              <a:t> </a:t>
            </a:r>
            <a:endParaRPr lang="en-US" altLang="ja-JP" sz="2000" b="0" i="0" u="none" strike="noStrike" baseline="0" dirty="0">
              <a:solidFill>
                <a:srgbClr val="000000"/>
              </a:solidFill>
              <a:latin typeface="AAAAAM+HiraMinProN-W3"/>
            </a:endParaRPr>
          </a:p>
          <a:p>
            <a:r>
              <a:rPr lang="ja-JP" altLang="en-US" sz="2000" b="0" i="0" u="sng" strike="noStrike" baseline="0" dirty="0">
                <a:solidFill>
                  <a:srgbClr val="000000"/>
                </a:solidFill>
                <a:latin typeface="AAAAAE+HiraginoSans-W6"/>
              </a:rPr>
              <a:t>年間作成文書削減率： </a:t>
            </a:r>
            <a:r>
              <a:rPr lang="en-US" altLang="ja-JP" sz="2400" b="1" i="0" u="sng" strike="noStrike" baseline="0" dirty="0">
                <a:solidFill>
                  <a:srgbClr val="000000"/>
                </a:solidFill>
                <a:latin typeface="AAAAAF+Helvetica-Bold"/>
              </a:rPr>
              <a:t>100 </a:t>
            </a:r>
            <a:r>
              <a:rPr lang="ja-JP" altLang="en-US" sz="2400" b="0" i="0" u="sng" strike="noStrike" baseline="0" dirty="0">
                <a:solidFill>
                  <a:srgbClr val="000000"/>
                </a:solidFill>
                <a:latin typeface="AAAAAE+HiraginoSans-W6"/>
              </a:rPr>
              <a:t>％ </a:t>
            </a:r>
            <a:endParaRPr lang="en-US" altLang="ja-JP" sz="2400" b="0" i="0" u="sng" strike="noStrike" baseline="0" dirty="0">
              <a:solidFill>
                <a:srgbClr val="000000"/>
              </a:solidFill>
              <a:latin typeface="AAAAAE+HiraginoSans-W6"/>
            </a:endParaRPr>
          </a:p>
          <a:p>
            <a:endParaRPr lang="en-US" altLang="ja-JP" sz="2400" b="0" i="0" u="none" strike="noStrike" baseline="0" dirty="0">
              <a:solidFill>
                <a:srgbClr val="000000"/>
              </a:solidFill>
              <a:latin typeface="AAAAAE+HiraginoSans-W6"/>
            </a:endParaRPr>
          </a:p>
          <a:p>
            <a:r>
              <a:rPr lang="ja-JP" altLang="en-US" sz="2400" b="0" i="0" u="sng" strike="noStrike" baseline="0" dirty="0">
                <a:solidFill>
                  <a:srgbClr val="000000"/>
                </a:solidFill>
                <a:latin typeface="AAAAAE+HiraginoSans-W6"/>
              </a:rPr>
              <a:t>費用縮減額： </a:t>
            </a:r>
            <a:r>
              <a:rPr lang="en-US" altLang="ja-JP" sz="2400" b="1" i="0" u="sng" strike="noStrike" baseline="0" dirty="0">
                <a:solidFill>
                  <a:srgbClr val="000000"/>
                </a:solidFill>
                <a:latin typeface="AAAAAF+Helvetica-Bold"/>
              </a:rPr>
              <a:t>166,000</a:t>
            </a:r>
            <a:r>
              <a:rPr lang="ja-JP" altLang="en-US" sz="2400" b="0" i="0" u="sng" strike="noStrike" baseline="0" dirty="0">
                <a:solidFill>
                  <a:srgbClr val="000000"/>
                </a:solidFill>
                <a:latin typeface="AAAAAE+HiraginoSans-W6"/>
              </a:rPr>
              <a:t>円 </a:t>
            </a:r>
            <a:endParaRPr lang="en-US" altLang="ja-JP" sz="2400" b="0" i="0" u="sng" strike="noStrike" baseline="0" dirty="0">
              <a:solidFill>
                <a:srgbClr val="000000"/>
              </a:solidFill>
              <a:latin typeface="AAAAAE+HiraginoSans-W6"/>
            </a:endParaRPr>
          </a:p>
          <a:p>
            <a:endParaRPr lang="en-US" altLang="ja-JP" sz="2400" b="0" i="0" u="sng" strike="noStrike" baseline="0" dirty="0">
              <a:solidFill>
                <a:srgbClr val="000000"/>
              </a:solidFill>
              <a:latin typeface="AAAAAE+HiraginoSans-W6"/>
            </a:endParaRPr>
          </a:p>
          <a:p>
            <a:r>
              <a:rPr lang="ja-JP" altLang="en-US" sz="2000" b="1" i="0" u="none" strike="noStrike" baseline="0" dirty="0">
                <a:solidFill>
                  <a:srgbClr val="000000"/>
                </a:solidFill>
                <a:latin typeface="AAAAAH+Calibri-Bold"/>
              </a:rPr>
              <a:t>→</a:t>
            </a:r>
            <a:r>
              <a:rPr lang="ja-JP" altLang="en-US" sz="2000" b="0" i="0" u="none" strike="noStrike" baseline="0" dirty="0">
                <a:solidFill>
                  <a:srgbClr val="000000"/>
                </a:solidFill>
                <a:latin typeface="AAAAAB+HiraginoSans-W3"/>
              </a:rPr>
              <a:t>今まで手作業で行っていた梱包作業の備品（ハンドラップ等）を機械に置き換え、作業を高速化し、作業員の負担を軽減に成功 。</a:t>
            </a:r>
            <a:endParaRPr lang="ja-JP" altLang="en-US" sz="2400" dirty="0"/>
          </a:p>
        </p:txBody>
      </p:sp>
    </p:spTree>
    <p:extLst>
      <p:ext uri="{BB962C8B-B14F-4D97-AF65-F5344CB8AC3E}">
        <p14:creationId xmlns:p14="http://schemas.microsoft.com/office/powerpoint/2010/main" val="3529733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87897C8B-BD09-4D18-A726-5305C06D7FFA}"/>
              </a:ext>
            </a:extLst>
          </p:cNvPr>
          <p:cNvSpPr/>
          <p:nvPr/>
        </p:nvSpPr>
        <p:spPr>
          <a:xfrm>
            <a:off x="60796" y="358897"/>
            <a:ext cx="5539904" cy="669804"/>
          </a:xfrm>
          <a:prstGeom prst="roundRect">
            <a:avLst>
              <a:gd name="adj" fmla="val 99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0" i="0" dirty="0">
                <a:solidFill>
                  <a:schemeClr val="bg1"/>
                </a:solidFill>
                <a:effectLst/>
                <a:latin typeface="Arial" panose="020B0604020202020204" pitchFamily="34" charset="0"/>
              </a:rPr>
              <a:t>アナログ作業をデジタル、自動化へ</a:t>
            </a:r>
            <a:endParaRPr kumimoji="1" lang="en-US" altLang="ja-JP" sz="2400" b="1" dirty="0">
              <a:solidFill>
                <a:schemeClr val="bg1"/>
              </a:solidFill>
            </a:endParaRPr>
          </a:p>
        </p:txBody>
      </p:sp>
      <p:grpSp>
        <p:nvGrpSpPr>
          <p:cNvPr id="8" name="グループ化 7">
            <a:extLst>
              <a:ext uri="{FF2B5EF4-FFF2-40B4-BE49-F238E27FC236}">
                <a16:creationId xmlns:a16="http://schemas.microsoft.com/office/drawing/2014/main" id="{06E58739-ED48-4380-A4B7-B01D18ED3EB7}"/>
              </a:ext>
            </a:extLst>
          </p:cNvPr>
          <p:cNvGrpSpPr/>
          <p:nvPr/>
        </p:nvGrpSpPr>
        <p:grpSpPr>
          <a:xfrm>
            <a:off x="60796" y="1124731"/>
            <a:ext cx="8975111" cy="2395710"/>
            <a:chOff x="4122583" y="1787292"/>
            <a:chExt cx="4647873" cy="1626661"/>
          </a:xfrm>
        </p:grpSpPr>
        <p:sp>
          <p:nvSpPr>
            <p:cNvPr id="6" name="四角形: 角を丸くする 5">
              <a:extLst>
                <a:ext uri="{FF2B5EF4-FFF2-40B4-BE49-F238E27FC236}">
                  <a16:creationId xmlns:a16="http://schemas.microsoft.com/office/drawing/2014/main" id="{92C52E5B-F293-4059-8CBF-C7E3FC40EDE4}"/>
                </a:ext>
              </a:extLst>
            </p:cNvPr>
            <p:cNvSpPr/>
            <p:nvPr/>
          </p:nvSpPr>
          <p:spPr>
            <a:xfrm>
              <a:off x="4122583" y="1965960"/>
              <a:ext cx="4647873" cy="1447993"/>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800" b="0" i="0" u="none" strike="noStrike" baseline="0" dirty="0">
                  <a:solidFill>
                    <a:srgbClr val="000000"/>
                  </a:solidFill>
                  <a:latin typeface="AAAAAM+HiraMinProN-W3"/>
                </a:rPr>
                <a:t>社内で検討した結果、事業の成長スピードを上げていく為にはパソコンなどの導入は最早必須と判断。会議を通して従業員、利用者の声を集め、必要な備品などを確認した結果、導入に至った。</a:t>
              </a:r>
              <a:endParaRPr lang="en-US" altLang="ja-JP" sz="1800" b="0" i="0" u="none" strike="noStrike" baseline="0" dirty="0">
                <a:solidFill>
                  <a:srgbClr val="000000"/>
                </a:solidFill>
                <a:latin typeface="AAAAAM+HiraMinProN-W3"/>
              </a:endParaRPr>
            </a:p>
            <a:p>
              <a:endParaRPr lang="en-US" altLang="ja-JP" dirty="0">
                <a:solidFill>
                  <a:srgbClr val="000000"/>
                </a:solidFill>
                <a:latin typeface="AAAAAM+HiraMinProN-W3"/>
              </a:endParaRPr>
            </a:p>
            <a:p>
              <a:r>
                <a:rPr lang="en-US" altLang="ja-JP" sz="1800" b="0" i="0" u="none" strike="noStrike" baseline="0" dirty="0">
                  <a:solidFill>
                    <a:srgbClr val="000000"/>
                  </a:solidFill>
                  <a:latin typeface="AAAAAB+HiraginoSans-W3"/>
                </a:rPr>
                <a:t>〈</a:t>
              </a:r>
              <a:r>
                <a:rPr lang="ja-JP" altLang="en-US" sz="1800" b="0" i="0" u="none" strike="noStrike" baseline="0" dirty="0">
                  <a:solidFill>
                    <a:srgbClr val="000000"/>
                  </a:solidFill>
                  <a:latin typeface="AAAAAB+HiraginoSans-W3"/>
                </a:rPr>
                <a:t>工夫した点</a:t>
              </a:r>
              <a:r>
                <a:rPr lang="en-US" altLang="ja-JP" sz="1800" b="0" i="0" u="none" strike="noStrike" baseline="0" dirty="0">
                  <a:solidFill>
                    <a:srgbClr val="000000"/>
                  </a:solidFill>
                  <a:latin typeface="AAAAAB+HiraginoSans-W3"/>
                </a:rPr>
                <a:t>〉 </a:t>
              </a:r>
            </a:p>
            <a:p>
              <a:r>
                <a:rPr lang="ja-JP" altLang="en-US" sz="1800" b="0" i="0" u="none" strike="noStrike" baseline="0" dirty="0">
                  <a:solidFill>
                    <a:srgbClr val="000000"/>
                  </a:solidFill>
                  <a:latin typeface="AAAAAB+HiraginoSans-W3"/>
                </a:rPr>
                <a:t>従業員と利用者の悩み、声を集め本当に必要なものだけを導入した。</a:t>
              </a:r>
              <a:endParaRPr kumimoji="1" lang="en-US" altLang="ja-JP" dirty="0">
                <a:solidFill>
                  <a:schemeClr val="tx1">
                    <a:lumMod val="65000"/>
                    <a:lumOff val="35000"/>
                  </a:schemeClr>
                </a:solidFill>
              </a:endParaRPr>
            </a:p>
          </p:txBody>
        </p:sp>
        <p:sp>
          <p:nvSpPr>
            <p:cNvPr id="7" name="四角形: 角を丸くする 6">
              <a:extLst>
                <a:ext uri="{FF2B5EF4-FFF2-40B4-BE49-F238E27FC236}">
                  <a16:creationId xmlns:a16="http://schemas.microsoft.com/office/drawing/2014/main" id="{DD775A77-E13A-4118-BCC0-5015E738FA06}"/>
                </a:ext>
              </a:extLst>
            </p:cNvPr>
            <p:cNvSpPr/>
            <p:nvPr/>
          </p:nvSpPr>
          <p:spPr>
            <a:xfrm>
              <a:off x="4232011" y="1787292"/>
              <a:ext cx="1078437" cy="223177"/>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導入の進め方</a:t>
              </a:r>
            </a:p>
          </p:txBody>
        </p:sp>
      </p:grpSp>
      <p:sp>
        <p:nvSpPr>
          <p:cNvPr id="11" name="テキスト ボックス 10">
            <a:extLst>
              <a:ext uri="{FF2B5EF4-FFF2-40B4-BE49-F238E27FC236}">
                <a16:creationId xmlns:a16="http://schemas.microsoft.com/office/drawing/2014/main" id="{ACE20279-3E2D-4EA6-969A-401FEF2F8E04}"/>
              </a:ext>
            </a:extLst>
          </p:cNvPr>
          <p:cNvSpPr txBox="1"/>
          <p:nvPr/>
        </p:nvSpPr>
        <p:spPr>
          <a:xfrm>
            <a:off x="0" y="0"/>
            <a:ext cx="9144000" cy="276999"/>
          </a:xfrm>
          <a:prstGeom prst="rect">
            <a:avLst/>
          </a:prstGeom>
          <a:solidFill>
            <a:schemeClr val="accent3">
              <a:lumMod val="20000"/>
              <a:lumOff val="80000"/>
            </a:schemeClr>
          </a:solidFill>
        </p:spPr>
        <p:txBody>
          <a:bodyPr wrap="square" rtlCol="0">
            <a:spAutoFit/>
          </a:bodyPr>
          <a:lstStyle/>
          <a:p>
            <a:r>
              <a:rPr lang="ja-JP" altLang="ja-JP" sz="1200" dirty="0">
                <a:effectLst/>
                <a:ea typeface="游ゴシック" panose="020B0400000000000000" pitchFamily="50" charset="-128"/>
                <a:cs typeface="Times New Roman" panose="02020603050405020304" pitchFamily="18" charset="0"/>
              </a:rPr>
              <a:t>令和５年度（令和４年度からの繰越分）障がい福祉分野の</a:t>
            </a:r>
            <a:r>
              <a:rPr lang="en-US" altLang="ja-JP" sz="1200" dirty="0">
                <a:effectLst/>
                <a:ea typeface="游ゴシック" panose="020B0400000000000000" pitchFamily="50" charset="-128"/>
                <a:cs typeface="Times New Roman" panose="02020603050405020304" pitchFamily="18" charset="0"/>
              </a:rPr>
              <a:t>ICT</a:t>
            </a:r>
            <a:r>
              <a:rPr lang="ja-JP" altLang="ja-JP" sz="1200" dirty="0">
                <a:effectLst/>
                <a:ea typeface="游ゴシック" panose="020B0400000000000000" pitchFamily="50" charset="-128"/>
                <a:cs typeface="Times New Roman" panose="02020603050405020304" pitchFamily="18" charset="0"/>
              </a:rPr>
              <a:t>導入支援事業</a:t>
            </a:r>
            <a:endParaRPr kumimoji="1" lang="ja-JP" altLang="en-US" sz="1200" dirty="0"/>
          </a:p>
        </p:txBody>
      </p:sp>
      <p:grpSp>
        <p:nvGrpSpPr>
          <p:cNvPr id="15" name="グループ化 14">
            <a:extLst>
              <a:ext uri="{FF2B5EF4-FFF2-40B4-BE49-F238E27FC236}">
                <a16:creationId xmlns:a16="http://schemas.microsoft.com/office/drawing/2014/main" id="{A1303BDD-75EF-4010-98E6-F5A727B0D5BB}"/>
              </a:ext>
            </a:extLst>
          </p:cNvPr>
          <p:cNvGrpSpPr/>
          <p:nvPr/>
        </p:nvGrpSpPr>
        <p:grpSpPr>
          <a:xfrm>
            <a:off x="60796" y="3675907"/>
            <a:ext cx="8927814" cy="2991593"/>
            <a:chOff x="4122583" y="1808007"/>
            <a:chExt cx="4647873" cy="1735294"/>
          </a:xfrm>
        </p:grpSpPr>
        <p:sp>
          <p:nvSpPr>
            <p:cNvPr id="16" name="四角形: 角を丸くする 15">
              <a:extLst>
                <a:ext uri="{FF2B5EF4-FFF2-40B4-BE49-F238E27FC236}">
                  <a16:creationId xmlns:a16="http://schemas.microsoft.com/office/drawing/2014/main" id="{09C85C6E-0565-4279-BBA1-561BCA8185B2}"/>
                </a:ext>
              </a:extLst>
            </p:cNvPr>
            <p:cNvSpPr/>
            <p:nvPr/>
          </p:nvSpPr>
          <p:spPr>
            <a:xfrm>
              <a:off x="4122583" y="1965961"/>
              <a:ext cx="4647873" cy="1577340"/>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2000" b="1" dirty="0">
                <a:solidFill>
                  <a:schemeClr val="tx1">
                    <a:lumMod val="65000"/>
                    <a:lumOff val="35000"/>
                  </a:schemeClr>
                </a:solidFill>
              </a:endParaRPr>
            </a:p>
            <a:p>
              <a:r>
                <a:rPr lang="en-US" altLang="ja-JP" sz="1800" b="0" i="0" u="none" strike="noStrike" baseline="0" dirty="0">
                  <a:solidFill>
                    <a:srgbClr val="000000"/>
                  </a:solidFill>
                  <a:latin typeface="AAAAAE+HiraginoSans-W6"/>
                </a:rPr>
                <a:t>〈</a:t>
              </a:r>
              <a:r>
                <a:rPr lang="ja-JP" altLang="en-US" sz="1800" b="0" i="0" u="none" strike="noStrike" baseline="0" dirty="0">
                  <a:solidFill>
                    <a:srgbClr val="000000"/>
                  </a:solidFill>
                  <a:latin typeface="AAAAAE+HiraginoSans-W6"/>
                </a:rPr>
                <a:t>良かった点</a:t>
              </a:r>
              <a:r>
                <a:rPr lang="en-US" altLang="ja-JP" sz="1800" b="0" i="0" u="none" strike="noStrike" baseline="0" dirty="0">
                  <a:solidFill>
                    <a:srgbClr val="000000"/>
                  </a:solidFill>
                  <a:latin typeface="AAAAAE+HiraginoSans-W6"/>
                </a:rPr>
                <a:t>〉 </a:t>
              </a:r>
              <a:r>
                <a:rPr lang="ja-JP" altLang="en-US" sz="1800" b="0" i="0" u="none" strike="noStrike" baseline="0" dirty="0">
                  <a:solidFill>
                    <a:srgbClr val="000000"/>
                  </a:solidFill>
                  <a:latin typeface="AAAAAB+HiraginoSans-W3"/>
                </a:rPr>
                <a:t> 　</a:t>
              </a:r>
              <a:endParaRPr lang="en-US" altLang="ja-JP" sz="1800" b="0" i="0" u="none" strike="noStrike" baseline="0" dirty="0">
                <a:solidFill>
                  <a:srgbClr val="000000"/>
                </a:solidFill>
                <a:latin typeface="AAAAAB+HiraginoSans-W3"/>
              </a:endParaRPr>
            </a:p>
            <a:p>
              <a:r>
                <a:rPr lang="ja-JP" altLang="en-US" sz="1800" b="0" i="0" u="none" strike="noStrike" baseline="0" dirty="0">
                  <a:solidFill>
                    <a:srgbClr val="000000"/>
                  </a:solidFill>
                  <a:latin typeface="AAAAAB+HiraginoSans-W3"/>
                </a:rPr>
                <a:t>支援記録作成等の際に手書きの作業が不要になったこと。間違えたら書き直しなのが憂鬱だった 。</a:t>
              </a:r>
              <a:endParaRPr lang="en-US" altLang="ja-JP" sz="1800" b="0" i="0" u="none" strike="noStrike" baseline="0" dirty="0">
                <a:solidFill>
                  <a:srgbClr val="000000"/>
                </a:solidFill>
                <a:latin typeface="AAAAAB+HiraginoSans-W3"/>
              </a:endParaRPr>
            </a:p>
            <a:p>
              <a:endParaRPr lang="en-US" altLang="ja-JP" sz="1800" b="0" i="0" u="none" strike="noStrike" baseline="0" dirty="0">
                <a:solidFill>
                  <a:srgbClr val="000000"/>
                </a:solidFill>
                <a:latin typeface="AAAAAB+HiraginoSans-W3"/>
              </a:endParaRPr>
            </a:p>
            <a:p>
              <a:r>
                <a:rPr lang="en-US" altLang="ja-JP" sz="1800" b="0" i="0" u="none" strike="noStrike" baseline="0" dirty="0">
                  <a:solidFill>
                    <a:schemeClr val="tx1"/>
                  </a:solidFill>
                  <a:latin typeface="AAAAAE+HiraginoSans-W6"/>
                </a:rPr>
                <a:t>〈</a:t>
              </a:r>
              <a:r>
                <a:rPr lang="ja-JP" altLang="en-US" sz="1800" b="0" i="0" u="none" strike="noStrike" baseline="0" dirty="0">
                  <a:solidFill>
                    <a:schemeClr val="tx1"/>
                  </a:solidFill>
                  <a:latin typeface="AAAAAE+HiraginoSans-W6"/>
                </a:rPr>
                <a:t>他に導入したい機器等とその理由</a:t>
              </a:r>
              <a:r>
                <a:rPr lang="en-US" altLang="ja-JP" sz="1800" b="0" i="0" u="none" strike="noStrike" baseline="0" dirty="0">
                  <a:solidFill>
                    <a:schemeClr val="tx1"/>
                  </a:solidFill>
                  <a:latin typeface="AAAAAE+HiraginoSans-W6"/>
                </a:rPr>
                <a:t>〉 </a:t>
              </a:r>
              <a:r>
                <a:rPr lang="ja-JP" altLang="en-US" sz="1800" b="0" i="0" u="none" strike="noStrike" baseline="0" dirty="0">
                  <a:solidFill>
                    <a:schemeClr val="tx1"/>
                  </a:solidFill>
                  <a:latin typeface="AAAAAM+HiraMinProN-W3"/>
                </a:rPr>
                <a:t>いまだアナログで行っている作業（レシートの仕分け、入力作業。経費の計算や備品購入時の計算や振り分けなど）もあるので、それも機械化したいと思った。</a:t>
              </a:r>
              <a:endParaRPr kumimoji="1" lang="en-US" altLang="ja-JP" sz="2000" b="1" dirty="0">
                <a:solidFill>
                  <a:schemeClr val="tx1"/>
                </a:solidFill>
              </a:endParaRPr>
            </a:p>
          </p:txBody>
        </p:sp>
        <p:sp>
          <p:nvSpPr>
            <p:cNvPr id="17" name="四角形: 角を丸くする 16">
              <a:extLst>
                <a:ext uri="{FF2B5EF4-FFF2-40B4-BE49-F238E27FC236}">
                  <a16:creationId xmlns:a16="http://schemas.microsoft.com/office/drawing/2014/main" id="{2E81446F-6895-40F4-9215-AA5DC2AC4EAA}"/>
                </a:ext>
              </a:extLst>
            </p:cNvPr>
            <p:cNvSpPr/>
            <p:nvPr/>
          </p:nvSpPr>
          <p:spPr>
            <a:xfrm>
              <a:off x="4232592" y="1808007"/>
              <a:ext cx="631909" cy="209798"/>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職員の声</a:t>
              </a:r>
            </a:p>
          </p:txBody>
        </p:sp>
      </p:grpSp>
      <p:sp>
        <p:nvSpPr>
          <p:cNvPr id="14" name="正方形/長方形 13">
            <a:extLst>
              <a:ext uri="{FF2B5EF4-FFF2-40B4-BE49-F238E27FC236}">
                <a16:creationId xmlns:a16="http://schemas.microsoft.com/office/drawing/2014/main" id="{25CA2CAA-B774-41E5-81CD-712E8C45C6EE}"/>
              </a:ext>
            </a:extLst>
          </p:cNvPr>
          <p:cNvSpPr/>
          <p:nvPr/>
        </p:nvSpPr>
        <p:spPr>
          <a:xfrm>
            <a:off x="5705802" y="147554"/>
            <a:ext cx="3282808" cy="904007"/>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1200" b="0" i="0" u="none" strike="noStrike" baseline="0" dirty="0">
                <a:solidFill>
                  <a:srgbClr val="000000"/>
                </a:solidFill>
                <a:latin typeface="AAAAAB+HiraginoSans-W3"/>
              </a:rPr>
              <a:t>【</a:t>
            </a:r>
            <a:r>
              <a:rPr lang="ja-JP" altLang="en-US" sz="1200" b="0" i="0" u="none" strike="noStrike" baseline="0" dirty="0">
                <a:solidFill>
                  <a:srgbClr val="000000"/>
                </a:solidFill>
                <a:latin typeface="AAAAAB+HiraginoSans-W3"/>
              </a:rPr>
              <a:t>法人名</a:t>
            </a:r>
            <a:r>
              <a:rPr lang="en-US" altLang="ja-JP" sz="1200" b="0" i="0" u="none" strike="noStrike" baseline="0" dirty="0">
                <a:solidFill>
                  <a:srgbClr val="000000"/>
                </a:solidFill>
                <a:latin typeface="AAAAAB+HiraginoSans-W3"/>
              </a:rPr>
              <a:t>】</a:t>
            </a:r>
            <a:r>
              <a:rPr lang="ja-JP" altLang="en-US" sz="1200" b="0" i="0" u="none" strike="noStrike" baseline="0" dirty="0">
                <a:solidFill>
                  <a:srgbClr val="000000"/>
                </a:solidFill>
                <a:latin typeface="AAAAAB+HiraginoSans-W3"/>
              </a:rPr>
              <a:t>月虹株式会社 </a:t>
            </a:r>
            <a:endParaRPr lang="en-US" altLang="ja-JP" sz="1200" b="0" i="0" u="none" strike="noStrike" baseline="0" dirty="0">
              <a:solidFill>
                <a:srgbClr val="000000"/>
              </a:solidFill>
              <a:latin typeface="AAAAAB+HiraginoSans-W3"/>
            </a:endParaRPr>
          </a:p>
          <a:p>
            <a:pPr algn="l"/>
            <a:r>
              <a:rPr lang="en-US" altLang="ja-JP" sz="1200" b="0" i="0" u="none" strike="noStrike" baseline="0" dirty="0">
                <a:solidFill>
                  <a:srgbClr val="000000"/>
                </a:solidFill>
                <a:latin typeface="AAAAAB+HiraginoSans-W3"/>
              </a:rPr>
              <a:t>【</a:t>
            </a:r>
            <a:r>
              <a:rPr lang="ja-JP" altLang="en-US" sz="1200" b="0" i="0" u="none" strike="noStrike" baseline="0" dirty="0">
                <a:solidFill>
                  <a:srgbClr val="000000"/>
                </a:solidFill>
                <a:latin typeface="AAAAAB+HiraginoSans-W3"/>
              </a:rPr>
              <a:t>事業所名</a:t>
            </a:r>
            <a:r>
              <a:rPr lang="en-US" altLang="ja-JP" sz="1200" b="0" i="0" u="none" strike="noStrike" baseline="0" dirty="0">
                <a:solidFill>
                  <a:srgbClr val="000000"/>
                </a:solidFill>
                <a:latin typeface="AAAAAB+HiraginoSans-W3"/>
              </a:rPr>
              <a:t>】</a:t>
            </a:r>
            <a:r>
              <a:rPr lang="ja-JP" altLang="en-US" sz="1200" b="0" i="0" u="none" strike="noStrike" baseline="0" dirty="0">
                <a:solidFill>
                  <a:srgbClr val="000000"/>
                </a:solidFill>
                <a:latin typeface="AAAAAB+HiraginoSans-W3"/>
              </a:rPr>
              <a:t>就労継続支援</a:t>
            </a:r>
            <a:r>
              <a:rPr lang="en-US" altLang="ja-JP" sz="1200" b="0" i="0" u="none" strike="noStrike" baseline="0" dirty="0">
                <a:solidFill>
                  <a:srgbClr val="000000"/>
                </a:solidFill>
                <a:latin typeface="AAAAAQ+Helvetica"/>
              </a:rPr>
              <a:t>A</a:t>
            </a:r>
            <a:r>
              <a:rPr lang="ja-JP" altLang="en-US" sz="1200" b="0" i="0" u="none" strike="noStrike" baseline="0" dirty="0">
                <a:solidFill>
                  <a:srgbClr val="000000"/>
                </a:solidFill>
                <a:latin typeface="AAAAAB+HiraginoSans-W3"/>
              </a:rPr>
              <a:t>型事業所 糸星 </a:t>
            </a:r>
            <a:endParaRPr lang="en-US" altLang="ja-JP" sz="1200" b="0" i="0" u="none" strike="noStrike" baseline="0" dirty="0">
              <a:solidFill>
                <a:srgbClr val="000000"/>
              </a:solidFill>
              <a:latin typeface="AAAAAB+HiraginoSans-W3"/>
            </a:endParaRPr>
          </a:p>
          <a:p>
            <a:pPr algn="l"/>
            <a:r>
              <a:rPr lang="en-US" altLang="ja-JP" sz="1200" b="0" i="0" u="none" strike="noStrike" baseline="0" dirty="0">
                <a:solidFill>
                  <a:srgbClr val="000000"/>
                </a:solidFill>
                <a:latin typeface="AAAAAB+HiraginoSans-W3"/>
              </a:rPr>
              <a:t>【</a:t>
            </a:r>
            <a:r>
              <a:rPr lang="ja-JP" altLang="en-US" sz="1200" b="0" i="0" u="none" strike="noStrike" baseline="0" dirty="0">
                <a:solidFill>
                  <a:srgbClr val="000000"/>
                </a:solidFill>
                <a:latin typeface="AAAAAB+HiraginoSans-W3"/>
              </a:rPr>
              <a:t>提供サービス</a:t>
            </a:r>
            <a:r>
              <a:rPr lang="en-US" altLang="ja-JP" sz="1200" b="0" i="0" u="none" strike="noStrike" baseline="0" dirty="0">
                <a:solidFill>
                  <a:srgbClr val="000000"/>
                </a:solidFill>
                <a:latin typeface="AAAAAB+HiraginoSans-W3"/>
              </a:rPr>
              <a:t>】</a:t>
            </a:r>
            <a:r>
              <a:rPr lang="ja-JP" altLang="en-US" sz="1200" b="0" i="0" u="none" strike="noStrike" baseline="0" dirty="0">
                <a:solidFill>
                  <a:srgbClr val="000000"/>
                </a:solidFill>
                <a:latin typeface="AAAAAB+HiraginoSans-W3"/>
              </a:rPr>
              <a:t>就労継続支援</a:t>
            </a:r>
            <a:r>
              <a:rPr lang="en-US" altLang="ja-JP" sz="1200" b="0" i="0" u="none" strike="noStrike" baseline="0" dirty="0">
                <a:solidFill>
                  <a:srgbClr val="000000"/>
                </a:solidFill>
                <a:latin typeface="AAAAAQ+Helvetica"/>
              </a:rPr>
              <a:t>A</a:t>
            </a:r>
            <a:r>
              <a:rPr lang="ja-JP" altLang="en-US" sz="1200" b="0" i="0" u="none" strike="noStrike" baseline="0" dirty="0">
                <a:solidFill>
                  <a:srgbClr val="000000"/>
                </a:solidFill>
                <a:latin typeface="AAAAAB+HiraginoSans-W3"/>
              </a:rPr>
              <a:t>型事業所 </a:t>
            </a:r>
            <a:endParaRPr lang="en-US" altLang="ja-JP" sz="1050" kern="100" dirty="0">
              <a:solidFill>
                <a:schemeClr val="tx1"/>
              </a:solidFill>
              <a:effectLst/>
              <a:sym typeface="Wingdings" panose="05000000000000000000" pitchFamily="2" charset="2"/>
            </a:endParaRPr>
          </a:p>
        </p:txBody>
      </p:sp>
    </p:spTree>
    <p:extLst>
      <p:ext uri="{BB962C8B-B14F-4D97-AF65-F5344CB8AC3E}">
        <p14:creationId xmlns:p14="http://schemas.microsoft.com/office/powerpoint/2010/main" val="2300928783"/>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Ion Boardroom</Template>
  <TotalTime>1170</TotalTime>
  <Words>656</Words>
  <PresentationFormat>画面に合わせる (4:3)</PresentationFormat>
  <Paragraphs>42</Paragraphs>
  <Slides>3</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vt:i4>
      </vt:variant>
    </vt:vector>
  </HeadingPairs>
  <TitlesOfParts>
    <vt:vector size="15" baseType="lpstr">
      <vt:lpstr>AAAAAB+HiraginoSans-W3</vt:lpstr>
      <vt:lpstr>AAAAAE+HiraginoSans-W6</vt:lpstr>
      <vt:lpstr>AAAAAF+Helvetica-Bold</vt:lpstr>
      <vt:lpstr>AAAAAH+Calibri-Bold</vt:lpstr>
      <vt:lpstr>AAAAAJ+AppleColorEmoji</vt:lpstr>
      <vt:lpstr>AAAAAM+HiraMinProN-W3</vt:lpstr>
      <vt:lpstr>AAAAAN+Times-Roman</vt:lpstr>
      <vt:lpstr>AAAAAQ+Helvetica</vt:lpstr>
      <vt:lpstr>Arial</vt:lpstr>
      <vt:lpstr>Calibri</vt:lpstr>
      <vt:lpstr>Calibri Light</vt:lpstr>
      <vt:lpstr>Office Theme</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2025-03-11T06:02:15Z</cp:lastPrinted>
  <dcterms:created xsi:type="dcterms:W3CDTF">2024-09-09T06:52:45Z</dcterms:created>
  <dcterms:modified xsi:type="dcterms:W3CDTF">2025-03-18T04:31:33Z</dcterms:modified>
</cp:coreProperties>
</file>