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60" r:id="rId1"/>
  </p:sldMasterIdLst>
  <p:sldIdLst>
    <p:sldId id="266" r:id="rId2"/>
    <p:sldId id="268" r:id="rId3"/>
    <p:sldId id="269" r:id="rId4"/>
  </p:sldIdLst>
  <p:sldSz cx="9144000" cy="6858000" type="screen4x3"/>
  <p:notesSz cx="6807200" cy="99393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CCCC"/>
    <a:srgbClr val="27CED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中間スタイル 2 - アクセント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中間スタイル 2 - アクセント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中間スタイル 2 - アクセント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3296810-A885-4BE3-A3E7-6D5BEEA58F35}" styleName="中間スタイル 2 - アクセント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21E4AEA4-8DFA-4A89-87EB-49C32662AFE0}" styleName="中間スタイル 2 - アクセント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306799F8-075E-4A3A-A7F6-7FBC6576F1A4}" styleName="テーマ スタイル 2 - アクセント 3">
    <a:tblBg>
      <a:fillRef idx="3">
        <a:schemeClr val="accent3"/>
      </a:fillRef>
      <a:effectRef idx="3">
        <a:schemeClr val="accent3"/>
      </a:effectRef>
    </a:tblBg>
    <a:wholeTbl>
      <a:tcTxStyle>
        <a:fontRef idx="minor">
          <a:scrgbClr r="0" g="0" b="0"/>
        </a:fontRef>
        <a:schemeClr val="lt1"/>
      </a:tcTxStyle>
      <a:tcStyle>
        <a:tcBdr>
          <a:left>
            <a:lnRef idx="1">
              <a:schemeClr val="accent3">
                <a:tint val="50000"/>
              </a:schemeClr>
            </a:lnRef>
          </a:left>
          <a:right>
            <a:lnRef idx="1">
              <a:schemeClr val="accent3">
                <a:tint val="50000"/>
              </a:schemeClr>
            </a:lnRef>
          </a:right>
          <a:top>
            <a:lnRef idx="1">
              <a:schemeClr val="accent3">
                <a:tint val="50000"/>
              </a:schemeClr>
            </a:lnRef>
          </a:top>
          <a:bottom>
            <a:lnRef idx="1">
              <a:schemeClr val="accent3">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5940675A-B579-460E-94D1-54222C63F5DA}" styleName="スタイルなし、表のグリッド線あり">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771" autoAdjust="0"/>
    <p:restoredTop sz="94660"/>
  </p:normalViewPr>
  <p:slideViewPr>
    <p:cSldViewPr snapToGrid="0">
      <p:cViewPr varScale="1">
        <p:scale>
          <a:sx n="100" d="100"/>
          <a:sy n="100" d="100"/>
        </p:scale>
        <p:origin x="725" y="6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viewProps" Target="viewProps.xml"/><Relationship Id="rId5" Type="http://schemas.openxmlformats.org/officeDocument/2006/relationships/presProps" Target="presProps.xml"/><Relationship Id="rId4" Type="http://schemas.openxmlformats.org/officeDocument/2006/relationships/slide" Target="slides/slide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ja-JP" altLang="en-US"/>
              <a:t>マスター タイトルの書式設定</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588FFC7A-05F1-49DC-8AEB-3C758879BABE}" type="datetimeFigureOut">
              <a:rPr kumimoji="1" lang="ja-JP" altLang="en-US" smtClean="0"/>
              <a:t>2025/2/12</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6D0DDFAE-B48F-4667-B81E-DF2A651FC31B}" type="slidenum">
              <a:rPr kumimoji="1" lang="ja-JP" altLang="en-US" smtClean="0"/>
              <a:t>‹#›</a:t>
            </a:fld>
            <a:endParaRPr kumimoji="1" lang="ja-JP" altLang="en-US"/>
          </a:p>
        </p:txBody>
      </p:sp>
    </p:spTree>
    <p:extLst>
      <p:ext uri="{BB962C8B-B14F-4D97-AF65-F5344CB8AC3E}">
        <p14:creationId xmlns:p14="http://schemas.microsoft.com/office/powerpoint/2010/main" val="190465455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588FFC7A-05F1-49DC-8AEB-3C758879BABE}" type="datetimeFigureOut">
              <a:rPr kumimoji="1" lang="ja-JP" altLang="en-US" smtClean="0"/>
              <a:t>2025/2/12</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6D0DDFAE-B48F-4667-B81E-DF2A651FC31B}" type="slidenum">
              <a:rPr kumimoji="1" lang="ja-JP" altLang="en-US" smtClean="0"/>
              <a:t>‹#›</a:t>
            </a:fld>
            <a:endParaRPr kumimoji="1" lang="ja-JP" altLang="en-US"/>
          </a:p>
        </p:txBody>
      </p:sp>
    </p:spTree>
    <p:extLst>
      <p:ext uri="{BB962C8B-B14F-4D97-AF65-F5344CB8AC3E}">
        <p14:creationId xmlns:p14="http://schemas.microsoft.com/office/powerpoint/2010/main" val="174588717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588FFC7A-05F1-49DC-8AEB-3C758879BABE}" type="datetimeFigureOut">
              <a:rPr kumimoji="1" lang="ja-JP" altLang="en-US" smtClean="0"/>
              <a:t>2025/2/12</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6D0DDFAE-B48F-4667-B81E-DF2A651FC31B}" type="slidenum">
              <a:rPr kumimoji="1" lang="ja-JP" altLang="en-US" smtClean="0"/>
              <a:t>‹#›</a:t>
            </a:fld>
            <a:endParaRPr kumimoji="1" lang="ja-JP" altLang="en-US"/>
          </a:p>
        </p:txBody>
      </p:sp>
    </p:spTree>
    <p:extLst>
      <p:ext uri="{BB962C8B-B14F-4D97-AF65-F5344CB8AC3E}">
        <p14:creationId xmlns:p14="http://schemas.microsoft.com/office/powerpoint/2010/main" val="41594687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588FFC7A-05F1-49DC-8AEB-3C758879BABE}" type="datetimeFigureOut">
              <a:rPr kumimoji="1" lang="ja-JP" altLang="en-US" smtClean="0"/>
              <a:t>2025/2/12</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6D0DDFAE-B48F-4667-B81E-DF2A651FC31B}" type="slidenum">
              <a:rPr kumimoji="1" lang="ja-JP" altLang="en-US" smtClean="0"/>
              <a:t>‹#›</a:t>
            </a:fld>
            <a:endParaRPr kumimoji="1" lang="ja-JP" altLang="en-US"/>
          </a:p>
        </p:txBody>
      </p:sp>
    </p:spTree>
    <p:extLst>
      <p:ext uri="{BB962C8B-B14F-4D97-AF65-F5344CB8AC3E}">
        <p14:creationId xmlns:p14="http://schemas.microsoft.com/office/powerpoint/2010/main" val="39358487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588FFC7A-05F1-49DC-8AEB-3C758879BABE}" type="datetimeFigureOut">
              <a:rPr kumimoji="1" lang="ja-JP" altLang="en-US" smtClean="0"/>
              <a:t>2025/2/12</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6D0DDFAE-B48F-4667-B81E-DF2A651FC31B}" type="slidenum">
              <a:rPr kumimoji="1" lang="ja-JP" altLang="en-US" smtClean="0"/>
              <a:t>‹#›</a:t>
            </a:fld>
            <a:endParaRPr kumimoji="1" lang="ja-JP" altLang="en-US"/>
          </a:p>
        </p:txBody>
      </p:sp>
    </p:spTree>
    <p:extLst>
      <p:ext uri="{BB962C8B-B14F-4D97-AF65-F5344CB8AC3E}">
        <p14:creationId xmlns:p14="http://schemas.microsoft.com/office/powerpoint/2010/main" val="121132747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588FFC7A-05F1-49DC-8AEB-3C758879BABE}" type="datetimeFigureOut">
              <a:rPr kumimoji="1" lang="ja-JP" altLang="en-US" smtClean="0"/>
              <a:t>2025/2/12</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6D0DDFAE-B48F-4667-B81E-DF2A651FC31B}" type="slidenum">
              <a:rPr kumimoji="1" lang="ja-JP" altLang="en-US" smtClean="0"/>
              <a:t>‹#›</a:t>
            </a:fld>
            <a:endParaRPr kumimoji="1" lang="ja-JP" altLang="en-US"/>
          </a:p>
        </p:txBody>
      </p:sp>
    </p:spTree>
    <p:extLst>
      <p:ext uri="{BB962C8B-B14F-4D97-AF65-F5344CB8AC3E}">
        <p14:creationId xmlns:p14="http://schemas.microsoft.com/office/powerpoint/2010/main" val="36978718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Content Placeholder 3"/>
          <p:cNvSpPr>
            <a:spLocks noGrp="1"/>
          </p:cNvSpPr>
          <p:nvPr>
            <p:ph sz="half" idx="2"/>
          </p:nvPr>
        </p:nvSpPr>
        <p:spPr>
          <a:xfrm>
            <a:off x="629842" y="2505075"/>
            <a:ext cx="3868340"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Content Placeholder 5"/>
          <p:cNvSpPr>
            <a:spLocks noGrp="1"/>
          </p:cNvSpPr>
          <p:nvPr>
            <p:ph sz="quarter" idx="4"/>
          </p:nvPr>
        </p:nvSpPr>
        <p:spPr>
          <a:xfrm>
            <a:off x="4629150" y="2505075"/>
            <a:ext cx="3887391"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588FFC7A-05F1-49DC-8AEB-3C758879BABE}" type="datetimeFigureOut">
              <a:rPr kumimoji="1" lang="ja-JP" altLang="en-US" smtClean="0"/>
              <a:t>2025/2/12</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6D0DDFAE-B48F-4667-B81E-DF2A651FC31B}" type="slidenum">
              <a:rPr kumimoji="1" lang="ja-JP" altLang="en-US" smtClean="0"/>
              <a:t>‹#›</a:t>
            </a:fld>
            <a:endParaRPr kumimoji="1" lang="ja-JP" altLang="en-US"/>
          </a:p>
        </p:txBody>
      </p:sp>
    </p:spTree>
    <p:extLst>
      <p:ext uri="{BB962C8B-B14F-4D97-AF65-F5344CB8AC3E}">
        <p14:creationId xmlns:p14="http://schemas.microsoft.com/office/powerpoint/2010/main" val="419095841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588FFC7A-05F1-49DC-8AEB-3C758879BABE}" type="datetimeFigureOut">
              <a:rPr kumimoji="1" lang="ja-JP" altLang="en-US" smtClean="0"/>
              <a:t>2025/2/12</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6D0DDFAE-B48F-4667-B81E-DF2A651FC31B}" type="slidenum">
              <a:rPr kumimoji="1" lang="ja-JP" altLang="en-US" smtClean="0"/>
              <a:t>‹#›</a:t>
            </a:fld>
            <a:endParaRPr kumimoji="1" lang="ja-JP" altLang="en-US"/>
          </a:p>
        </p:txBody>
      </p:sp>
    </p:spTree>
    <p:extLst>
      <p:ext uri="{BB962C8B-B14F-4D97-AF65-F5344CB8AC3E}">
        <p14:creationId xmlns:p14="http://schemas.microsoft.com/office/powerpoint/2010/main" val="35583517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88FFC7A-05F1-49DC-8AEB-3C758879BABE}" type="datetimeFigureOut">
              <a:rPr kumimoji="1" lang="ja-JP" altLang="en-US" smtClean="0"/>
              <a:t>2025/2/12</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6D0DDFAE-B48F-4667-B81E-DF2A651FC31B}" type="slidenum">
              <a:rPr kumimoji="1" lang="ja-JP" altLang="en-US" smtClean="0"/>
              <a:t>‹#›</a:t>
            </a:fld>
            <a:endParaRPr kumimoji="1" lang="ja-JP" altLang="en-US"/>
          </a:p>
        </p:txBody>
      </p:sp>
    </p:spTree>
    <p:extLst>
      <p:ext uri="{BB962C8B-B14F-4D97-AF65-F5344CB8AC3E}">
        <p14:creationId xmlns:p14="http://schemas.microsoft.com/office/powerpoint/2010/main" val="5325042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588FFC7A-05F1-49DC-8AEB-3C758879BABE}" type="datetimeFigureOut">
              <a:rPr kumimoji="1" lang="ja-JP" altLang="en-US" smtClean="0"/>
              <a:t>2025/2/12</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6D0DDFAE-B48F-4667-B81E-DF2A651FC31B}" type="slidenum">
              <a:rPr kumimoji="1" lang="ja-JP" altLang="en-US" smtClean="0"/>
              <a:t>‹#›</a:t>
            </a:fld>
            <a:endParaRPr kumimoji="1" lang="ja-JP" altLang="en-US"/>
          </a:p>
        </p:txBody>
      </p:sp>
    </p:spTree>
    <p:extLst>
      <p:ext uri="{BB962C8B-B14F-4D97-AF65-F5344CB8AC3E}">
        <p14:creationId xmlns:p14="http://schemas.microsoft.com/office/powerpoint/2010/main" val="4430216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588FFC7A-05F1-49DC-8AEB-3C758879BABE}" type="datetimeFigureOut">
              <a:rPr kumimoji="1" lang="ja-JP" altLang="en-US" smtClean="0"/>
              <a:t>2025/2/12</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6D0DDFAE-B48F-4667-B81E-DF2A651FC31B}" type="slidenum">
              <a:rPr kumimoji="1" lang="ja-JP" altLang="en-US" smtClean="0"/>
              <a:t>‹#›</a:t>
            </a:fld>
            <a:endParaRPr kumimoji="1" lang="ja-JP" altLang="en-US"/>
          </a:p>
        </p:txBody>
      </p:sp>
    </p:spTree>
    <p:extLst>
      <p:ext uri="{BB962C8B-B14F-4D97-AF65-F5344CB8AC3E}">
        <p14:creationId xmlns:p14="http://schemas.microsoft.com/office/powerpoint/2010/main" val="231738805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88FFC7A-05F1-49DC-8AEB-3C758879BABE}" type="datetimeFigureOut">
              <a:rPr kumimoji="1" lang="ja-JP" altLang="en-US" smtClean="0"/>
              <a:t>2025/2/12</a:t>
            </a:fld>
            <a:endParaRPr kumimoji="1" lang="ja-JP" alt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D0DDFAE-B48F-4667-B81E-DF2A651FC31B}" type="slidenum">
              <a:rPr kumimoji="1" lang="ja-JP" altLang="en-US" smtClean="0"/>
              <a:t>‹#›</a:t>
            </a:fld>
            <a:endParaRPr kumimoji="1" lang="ja-JP" altLang="en-US"/>
          </a:p>
        </p:txBody>
      </p:sp>
    </p:spTree>
    <p:extLst>
      <p:ext uri="{BB962C8B-B14F-4D97-AF65-F5344CB8AC3E}">
        <p14:creationId xmlns:p14="http://schemas.microsoft.com/office/powerpoint/2010/main" val="3374108059"/>
      </p:ext>
    </p:extLst>
  </p:cSld>
  <p:clrMap bg1="lt1" tx1="dk1" bg2="lt2" tx2="dk2" accent1="accent1" accent2="accent2" accent3="accent3" accent4="accent4" accent5="accent5" accent6="accent6" hlink="hlink" folHlink="folHlink"/>
  <p:sldLayoutIdLst>
    <p:sldLayoutId id="2147483961" r:id="rId1"/>
    <p:sldLayoutId id="2147483962" r:id="rId2"/>
    <p:sldLayoutId id="2147483963" r:id="rId3"/>
    <p:sldLayoutId id="2147483964" r:id="rId4"/>
    <p:sldLayoutId id="2147483965" r:id="rId5"/>
    <p:sldLayoutId id="2147483966" r:id="rId6"/>
    <p:sldLayoutId id="2147483967" r:id="rId7"/>
    <p:sldLayoutId id="2147483968" r:id="rId8"/>
    <p:sldLayoutId id="2147483969" r:id="rId9"/>
    <p:sldLayoutId id="2147483970" r:id="rId10"/>
    <p:sldLayoutId id="2147483971"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四角形: 角を丸くする 3">
            <a:extLst>
              <a:ext uri="{FF2B5EF4-FFF2-40B4-BE49-F238E27FC236}">
                <a16:creationId xmlns:a16="http://schemas.microsoft.com/office/drawing/2014/main" id="{87897C8B-BD09-4D18-A726-5305C06D7FFA}"/>
              </a:ext>
            </a:extLst>
          </p:cNvPr>
          <p:cNvSpPr/>
          <p:nvPr/>
        </p:nvSpPr>
        <p:spPr>
          <a:xfrm>
            <a:off x="60796" y="358897"/>
            <a:ext cx="5539904" cy="669804"/>
          </a:xfrm>
          <a:prstGeom prst="roundRect">
            <a:avLst>
              <a:gd name="adj" fmla="val 9950"/>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2400" b="1" dirty="0">
                <a:solidFill>
                  <a:schemeClr val="bg1"/>
                </a:solidFill>
              </a:rPr>
              <a:t>支援記録の作成と情報共有の効率化</a:t>
            </a:r>
            <a:endParaRPr kumimoji="1" lang="en-US" altLang="ja-JP" sz="2400" b="1" dirty="0">
              <a:solidFill>
                <a:schemeClr val="bg1"/>
              </a:solidFill>
            </a:endParaRPr>
          </a:p>
        </p:txBody>
      </p:sp>
      <p:grpSp>
        <p:nvGrpSpPr>
          <p:cNvPr id="8" name="グループ化 7">
            <a:extLst>
              <a:ext uri="{FF2B5EF4-FFF2-40B4-BE49-F238E27FC236}">
                <a16:creationId xmlns:a16="http://schemas.microsoft.com/office/drawing/2014/main" id="{06E58739-ED48-4380-A4B7-B01D18ED3EB7}"/>
              </a:ext>
            </a:extLst>
          </p:cNvPr>
          <p:cNvGrpSpPr/>
          <p:nvPr/>
        </p:nvGrpSpPr>
        <p:grpSpPr>
          <a:xfrm>
            <a:off x="60796" y="1124731"/>
            <a:ext cx="8975111" cy="2395710"/>
            <a:chOff x="4122583" y="1787292"/>
            <a:chExt cx="4647873" cy="1626661"/>
          </a:xfrm>
        </p:grpSpPr>
        <p:sp>
          <p:nvSpPr>
            <p:cNvPr id="6" name="四角形: 角を丸くする 5">
              <a:extLst>
                <a:ext uri="{FF2B5EF4-FFF2-40B4-BE49-F238E27FC236}">
                  <a16:creationId xmlns:a16="http://schemas.microsoft.com/office/drawing/2014/main" id="{92C52E5B-F293-4059-8CBF-C7E3FC40EDE4}"/>
                </a:ext>
              </a:extLst>
            </p:cNvPr>
            <p:cNvSpPr/>
            <p:nvPr/>
          </p:nvSpPr>
          <p:spPr>
            <a:xfrm>
              <a:off x="4122583" y="1965960"/>
              <a:ext cx="4647873" cy="1447993"/>
            </a:xfrm>
            <a:prstGeom prst="roundRect">
              <a:avLst>
                <a:gd name="adj" fmla="val 8689"/>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kumimoji="1" lang="ja-JP" altLang="en-US" b="1" dirty="0">
                  <a:solidFill>
                    <a:schemeClr val="tx1">
                      <a:lumMod val="65000"/>
                      <a:lumOff val="35000"/>
                    </a:schemeClr>
                  </a:solidFill>
                </a:rPr>
                <a:t>パソコン：</a:t>
              </a:r>
              <a:r>
                <a:rPr kumimoji="1" lang="en-US" altLang="ja-JP" b="1" dirty="0">
                  <a:solidFill>
                    <a:schemeClr val="tx1">
                      <a:lumMod val="65000"/>
                      <a:lumOff val="35000"/>
                    </a:schemeClr>
                  </a:solidFill>
                </a:rPr>
                <a:t>1</a:t>
              </a:r>
              <a:r>
                <a:rPr kumimoji="1" lang="ja-JP" altLang="en-US" b="1" dirty="0">
                  <a:solidFill>
                    <a:schemeClr val="tx1">
                      <a:lumMod val="65000"/>
                      <a:lumOff val="35000"/>
                    </a:schemeClr>
                  </a:solidFill>
                </a:rPr>
                <a:t>台</a:t>
              </a:r>
              <a:endParaRPr kumimoji="1" lang="en-US" altLang="ja-JP" b="1" dirty="0">
                <a:solidFill>
                  <a:schemeClr val="tx1">
                    <a:lumMod val="65000"/>
                    <a:lumOff val="35000"/>
                  </a:schemeClr>
                </a:solidFill>
              </a:endParaRPr>
            </a:p>
            <a:p>
              <a:r>
                <a:rPr kumimoji="1" lang="ja-JP" altLang="en-US" b="1" dirty="0">
                  <a:solidFill>
                    <a:schemeClr val="tx1">
                      <a:lumMod val="65000"/>
                      <a:lumOff val="35000"/>
                    </a:schemeClr>
                  </a:solidFill>
                </a:rPr>
                <a:t>タブレット：</a:t>
              </a:r>
              <a:r>
                <a:rPr kumimoji="1" lang="en-US" altLang="ja-JP" b="1" dirty="0">
                  <a:solidFill>
                    <a:schemeClr val="tx1">
                      <a:lumMod val="65000"/>
                      <a:lumOff val="35000"/>
                    </a:schemeClr>
                  </a:solidFill>
                </a:rPr>
                <a:t>1</a:t>
              </a:r>
              <a:r>
                <a:rPr kumimoji="1" lang="ja-JP" altLang="en-US" b="1" dirty="0">
                  <a:solidFill>
                    <a:schemeClr val="tx1">
                      <a:lumMod val="65000"/>
                      <a:lumOff val="35000"/>
                    </a:schemeClr>
                  </a:solidFill>
                </a:rPr>
                <a:t>台</a:t>
              </a:r>
              <a:endParaRPr kumimoji="1" lang="en-US" altLang="ja-JP" b="1" dirty="0">
                <a:solidFill>
                  <a:schemeClr val="tx1">
                    <a:lumMod val="65000"/>
                    <a:lumOff val="35000"/>
                  </a:schemeClr>
                </a:solidFill>
              </a:endParaRPr>
            </a:p>
            <a:p>
              <a:r>
                <a:rPr kumimoji="1" lang="ja-JP" altLang="en-US" b="1" dirty="0">
                  <a:solidFill>
                    <a:schemeClr val="tx1">
                      <a:lumMod val="65000"/>
                      <a:lumOff val="35000"/>
                    </a:schemeClr>
                  </a:solidFill>
                </a:rPr>
                <a:t>ソフトウェア</a:t>
              </a:r>
              <a:r>
                <a:rPr kumimoji="1" lang="ja-JP" altLang="en-US" sz="1600" b="1" dirty="0">
                  <a:solidFill>
                    <a:schemeClr val="tx1">
                      <a:lumMod val="65000"/>
                      <a:lumOff val="35000"/>
                    </a:schemeClr>
                  </a:solidFill>
                </a:rPr>
                <a:t>（□記録  □情報共有  ■請求  □勤怠管理  □シフト表作成  ■人事給与）</a:t>
              </a:r>
              <a:endParaRPr kumimoji="1" lang="en-US" altLang="ja-JP" sz="1600" b="1" dirty="0">
                <a:solidFill>
                  <a:schemeClr val="tx1">
                    <a:lumMod val="65000"/>
                    <a:lumOff val="35000"/>
                  </a:schemeClr>
                </a:solidFill>
              </a:endParaRPr>
            </a:p>
            <a:p>
              <a:r>
                <a:rPr kumimoji="1" lang="ja-JP" altLang="en-US" b="1" dirty="0">
                  <a:solidFill>
                    <a:schemeClr val="tx1">
                      <a:lumMod val="65000"/>
                      <a:lumOff val="35000"/>
                    </a:schemeClr>
                  </a:solidFill>
                </a:rPr>
                <a:t>　</a:t>
              </a:r>
              <a:r>
                <a:rPr kumimoji="1" lang="ja-JP" altLang="en-US" b="1" dirty="0">
                  <a:solidFill>
                    <a:srgbClr val="FF0000"/>
                  </a:solidFill>
                </a:rPr>
                <a:t>➪</a:t>
              </a:r>
              <a:r>
                <a:rPr kumimoji="1" lang="ja-JP" altLang="en-US" b="1" dirty="0">
                  <a:solidFill>
                    <a:schemeClr val="tx1"/>
                  </a:solidFill>
                </a:rPr>
                <a:t>給与明細書の作成や</a:t>
              </a:r>
              <a:r>
                <a:rPr kumimoji="1" lang="en-US" altLang="ja-JP" b="1" dirty="0">
                  <a:solidFill>
                    <a:schemeClr val="tx1"/>
                  </a:solidFill>
                </a:rPr>
                <a:t>Web</a:t>
              </a:r>
              <a:r>
                <a:rPr kumimoji="1" lang="ja-JP" altLang="en-US" b="1" dirty="0">
                  <a:solidFill>
                    <a:schemeClr val="tx1"/>
                  </a:solidFill>
                </a:rPr>
                <a:t>での電子配信、請求書の自動作成ができるソフトウェア</a:t>
              </a:r>
              <a:r>
                <a:rPr kumimoji="1" lang="ja-JP" altLang="en-US" b="1" dirty="0">
                  <a:solidFill>
                    <a:schemeClr val="tx1">
                      <a:lumMod val="65000"/>
                      <a:lumOff val="35000"/>
                    </a:schemeClr>
                  </a:solidFill>
                </a:rPr>
                <a:t>。</a:t>
              </a:r>
              <a:endParaRPr kumimoji="1" lang="en-US" altLang="ja-JP" sz="1600" b="1" dirty="0">
                <a:solidFill>
                  <a:schemeClr val="tx1">
                    <a:lumMod val="65000"/>
                    <a:lumOff val="35000"/>
                  </a:schemeClr>
                </a:solidFill>
              </a:endParaRPr>
            </a:p>
            <a:p>
              <a:endParaRPr kumimoji="1" lang="en-US" altLang="ja-JP" dirty="0">
                <a:solidFill>
                  <a:schemeClr val="tx1">
                    <a:lumMod val="65000"/>
                    <a:lumOff val="35000"/>
                  </a:schemeClr>
                </a:solidFill>
              </a:endParaRPr>
            </a:p>
          </p:txBody>
        </p:sp>
        <p:sp>
          <p:nvSpPr>
            <p:cNvPr id="7" name="四角形: 角を丸くする 6">
              <a:extLst>
                <a:ext uri="{FF2B5EF4-FFF2-40B4-BE49-F238E27FC236}">
                  <a16:creationId xmlns:a16="http://schemas.microsoft.com/office/drawing/2014/main" id="{DD775A77-E13A-4118-BCC0-5015E738FA06}"/>
                </a:ext>
              </a:extLst>
            </p:cNvPr>
            <p:cNvSpPr/>
            <p:nvPr/>
          </p:nvSpPr>
          <p:spPr>
            <a:xfrm>
              <a:off x="4232011" y="1787292"/>
              <a:ext cx="1078437" cy="223177"/>
            </a:xfrm>
            <a:prstGeom prst="roundRect">
              <a:avLst/>
            </a:prstGeom>
            <a:solidFill>
              <a:srgbClr val="27CED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dirty="0"/>
                <a:t>導入機器等の内容</a:t>
              </a:r>
            </a:p>
          </p:txBody>
        </p:sp>
      </p:grpSp>
      <p:grpSp>
        <p:nvGrpSpPr>
          <p:cNvPr id="15" name="グループ化 14">
            <a:extLst>
              <a:ext uri="{FF2B5EF4-FFF2-40B4-BE49-F238E27FC236}">
                <a16:creationId xmlns:a16="http://schemas.microsoft.com/office/drawing/2014/main" id="{A1303BDD-75EF-4010-98E6-F5A727B0D5BB}"/>
              </a:ext>
            </a:extLst>
          </p:cNvPr>
          <p:cNvGrpSpPr/>
          <p:nvPr/>
        </p:nvGrpSpPr>
        <p:grpSpPr>
          <a:xfrm>
            <a:off x="60796" y="3767372"/>
            <a:ext cx="8927814" cy="2900128"/>
            <a:chOff x="4122583" y="1861062"/>
            <a:chExt cx="4647873" cy="1682239"/>
          </a:xfrm>
        </p:grpSpPr>
        <p:sp>
          <p:nvSpPr>
            <p:cNvPr id="16" name="四角形: 角を丸くする 15">
              <a:extLst>
                <a:ext uri="{FF2B5EF4-FFF2-40B4-BE49-F238E27FC236}">
                  <a16:creationId xmlns:a16="http://schemas.microsoft.com/office/drawing/2014/main" id="{09C85C6E-0565-4279-BBA1-561BCA8185B2}"/>
                </a:ext>
              </a:extLst>
            </p:cNvPr>
            <p:cNvSpPr/>
            <p:nvPr/>
          </p:nvSpPr>
          <p:spPr>
            <a:xfrm>
              <a:off x="4122583" y="1965961"/>
              <a:ext cx="4647873" cy="1577340"/>
            </a:xfrm>
            <a:prstGeom prst="roundRect">
              <a:avLst>
                <a:gd name="adj" fmla="val 8689"/>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endParaRPr kumimoji="1" lang="en-US" altLang="ja-JP" dirty="0">
                <a:solidFill>
                  <a:schemeClr val="tx1"/>
                </a:solidFill>
              </a:endParaRPr>
            </a:p>
            <a:p>
              <a:r>
                <a:rPr kumimoji="1" lang="ja-JP" altLang="en-US" sz="2000" dirty="0">
                  <a:solidFill>
                    <a:schemeClr val="tx1"/>
                  </a:solidFill>
                </a:rPr>
                <a:t>・現場での支援記録を紙媒体で行っていたが、時間がかかる上、情報が一元化されていなかったため、必要な支援記録をすぐに閲覧できず、管理者と世話人の即座の情報共有ができていなかった。</a:t>
              </a:r>
              <a:endParaRPr kumimoji="1" lang="en-US" altLang="ja-JP" sz="2000" dirty="0">
                <a:solidFill>
                  <a:schemeClr val="tx1"/>
                </a:solidFill>
              </a:endParaRPr>
            </a:p>
            <a:p>
              <a:endParaRPr kumimoji="1" lang="en-US" altLang="ja-JP" sz="2000" dirty="0">
                <a:solidFill>
                  <a:schemeClr val="tx1"/>
                </a:solidFill>
              </a:endParaRPr>
            </a:p>
            <a:p>
              <a:r>
                <a:rPr kumimoji="1" lang="ja-JP" altLang="en-US" sz="2000" dirty="0">
                  <a:solidFill>
                    <a:schemeClr val="tx1"/>
                  </a:solidFill>
                </a:rPr>
                <a:t>・給与計算を手計算で行っていたため、計算に時間がかかる上、ヒューマンエラーが頻繁に起きていた。</a:t>
              </a:r>
              <a:endParaRPr kumimoji="1" lang="en-US" altLang="ja-JP" sz="2000" dirty="0">
                <a:solidFill>
                  <a:schemeClr val="tx1"/>
                </a:solidFill>
              </a:endParaRPr>
            </a:p>
            <a:p>
              <a:endParaRPr kumimoji="1" lang="en-US" altLang="ja-JP" dirty="0">
                <a:solidFill>
                  <a:schemeClr val="tx1">
                    <a:lumMod val="65000"/>
                    <a:lumOff val="35000"/>
                  </a:schemeClr>
                </a:solidFill>
                <a:latin typeface="ＭＳ ゴシック" panose="020B0609070205080204" pitchFamily="49" charset="-128"/>
                <a:ea typeface="ＭＳ ゴシック" panose="020B0609070205080204" pitchFamily="49" charset="-128"/>
              </a:endParaRPr>
            </a:p>
            <a:p>
              <a:endParaRPr kumimoji="1" lang="en-US" altLang="ja-JP" dirty="0">
                <a:solidFill>
                  <a:schemeClr val="tx1">
                    <a:lumMod val="65000"/>
                    <a:lumOff val="35000"/>
                  </a:schemeClr>
                </a:solidFill>
                <a:latin typeface="ＭＳ ゴシック" panose="020B0609070205080204" pitchFamily="49" charset="-128"/>
                <a:ea typeface="ＭＳ ゴシック" panose="020B0609070205080204" pitchFamily="49" charset="-128"/>
              </a:endParaRPr>
            </a:p>
          </p:txBody>
        </p:sp>
        <p:sp>
          <p:nvSpPr>
            <p:cNvPr id="17" name="四角形: 角を丸くする 16">
              <a:extLst>
                <a:ext uri="{FF2B5EF4-FFF2-40B4-BE49-F238E27FC236}">
                  <a16:creationId xmlns:a16="http://schemas.microsoft.com/office/drawing/2014/main" id="{2E81446F-6895-40F4-9215-AA5DC2AC4EAA}"/>
                </a:ext>
              </a:extLst>
            </p:cNvPr>
            <p:cNvSpPr/>
            <p:nvPr/>
          </p:nvSpPr>
          <p:spPr>
            <a:xfrm>
              <a:off x="4232591" y="1861062"/>
              <a:ext cx="1802635" cy="209798"/>
            </a:xfrm>
            <a:prstGeom prst="roundRect">
              <a:avLst/>
            </a:prstGeom>
            <a:solidFill>
              <a:srgbClr val="27CED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dirty="0"/>
                <a:t>導入の理由（抱えていた課題）</a:t>
              </a:r>
            </a:p>
          </p:txBody>
        </p:sp>
      </p:grpSp>
      <p:sp>
        <p:nvSpPr>
          <p:cNvPr id="2" name="正方形/長方形 1">
            <a:extLst>
              <a:ext uri="{FF2B5EF4-FFF2-40B4-BE49-F238E27FC236}">
                <a16:creationId xmlns:a16="http://schemas.microsoft.com/office/drawing/2014/main" id="{90387C0B-8907-4556-BC9E-C2EE1D2B3F55}"/>
              </a:ext>
            </a:extLst>
          </p:cNvPr>
          <p:cNvSpPr/>
          <p:nvPr/>
        </p:nvSpPr>
        <p:spPr>
          <a:xfrm>
            <a:off x="9247214" y="1213275"/>
            <a:ext cx="2659380" cy="1073391"/>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a:solidFill>
                  <a:schemeClr val="tx1"/>
                </a:solidFill>
              </a:rPr>
              <a:t>導入機器等の写真</a:t>
            </a:r>
            <a:endParaRPr kumimoji="1" lang="en-US" altLang="ja-JP" dirty="0">
              <a:solidFill>
                <a:schemeClr val="tx1"/>
              </a:solidFill>
            </a:endParaRPr>
          </a:p>
          <a:p>
            <a:pPr algn="ctr"/>
            <a:r>
              <a:rPr kumimoji="1" lang="ja-JP" altLang="en-US" dirty="0">
                <a:solidFill>
                  <a:schemeClr val="tx1"/>
                </a:solidFill>
              </a:rPr>
              <a:t>貼り付け</a:t>
            </a:r>
          </a:p>
        </p:txBody>
      </p:sp>
      <p:pic>
        <p:nvPicPr>
          <p:cNvPr id="12" name="Picture 8">
            <a:extLst>
              <a:ext uri="{FF2B5EF4-FFF2-40B4-BE49-F238E27FC236}">
                <a16:creationId xmlns:a16="http://schemas.microsoft.com/office/drawing/2014/main" id="{10E7DF0F-BA18-4D61-8E42-8B7D3262CAB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157801" y="5162411"/>
            <a:ext cx="1445196" cy="1607841"/>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10" descr="■">
            <a:extLst>
              <a:ext uri="{FF2B5EF4-FFF2-40B4-BE49-F238E27FC236}">
                <a16:creationId xmlns:a16="http://schemas.microsoft.com/office/drawing/2014/main" id="{0AFC6BCC-58B3-4E40-94FE-3F55974DBED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271188" y="4840804"/>
            <a:ext cx="1443037" cy="1607841"/>
          </a:xfrm>
          <a:prstGeom prst="rect">
            <a:avLst/>
          </a:prstGeom>
          <a:noFill/>
          <a:extLst>
            <a:ext uri="{909E8E84-426E-40DD-AFC4-6F175D3DCCD1}">
              <a14:hiddenFill xmlns:a14="http://schemas.microsoft.com/office/drawing/2010/main">
                <a:solidFill>
                  <a:srgbClr val="FFFFFF"/>
                </a:solidFill>
              </a14:hiddenFill>
            </a:ext>
          </a:extLst>
        </p:spPr>
      </p:pic>
      <p:sp>
        <p:nvSpPr>
          <p:cNvPr id="14" name="テキスト ボックス 13">
            <a:extLst>
              <a:ext uri="{FF2B5EF4-FFF2-40B4-BE49-F238E27FC236}">
                <a16:creationId xmlns:a16="http://schemas.microsoft.com/office/drawing/2014/main" id="{EB7969D9-80C8-4257-AC3F-7B3E96429E64}"/>
              </a:ext>
            </a:extLst>
          </p:cNvPr>
          <p:cNvSpPr txBox="1"/>
          <p:nvPr/>
        </p:nvSpPr>
        <p:spPr>
          <a:xfrm>
            <a:off x="0" y="0"/>
            <a:ext cx="9144000" cy="276999"/>
          </a:xfrm>
          <a:prstGeom prst="rect">
            <a:avLst/>
          </a:prstGeom>
          <a:solidFill>
            <a:schemeClr val="accent3">
              <a:lumMod val="20000"/>
              <a:lumOff val="80000"/>
            </a:schemeClr>
          </a:solidFill>
        </p:spPr>
        <p:txBody>
          <a:bodyPr wrap="square" rtlCol="0">
            <a:spAutoFit/>
          </a:bodyPr>
          <a:lstStyle/>
          <a:p>
            <a:r>
              <a:rPr lang="ja-JP" altLang="ja-JP" sz="1200" dirty="0">
                <a:effectLst/>
                <a:ea typeface="游ゴシック" panose="020B0400000000000000" pitchFamily="50" charset="-128"/>
                <a:cs typeface="Times New Roman" panose="02020603050405020304" pitchFamily="18" charset="0"/>
              </a:rPr>
              <a:t>令和５年度（令和４年度からの繰越分）障がい福祉分野の</a:t>
            </a:r>
            <a:r>
              <a:rPr lang="en-US" altLang="ja-JP" sz="1200" dirty="0">
                <a:effectLst/>
                <a:ea typeface="游ゴシック" panose="020B0400000000000000" pitchFamily="50" charset="-128"/>
                <a:cs typeface="Times New Roman" panose="02020603050405020304" pitchFamily="18" charset="0"/>
              </a:rPr>
              <a:t>ICT</a:t>
            </a:r>
            <a:r>
              <a:rPr lang="ja-JP" altLang="ja-JP" sz="1200" dirty="0">
                <a:effectLst/>
                <a:ea typeface="游ゴシック" panose="020B0400000000000000" pitchFamily="50" charset="-128"/>
                <a:cs typeface="Times New Roman" panose="02020603050405020304" pitchFamily="18" charset="0"/>
              </a:rPr>
              <a:t>導入支援事業</a:t>
            </a:r>
            <a:endParaRPr kumimoji="1" lang="ja-JP" altLang="en-US" sz="1200" dirty="0"/>
          </a:p>
        </p:txBody>
      </p:sp>
      <p:sp>
        <p:nvSpPr>
          <p:cNvPr id="19" name="正方形/長方形 18">
            <a:extLst>
              <a:ext uri="{FF2B5EF4-FFF2-40B4-BE49-F238E27FC236}">
                <a16:creationId xmlns:a16="http://schemas.microsoft.com/office/drawing/2014/main" id="{E0AA9AA1-26C6-4D15-B233-C4A5DEA5F357}"/>
              </a:ext>
            </a:extLst>
          </p:cNvPr>
          <p:cNvSpPr/>
          <p:nvPr/>
        </p:nvSpPr>
        <p:spPr>
          <a:xfrm>
            <a:off x="5995528" y="124694"/>
            <a:ext cx="3040380" cy="904007"/>
          </a:xfrm>
          <a:prstGeom prst="rect">
            <a:avLst/>
          </a:prstGeom>
          <a:solidFill>
            <a:schemeClr val="accent3">
              <a:lumMod val="40000"/>
              <a:lumOff val="60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en-US" altLang="ja-JP" sz="1300" kern="100" dirty="0">
                <a:solidFill>
                  <a:schemeClr val="tx1"/>
                </a:solidFill>
                <a:effectLst/>
              </a:rPr>
              <a:t>【</a:t>
            </a:r>
            <a:r>
              <a:rPr lang="ja-JP" altLang="ja-JP" sz="1300" kern="100" dirty="0">
                <a:solidFill>
                  <a:schemeClr val="tx1"/>
                </a:solidFill>
                <a:effectLst/>
              </a:rPr>
              <a:t>法人名</a:t>
            </a:r>
            <a:r>
              <a:rPr lang="en-US" altLang="ja-JP" sz="1300" kern="100" dirty="0">
                <a:solidFill>
                  <a:schemeClr val="tx1"/>
                </a:solidFill>
                <a:effectLst/>
                <a:sym typeface="Wingdings" panose="05000000000000000000" pitchFamily="2" charset="2"/>
              </a:rPr>
              <a:t>】</a:t>
            </a:r>
            <a:r>
              <a:rPr lang="ja-JP" altLang="en-US" sz="1300" kern="100" dirty="0">
                <a:solidFill>
                  <a:schemeClr val="tx1"/>
                </a:solidFill>
                <a:effectLst/>
                <a:sym typeface="Wingdings" panose="05000000000000000000" pitchFamily="2" charset="2"/>
              </a:rPr>
              <a:t>株式会社　幸樹</a:t>
            </a:r>
            <a:endParaRPr lang="en-US" altLang="ja-JP" sz="1300" kern="100" dirty="0">
              <a:solidFill>
                <a:schemeClr val="tx1"/>
              </a:solidFill>
              <a:effectLst/>
              <a:sym typeface="Wingdings" panose="05000000000000000000" pitchFamily="2" charset="2"/>
            </a:endParaRPr>
          </a:p>
          <a:p>
            <a:pPr algn="l"/>
            <a:r>
              <a:rPr lang="en-US" altLang="ja-JP" sz="1300" kern="100" dirty="0">
                <a:solidFill>
                  <a:schemeClr val="tx1"/>
                </a:solidFill>
                <a:effectLst/>
              </a:rPr>
              <a:t>【</a:t>
            </a:r>
            <a:r>
              <a:rPr lang="ja-JP" altLang="ja-JP" sz="1300" kern="100" dirty="0">
                <a:solidFill>
                  <a:schemeClr val="tx1"/>
                </a:solidFill>
                <a:effectLst/>
              </a:rPr>
              <a:t>事業所名</a:t>
            </a:r>
            <a:r>
              <a:rPr lang="en-US" altLang="ja-JP" sz="1300" kern="100" dirty="0">
                <a:solidFill>
                  <a:schemeClr val="tx1"/>
                </a:solidFill>
                <a:effectLst/>
              </a:rPr>
              <a:t>】</a:t>
            </a:r>
            <a:r>
              <a:rPr lang="ja-JP" altLang="en-US" sz="1300" kern="100" dirty="0">
                <a:solidFill>
                  <a:schemeClr val="tx1"/>
                </a:solidFill>
                <a:effectLst/>
              </a:rPr>
              <a:t>ふきのとう</a:t>
            </a:r>
            <a:endParaRPr lang="en-US" altLang="ja-JP" sz="1300" kern="100" dirty="0">
              <a:solidFill>
                <a:schemeClr val="tx1"/>
              </a:solidFill>
              <a:effectLst/>
            </a:endParaRPr>
          </a:p>
          <a:p>
            <a:pPr algn="l"/>
            <a:r>
              <a:rPr lang="en-US" altLang="ja-JP" sz="1300" kern="100" dirty="0">
                <a:solidFill>
                  <a:schemeClr val="tx1"/>
                </a:solidFill>
                <a:effectLst/>
              </a:rPr>
              <a:t>【</a:t>
            </a:r>
            <a:r>
              <a:rPr lang="ja-JP" altLang="en-US" sz="1300" kern="100" dirty="0">
                <a:solidFill>
                  <a:schemeClr val="tx1"/>
                </a:solidFill>
                <a:effectLst/>
              </a:rPr>
              <a:t>提供サービス</a:t>
            </a:r>
            <a:r>
              <a:rPr lang="en-US" altLang="ja-JP" sz="1300" kern="100" dirty="0">
                <a:solidFill>
                  <a:schemeClr val="tx1"/>
                </a:solidFill>
                <a:effectLst/>
              </a:rPr>
              <a:t>】</a:t>
            </a:r>
            <a:r>
              <a:rPr lang="ja-JP" altLang="en-US" sz="1300" kern="100" dirty="0">
                <a:solidFill>
                  <a:schemeClr val="tx1"/>
                </a:solidFill>
                <a:effectLst/>
              </a:rPr>
              <a:t>共同生活援助</a:t>
            </a:r>
            <a:endParaRPr lang="en-US" altLang="ja-JP" sz="1300" kern="100" dirty="0">
              <a:solidFill>
                <a:schemeClr val="tx1"/>
              </a:solidFill>
              <a:effectLst/>
            </a:endParaRPr>
          </a:p>
        </p:txBody>
      </p:sp>
      <p:pic>
        <p:nvPicPr>
          <p:cNvPr id="5" name="図 4">
            <a:extLst>
              <a:ext uri="{FF2B5EF4-FFF2-40B4-BE49-F238E27FC236}">
                <a16:creationId xmlns:a16="http://schemas.microsoft.com/office/drawing/2014/main" id="{83D91FF6-671E-4DE9-AEE5-E430D3E37293}"/>
              </a:ext>
            </a:extLst>
          </p:cNvPr>
          <p:cNvPicPr>
            <a:picLocks noChangeAspect="1"/>
          </p:cNvPicPr>
          <p:nvPr/>
        </p:nvPicPr>
        <p:blipFill>
          <a:blip r:embed="rId4"/>
          <a:stretch>
            <a:fillRect/>
          </a:stretch>
        </p:blipFill>
        <p:spPr>
          <a:xfrm>
            <a:off x="4141169" y="2614654"/>
            <a:ext cx="1144914" cy="1320525"/>
          </a:xfrm>
          <a:prstGeom prst="rect">
            <a:avLst/>
          </a:prstGeom>
        </p:spPr>
      </p:pic>
      <p:pic>
        <p:nvPicPr>
          <p:cNvPr id="10" name="図 9">
            <a:extLst>
              <a:ext uri="{FF2B5EF4-FFF2-40B4-BE49-F238E27FC236}">
                <a16:creationId xmlns:a16="http://schemas.microsoft.com/office/drawing/2014/main" id="{12FF5575-1022-4F30-AB75-D14F80ECB196}"/>
              </a:ext>
            </a:extLst>
          </p:cNvPr>
          <p:cNvPicPr>
            <a:picLocks noChangeAspect="1"/>
          </p:cNvPicPr>
          <p:nvPr/>
        </p:nvPicPr>
        <p:blipFill>
          <a:blip r:embed="rId5"/>
          <a:stretch>
            <a:fillRect/>
          </a:stretch>
        </p:blipFill>
        <p:spPr>
          <a:xfrm>
            <a:off x="5426132" y="2631113"/>
            <a:ext cx="1006553" cy="1320525"/>
          </a:xfrm>
          <a:prstGeom prst="rect">
            <a:avLst/>
          </a:prstGeom>
        </p:spPr>
      </p:pic>
      <p:pic>
        <p:nvPicPr>
          <p:cNvPr id="18" name="図 17">
            <a:extLst>
              <a:ext uri="{FF2B5EF4-FFF2-40B4-BE49-F238E27FC236}">
                <a16:creationId xmlns:a16="http://schemas.microsoft.com/office/drawing/2014/main" id="{268F664D-F461-4FC2-8228-EAD217DA83E0}"/>
              </a:ext>
            </a:extLst>
          </p:cNvPr>
          <p:cNvPicPr>
            <a:picLocks noChangeAspect="1"/>
          </p:cNvPicPr>
          <p:nvPr/>
        </p:nvPicPr>
        <p:blipFill>
          <a:blip r:embed="rId6"/>
          <a:stretch>
            <a:fillRect/>
          </a:stretch>
        </p:blipFill>
        <p:spPr>
          <a:xfrm>
            <a:off x="6572734" y="2624596"/>
            <a:ext cx="1056970" cy="1317101"/>
          </a:xfrm>
          <a:prstGeom prst="rect">
            <a:avLst/>
          </a:prstGeom>
        </p:spPr>
      </p:pic>
      <p:pic>
        <p:nvPicPr>
          <p:cNvPr id="21" name="図 20">
            <a:extLst>
              <a:ext uri="{FF2B5EF4-FFF2-40B4-BE49-F238E27FC236}">
                <a16:creationId xmlns:a16="http://schemas.microsoft.com/office/drawing/2014/main" id="{D1C66E79-776E-490E-A7EC-BE1BB26F2CF4}"/>
              </a:ext>
            </a:extLst>
          </p:cNvPr>
          <p:cNvPicPr>
            <a:picLocks noChangeAspect="1"/>
          </p:cNvPicPr>
          <p:nvPr/>
        </p:nvPicPr>
        <p:blipFill>
          <a:blip r:embed="rId7"/>
          <a:stretch>
            <a:fillRect/>
          </a:stretch>
        </p:blipFill>
        <p:spPr>
          <a:xfrm>
            <a:off x="7815047" y="2612231"/>
            <a:ext cx="1028843" cy="1335983"/>
          </a:xfrm>
          <a:prstGeom prst="rect">
            <a:avLst/>
          </a:prstGeom>
        </p:spPr>
      </p:pic>
    </p:spTree>
    <p:extLst>
      <p:ext uri="{BB962C8B-B14F-4D97-AF65-F5344CB8AC3E}">
        <p14:creationId xmlns:p14="http://schemas.microsoft.com/office/powerpoint/2010/main" val="218524008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四角形: 角を丸くする 3">
            <a:extLst>
              <a:ext uri="{FF2B5EF4-FFF2-40B4-BE49-F238E27FC236}">
                <a16:creationId xmlns:a16="http://schemas.microsoft.com/office/drawing/2014/main" id="{87897C8B-BD09-4D18-A726-5305C06D7FFA}"/>
              </a:ext>
            </a:extLst>
          </p:cNvPr>
          <p:cNvSpPr/>
          <p:nvPr/>
        </p:nvSpPr>
        <p:spPr>
          <a:xfrm>
            <a:off x="60796" y="358897"/>
            <a:ext cx="5539904" cy="669804"/>
          </a:xfrm>
          <a:prstGeom prst="roundRect">
            <a:avLst>
              <a:gd name="adj" fmla="val 9950"/>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2400" b="1" dirty="0">
                <a:solidFill>
                  <a:schemeClr val="bg1"/>
                </a:solidFill>
              </a:rPr>
              <a:t>支援記録の作成と情報共有の効率化</a:t>
            </a:r>
            <a:endParaRPr kumimoji="1" lang="en-US" altLang="ja-JP" sz="2400" b="1" dirty="0">
              <a:solidFill>
                <a:schemeClr val="bg1"/>
              </a:solidFill>
            </a:endParaRPr>
          </a:p>
        </p:txBody>
      </p:sp>
      <p:grpSp>
        <p:nvGrpSpPr>
          <p:cNvPr id="8" name="グループ化 7">
            <a:extLst>
              <a:ext uri="{FF2B5EF4-FFF2-40B4-BE49-F238E27FC236}">
                <a16:creationId xmlns:a16="http://schemas.microsoft.com/office/drawing/2014/main" id="{06E58739-ED48-4380-A4B7-B01D18ED3EB7}"/>
              </a:ext>
            </a:extLst>
          </p:cNvPr>
          <p:cNvGrpSpPr/>
          <p:nvPr/>
        </p:nvGrpSpPr>
        <p:grpSpPr>
          <a:xfrm>
            <a:off x="60796" y="1405541"/>
            <a:ext cx="8975111" cy="5327766"/>
            <a:chOff x="4122583" y="1910165"/>
            <a:chExt cx="4647873" cy="1633135"/>
          </a:xfrm>
        </p:grpSpPr>
        <p:sp>
          <p:nvSpPr>
            <p:cNvPr id="6" name="四角形: 角を丸くする 5">
              <a:extLst>
                <a:ext uri="{FF2B5EF4-FFF2-40B4-BE49-F238E27FC236}">
                  <a16:creationId xmlns:a16="http://schemas.microsoft.com/office/drawing/2014/main" id="{92C52E5B-F293-4059-8CBF-C7E3FC40EDE4}"/>
                </a:ext>
              </a:extLst>
            </p:cNvPr>
            <p:cNvSpPr/>
            <p:nvPr/>
          </p:nvSpPr>
          <p:spPr>
            <a:xfrm>
              <a:off x="4122583" y="1965960"/>
              <a:ext cx="4647873" cy="1577340"/>
            </a:xfrm>
            <a:prstGeom prst="roundRect">
              <a:avLst>
                <a:gd name="adj" fmla="val 8689"/>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endParaRPr kumimoji="1" lang="en-US" altLang="ja-JP" sz="2000" b="1" dirty="0">
                <a:solidFill>
                  <a:schemeClr val="tx1">
                    <a:lumMod val="65000"/>
                    <a:lumOff val="35000"/>
                  </a:schemeClr>
                </a:solidFill>
              </a:endParaRPr>
            </a:p>
            <a:p>
              <a:r>
                <a:rPr kumimoji="1" lang="ja-JP" altLang="en-US" sz="2000" b="1" u="sng" dirty="0">
                  <a:solidFill>
                    <a:schemeClr val="tx1"/>
                  </a:solidFill>
                </a:rPr>
                <a:t>年間業務時間削減率： 　 </a:t>
              </a:r>
              <a:r>
                <a:rPr kumimoji="1" lang="en-US" altLang="ja-JP" sz="2000" b="1" u="sng" dirty="0">
                  <a:solidFill>
                    <a:schemeClr val="tx1"/>
                  </a:solidFill>
                </a:rPr>
                <a:t>56.9</a:t>
              </a:r>
              <a:r>
                <a:rPr kumimoji="1" lang="ja-JP" altLang="en-US" sz="2000" b="1" u="sng" dirty="0">
                  <a:solidFill>
                    <a:schemeClr val="tx1"/>
                  </a:solidFill>
                </a:rPr>
                <a:t>％</a:t>
              </a:r>
              <a:endParaRPr kumimoji="1" lang="en-US" altLang="ja-JP" sz="2000" b="1" u="sng" dirty="0">
                <a:solidFill>
                  <a:schemeClr val="tx1"/>
                </a:solidFill>
              </a:endParaRPr>
            </a:p>
            <a:p>
              <a:r>
                <a:rPr kumimoji="1" lang="ja-JP" altLang="en-US" sz="2000" dirty="0">
                  <a:solidFill>
                    <a:schemeClr val="tx1"/>
                  </a:solidFill>
                </a:rPr>
                <a:t>　→ゆとりある支援ができるようになり、職員の残業時間の縮減や休憩時間の確保に繋がった。　　　</a:t>
              </a:r>
              <a:endParaRPr kumimoji="1" lang="en-US" altLang="ja-JP" sz="2000" dirty="0">
                <a:solidFill>
                  <a:schemeClr val="tx1"/>
                </a:solidFill>
              </a:endParaRPr>
            </a:p>
            <a:p>
              <a:endParaRPr kumimoji="1" lang="en-US" altLang="ja-JP" sz="2000" dirty="0">
                <a:solidFill>
                  <a:schemeClr val="tx1"/>
                </a:solidFill>
              </a:endParaRPr>
            </a:p>
            <a:p>
              <a:endParaRPr kumimoji="1" lang="en-US" altLang="ja-JP" sz="2000" dirty="0">
                <a:solidFill>
                  <a:schemeClr val="tx1"/>
                </a:solidFill>
              </a:endParaRPr>
            </a:p>
            <a:p>
              <a:r>
                <a:rPr kumimoji="1" lang="ja-JP" altLang="en-US" sz="2000" b="1" u="sng" dirty="0">
                  <a:solidFill>
                    <a:schemeClr val="tx1"/>
                  </a:solidFill>
                </a:rPr>
                <a:t>年間作成文書削減率：　 </a:t>
              </a:r>
              <a:r>
                <a:rPr kumimoji="1" lang="en-US" altLang="ja-JP" sz="2000" b="1" u="sng" dirty="0">
                  <a:solidFill>
                    <a:schemeClr val="tx1"/>
                  </a:solidFill>
                </a:rPr>
                <a:t>76.0</a:t>
              </a:r>
              <a:r>
                <a:rPr kumimoji="1" lang="ja-JP" altLang="en-US" sz="2000" b="1" u="sng" dirty="0">
                  <a:solidFill>
                    <a:schemeClr val="tx1"/>
                  </a:solidFill>
                </a:rPr>
                <a:t> ％</a:t>
              </a:r>
              <a:endParaRPr kumimoji="1" lang="en-US" altLang="ja-JP" sz="2000" b="1" u="sng" dirty="0">
                <a:solidFill>
                  <a:schemeClr val="tx1"/>
                </a:solidFill>
              </a:endParaRPr>
            </a:p>
            <a:p>
              <a:r>
                <a:rPr kumimoji="1" lang="ja-JP" altLang="en-US" sz="2000" dirty="0">
                  <a:solidFill>
                    <a:schemeClr val="tx1"/>
                  </a:solidFill>
                </a:rPr>
                <a:t>　</a:t>
              </a:r>
              <a:endParaRPr kumimoji="1" lang="en-US" altLang="ja-JP" sz="2000" dirty="0">
                <a:solidFill>
                  <a:schemeClr val="tx1"/>
                </a:solidFill>
              </a:endParaRPr>
            </a:p>
            <a:p>
              <a:r>
                <a:rPr kumimoji="1" lang="ja-JP" altLang="en-US" sz="2000" dirty="0">
                  <a:solidFill>
                    <a:schemeClr val="tx1"/>
                  </a:solidFill>
                </a:rPr>
                <a:t>　</a:t>
              </a:r>
              <a:endParaRPr kumimoji="1" lang="en-US" altLang="ja-JP" sz="2000" dirty="0">
                <a:solidFill>
                  <a:schemeClr val="tx1"/>
                </a:solidFill>
              </a:endParaRPr>
            </a:p>
            <a:p>
              <a:r>
                <a:rPr kumimoji="1" lang="ja-JP" altLang="en-US" sz="2000" b="1" u="sng" dirty="0">
                  <a:solidFill>
                    <a:schemeClr val="tx1"/>
                  </a:solidFill>
                </a:rPr>
                <a:t>費用縮減額：　</a:t>
              </a:r>
              <a:r>
                <a:rPr kumimoji="1" lang="en-US" altLang="ja-JP" sz="2000" b="1" u="sng" dirty="0">
                  <a:solidFill>
                    <a:schemeClr val="tx1"/>
                  </a:solidFill>
                </a:rPr>
                <a:t>128,600</a:t>
              </a:r>
              <a:r>
                <a:rPr kumimoji="1" lang="ja-JP" altLang="en-US" sz="2000" b="1" u="sng" dirty="0">
                  <a:solidFill>
                    <a:schemeClr val="tx1"/>
                  </a:solidFill>
                </a:rPr>
                <a:t> 円</a:t>
              </a:r>
              <a:endParaRPr kumimoji="1" lang="en-US" altLang="ja-JP" sz="2000" b="1" u="sng" dirty="0">
                <a:solidFill>
                  <a:schemeClr val="tx1"/>
                </a:solidFill>
              </a:endParaRPr>
            </a:p>
            <a:p>
              <a:r>
                <a:rPr kumimoji="1" lang="ja-JP" altLang="en-US" sz="2000" dirty="0">
                  <a:solidFill>
                    <a:schemeClr val="tx1"/>
                  </a:solidFill>
                </a:rPr>
                <a:t>　→これにより確保できたお金を職員のスキルアップの研修を開催するたための費用に充当できた。</a:t>
              </a:r>
              <a:endParaRPr kumimoji="1" lang="en-US" altLang="ja-JP" sz="2000" dirty="0">
                <a:solidFill>
                  <a:schemeClr val="tx1"/>
                </a:solidFill>
              </a:endParaRPr>
            </a:p>
            <a:p>
              <a:endParaRPr kumimoji="1" lang="en-US" altLang="ja-JP" sz="2000" dirty="0">
                <a:solidFill>
                  <a:schemeClr val="tx1">
                    <a:lumMod val="65000"/>
                    <a:lumOff val="35000"/>
                  </a:schemeClr>
                </a:solidFill>
              </a:endParaRPr>
            </a:p>
            <a:p>
              <a:endParaRPr kumimoji="1" lang="en-US" altLang="ja-JP" sz="2000" dirty="0">
                <a:solidFill>
                  <a:schemeClr val="tx1">
                    <a:lumMod val="65000"/>
                    <a:lumOff val="35000"/>
                  </a:schemeClr>
                </a:solidFill>
              </a:endParaRPr>
            </a:p>
            <a:p>
              <a:endParaRPr kumimoji="1" lang="en-US" altLang="ja-JP" sz="2000" dirty="0">
                <a:solidFill>
                  <a:schemeClr val="tx1">
                    <a:lumMod val="65000"/>
                    <a:lumOff val="35000"/>
                  </a:schemeClr>
                </a:solidFill>
              </a:endParaRPr>
            </a:p>
          </p:txBody>
        </p:sp>
        <p:sp>
          <p:nvSpPr>
            <p:cNvPr id="7" name="四角形: 角を丸くする 6">
              <a:extLst>
                <a:ext uri="{FF2B5EF4-FFF2-40B4-BE49-F238E27FC236}">
                  <a16:creationId xmlns:a16="http://schemas.microsoft.com/office/drawing/2014/main" id="{DD775A77-E13A-4118-BCC0-5015E738FA06}"/>
                </a:ext>
              </a:extLst>
            </p:cNvPr>
            <p:cNvSpPr/>
            <p:nvPr/>
          </p:nvSpPr>
          <p:spPr>
            <a:xfrm>
              <a:off x="4310932" y="1910165"/>
              <a:ext cx="1212605" cy="122167"/>
            </a:xfrm>
            <a:prstGeom prst="roundRect">
              <a:avLst/>
            </a:prstGeom>
            <a:solidFill>
              <a:srgbClr val="27CED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dirty="0"/>
                <a:t>導入の効果（詳細）</a:t>
              </a:r>
            </a:p>
          </p:txBody>
        </p:sp>
      </p:grpSp>
      <p:sp>
        <p:nvSpPr>
          <p:cNvPr id="9" name="テキスト ボックス 8">
            <a:extLst>
              <a:ext uri="{FF2B5EF4-FFF2-40B4-BE49-F238E27FC236}">
                <a16:creationId xmlns:a16="http://schemas.microsoft.com/office/drawing/2014/main" id="{34817307-AE5F-4847-9A0C-AB4F7B4B02FD}"/>
              </a:ext>
            </a:extLst>
          </p:cNvPr>
          <p:cNvSpPr txBox="1"/>
          <p:nvPr/>
        </p:nvSpPr>
        <p:spPr>
          <a:xfrm>
            <a:off x="0" y="0"/>
            <a:ext cx="9144000" cy="276999"/>
          </a:xfrm>
          <a:prstGeom prst="rect">
            <a:avLst/>
          </a:prstGeom>
          <a:solidFill>
            <a:schemeClr val="accent3">
              <a:lumMod val="20000"/>
              <a:lumOff val="80000"/>
            </a:schemeClr>
          </a:solidFill>
        </p:spPr>
        <p:txBody>
          <a:bodyPr wrap="square" rtlCol="0">
            <a:spAutoFit/>
          </a:bodyPr>
          <a:lstStyle/>
          <a:p>
            <a:r>
              <a:rPr lang="ja-JP" altLang="ja-JP" sz="1200" dirty="0">
                <a:effectLst/>
                <a:ea typeface="游ゴシック" panose="020B0400000000000000" pitchFamily="50" charset="-128"/>
                <a:cs typeface="Times New Roman" panose="02020603050405020304" pitchFamily="18" charset="0"/>
              </a:rPr>
              <a:t>令和５年度（令和４年度からの繰越分）障がい福祉分野の</a:t>
            </a:r>
            <a:r>
              <a:rPr lang="en-US" altLang="ja-JP" sz="1200" dirty="0">
                <a:effectLst/>
                <a:ea typeface="游ゴシック" panose="020B0400000000000000" pitchFamily="50" charset="-128"/>
                <a:cs typeface="Times New Roman" panose="02020603050405020304" pitchFamily="18" charset="0"/>
              </a:rPr>
              <a:t>ICT</a:t>
            </a:r>
            <a:r>
              <a:rPr lang="ja-JP" altLang="ja-JP" sz="1200" dirty="0">
                <a:effectLst/>
                <a:ea typeface="游ゴシック" panose="020B0400000000000000" pitchFamily="50" charset="-128"/>
                <a:cs typeface="Times New Roman" panose="02020603050405020304" pitchFamily="18" charset="0"/>
              </a:rPr>
              <a:t>導入支援事業</a:t>
            </a:r>
            <a:endParaRPr kumimoji="1" lang="ja-JP" altLang="en-US" sz="1200" dirty="0"/>
          </a:p>
        </p:txBody>
      </p:sp>
      <p:sp>
        <p:nvSpPr>
          <p:cNvPr id="10" name="正方形/長方形 9">
            <a:extLst>
              <a:ext uri="{FF2B5EF4-FFF2-40B4-BE49-F238E27FC236}">
                <a16:creationId xmlns:a16="http://schemas.microsoft.com/office/drawing/2014/main" id="{11A8621A-6141-491F-9C34-B21EF6BF2FCF}"/>
              </a:ext>
            </a:extLst>
          </p:cNvPr>
          <p:cNvSpPr/>
          <p:nvPr/>
        </p:nvSpPr>
        <p:spPr>
          <a:xfrm>
            <a:off x="5995528" y="124694"/>
            <a:ext cx="3040380" cy="904007"/>
          </a:xfrm>
          <a:prstGeom prst="rect">
            <a:avLst/>
          </a:prstGeom>
          <a:solidFill>
            <a:schemeClr val="accent3">
              <a:lumMod val="40000"/>
              <a:lumOff val="60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en-US" altLang="ja-JP" sz="1300" kern="100" dirty="0">
                <a:solidFill>
                  <a:schemeClr val="tx1"/>
                </a:solidFill>
                <a:effectLst/>
              </a:rPr>
              <a:t>【</a:t>
            </a:r>
            <a:r>
              <a:rPr lang="ja-JP" altLang="ja-JP" sz="1300" kern="100" dirty="0">
                <a:solidFill>
                  <a:schemeClr val="tx1"/>
                </a:solidFill>
                <a:effectLst/>
              </a:rPr>
              <a:t>法人名</a:t>
            </a:r>
            <a:r>
              <a:rPr lang="en-US" altLang="ja-JP" sz="1300" kern="100" dirty="0">
                <a:solidFill>
                  <a:schemeClr val="tx1"/>
                </a:solidFill>
                <a:effectLst/>
                <a:sym typeface="Wingdings" panose="05000000000000000000" pitchFamily="2" charset="2"/>
              </a:rPr>
              <a:t>】</a:t>
            </a:r>
            <a:r>
              <a:rPr lang="ja-JP" altLang="en-US" sz="1300" kern="100" dirty="0">
                <a:solidFill>
                  <a:schemeClr val="tx1"/>
                </a:solidFill>
                <a:effectLst/>
                <a:sym typeface="Wingdings" panose="05000000000000000000" pitchFamily="2" charset="2"/>
              </a:rPr>
              <a:t>株式会社　幸樹</a:t>
            </a:r>
            <a:r>
              <a:rPr lang="en-US" altLang="ja-JP" sz="1300" kern="100" dirty="0">
                <a:solidFill>
                  <a:schemeClr val="tx1"/>
                </a:solidFill>
                <a:effectLst/>
                <a:sym typeface="Wingdings" panose="05000000000000000000" pitchFamily="2" charset="2"/>
              </a:rPr>
              <a:t>	</a:t>
            </a:r>
          </a:p>
          <a:p>
            <a:pPr algn="l"/>
            <a:r>
              <a:rPr lang="en-US" altLang="ja-JP" sz="1300" kern="100" dirty="0">
                <a:solidFill>
                  <a:schemeClr val="tx1"/>
                </a:solidFill>
                <a:effectLst/>
              </a:rPr>
              <a:t>【</a:t>
            </a:r>
            <a:r>
              <a:rPr lang="ja-JP" altLang="ja-JP" sz="1300" kern="100" dirty="0">
                <a:solidFill>
                  <a:schemeClr val="tx1"/>
                </a:solidFill>
                <a:effectLst/>
              </a:rPr>
              <a:t>事業所名</a:t>
            </a:r>
            <a:r>
              <a:rPr lang="en-US" altLang="ja-JP" sz="1300" kern="100" dirty="0">
                <a:solidFill>
                  <a:schemeClr val="tx1"/>
                </a:solidFill>
                <a:effectLst/>
              </a:rPr>
              <a:t>】</a:t>
            </a:r>
            <a:r>
              <a:rPr lang="ja-JP" altLang="en-US" sz="1300" kern="100" dirty="0">
                <a:solidFill>
                  <a:schemeClr val="tx1"/>
                </a:solidFill>
                <a:effectLst/>
              </a:rPr>
              <a:t>ふきのとう</a:t>
            </a:r>
            <a:endParaRPr lang="en-US" altLang="ja-JP" sz="1300" kern="100" dirty="0">
              <a:solidFill>
                <a:schemeClr val="tx1"/>
              </a:solidFill>
              <a:effectLst/>
            </a:endParaRPr>
          </a:p>
          <a:p>
            <a:pPr algn="l"/>
            <a:r>
              <a:rPr lang="en-US" altLang="ja-JP" sz="1300" kern="100" dirty="0">
                <a:solidFill>
                  <a:schemeClr val="tx1"/>
                </a:solidFill>
                <a:effectLst/>
              </a:rPr>
              <a:t>【</a:t>
            </a:r>
            <a:r>
              <a:rPr lang="ja-JP" altLang="en-US" sz="1300" kern="100" dirty="0">
                <a:solidFill>
                  <a:schemeClr val="tx1"/>
                </a:solidFill>
                <a:effectLst/>
              </a:rPr>
              <a:t>提供サービス</a:t>
            </a:r>
            <a:r>
              <a:rPr lang="en-US" altLang="ja-JP" sz="1300" kern="100" dirty="0">
                <a:solidFill>
                  <a:schemeClr val="tx1"/>
                </a:solidFill>
                <a:effectLst/>
              </a:rPr>
              <a:t>】</a:t>
            </a:r>
            <a:r>
              <a:rPr lang="ja-JP" altLang="en-US" sz="1300" kern="100" dirty="0">
                <a:solidFill>
                  <a:schemeClr val="tx1"/>
                </a:solidFill>
                <a:effectLst/>
              </a:rPr>
              <a:t>共同生活援助</a:t>
            </a:r>
            <a:endParaRPr lang="en-US" altLang="ja-JP" sz="1300" kern="100" dirty="0">
              <a:solidFill>
                <a:schemeClr val="tx1"/>
              </a:solidFill>
              <a:effectLst/>
            </a:endParaRPr>
          </a:p>
        </p:txBody>
      </p:sp>
    </p:spTree>
    <p:extLst>
      <p:ext uri="{BB962C8B-B14F-4D97-AF65-F5344CB8AC3E}">
        <p14:creationId xmlns:p14="http://schemas.microsoft.com/office/powerpoint/2010/main" val="352973319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四角形: 角を丸くする 3">
            <a:extLst>
              <a:ext uri="{FF2B5EF4-FFF2-40B4-BE49-F238E27FC236}">
                <a16:creationId xmlns:a16="http://schemas.microsoft.com/office/drawing/2014/main" id="{87897C8B-BD09-4D18-A726-5305C06D7FFA}"/>
              </a:ext>
            </a:extLst>
          </p:cNvPr>
          <p:cNvSpPr/>
          <p:nvPr/>
        </p:nvSpPr>
        <p:spPr>
          <a:xfrm>
            <a:off x="60796" y="358897"/>
            <a:ext cx="5539904" cy="669804"/>
          </a:xfrm>
          <a:prstGeom prst="roundRect">
            <a:avLst>
              <a:gd name="adj" fmla="val 9950"/>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2400" b="1" dirty="0">
                <a:solidFill>
                  <a:schemeClr val="bg1"/>
                </a:solidFill>
              </a:rPr>
              <a:t>支援記録の作成と情報共有の効率化</a:t>
            </a:r>
            <a:endParaRPr kumimoji="1" lang="en-US" altLang="ja-JP" sz="2400" b="1" dirty="0">
              <a:solidFill>
                <a:schemeClr val="bg1"/>
              </a:solidFill>
            </a:endParaRPr>
          </a:p>
        </p:txBody>
      </p:sp>
      <p:grpSp>
        <p:nvGrpSpPr>
          <p:cNvPr id="8" name="グループ化 7">
            <a:extLst>
              <a:ext uri="{FF2B5EF4-FFF2-40B4-BE49-F238E27FC236}">
                <a16:creationId xmlns:a16="http://schemas.microsoft.com/office/drawing/2014/main" id="{06E58739-ED48-4380-A4B7-B01D18ED3EB7}"/>
              </a:ext>
            </a:extLst>
          </p:cNvPr>
          <p:cNvGrpSpPr/>
          <p:nvPr/>
        </p:nvGrpSpPr>
        <p:grpSpPr>
          <a:xfrm>
            <a:off x="70032" y="1115495"/>
            <a:ext cx="8975111" cy="2395710"/>
            <a:chOff x="4127366" y="1787292"/>
            <a:chExt cx="4647873" cy="1626661"/>
          </a:xfrm>
        </p:grpSpPr>
        <p:sp>
          <p:nvSpPr>
            <p:cNvPr id="6" name="四角形: 角を丸くする 5">
              <a:extLst>
                <a:ext uri="{FF2B5EF4-FFF2-40B4-BE49-F238E27FC236}">
                  <a16:creationId xmlns:a16="http://schemas.microsoft.com/office/drawing/2014/main" id="{92C52E5B-F293-4059-8CBF-C7E3FC40EDE4}"/>
                </a:ext>
              </a:extLst>
            </p:cNvPr>
            <p:cNvSpPr/>
            <p:nvPr/>
          </p:nvSpPr>
          <p:spPr>
            <a:xfrm>
              <a:off x="4127366" y="1965960"/>
              <a:ext cx="4647873" cy="1447993"/>
            </a:xfrm>
            <a:prstGeom prst="roundRect">
              <a:avLst>
                <a:gd name="adj" fmla="val 8689"/>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kumimoji="1" lang="ja-JP" altLang="en-US" sz="2000" dirty="0">
                  <a:solidFill>
                    <a:schemeClr val="tx1">
                      <a:lumMod val="65000"/>
                      <a:lumOff val="35000"/>
                    </a:schemeClr>
                  </a:solidFill>
                </a:rPr>
                <a:t>　職員会議で問題点と解決策を話し合った結果、</a:t>
              </a:r>
              <a:r>
                <a:rPr kumimoji="1" lang="en-US" altLang="ja-JP" sz="2000" dirty="0">
                  <a:solidFill>
                    <a:schemeClr val="tx1">
                      <a:lumMod val="65000"/>
                      <a:lumOff val="35000"/>
                    </a:schemeClr>
                  </a:solidFill>
                </a:rPr>
                <a:t>ICT</a:t>
              </a:r>
              <a:r>
                <a:rPr kumimoji="1" lang="ja-JP" altLang="en-US" sz="2000" dirty="0">
                  <a:solidFill>
                    <a:schemeClr val="tx1">
                      <a:lumMod val="65000"/>
                      <a:lumOff val="35000"/>
                    </a:schemeClr>
                  </a:solidFill>
                </a:rPr>
                <a:t>機器導入に至った。</a:t>
              </a:r>
              <a:endParaRPr kumimoji="1" lang="en-US" altLang="ja-JP" b="1" dirty="0">
                <a:solidFill>
                  <a:schemeClr val="tx1">
                    <a:lumMod val="65000"/>
                    <a:lumOff val="35000"/>
                  </a:schemeClr>
                </a:solidFill>
              </a:endParaRPr>
            </a:p>
            <a:p>
              <a:endParaRPr kumimoji="1" lang="en-US" altLang="ja-JP" sz="2000" b="1" dirty="0">
                <a:solidFill>
                  <a:schemeClr val="tx1">
                    <a:lumMod val="65000"/>
                    <a:lumOff val="35000"/>
                  </a:schemeClr>
                </a:solidFill>
              </a:endParaRPr>
            </a:p>
            <a:p>
              <a:r>
                <a:rPr kumimoji="1" lang="en-US" altLang="ja-JP" sz="2000" b="1" dirty="0">
                  <a:solidFill>
                    <a:schemeClr val="tx1">
                      <a:lumMod val="65000"/>
                      <a:lumOff val="35000"/>
                    </a:schemeClr>
                  </a:solidFill>
                </a:rPr>
                <a:t>〈</a:t>
              </a:r>
              <a:r>
                <a:rPr kumimoji="1" lang="ja-JP" altLang="en-US" sz="2000" b="1" dirty="0">
                  <a:solidFill>
                    <a:schemeClr val="tx1">
                      <a:lumMod val="65000"/>
                      <a:lumOff val="35000"/>
                    </a:schemeClr>
                  </a:solidFill>
                </a:rPr>
                <a:t>工夫した点</a:t>
              </a:r>
              <a:r>
                <a:rPr kumimoji="1" lang="en-US" altLang="ja-JP" sz="2000" b="1" dirty="0">
                  <a:solidFill>
                    <a:schemeClr val="tx1">
                      <a:lumMod val="65000"/>
                      <a:lumOff val="35000"/>
                    </a:schemeClr>
                  </a:solidFill>
                </a:rPr>
                <a:t>〉</a:t>
              </a:r>
            </a:p>
            <a:p>
              <a:r>
                <a:rPr kumimoji="1" lang="ja-JP" altLang="en-US" dirty="0">
                  <a:solidFill>
                    <a:schemeClr val="tx1">
                      <a:lumMod val="65000"/>
                      <a:lumOff val="35000"/>
                    </a:schemeClr>
                  </a:solidFill>
                </a:rPr>
                <a:t>　　・販売店に現物を見に行き説明を受けた</a:t>
              </a:r>
              <a:endParaRPr kumimoji="1" lang="en-US" altLang="ja-JP" dirty="0">
                <a:solidFill>
                  <a:schemeClr val="tx1">
                    <a:lumMod val="65000"/>
                    <a:lumOff val="35000"/>
                  </a:schemeClr>
                </a:solidFill>
              </a:endParaRPr>
            </a:p>
            <a:p>
              <a:r>
                <a:rPr kumimoji="1" lang="ja-JP" altLang="en-US" dirty="0">
                  <a:solidFill>
                    <a:schemeClr val="tx1">
                      <a:lumMod val="65000"/>
                      <a:lumOff val="35000"/>
                    </a:schemeClr>
                  </a:solidFill>
                </a:rPr>
                <a:t>　　・導入している他施設の方に相談した。</a:t>
              </a:r>
              <a:endParaRPr kumimoji="1" lang="en-US" altLang="ja-JP" dirty="0">
                <a:solidFill>
                  <a:schemeClr val="tx1">
                    <a:lumMod val="65000"/>
                    <a:lumOff val="35000"/>
                  </a:schemeClr>
                </a:solidFill>
              </a:endParaRPr>
            </a:p>
            <a:p>
              <a:r>
                <a:rPr kumimoji="1" lang="ja-JP" altLang="en-US" dirty="0">
                  <a:solidFill>
                    <a:schemeClr val="tx1">
                      <a:lumMod val="65000"/>
                      <a:lumOff val="35000"/>
                    </a:schemeClr>
                  </a:solidFill>
                </a:rPr>
                <a:t>　　・</a:t>
              </a:r>
              <a:r>
                <a:rPr kumimoji="1" lang="en-US" altLang="ja-JP" dirty="0">
                  <a:solidFill>
                    <a:schemeClr val="tx1">
                      <a:lumMod val="65000"/>
                      <a:lumOff val="35000"/>
                    </a:schemeClr>
                  </a:solidFill>
                </a:rPr>
                <a:t>ICT</a:t>
              </a:r>
              <a:r>
                <a:rPr kumimoji="1" lang="ja-JP" altLang="en-US" dirty="0">
                  <a:solidFill>
                    <a:schemeClr val="tx1">
                      <a:lumMod val="65000"/>
                      <a:lumOff val="35000"/>
                    </a:schemeClr>
                  </a:solidFill>
                </a:rPr>
                <a:t>機器に慣れるまでは紙との併用で支援記録を行うこととした。</a:t>
              </a:r>
              <a:endParaRPr kumimoji="1" lang="en-US" altLang="ja-JP" dirty="0">
                <a:solidFill>
                  <a:schemeClr val="tx1">
                    <a:lumMod val="65000"/>
                    <a:lumOff val="35000"/>
                  </a:schemeClr>
                </a:solidFill>
              </a:endParaRPr>
            </a:p>
          </p:txBody>
        </p:sp>
        <p:sp>
          <p:nvSpPr>
            <p:cNvPr id="7" name="四角形: 角を丸くする 6">
              <a:extLst>
                <a:ext uri="{FF2B5EF4-FFF2-40B4-BE49-F238E27FC236}">
                  <a16:creationId xmlns:a16="http://schemas.microsoft.com/office/drawing/2014/main" id="{DD775A77-E13A-4118-BCC0-5015E738FA06}"/>
                </a:ext>
              </a:extLst>
            </p:cNvPr>
            <p:cNvSpPr/>
            <p:nvPr/>
          </p:nvSpPr>
          <p:spPr>
            <a:xfrm>
              <a:off x="4232011" y="1787292"/>
              <a:ext cx="1078437" cy="223177"/>
            </a:xfrm>
            <a:prstGeom prst="roundRect">
              <a:avLst/>
            </a:prstGeom>
            <a:solidFill>
              <a:srgbClr val="27CED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dirty="0"/>
                <a:t>導入の進め方</a:t>
              </a:r>
            </a:p>
          </p:txBody>
        </p:sp>
      </p:grpSp>
      <p:sp>
        <p:nvSpPr>
          <p:cNvPr id="11" name="テキスト ボックス 10">
            <a:extLst>
              <a:ext uri="{FF2B5EF4-FFF2-40B4-BE49-F238E27FC236}">
                <a16:creationId xmlns:a16="http://schemas.microsoft.com/office/drawing/2014/main" id="{ACE20279-3E2D-4EA6-969A-401FEF2F8E04}"/>
              </a:ext>
            </a:extLst>
          </p:cNvPr>
          <p:cNvSpPr txBox="1"/>
          <p:nvPr/>
        </p:nvSpPr>
        <p:spPr>
          <a:xfrm>
            <a:off x="0" y="0"/>
            <a:ext cx="9144000" cy="276999"/>
          </a:xfrm>
          <a:prstGeom prst="rect">
            <a:avLst/>
          </a:prstGeom>
          <a:solidFill>
            <a:schemeClr val="accent3">
              <a:lumMod val="20000"/>
              <a:lumOff val="80000"/>
            </a:schemeClr>
          </a:solidFill>
        </p:spPr>
        <p:txBody>
          <a:bodyPr wrap="square" rtlCol="0">
            <a:spAutoFit/>
          </a:bodyPr>
          <a:lstStyle/>
          <a:p>
            <a:r>
              <a:rPr lang="ja-JP" altLang="ja-JP" sz="1200" dirty="0">
                <a:effectLst/>
                <a:ea typeface="游ゴシック" panose="020B0400000000000000" pitchFamily="50" charset="-128"/>
                <a:cs typeface="Times New Roman" panose="02020603050405020304" pitchFamily="18" charset="0"/>
              </a:rPr>
              <a:t>令和５年度（令和４年度からの繰越分）障がい福祉分野の</a:t>
            </a:r>
            <a:r>
              <a:rPr lang="en-US" altLang="ja-JP" sz="1200" dirty="0">
                <a:effectLst/>
                <a:ea typeface="游ゴシック" panose="020B0400000000000000" pitchFamily="50" charset="-128"/>
                <a:cs typeface="Times New Roman" panose="02020603050405020304" pitchFamily="18" charset="0"/>
              </a:rPr>
              <a:t>ICT</a:t>
            </a:r>
            <a:r>
              <a:rPr lang="ja-JP" altLang="ja-JP" sz="1200" dirty="0">
                <a:effectLst/>
                <a:ea typeface="游ゴシック" panose="020B0400000000000000" pitchFamily="50" charset="-128"/>
                <a:cs typeface="Times New Roman" panose="02020603050405020304" pitchFamily="18" charset="0"/>
              </a:rPr>
              <a:t>導入支援事業</a:t>
            </a:r>
            <a:endParaRPr kumimoji="1" lang="ja-JP" altLang="en-US" sz="1200" dirty="0"/>
          </a:p>
        </p:txBody>
      </p:sp>
      <p:grpSp>
        <p:nvGrpSpPr>
          <p:cNvPr id="15" name="グループ化 14">
            <a:extLst>
              <a:ext uri="{FF2B5EF4-FFF2-40B4-BE49-F238E27FC236}">
                <a16:creationId xmlns:a16="http://schemas.microsoft.com/office/drawing/2014/main" id="{A1303BDD-75EF-4010-98E6-F5A727B0D5BB}"/>
              </a:ext>
            </a:extLst>
          </p:cNvPr>
          <p:cNvGrpSpPr/>
          <p:nvPr/>
        </p:nvGrpSpPr>
        <p:grpSpPr>
          <a:xfrm>
            <a:off x="60796" y="3675907"/>
            <a:ext cx="8927814" cy="2973123"/>
            <a:chOff x="4122583" y="1808007"/>
            <a:chExt cx="4647873" cy="1724580"/>
          </a:xfrm>
        </p:grpSpPr>
        <p:sp>
          <p:nvSpPr>
            <p:cNvPr id="16" name="四角形: 角を丸くする 15">
              <a:extLst>
                <a:ext uri="{FF2B5EF4-FFF2-40B4-BE49-F238E27FC236}">
                  <a16:creationId xmlns:a16="http://schemas.microsoft.com/office/drawing/2014/main" id="{09C85C6E-0565-4279-BBA1-561BCA8185B2}"/>
                </a:ext>
              </a:extLst>
            </p:cNvPr>
            <p:cNvSpPr/>
            <p:nvPr/>
          </p:nvSpPr>
          <p:spPr>
            <a:xfrm>
              <a:off x="4122583" y="1955247"/>
              <a:ext cx="4647873" cy="1577340"/>
            </a:xfrm>
            <a:prstGeom prst="roundRect">
              <a:avLst>
                <a:gd name="adj" fmla="val 8689"/>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endParaRPr kumimoji="1" lang="en-US" altLang="ja-JP" b="1" dirty="0">
                <a:solidFill>
                  <a:schemeClr val="tx1">
                    <a:lumMod val="65000"/>
                    <a:lumOff val="35000"/>
                  </a:schemeClr>
                </a:solidFill>
              </a:endParaRPr>
            </a:p>
            <a:p>
              <a:r>
                <a:rPr kumimoji="1" lang="en-US" altLang="ja-JP" sz="2000" b="1" dirty="0">
                  <a:solidFill>
                    <a:schemeClr val="tx1">
                      <a:lumMod val="65000"/>
                      <a:lumOff val="35000"/>
                    </a:schemeClr>
                  </a:solidFill>
                </a:rPr>
                <a:t>〈</a:t>
              </a:r>
              <a:r>
                <a:rPr kumimoji="1" lang="ja-JP" altLang="en-US" sz="2000" b="1" dirty="0">
                  <a:solidFill>
                    <a:schemeClr val="tx1">
                      <a:lumMod val="65000"/>
                      <a:lumOff val="35000"/>
                    </a:schemeClr>
                  </a:solidFill>
                </a:rPr>
                <a:t>良かった点</a:t>
              </a:r>
              <a:r>
                <a:rPr kumimoji="1" lang="en-US" altLang="ja-JP" sz="2000" b="1" dirty="0">
                  <a:solidFill>
                    <a:schemeClr val="tx1">
                      <a:lumMod val="65000"/>
                      <a:lumOff val="35000"/>
                    </a:schemeClr>
                  </a:solidFill>
                </a:rPr>
                <a:t>〉</a:t>
              </a:r>
            </a:p>
            <a:p>
              <a:r>
                <a:rPr kumimoji="1" lang="ja-JP" altLang="en-US" dirty="0">
                  <a:solidFill>
                    <a:schemeClr val="tx1">
                      <a:lumMod val="65000"/>
                      <a:lumOff val="35000"/>
                    </a:schemeClr>
                  </a:solidFill>
                </a:rPr>
                <a:t>　誤字脱字が減り、誰が見ても見やすくなった。</a:t>
              </a:r>
              <a:endParaRPr kumimoji="1" lang="en-US" altLang="ja-JP" b="1" dirty="0">
                <a:solidFill>
                  <a:schemeClr val="tx1">
                    <a:lumMod val="65000"/>
                    <a:lumOff val="35000"/>
                  </a:schemeClr>
                </a:solidFill>
              </a:endParaRPr>
            </a:p>
            <a:p>
              <a:r>
                <a:rPr kumimoji="1" lang="ja-JP" altLang="en-US" b="1" dirty="0">
                  <a:solidFill>
                    <a:schemeClr val="tx1">
                      <a:lumMod val="65000"/>
                      <a:lumOff val="35000"/>
                    </a:schemeClr>
                  </a:solidFill>
                </a:rPr>
                <a:t>　</a:t>
              </a:r>
              <a:r>
                <a:rPr kumimoji="1" lang="ja-JP" altLang="en-US" dirty="0">
                  <a:solidFill>
                    <a:schemeClr val="tx1">
                      <a:lumMod val="65000"/>
                      <a:lumOff val="35000"/>
                    </a:schemeClr>
                  </a:solidFill>
                </a:rPr>
                <a:t>過日の情報が一目で確認できるようになり、状況に合わせた的確な支援ができる　　</a:t>
              </a:r>
              <a:endParaRPr kumimoji="1" lang="en-US" altLang="ja-JP" dirty="0">
                <a:solidFill>
                  <a:schemeClr val="tx1">
                    <a:lumMod val="65000"/>
                    <a:lumOff val="35000"/>
                  </a:schemeClr>
                </a:solidFill>
              </a:endParaRPr>
            </a:p>
            <a:p>
              <a:r>
                <a:rPr kumimoji="1" lang="ja-JP" altLang="en-US" dirty="0">
                  <a:solidFill>
                    <a:schemeClr val="tx1">
                      <a:lumMod val="65000"/>
                      <a:lumOff val="35000"/>
                    </a:schemeClr>
                  </a:solidFill>
                </a:rPr>
                <a:t>　ようになった。　</a:t>
              </a:r>
              <a:endParaRPr kumimoji="1" lang="en-US" altLang="ja-JP" dirty="0">
                <a:solidFill>
                  <a:schemeClr val="tx1">
                    <a:lumMod val="65000"/>
                    <a:lumOff val="35000"/>
                  </a:schemeClr>
                </a:solidFill>
              </a:endParaRPr>
            </a:p>
            <a:p>
              <a:endParaRPr kumimoji="1" lang="en-US" altLang="ja-JP" dirty="0">
                <a:solidFill>
                  <a:schemeClr val="tx1">
                    <a:lumMod val="65000"/>
                    <a:lumOff val="35000"/>
                  </a:schemeClr>
                </a:solidFill>
                <a:latin typeface="ＭＳ ゴシック" panose="020B0609070205080204" pitchFamily="49" charset="-128"/>
                <a:ea typeface="ＭＳ ゴシック" panose="020B0609070205080204" pitchFamily="49" charset="-128"/>
              </a:endParaRPr>
            </a:p>
            <a:p>
              <a:r>
                <a:rPr kumimoji="1" lang="ja-JP" altLang="en-US" dirty="0">
                  <a:solidFill>
                    <a:schemeClr val="tx1">
                      <a:lumMod val="65000"/>
                      <a:lumOff val="35000"/>
                    </a:schemeClr>
                  </a:solidFill>
                  <a:latin typeface="ＭＳ ゴシック" panose="020B0609070205080204" pitchFamily="49" charset="-128"/>
                  <a:ea typeface="ＭＳ ゴシック" panose="020B0609070205080204" pitchFamily="49" charset="-128"/>
                </a:rPr>
                <a:t>　</a:t>
              </a:r>
              <a:endParaRPr kumimoji="1" lang="en-US" altLang="ja-JP" dirty="0">
                <a:solidFill>
                  <a:schemeClr val="tx1">
                    <a:lumMod val="65000"/>
                    <a:lumOff val="35000"/>
                  </a:schemeClr>
                </a:solidFill>
                <a:latin typeface="ＭＳ ゴシック" panose="020B0609070205080204" pitchFamily="49" charset="-128"/>
                <a:ea typeface="ＭＳ ゴシック" panose="020B0609070205080204" pitchFamily="49" charset="-128"/>
              </a:endParaRPr>
            </a:p>
          </p:txBody>
        </p:sp>
        <p:sp>
          <p:nvSpPr>
            <p:cNvPr id="17" name="四角形: 角を丸くする 16">
              <a:extLst>
                <a:ext uri="{FF2B5EF4-FFF2-40B4-BE49-F238E27FC236}">
                  <a16:creationId xmlns:a16="http://schemas.microsoft.com/office/drawing/2014/main" id="{2E81446F-6895-40F4-9215-AA5DC2AC4EAA}"/>
                </a:ext>
              </a:extLst>
            </p:cNvPr>
            <p:cNvSpPr/>
            <p:nvPr/>
          </p:nvSpPr>
          <p:spPr>
            <a:xfrm>
              <a:off x="4232592" y="1808007"/>
              <a:ext cx="631909" cy="209798"/>
            </a:xfrm>
            <a:prstGeom prst="roundRect">
              <a:avLst/>
            </a:prstGeom>
            <a:solidFill>
              <a:srgbClr val="27CED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dirty="0"/>
                <a:t>職員の声</a:t>
              </a:r>
            </a:p>
          </p:txBody>
        </p:sp>
      </p:grpSp>
      <p:pic>
        <p:nvPicPr>
          <p:cNvPr id="1026" name="Picture 2" descr="介護士のイラスト（女性）">
            <a:extLst>
              <a:ext uri="{FF2B5EF4-FFF2-40B4-BE49-F238E27FC236}">
                <a16:creationId xmlns:a16="http://schemas.microsoft.com/office/drawing/2014/main" id="{FBDD415E-9B02-46BE-90B0-816CA25AB3C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162111" y="5648069"/>
            <a:ext cx="571692" cy="1209931"/>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介護士のイラスト（男性）">
            <a:extLst>
              <a:ext uri="{FF2B5EF4-FFF2-40B4-BE49-F238E27FC236}">
                <a16:creationId xmlns:a16="http://schemas.microsoft.com/office/drawing/2014/main" id="{C2C73C6F-5063-47A4-AF4E-20F222CDEB0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048907" y="5587323"/>
            <a:ext cx="571692" cy="1209930"/>
          </a:xfrm>
          <a:prstGeom prst="rect">
            <a:avLst/>
          </a:prstGeom>
          <a:noFill/>
          <a:extLst>
            <a:ext uri="{909E8E84-426E-40DD-AFC4-6F175D3DCCD1}">
              <a14:hiddenFill xmlns:a14="http://schemas.microsoft.com/office/drawing/2010/main">
                <a:solidFill>
                  <a:srgbClr val="FFFFFF"/>
                </a:solidFill>
              </a14:hiddenFill>
            </a:ext>
          </a:extLst>
        </p:spPr>
      </p:pic>
      <p:sp>
        <p:nvSpPr>
          <p:cNvPr id="13" name="正方形/長方形 12">
            <a:extLst>
              <a:ext uri="{FF2B5EF4-FFF2-40B4-BE49-F238E27FC236}">
                <a16:creationId xmlns:a16="http://schemas.microsoft.com/office/drawing/2014/main" id="{C0523BA7-4F79-47C5-85B7-7F04B51A8C9F}"/>
              </a:ext>
            </a:extLst>
          </p:cNvPr>
          <p:cNvSpPr/>
          <p:nvPr/>
        </p:nvSpPr>
        <p:spPr>
          <a:xfrm>
            <a:off x="5995528" y="124694"/>
            <a:ext cx="3040380" cy="904007"/>
          </a:xfrm>
          <a:prstGeom prst="rect">
            <a:avLst/>
          </a:prstGeom>
          <a:solidFill>
            <a:schemeClr val="accent3">
              <a:lumMod val="40000"/>
              <a:lumOff val="60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en-US" altLang="ja-JP" sz="1300" kern="100" dirty="0">
                <a:solidFill>
                  <a:schemeClr val="tx1"/>
                </a:solidFill>
                <a:effectLst/>
              </a:rPr>
              <a:t>【</a:t>
            </a:r>
            <a:r>
              <a:rPr lang="ja-JP" altLang="ja-JP" sz="1300" kern="100" dirty="0">
                <a:solidFill>
                  <a:schemeClr val="tx1"/>
                </a:solidFill>
                <a:effectLst/>
              </a:rPr>
              <a:t>法人名</a:t>
            </a:r>
            <a:r>
              <a:rPr lang="en-US" altLang="ja-JP" sz="1300" kern="100" dirty="0">
                <a:solidFill>
                  <a:schemeClr val="tx1"/>
                </a:solidFill>
                <a:effectLst/>
                <a:sym typeface="Wingdings" panose="05000000000000000000" pitchFamily="2" charset="2"/>
              </a:rPr>
              <a:t>】</a:t>
            </a:r>
            <a:r>
              <a:rPr lang="ja-JP" altLang="en-US" sz="1300" kern="100" dirty="0">
                <a:solidFill>
                  <a:schemeClr val="tx1"/>
                </a:solidFill>
                <a:effectLst/>
                <a:sym typeface="Wingdings" panose="05000000000000000000" pitchFamily="2" charset="2"/>
              </a:rPr>
              <a:t>株式会社　幸樹</a:t>
            </a:r>
            <a:endParaRPr lang="en-US" altLang="ja-JP" sz="1300" kern="100" dirty="0">
              <a:solidFill>
                <a:schemeClr val="tx1"/>
              </a:solidFill>
              <a:effectLst/>
              <a:sym typeface="Wingdings" panose="05000000000000000000" pitchFamily="2" charset="2"/>
            </a:endParaRPr>
          </a:p>
          <a:p>
            <a:pPr algn="l"/>
            <a:r>
              <a:rPr lang="en-US" altLang="ja-JP" sz="1300" kern="100" dirty="0">
                <a:solidFill>
                  <a:schemeClr val="tx1"/>
                </a:solidFill>
                <a:effectLst/>
              </a:rPr>
              <a:t>【</a:t>
            </a:r>
            <a:r>
              <a:rPr lang="ja-JP" altLang="ja-JP" sz="1300" kern="100" dirty="0">
                <a:solidFill>
                  <a:schemeClr val="tx1"/>
                </a:solidFill>
                <a:effectLst/>
              </a:rPr>
              <a:t>事業所名</a:t>
            </a:r>
            <a:r>
              <a:rPr lang="en-US" altLang="ja-JP" sz="1300" kern="100" dirty="0">
                <a:solidFill>
                  <a:schemeClr val="tx1"/>
                </a:solidFill>
                <a:effectLst/>
              </a:rPr>
              <a:t>】</a:t>
            </a:r>
            <a:r>
              <a:rPr lang="ja-JP" altLang="en-US" sz="1300" kern="100" dirty="0">
                <a:solidFill>
                  <a:schemeClr val="tx1"/>
                </a:solidFill>
                <a:effectLst/>
              </a:rPr>
              <a:t>ふきのとう</a:t>
            </a:r>
            <a:endParaRPr lang="en-US" altLang="ja-JP" sz="1300" kern="100" dirty="0">
              <a:solidFill>
                <a:schemeClr val="tx1"/>
              </a:solidFill>
              <a:effectLst/>
            </a:endParaRPr>
          </a:p>
          <a:p>
            <a:pPr algn="l"/>
            <a:r>
              <a:rPr lang="en-US" altLang="ja-JP" sz="1300" kern="100" dirty="0">
                <a:solidFill>
                  <a:schemeClr val="tx1"/>
                </a:solidFill>
                <a:effectLst/>
              </a:rPr>
              <a:t>【</a:t>
            </a:r>
            <a:r>
              <a:rPr lang="ja-JP" altLang="en-US" sz="1300" kern="100" dirty="0">
                <a:solidFill>
                  <a:schemeClr val="tx1"/>
                </a:solidFill>
                <a:effectLst/>
              </a:rPr>
              <a:t>提供サービス</a:t>
            </a:r>
            <a:r>
              <a:rPr lang="en-US" altLang="ja-JP" sz="1300" kern="100" dirty="0">
                <a:solidFill>
                  <a:schemeClr val="tx1"/>
                </a:solidFill>
                <a:effectLst/>
              </a:rPr>
              <a:t>】</a:t>
            </a:r>
            <a:r>
              <a:rPr lang="ja-JP" altLang="en-US" sz="1300" kern="100" dirty="0">
                <a:solidFill>
                  <a:schemeClr val="tx1"/>
                </a:solidFill>
                <a:effectLst/>
              </a:rPr>
              <a:t>共同生活援助</a:t>
            </a:r>
            <a:endParaRPr lang="en-US" altLang="ja-JP" sz="1300" kern="100" dirty="0">
              <a:solidFill>
                <a:schemeClr val="tx1"/>
              </a:solidFill>
              <a:effectLst/>
            </a:endParaRPr>
          </a:p>
        </p:txBody>
      </p:sp>
    </p:spTree>
    <p:extLst>
      <p:ext uri="{BB962C8B-B14F-4D97-AF65-F5344CB8AC3E}">
        <p14:creationId xmlns:p14="http://schemas.microsoft.com/office/powerpoint/2010/main" val="2300928783"/>
      </p:ext>
    </p:extLst>
  </p:cSld>
  <p:clrMapOvr>
    <a:masterClrMapping/>
  </p:clrMapOvr>
</p:sld>
</file>

<file path=ppt/theme/theme1.xml><?xml version="1.0" encoding="utf-8"?>
<a:theme xmlns:a="http://schemas.openxmlformats.org/drawingml/2006/main" name="Office Theme">
  <a:themeElements>
    <a:clrScheme name="Office テーマ">
      <a:dk1>
        <a:sysClr val="windowText" lastClr="000000"/>
      </a:dk1>
      <a:lt1>
        <a:sysClr val="window" lastClr="FFFFFF"/>
      </a:lt1>
      <a:dk2>
        <a:srgbClr val="44546A"/>
      </a:dk2>
      <a:lt2>
        <a:srgbClr val="E7E6E6"/>
      </a:lt2>
      <a:accent1>
        <a:srgbClr val="1D9A78"/>
      </a:accent1>
      <a:accent2>
        <a:srgbClr val="8BC145"/>
      </a:accent2>
      <a:accent3>
        <a:srgbClr val="36AFCE"/>
      </a:accent3>
      <a:accent4>
        <a:srgbClr val="1D6FA9"/>
      </a:accent4>
      <a:accent5>
        <a:srgbClr val="B74919"/>
      </a:accent5>
      <a:accent6>
        <a:srgbClr val="F19D19"/>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AE6F2518-B084-4896-AF52-66CC2144AA26}"/>
    </a:ext>
  </a:extLst>
</a:theme>
</file>

<file path=docProps/app.xml><?xml version="1.0" encoding="utf-8"?>
<Properties xmlns="http://schemas.openxmlformats.org/officeDocument/2006/extended-properties" xmlns:vt="http://schemas.openxmlformats.org/officeDocument/2006/docPropsVTypes">
  <Template>Ion Boardroom</Template>
  <TotalTime>1235</TotalTime>
  <Words>481</Words>
  <PresentationFormat>画面に合わせる (4:3)</PresentationFormat>
  <Paragraphs>54</Paragraphs>
  <Slides>3</Slides>
  <Notes>0</Notes>
  <HiddenSlides>0</HiddenSlides>
  <MMClips>0</MMClips>
  <ScaleCrop>false</ScaleCrop>
  <HeadingPairs>
    <vt:vector size="6" baseType="variant">
      <vt:variant>
        <vt:lpstr>使用されているフォント</vt:lpstr>
      </vt:variant>
      <vt:variant>
        <vt:i4>4</vt:i4>
      </vt:variant>
      <vt:variant>
        <vt:lpstr>テーマ</vt:lpstr>
      </vt:variant>
      <vt:variant>
        <vt:i4>1</vt:i4>
      </vt:variant>
      <vt:variant>
        <vt:lpstr>スライド タイトル</vt:lpstr>
      </vt:variant>
      <vt:variant>
        <vt:i4>3</vt:i4>
      </vt:variant>
    </vt:vector>
  </HeadingPairs>
  <TitlesOfParts>
    <vt:vector size="8" baseType="lpstr">
      <vt:lpstr>ＭＳ ゴシック</vt:lpstr>
      <vt:lpstr>Arial</vt:lpstr>
      <vt:lpstr>Calibri</vt:lpstr>
      <vt:lpstr>Calibri Light</vt:lpstr>
      <vt:lpstr>Office Theme</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cp:lastPrinted>2024-10-31T01:58:08Z</cp:lastPrinted>
  <dcterms:created xsi:type="dcterms:W3CDTF">2024-09-09T06:52:45Z</dcterms:created>
  <dcterms:modified xsi:type="dcterms:W3CDTF">2025-02-12T04:06:07Z</dcterms:modified>
</cp:coreProperties>
</file>