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
  </p:notesMasterIdLst>
  <p:sldIdLst>
    <p:sldId id="261" r:id="rId2"/>
  </p:sldIdLst>
  <p:sldSz cx="7775575" cy="10907713"/>
  <p:notesSz cx="6807200" cy="99393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EC6C00"/>
    <a:srgbClr val="7EBE33"/>
    <a:srgbClr val="906E30"/>
    <a:srgbClr val="A4723A"/>
    <a:srgbClr val="664724"/>
    <a:srgbClr val="645226"/>
    <a:srgbClr val="640000"/>
    <a:srgbClr val="3E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2088" y="96"/>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569" tIns="45785" rIns="91569" bIns="45785"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841" y="0"/>
            <a:ext cx="2949786" cy="498693"/>
          </a:xfrm>
          <a:prstGeom prst="rect">
            <a:avLst/>
          </a:prstGeom>
        </p:spPr>
        <p:txBody>
          <a:bodyPr vert="horz" lIns="91569" tIns="45785" rIns="91569" bIns="45785" rtlCol="0"/>
          <a:lstStyle>
            <a:lvl1pPr algn="r">
              <a:defRPr sz="1100"/>
            </a:lvl1pPr>
          </a:lstStyle>
          <a:p>
            <a:fld id="{70F99883-74AE-4A2C-81B7-5B86A08198C0}" type="datetimeFigureOut">
              <a:rPr kumimoji="1" lang="ja-JP" altLang="en-US" smtClean="0"/>
              <a:t>2022/12/28</a:t>
            </a:fld>
            <a:endParaRPr kumimoji="1" lang="ja-JP" altLang="en-US"/>
          </a:p>
        </p:txBody>
      </p:sp>
      <p:sp>
        <p:nvSpPr>
          <p:cNvPr id="4" name="スライド イメージ プレースホルダー 3"/>
          <p:cNvSpPr>
            <a:spLocks noGrp="1" noRot="1" noChangeAspect="1"/>
          </p:cNvSpPr>
          <p:nvPr>
            <p:ph type="sldImg" idx="2"/>
          </p:nvPr>
        </p:nvSpPr>
        <p:spPr>
          <a:xfrm>
            <a:off x="2208213" y="1241425"/>
            <a:ext cx="2390775" cy="3355975"/>
          </a:xfrm>
          <a:prstGeom prst="rect">
            <a:avLst/>
          </a:prstGeom>
          <a:noFill/>
          <a:ln w="12700">
            <a:solidFill>
              <a:prstClr val="black"/>
            </a:solidFill>
          </a:ln>
        </p:spPr>
        <p:txBody>
          <a:bodyPr vert="horz" lIns="91569" tIns="45785" rIns="91569" bIns="45785"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569" tIns="45785" rIns="91569" bIns="4578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9"/>
            <a:ext cx="2949786" cy="498692"/>
          </a:xfrm>
          <a:prstGeom prst="rect">
            <a:avLst/>
          </a:prstGeom>
        </p:spPr>
        <p:txBody>
          <a:bodyPr vert="horz" lIns="91569" tIns="45785" rIns="91569" bIns="4578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6" cy="498692"/>
          </a:xfrm>
          <a:prstGeom prst="rect">
            <a:avLst/>
          </a:prstGeom>
        </p:spPr>
        <p:txBody>
          <a:bodyPr vert="horz" lIns="91569" tIns="45785" rIns="91569" bIns="45785"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12/28/2022</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12/28/2022</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12/28/2022</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12/28/2022</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12/28/2022</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12/28/2022</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12/28/2022</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12/28/2022</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12/28/2022</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12/28/2022</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12/28/2022</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hyperlink" Target="https://www.shinsei.pref.osaka.lg.jp/ers/input?tetudukiId=2022120023" TargetMode="External"/><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図 3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9" y="45090"/>
            <a:ext cx="7780604" cy="10908000"/>
          </a:xfrm>
          <a:prstGeom prst="rect">
            <a:avLst/>
          </a:prstGeom>
        </p:spPr>
      </p:pic>
      <p:sp>
        <p:nvSpPr>
          <p:cNvPr id="3" name="正方形/長方形 2"/>
          <p:cNvSpPr/>
          <p:nvPr/>
        </p:nvSpPr>
        <p:spPr>
          <a:xfrm>
            <a:off x="657536" y="1299364"/>
            <a:ext cx="6496116" cy="2000548"/>
          </a:xfrm>
          <a:prstGeom prst="rect">
            <a:avLst/>
          </a:prstGeom>
        </p:spPr>
        <p:txBody>
          <a:bodyPr wrap="square">
            <a:spAutoFit/>
          </a:bodyPr>
          <a:lstStyle/>
          <a:p>
            <a:pPr algn="ctr"/>
            <a:r>
              <a:rPr lang="ja-JP" altLang="en-US" sz="3600" b="1" dirty="0">
                <a:solidFill>
                  <a:srgbClr val="7EBE33"/>
                </a:solidFill>
                <a:latin typeface="Meiryo UI" panose="020B0604030504040204" pitchFamily="50" charset="-128"/>
                <a:ea typeface="Meiryo UI" panose="020B0604030504040204" pitchFamily="50" charset="-128"/>
              </a:rPr>
              <a:t>～</a:t>
            </a:r>
            <a:r>
              <a:rPr lang="ja-JP" altLang="en-US" sz="3600" b="1" dirty="0" smtClean="0">
                <a:solidFill>
                  <a:srgbClr val="7EBE33"/>
                </a:solidFill>
                <a:latin typeface="Meiryo UI" panose="020B0604030504040204" pitchFamily="50" charset="-128"/>
                <a:ea typeface="Meiryo UI" panose="020B0604030504040204" pitchFamily="50" charset="-128"/>
              </a:rPr>
              <a:t>先進事例から学ぶセミナー～</a:t>
            </a:r>
            <a:endParaRPr lang="en-US" altLang="ja-JP" sz="4400" b="1" dirty="0" smtClean="0">
              <a:solidFill>
                <a:srgbClr val="7EBE33"/>
              </a:solidFill>
              <a:latin typeface="Meiryo UI" panose="020B0604030504040204" pitchFamily="50" charset="-128"/>
              <a:ea typeface="Meiryo UI" panose="020B0604030504040204" pitchFamily="50" charset="-128"/>
            </a:endParaRPr>
          </a:p>
          <a:p>
            <a:pPr algn="ctr"/>
            <a:r>
              <a:rPr lang="ja-JP" altLang="en-US" sz="4400" b="1" dirty="0" smtClean="0">
                <a:solidFill>
                  <a:srgbClr val="7EBE33"/>
                </a:solidFill>
                <a:latin typeface="Meiryo UI" panose="020B0604030504040204" pitchFamily="50" charset="-128"/>
                <a:ea typeface="Meiryo UI" panose="020B0604030504040204" pitchFamily="50" charset="-128"/>
              </a:rPr>
              <a:t>職場</a:t>
            </a:r>
            <a:r>
              <a:rPr lang="ja-JP" altLang="en-US" sz="4400" b="1" dirty="0">
                <a:solidFill>
                  <a:srgbClr val="7EBE33"/>
                </a:solidFill>
                <a:latin typeface="Meiryo UI" panose="020B0604030504040204" pitchFamily="50" charset="-128"/>
                <a:ea typeface="Meiryo UI" panose="020B0604030504040204" pitchFamily="50" charset="-128"/>
              </a:rPr>
              <a:t>見学と事例</a:t>
            </a:r>
            <a:r>
              <a:rPr lang="ja-JP" altLang="en-US" sz="4400" b="1" dirty="0" smtClean="0">
                <a:solidFill>
                  <a:srgbClr val="7EBE33"/>
                </a:solidFill>
                <a:latin typeface="Meiryo UI" panose="020B0604030504040204" pitchFamily="50" charset="-128"/>
                <a:ea typeface="Meiryo UI" panose="020B0604030504040204" pitchFamily="50" charset="-128"/>
              </a:rPr>
              <a:t>紹介</a:t>
            </a:r>
            <a:endParaRPr lang="en-US" altLang="ja-JP" sz="4400" b="1" dirty="0" smtClean="0">
              <a:solidFill>
                <a:srgbClr val="7EBE33"/>
              </a:solidFill>
              <a:latin typeface="Meiryo UI" panose="020B0604030504040204" pitchFamily="50" charset="-128"/>
              <a:ea typeface="Meiryo UI" panose="020B0604030504040204" pitchFamily="50" charset="-128"/>
            </a:endParaRPr>
          </a:p>
          <a:p>
            <a:pPr algn="ctr"/>
            <a:r>
              <a:rPr lang="ja-JP" altLang="en-US" sz="4400" b="1" dirty="0" smtClean="0">
                <a:solidFill>
                  <a:srgbClr val="7EBE33"/>
                </a:solidFill>
                <a:latin typeface="Meiryo UI" panose="020B0604030504040204" pitchFamily="50" charset="-128"/>
                <a:ea typeface="Meiryo UI" panose="020B0604030504040204" pitchFamily="50" charset="-128"/>
              </a:rPr>
              <a:t>から</a:t>
            </a:r>
            <a:r>
              <a:rPr lang="ja-JP" altLang="en-US" sz="4400" b="1" dirty="0">
                <a:solidFill>
                  <a:srgbClr val="7EBE33"/>
                </a:solidFill>
                <a:latin typeface="Meiryo UI" panose="020B0604030504040204" pitchFamily="50" charset="-128"/>
                <a:ea typeface="Meiryo UI" panose="020B0604030504040204" pitchFamily="50" charset="-128"/>
              </a:rPr>
              <a:t>学ぶ合理的</a:t>
            </a:r>
            <a:r>
              <a:rPr lang="ja-JP" altLang="en-US" sz="4400" b="1" dirty="0" smtClean="0">
                <a:solidFill>
                  <a:srgbClr val="7EBE33"/>
                </a:solidFill>
                <a:latin typeface="Meiryo UI" panose="020B0604030504040204" pitchFamily="50" charset="-128"/>
                <a:ea typeface="Meiryo UI" panose="020B0604030504040204" pitchFamily="50" charset="-128"/>
              </a:rPr>
              <a:t>配慮</a:t>
            </a:r>
            <a:r>
              <a:rPr lang="ja-JP" altLang="en-US" sz="4400" b="1" dirty="0">
                <a:solidFill>
                  <a:srgbClr val="7EBE33"/>
                </a:solidFill>
                <a:latin typeface="Meiryo UI" panose="020B0604030504040204" pitchFamily="50" charset="-128"/>
                <a:ea typeface="Meiryo UI" panose="020B0604030504040204" pitchFamily="50" charset="-128"/>
              </a:rPr>
              <a:t>　</a:t>
            </a:r>
            <a:endParaRPr lang="en-US" altLang="ja-JP" sz="4400" b="1" dirty="0" smtClean="0">
              <a:solidFill>
                <a:srgbClr val="7EBE33"/>
              </a:solidFill>
              <a:latin typeface="Meiryo UI" panose="020B0604030504040204" pitchFamily="50" charset="-128"/>
              <a:ea typeface="Meiryo UI" panose="020B0604030504040204" pitchFamily="50" charset="-128"/>
            </a:endParaRPr>
          </a:p>
        </p:txBody>
      </p:sp>
      <p:sp>
        <p:nvSpPr>
          <p:cNvPr id="4" name="正方形/長方形 3"/>
          <p:cNvSpPr/>
          <p:nvPr/>
        </p:nvSpPr>
        <p:spPr>
          <a:xfrm>
            <a:off x="121662" y="4149700"/>
            <a:ext cx="6961600" cy="400110"/>
          </a:xfrm>
          <a:prstGeom prst="rect">
            <a:avLst/>
          </a:prstGeom>
        </p:spPr>
        <p:txBody>
          <a:bodyPr wrap="square">
            <a:spAutoFit/>
          </a:bodyPr>
          <a:lstStyle/>
          <a:p>
            <a:r>
              <a:rPr lang="ja-JP" altLang="en-US" sz="2000" b="1" dirty="0" smtClean="0">
                <a:solidFill>
                  <a:schemeClr val="bg1"/>
                </a:solidFill>
                <a:latin typeface="HG丸ｺﾞｼｯｸM-PRO" panose="020F0600000000000000" pitchFamily="50" charset="-128"/>
                <a:ea typeface="HG丸ｺﾞｼｯｸM-PRO" panose="020F0600000000000000" pitchFamily="50" charset="-128"/>
              </a:rPr>
              <a:t>職場見学・先進事例セミナー・グループディスカッション</a:t>
            </a:r>
            <a:endParaRPr lang="ja-JP" altLang="en-US" sz="20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389897" y="5318834"/>
            <a:ext cx="1923240" cy="1077218"/>
          </a:xfrm>
          <a:prstGeom prst="rect">
            <a:avLst/>
          </a:prstGeom>
        </p:spPr>
        <p:txBody>
          <a:bodyPr wrap="square" anchor="ctr">
            <a:spAutoFit/>
          </a:bodyPr>
          <a:lstStyle/>
          <a:p>
            <a:pPr algn="ctr"/>
            <a:r>
              <a:rPr lang="zh-TW" altLang="en-US" sz="1800" dirty="0">
                <a:solidFill>
                  <a:schemeClr val="bg1"/>
                </a:solidFill>
                <a:latin typeface="HGPｺﾞｼｯｸE" panose="020B0900000000000000" pitchFamily="50" charset="-128"/>
                <a:ea typeface="HGPｺﾞｼｯｸE" panose="020B0900000000000000" pitchFamily="50" charset="-128"/>
              </a:rPr>
              <a:t>参加費無料</a:t>
            </a:r>
          </a:p>
          <a:p>
            <a:pPr algn="ctr" fontAlgn="ctr"/>
            <a:r>
              <a:rPr lang="ja-JP" altLang="en-US" sz="1800" dirty="0" smtClean="0">
                <a:solidFill>
                  <a:schemeClr val="bg1"/>
                </a:solidFill>
                <a:latin typeface="HGPｺﾞｼｯｸE" panose="020B0900000000000000" pitchFamily="50" charset="-128"/>
                <a:ea typeface="HGPｺﾞｼｯｸE" panose="020B0900000000000000" pitchFamily="50" charset="-128"/>
              </a:rPr>
              <a:t>定員</a:t>
            </a:r>
            <a:r>
              <a:rPr lang="ja-JP" altLang="en-US" sz="3200" dirty="0" smtClean="0">
                <a:solidFill>
                  <a:schemeClr val="bg1"/>
                </a:solidFill>
                <a:latin typeface="HGPｺﾞｼｯｸE" panose="020B0900000000000000" pitchFamily="50" charset="-128"/>
                <a:ea typeface="HGPｺﾞｼｯｸE" panose="020B0900000000000000" pitchFamily="50" charset="-128"/>
              </a:rPr>
              <a:t>２０</a:t>
            </a:r>
            <a:r>
              <a:rPr lang="zh-TW" altLang="en-US" sz="1800" dirty="0" smtClean="0">
                <a:solidFill>
                  <a:schemeClr val="bg1"/>
                </a:solidFill>
                <a:latin typeface="HGPｺﾞｼｯｸE" panose="020B0900000000000000" pitchFamily="50" charset="-128"/>
                <a:ea typeface="HGPｺﾞｼｯｸE" panose="020B0900000000000000" pitchFamily="50" charset="-128"/>
              </a:rPr>
              <a:t>名</a:t>
            </a:r>
            <a:endParaRPr lang="zh-TW" altLang="en-US" sz="1800" dirty="0">
              <a:solidFill>
                <a:schemeClr val="bg1"/>
              </a:solidFill>
              <a:latin typeface="HGPｺﾞｼｯｸE" panose="020B0900000000000000" pitchFamily="50" charset="-128"/>
              <a:ea typeface="HGPｺﾞｼｯｸE" panose="020B0900000000000000" pitchFamily="50" charset="-128"/>
            </a:endParaRPr>
          </a:p>
          <a:p>
            <a:pPr algn="ctr"/>
            <a:r>
              <a:rPr lang="zh-TW" altLang="en-US" sz="1400" dirty="0">
                <a:solidFill>
                  <a:schemeClr val="bg1"/>
                </a:solidFill>
                <a:latin typeface="HGPｺﾞｼｯｸE" panose="020B0900000000000000" pitchFamily="50" charset="-128"/>
                <a:ea typeface="HGPｺﾞｼｯｸE" panose="020B0900000000000000" pitchFamily="50" charset="-128"/>
              </a:rPr>
              <a:t>（事前予約制）</a:t>
            </a:r>
            <a:endParaRPr lang="ja-JP" altLang="en-US" sz="1400" dirty="0">
              <a:solidFill>
                <a:schemeClr val="bg1"/>
              </a:solidFill>
              <a:latin typeface="HGPｺﾞｼｯｸE" panose="020B0900000000000000" pitchFamily="50" charset="-128"/>
              <a:ea typeface="HGPｺﾞｼｯｸE" panose="020B0900000000000000" pitchFamily="50" charset="-128"/>
            </a:endParaRPr>
          </a:p>
        </p:txBody>
      </p:sp>
      <p:sp>
        <p:nvSpPr>
          <p:cNvPr id="6" name="正方形/長方形 5"/>
          <p:cNvSpPr/>
          <p:nvPr/>
        </p:nvSpPr>
        <p:spPr>
          <a:xfrm>
            <a:off x="3565510" y="5350877"/>
            <a:ext cx="3886200" cy="338554"/>
          </a:xfrm>
          <a:prstGeom prst="rect">
            <a:avLst/>
          </a:prstGeom>
        </p:spPr>
        <p:txBody>
          <a:bodyPr wrap="square">
            <a:spAutoFit/>
          </a:bodyPr>
          <a:lstStyle/>
          <a:p>
            <a:r>
              <a:rPr lang="en-US" altLang="ja-JP" sz="1600" dirty="0" smtClean="0">
                <a:latin typeface="HGPｺﾞｼｯｸE" panose="020B0900000000000000" pitchFamily="50" charset="-128"/>
                <a:ea typeface="HGPｺﾞｼｯｸE" panose="020B0900000000000000" pitchFamily="50" charset="-128"/>
              </a:rPr>
              <a:t>2023</a:t>
            </a:r>
            <a:r>
              <a:rPr lang="ja-JP" altLang="en-US" sz="1400" dirty="0" smtClean="0">
                <a:latin typeface="HGPｺﾞｼｯｸE" panose="020B0900000000000000" pitchFamily="50" charset="-128"/>
                <a:ea typeface="HGPｺﾞｼｯｸE" panose="020B0900000000000000" pitchFamily="50" charset="-128"/>
              </a:rPr>
              <a:t>年</a:t>
            </a:r>
            <a:r>
              <a:rPr lang="ja-JP" altLang="en-US" sz="1600" dirty="0" smtClean="0">
                <a:latin typeface="HGPｺﾞｼｯｸE" panose="020B0900000000000000" pitchFamily="50" charset="-128"/>
                <a:ea typeface="HGPｺﾞｼｯｸE" panose="020B0900000000000000" pitchFamily="50" charset="-128"/>
              </a:rPr>
              <a:t>３</a:t>
            </a:r>
            <a:r>
              <a:rPr lang="ja-JP" altLang="en-US" sz="1400" dirty="0" smtClean="0">
                <a:latin typeface="HGPｺﾞｼｯｸE" panose="020B0900000000000000" pitchFamily="50" charset="-128"/>
                <a:ea typeface="HGPｺﾞｼｯｸE" panose="020B0900000000000000" pitchFamily="50" charset="-128"/>
              </a:rPr>
              <a:t>月</a:t>
            </a:r>
            <a:r>
              <a:rPr lang="en-US" altLang="ja-JP" sz="1600" dirty="0" smtClean="0">
                <a:latin typeface="HGPｺﾞｼｯｸE" panose="020B0900000000000000" pitchFamily="50" charset="-128"/>
                <a:ea typeface="HGPｺﾞｼｯｸE" panose="020B0900000000000000" pitchFamily="50" charset="-128"/>
              </a:rPr>
              <a:t>1</a:t>
            </a:r>
            <a:r>
              <a:rPr lang="ja-JP" altLang="en-US" sz="1400" dirty="0" smtClean="0">
                <a:latin typeface="HGPｺﾞｼｯｸE" panose="020B0900000000000000" pitchFamily="50" charset="-128"/>
                <a:ea typeface="HGPｺﾞｼｯｸE" panose="020B0900000000000000" pitchFamily="50" charset="-128"/>
              </a:rPr>
              <a:t>日（</a:t>
            </a:r>
            <a:r>
              <a:rPr lang="ja-JP" altLang="en-US" sz="1400" dirty="0">
                <a:latin typeface="HGPｺﾞｼｯｸE" panose="020B0900000000000000" pitchFamily="50" charset="-128"/>
                <a:ea typeface="HGPｺﾞｼｯｸE" panose="020B0900000000000000" pitchFamily="50" charset="-128"/>
              </a:rPr>
              <a:t>水</a:t>
            </a:r>
            <a:r>
              <a:rPr lang="ja-JP" altLang="en-US" sz="1400" dirty="0" smtClean="0">
                <a:latin typeface="HGPｺﾞｼｯｸE" panose="020B0900000000000000" pitchFamily="50" charset="-128"/>
                <a:ea typeface="HGPｺﾞｼｯｸE" panose="020B0900000000000000" pitchFamily="50" charset="-128"/>
              </a:rPr>
              <a:t>）</a:t>
            </a:r>
            <a:r>
              <a:rPr lang="ja-JP" altLang="en-US" sz="1400" dirty="0">
                <a:latin typeface="HGPｺﾞｼｯｸE" panose="020B0900000000000000" pitchFamily="50" charset="-128"/>
                <a:ea typeface="HGPｺﾞｼｯｸE" panose="020B0900000000000000" pitchFamily="50" charset="-128"/>
              </a:rPr>
              <a:t>　</a:t>
            </a:r>
            <a:r>
              <a:rPr lang="en-US" altLang="ja-JP" sz="1600" dirty="0" smtClean="0">
                <a:latin typeface="HGPｺﾞｼｯｸE" panose="020B0900000000000000" pitchFamily="50" charset="-128"/>
                <a:ea typeface="HGPｺﾞｼｯｸE" panose="020B0900000000000000" pitchFamily="50" charset="-128"/>
              </a:rPr>
              <a:t>14</a:t>
            </a:r>
            <a:r>
              <a:rPr lang="ja-JP" altLang="en-US" sz="1600" dirty="0" smtClean="0">
                <a:latin typeface="HGPｺﾞｼｯｸE" panose="020B0900000000000000" pitchFamily="50" charset="-128"/>
                <a:ea typeface="HGPｺﾞｼｯｸE" panose="020B0900000000000000" pitchFamily="50" charset="-128"/>
              </a:rPr>
              <a:t>：</a:t>
            </a:r>
            <a:r>
              <a:rPr lang="en-US" altLang="ja-JP" sz="1600" dirty="0">
                <a:latin typeface="HGPｺﾞｼｯｸE" panose="020B0900000000000000" pitchFamily="50" charset="-128"/>
                <a:ea typeface="HGPｺﾞｼｯｸE" panose="020B0900000000000000" pitchFamily="50" charset="-128"/>
              </a:rPr>
              <a:t>3</a:t>
            </a:r>
            <a:r>
              <a:rPr lang="en-US" altLang="ja-JP" sz="1600" dirty="0" smtClean="0">
                <a:latin typeface="HGPｺﾞｼｯｸE" panose="020B0900000000000000" pitchFamily="50" charset="-128"/>
                <a:ea typeface="HGPｺﾞｼｯｸE" panose="020B0900000000000000" pitchFamily="50" charset="-128"/>
              </a:rPr>
              <a:t>0</a:t>
            </a:r>
            <a:r>
              <a:rPr lang="ja-JP" altLang="en-US" sz="1400" dirty="0" smtClean="0">
                <a:latin typeface="HGPｺﾞｼｯｸE" panose="020B0900000000000000" pitchFamily="50" charset="-128"/>
                <a:ea typeface="HGPｺﾞｼｯｸE" panose="020B0900000000000000" pitchFamily="50" charset="-128"/>
              </a:rPr>
              <a:t>～</a:t>
            </a:r>
            <a:r>
              <a:rPr lang="en-US" altLang="ja-JP" sz="1600" dirty="0" smtClean="0">
                <a:latin typeface="HGPｺﾞｼｯｸE" panose="020B0900000000000000" pitchFamily="50" charset="-128"/>
                <a:ea typeface="HGPｺﾞｼｯｸE" panose="020B0900000000000000" pitchFamily="50" charset="-128"/>
              </a:rPr>
              <a:t>16</a:t>
            </a:r>
            <a:r>
              <a:rPr lang="ja-JP" altLang="en-US" sz="1600" dirty="0" smtClean="0">
                <a:latin typeface="HGPｺﾞｼｯｸE" panose="020B0900000000000000" pitchFamily="50" charset="-128"/>
                <a:ea typeface="HGPｺﾞｼｯｸE" panose="020B0900000000000000" pitchFamily="50" charset="-128"/>
              </a:rPr>
              <a:t>：</a:t>
            </a:r>
            <a:r>
              <a:rPr lang="en-US" altLang="ja-JP" sz="1600" dirty="0">
                <a:latin typeface="HGPｺﾞｼｯｸE" panose="020B0900000000000000" pitchFamily="50" charset="-128"/>
                <a:ea typeface="HGPｺﾞｼｯｸE" panose="020B0900000000000000" pitchFamily="50" charset="-128"/>
              </a:rPr>
              <a:t>3</a:t>
            </a:r>
            <a:r>
              <a:rPr lang="en-US" altLang="ja-JP" sz="1600" dirty="0" smtClean="0">
                <a:latin typeface="HGPｺﾞｼｯｸE" panose="020B0900000000000000" pitchFamily="50" charset="-128"/>
                <a:ea typeface="HGPｺﾞｼｯｸE" panose="020B0900000000000000" pitchFamily="50" charset="-128"/>
              </a:rPr>
              <a:t>0</a:t>
            </a:r>
            <a:endParaRPr lang="ja-JP" altLang="en-US" sz="1600" dirty="0">
              <a:latin typeface="HGPｺﾞｼｯｸE" panose="020B0900000000000000" pitchFamily="50" charset="-128"/>
              <a:ea typeface="HGPｺﾞｼｯｸE" panose="020B0900000000000000" pitchFamily="50" charset="-128"/>
            </a:endParaRPr>
          </a:p>
        </p:txBody>
      </p:sp>
      <p:sp>
        <p:nvSpPr>
          <p:cNvPr id="7" name="正方形/長方形 6"/>
          <p:cNvSpPr/>
          <p:nvPr/>
        </p:nvSpPr>
        <p:spPr>
          <a:xfrm>
            <a:off x="3575035" y="5762905"/>
            <a:ext cx="3886200" cy="1092607"/>
          </a:xfrm>
          <a:prstGeom prst="rect">
            <a:avLst/>
          </a:prstGeom>
        </p:spPr>
        <p:txBody>
          <a:bodyPr>
            <a:spAutoFit/>
          </a:bodyPr>
          <a:lstStyle/>
          <a:p>
            <a:pPr>
              <a:lnSpc>
                <a:spcPts val="2600"/>
              </a:lnSpc>
            </a:pPr>
            <a:r>
              <a:rPr lang="ja-JP" altLang="en-US" sz="1600" dirty="0" smtClean="0">
                <a:latin typeface="HGPｺﾞｼｯｸE" panose="020B0900000000000000" pitchFamily="50" charset="-128"/>
                <a:ea typeface="HGPｺﾞｼｯｸE" panose="020B0900000000000000" pitchFamily="50" charset="-128"/>
              </a:rPr>
              <a:t>株式会社ニッセイ・ニュークリエーション</a:t>
            </a:r>
            <a:endParaRPr lang="ja-JP" altLang="en-US" sz="1600" dirty="0">
              <a:latin typeface="HGPｺﾞｼｯｸE" panose="020B0900000000000000" pitchFamily="50" charset="-128"/>
              <a:ea typeface="HGPｺﾞｼｯｸE" panose="020B0900000000000000" pitchFamily="50" charset="-128"/>
            </a:endParaRPr>
          </a:p>
          <a:p>
            <a:pPr>
              <a:lnSpc>
                <a:spcPts val="2600"/>
              </a:lnSpc>
            </a:pPr>
            <a:r>
              <a:rPr lang="ja-JP" altLang="en-US" sz="1600" dirty="0" smtClean="0">
                <a:latin typeface="HGPｺﾞｼｯｸE" panose="020B0900000000000000" pitchFamily="50" charset="-128"/>
                <a:ea typeface="HGPｺﾞｼｯｸE" panose="020B0900000000000000" pitchFamily="50" charset="-128"/>
              </a:rPr>
              <a:t>（大阪市西淀川区御幣島</a:t>
            </a:r>
            <a:r>
              <a:rPr lang="en-US" altLang="ja-JP" sz="1600" dirty="0" smtClean="0">
                <a:latin typeface="HGPｺﾞｼｯｸE" panose="020B0900000000000000" pitchFamily="50" charset="-128"/>
                <a:ea typeface="HGPｺﾞｼｯｸE" panose="020B0900000000000000" pitchFamily="50" charset="-128"/>
              </a:rPr>
              <a:t>3-2-31</a:t>
            </a:r>
            <a:r>
              <a:rPr lang="ja-JP" altLang="en-US" sz="1600" dirty="0" smtClean="0">
                <a:latin typeface="HGPｺﾞｼｯｸE" panose="020B0900000000000000" pitchFamily="50" charset="-128"/>
                <a:ea typeface="HGPｺﾞｼｯｸE" panose="020B0900000000000000" pitchFamily="50" charset="-128"/>
              </a:rPr>
              <a:t>）</a:t>
            </a:r>
            <a:endParaRPr lang="en-US" altLang="ja-JP" sz="1600" dirty="0" smtClean="0">
              <a:latin typeface="HGPｺﾞｼｯｸE" panose="020B0900000000000000" pitchFamily="50" charset="-128"/>
              <a:ea typeface="HGPｺﾞｼｯｸE" panose="020B0900000000000000" pitchFamily="50" charset="-128"/>
            </a:endParaRPr>
          </a:p>
          <a:p>
            <a:pPr>
              <a:lnSpc>
                <a:spcPts val="2600"/>
              </a:lnSpc>
            </a:pPr>
            <a:r>
              <a:rPr lang="ja-JP" altLang="en-US" sz="1200" dirty="0">
                <a:latin typeface="HGPｺﾞｼｯｸE" panose="020B0900000000000000" pitchFamily="50" charset="-128"/>
                <a:ea typeface="HGPｺﾞｼｯｸE" panose="020B0900000000000000" pitchFamily="50" charset="-128"/>
              </a:rPr>
              <a:t>ＪＲ東西線「御幣島駅」３番出口より約４５０ｍ</a:t>
            </a:r>
          </a:p>
        </p:txBody>
      </p:sp>
      <p:sp>
        <p:nvSpPr>
          <p:cNvPr id="8" name="正方形/長方形 7"/>
          <p:cNvSpPr/>
          <p:nvPr/>
        </p:nvSpPr>
        <p:spPr>
          <a:xfrm>
            <a:off x="892156" y="7061704"/>
            <a:ext cx="4655204" cy="1733808"/>
          </a:xfrm>
          <a:prstGeom prst="rect">
            <a:avLst/>
          </a:prstGeom>
        </p:spPr>
        <p:txBody>
          <a:bodyPr wrap="square">
            <a:spAutoFit/>
          </a:bodyPr>
          <a:lstStyle/>
          <a:p>
            <a:pPr>
              <a:lnSpc>
                <a:spcPts val="3200"/>
              </a:lnSpc>
            </a:pPr>
            <a:r>
              <a:rPr lang="ja-JP" altLang="en-US" sz="1100" dirty="0" smtClean="0">
                <a:solidFill>
                  <a:srgbClr val="EC6C00"/>
                </a:solidFill>
                <a:latin typeface="HGPｺﾞｼｯｸE" panose="020B0900000000000000" pitchFamily="50" charset="-128"/>
                <a:ea typeface="HGPｺﾞｼｯｸE" panose="020B0900000000000000" pitchFamily="50" charset="-128"/>
              </a:rPr>
              <a:t>●</a:t>
            </a:r>
            <a:r>
              <a:rPr lang="ja-JP" altLang="en-US" sz="1500" dirty="0" smtClean="0">
                <a:latin typeface="HGPｺﾞｼｯｸE" panose="020B0900000000000000" pitchFamily="50" charset="-128"/>
                <a:ea typeface="HGPｺﾞｼｯｸE" panose="020B0900000000000000" pitchFamily="50" charset="-128"/>
              </a:rPr>
              <a:t>ニッセイ・ニュークリエーション職場見学</a:t>
            </a:r>
            <a:endParaRPr lang="ja-JP" altLang="en-US" sz="1500" dirty="0">
              <a:latin typeface="HGPｺﾞｼｯｸE" panose="020B0900000000000000" pitchFamily="50" charset="-128"/>
              <a:ea typeface="HGPｺﾞｼｯｸE" panose="020B0900000000000000" pitchFamily="50" charset="-128"/>
            </a:endParaRPr>
          </a:p>
          <a:p>
            <a:pPr>
              <a:lnSpc>
                <a:spcPts val="3200"/>
              </a:lnSpc>
            </a:pPr>
            <a:r>
              <a:rPr lang="ja-JP" altLang="en-US" sz="1100" dirty="0" smtClean="0">
                <a:solidFill>
                  <a:srgbClr val="EC6C00"/>
                </a:solidFill>
                <a:latin typeface="HGPｺﾞｼｯｸE" panose="020B0900000000000000" pitchFamily="50" charset="-128"/>
                <a:ea typeface="HGPｺﾞｼｯｸE" panose="020B0900000000000000" pitchFamily="50" charset="-128"/>
              </a:rPr>
              <a:t>●</a:t>
            </a:r>
            <a:r>
              <a:rPr lang="ja-JP" altLang="en-US" sz="1500" dirty="0" smtClean="0">
                <a:latin typeface="HGPｺﾞｼｯｸE" panose="020B0900000000000000" pitchFamily="50" charset="-128"/>
                <a:ea typeface="HGPｺﾞｼｯｸE" panose="020B0900000000000000" pitchFamily="50" charset="-128"/>
              </a:rPr>
              <a:t>ニッセイ・ニュークリエーション先進事例紹介</a:t>
            </a:r>
            <a:r>
              <a:rPr lang="en-US" altLang="ja-JP" sz="1500" dirty="0">
                <a:latin typeface="HGPｺﾞｼｯｸE" panose="020B0900000000000000" pitchFamily="50" charset="-128"/>
                <a:ea typeface="HGPｺﾞｼｯｸE" panose="020B0900000000000000" pitchFamily="50" charset="-128"/>
              </a:rPr>
              <a:t/>
            </a:r>
            <a:br>
              <a:rPr lang="en-US" altLang="ja-JP" sz="1500" dirty="0">
                <a:latin typeface="HGPｺﾞｼｯｸE" panose="020B0900000000000000" pitchFamily="50" charset="-128"/>
                <a:ea typeface="HGPｺﾞｼｯｸE" panose="020B0900000000000000" pitchFamily="50" charset="-128"/>
              </a:rPr>
            </a:br>
            <a:r>
              <a:rPr lang="en-US" altLang="ja-JP" sz="1500" dirty="0" smtClean="0">
                <a:latin typeface="HGPｺﾞｼｯｸE" panose="020B0900000000000000" pitchFamily="50" charset="-128"/>
                <a:ea typeface="HGPｺﾞｼｯｸE" panose="020B0900000000000000" pitchFamily="50" charset="-128"/>
              </a:rPr>
              <a:t>  </a:t>
            </a:r>
            <a:r>
              <a:rPr lang="ja-JP" altLang="en-US" sz="1500" dirty="0" smtClean="0">
                <a:latin typeface="HGPｺﾞｼｯｸE" panose="020B0900000000000000" pitchFamily="50" charset="-128"/>
                <a:ea typeface="HGPｺﾞｼｯｸE" panose="020B0900000000000000" pitchFamily="50" charset="-128"/>
              </a:rPr>
              <a:t>講師：業務</a:t>
            </a:r>
            <a:r>
              <a:rPr lang="ja-JP" altLang="en-US" sz="1500" dirty="0">
                <a:latin typeface="HGPｺﾞｼｯｸE" panose="020B0900000000000000" pitchFamily="50" charset="-128"/>
                <a:ea typeface="HGPｺﾞｼｯｸE" panose="020B0900000000000000" pitchFamily="50" charset="-128"/>
              </a:rPr>
              <a:t>第二部　担当部長　相井　弘幸 氏</a:t>
            </a:r>
          </a:p>
          <a:p>
            <a:pPr>
              <a:lnSpc>
                <a:spcPts val="3200"/>
              </a:lnSpc>
            </a:pPr>
            <a:r>
              <a:rPr lang="ja-JP" altLang="en-US" sz="1100" dirty="0" smtClean="0">
                <a:solidFill>
                  <a:srgbClr val="EC6C00"/>
                </a:solidFill>
                <a:latin typeface="HGPｺﾞｼｯｸE" panose="020B0900000000000000" pitchFamily="50" charset="-128"/>
                <a:ea typeface="HGPｺﾞｼｯｸE" panose="020B0900000000000000" pitchFamily="50" charset="-128"/>
              </a:rPr>
              <a:t>●</a:t>
            </a:r>
            <a:r>
              <a:rPr lang="ja-JP" altLang="en-US" sz="1500" dirty="0" smtClean="0">
                <a:latin typeface="HGPｺﾞｼｯｸE" panose="020B0900000000000000" pitchFamily="50" charset="-128"/>
                <a:ea typeface="HGPｺﾞｼｯｸE" panose="020B0900000000000000" pitchFamily="50" charset="-128"/>
              </a:rPr>
              <a:t>グループワーク「合理的配慮について」</a:t>
            </a:r>
            <a:endParaRPr lang="ja-JP" altLang="en-US" sz="1500" dirty="0">
              <a:latin typeface="HGPｺﾞｼｯｸE" panose="020B0900000000000000" pitchFamily="50" charset="-128"/>
              <a:ea typeface="HGPｺﾞｼｯｸE" panose="020B0900000000000000" pitchFamily="50" charset="-128"/>
            </a:endParaRPr>
          </a:p>
        </p:txBody>
      </p:sp>
      <p:sp>
        <p:nvSpPr>
          <p:cNvPr id="28" name="正方形/長方形 27"/>
          <p:cNvSpPr/>
          <p:nvPr/>
        </p:nvSpPr>
        <p:spPr>
          <a:xfrm>
            <a:off x="2209102" y="5314424"/>
            <a:ext cx="1006869" cy="369332"/>
          </a:xfrm>
          <a:prstGeom prst="rect">
            <a:avLst/>
          </a:prstGeom>
        </p:spPr>
        <p:txBody>
          <a:bodyPr wrap="square">
            <a:spAutoFit/>
          </a:bodyPr>
          <a:lstStyle/>
          <a:p>
            <a:pPr algn="ctr"/>
            <a:r>
              <a:rPr lang="ja-JP" altLang="en-US" sz="1800" dirty="0">
                <a:latin typeface="HGPｺﾞｼｯｸE" panose="020B0900000000000000" pitchFamily="50" charset="-128"/>
                <a:ea typeface="HGPｺﾞｼｯｸE" panose="020B0900000000000000" pitchFamily="50" charset="-128"/>
              </a:rPr>
              <a:t>［日時</a:t>
            </a:r>
            <a:r>
              <a:rPr lang="ja-JP" altLang="en-US" sz="1800" dirty="0" smtClean="0">
                <a:latin typeface="HGPｺﾞｼｯｸE" panose="020B0900000000000000" pitchFamily="50" charset="-128"/>
                <a:ea typeface="HGPｺﾞｼｯｸE" panose="020B0900000000000000" pitchFamily="50" charset="-128"/>
              </a:rPr>
              <a:t>］</a:t>
            </a:r>
            <a:endParaRPr lang="ja-JP" altLang="en-US" sz="1800" dirty="0">
              <a:latin typeface="HGPｺﾞｼｯｸE" panose="020B0900000000000000" pitchFamily="50" charset="-128"/>
              <a:ea typeface="HGPｺﾞｼｯｸE" panose="020B0900000000000000" pitchFamily="50" charset="-128"/>
            </a:endParaRPr>
          </a:p>
        </p:txBody>
      </p:sp>
      <p:sp>
        <p:nvSpPr>
          <p:cNvPr id="29" name="正方形/長方形 28"/>
          <p:cNvSpPr/>
          <p:nvPr/>
        </p:nvSpPr>
        <p:spPr>
          <a:xfrm>
            <a:off x="2209102" y="5762905"/>
            <a:ext cx="1006869" cy="369332"/>
          </a:xfrm>
          <a:prstGeom prst="rect">
            <a:avLst/>
          </a:prstGeom>
        </p:spPr>
        <p:txBody>
          <a:bodyPr wrap="square">
            <a:spAutoFit/>
          </a:bodyPr>
          <a:lstStyle/>
          <a:p>
            <a:pPr algn="ctr"/>
            <a:r>
              <a:rPr lang="ja-JP" altLang="en-US" sz="1800" dirty="0">
                <a:latin typeface="HGPｺﾞｼｯｸE" panose="020B0900000000000000" pitchFamily="50" charset="-128"/>
                <a:ea typeface="HGPｺﾞｼｯｸE" panose="020B0900000000000000" pitchFamily="50" charset="-128"/>
              </a:rPr>
              <a:t>［</a:t>
            </a:r>
            <a:r>
              <a:rPr lang="ja-JP" altLang="en-US" sz="1800" dirty="0" smtClean="0">
                <a:latin typeface="HGPｺﾞｼｯｸE" panose="020B0900000000000000" pitchFamily="50" charset="-128"/>
                <a:ea typeface="HGPｺﾞｼｯｸE" panose="020B0900000000000000" pitchFamily="50" charset="-128"/>
              </a:rPr>
              <a:t>会場］</a:t>
            </a:r>
            <a:endParaRPr lang="ja-JP" altLang="en-US" sz="1800" dirty="0">
              <a:latin typeface="HGPｺﾞｼｯｸE" panose="020B0900000000000000" pitchFamily="50" charset="-128"/>
              <a:ea typeface="HGPｺﾞｼｯｸE" panose="020B0900000000000000" pitchFamily="50" charset="-128"/>
            </a:endParaRPr>
          </a:p>
        </p:txBody>
      </p:sp>
      <p:cxnSp>
        <p:nvCxnSpPr>
          <p:cNvPr id="35" name="直線コネクタ 34"/>
          <p:cNvCxnSpPr/>
          <p:nvPr/>
        </p:nvCxnSpPr>
        <p:spPr>
          <a:xfrm>
            <a:off x="995008" y="7491413"/>
            <a:ext cx="3208676" cy="0"/>
          </a:xfrm>
          <a:prstGeom prst="line">
            <a:avLst/>
          </a:prstGeom>
          <a:ln w="12700">
            <a:solidFill>
              <a:srgbClr val="EC6C00"/>
            </a:solidFill>
            <a:prstDash val="sysDot"/>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995008" y="7897365"/>
            <a:ext cx="3800830" cy="0"/>
          </a:xfrm>
          <a:prstGeom prst="line">
            <a:avLst/>
          </a:prstGeom>
          <a:ln w="12700">
            <a:solidFill>
              <a:srgbClr val="EC6C00"/>
            </a:solidFill>
            <a:prstDash val="sysDot"/>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995008" y="8300272"/>
            <a:ext cx="4253267" cy="0"/>
          </a:xfrm>
          <a:prstGeom prst="line">
            <a:avLst/>
          </a:prstGeom>
          <a:ln w="12700">
            <a:solidFill>
              <a:srgbClr val="EC6C00"/>
            </a:solidFill>
            <a:prstDash val="sysDot"/>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995008" y="8698979"/>
            <a:ext cx="3748442" cy="0"/>
          </a:xfrm>
          <a:prstGeom prst="line">
            <a:avLst/>
          </a:prstGeom>
          <a:ln w="12700">
            <a:solidFill>
              <a:srgbClr val="EC6C00"/>
            </a:solidFill>
            <a:prstDash val="sysDot"/>
          </a:ln>
        </p:spPr>
        <p:style>
          <a:lnRef idx="1">
            <a:schemeClr val="accent1"/>
          </a:lnRef>
          <a:fillRef idx="0">
            <a:schemeClr val="accent1"/>
          </a:fillRef>
          <a:effectRef idx="0">
            <a:schemeClr val="accent1"/>
          </a:effectRef>
          <a:fontRef idx="minor">
            <a:schemeClr val="tx1"/>
          </a:fontRef>
        </p:style>
      </p:cxnSp>
      <p:pic>
        <p:nvPicPr>
          <p:cNvPr id="2" name="図 1"/>
          <p:cNvPicPr>
            <a:picLocks noChangeAspect="1"/>
          </p:cNvPicPr>
          <p:nvPr/>
        </p:nvPicPr>
        <p:blipFill>
          <a:blip r:embed="rId3"/>
          <a:stretch>
            <a:fillRect/>
          </a:stretch>
        </p:blipFill>
        <p:spPr>
          <a:xfrm>
            <a:off x="5502541" y="7253566"/>
            <a:ext cx="1567031" cy="1541657"/>
          </a:xfrm>
          <a:prstGeom prst="rect">
            <a:avLst/>
          </a:prstGeom>
        </p:spPr>
      </p:pic>
      <p:sp>
        <p:nvSpPr>
          <p:cNvPr id="11" name="正方形/長方形 10"/>
          <p:cNvSpPr/>
          <p:nvPr/>
        </p:nvSpPr>
        <p:spPr>
          <a:xfrm>
            <a:off x="0" y="3778287"/>
            <a:ext cx="7775575" cy="109487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7" name="図 26"/>
          <p:cNvPicPr/>
          <p:nvPr/>
        </p:nvPicPr>
        <p:blipFill>
          <a:blip r:embed="rId4">
            <a:extLst>
              <a:ext uri="{28A0092B-C50C-407E-A947-70E740481C1C}">
                <a14:useLocalDpi xmlns:a14="http://schemas.microsoft.com/office/drawing/2010/main" val="0"/>
              </a:ext>
            </a:extLst>
          </a:blip>
          <a:srcRect/>
          <a:stretch>
            <a:fillRect/>
          </a:stretch>
        </p:blipFill>
        <p:spPr bwMode="auto">
          <a:xfrm>
            <a:off x="429695" y="465243"/>
            <a:ext cx="1259989" cy="388447"/>
          </a:xfrm>
          <a:prstGeom prst="rect">
            <a:avLst/>
          </a:prstGeom>
          <a:noFill/>
          <a:ln>
            <a:noFill/>
          </a:ln>
          <a:effectLst/>
        </p:spPr>
      </p:pic>
      <p:sp>
        <p:nvSpPr>
          <p:cNvPr id="16" name="テキスト ボックス 15"/>
          <p:cNvSpPr txBox="1"/>
          <p:nvPr/>
        </p:nvSpPr>
        <p:spPr>
          <a:xfrm>
            <a:off x="1689684" y="3790511"/>
            <a:ext cx="5823273" cy="1401281"/>
          </a:xfrm>
          <a:prstGeom prst="rect">
            <a:avLst/>
          </a:prstGeom>
          <a:noFill/>
        </p:spPr>
        <p:txBody>
          <a:bodyPr wrap="square" rtlCol="0">
            <a:spAutoFit/>
          </a:bodyPr>
          <a:lstStyle/>
          <a:p>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令和元年度ハートフル企業大賞</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受賞の株式会社ニッセイ・ニュークリエーションの職場見学を行います。その後、先進事例について講演いただき、グループワークを通して「合理的配慮」について考えます</a:t>
            </a:r>
            <a:r>
              <a:rPr lang="ja-JP" altLang="ja-JP" sz="13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既に障がい者雇用をしている企業の方</a:t>
            </a:r>
            <a:r>
              <a:rPr lang="en-US" altLang="ja-JP" sz="13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経営者・人事・労務担当者等</a:t>
            </a:r>
            <a:r>
              <a:rPr lang="en-US" altLang="ja-JP" sz="13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はもちろん、今から障がい者雇用を進めていく企業の皆さまもぜひご参加ください。</a:t>
            </a:r>
            <a:endParaRPr lang="ja-JP" altLang="ja-JP" sz="1300"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pic>
        <p:nvPicPr>
          <p:cNvPr id="18" name="図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9695" y="3823667"/>
            <a:ext cx="903343" cy="903343"/>
          </a:xfrm>
          <a:prstGeom prst="rect">
            <a:avLst/>
          </a:prstGeom>
        </p:spPr>
      </p:pic>
      <p:sp>
        <p:nvSpPr>
          <p:cNvPr id="19" name="テキスト ボックス 18"/>
          <p:cNvSpPr txBox="1"/>
          <p:nvPr/>
        </p:nvSpPr>
        <p:spPr>
          <a:xfrm>
            <a:off x="309907" y="4642489"/>
            <a:ext cx="1544129" cy="215444"/>
          </a:xfrm>
          <a:prstGeom prst="rect">
            <a:avLst/>
          </a:prstGeom>
          <a:noFill/>
        </p:spPr>
        <p:txBody>
          <a:bodyPr wrap="square" rtlCol="0">
            <a:spAutoFit/>
          </a:bodyPr>
          <a:lstStyle/>
          <a:p>
            <a:r>
              <a:rPr lang="ja-JP" altLang="en-US" sz="800" b="1" dirty="0" smtClean="0"/>
              <a:t>Ⓒ　</a:t>
            </a:r>
            <a:r>
              <a:rPr lang="en-US" altLang="ja-JP" sz="800" b="1" dirty="0" smtClean="0"/>
              <a:t>2014 </a:t>
            </a:r>
            <a:r>
              <a:rPr lang="ja-JP" altLang="en-US" sz="800" b="1" dirty="0"/>
              <a:t>大阪府も</a:t>
            </a:r>
            <a:r>
              <a:rPr lang="ja-JP" altLang="en-US" sz="800" b="1" dirty="0" err="1"/>
              <a:t>ずやん</a:t>
            </a:r>
            <a:endParaRPr kumimoji="1" lang="ja-JP" altLang="en-US" sz="800" dirty="0"/>
          </a:p>
        </p:txBody>
      </p:sp>
      <p:sp>
        <p:nvSpPr>
          <p:cNvPr id="33" name="正方形/長方形 32"/>
          <p:cNvSpPr/>
          <p:nvPr/>
        </p:nvSpPr>
        <p:spPr>
          <a:xfrm>
            <a:off x="0" y="9315282"/>
            <a:ext cx="7775575" cy="163780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endParaRPr>
          </a:p>
        </p:txBody>
      </p:sp>
      <p:pic>
        <p:nvPicPr>
          <p:cNvPr id="21" name="図 2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20470" y="9487635"/>
            <a:ext cx="733182" cy="718728"/>
          </a:xfrm>
          <a:prstGeom prst="rect">
            <a:avLst/>
          </a:prstGeom>
        </p:spPr>
      </p:pic>
      <p:sp>
        <p:nvSpPr>
          <p:cNvPr id="22" name="テキスト ボックス 21"/>
          <p:cNvSpPr txBox="1"/>
          <p:nvPr/>
        </p:nvSpPr>
        <p:spPr>
          <a:xfrm>
            <a:off x="6399087" y="9278946"/>
            <a:ext cx="1052623" cy="230832"/>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二次元コード</a:t>
            </a:r>
            <a:endParaRPr kumimoji="1" lang="ja-JP" altLang="en-US" sz="9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881366" y="8701062"/>
            <a:ext cx="6531647" cy="276999"/>
          </a:xfrm>
          <a:prstGeom prst="rect">
            <a:avLst/>
          </a:prstGeom>
          <a:noFill/>
        </p:spPr>
        <p:txBody>
          <a:bodyPr wrap="square" rtlCol="0">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グループワークは企業の地域毎に振り分けを行います</a:t>
            </a:r>
            <a:endParaRPr kumimoji="1" lang="ja-JP" altLang="en-US" sz="12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429695" y="9336964"/>
            <a:ext cx="7793665" cy="1384995"/>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申込み</a:t>
            </a:r>
            <a:r>
              <a:rPr lang="ja-JP" altLang="en-US" sz="1400" dirty="0" smtClean="0">
                <a:latin typeface="Meiryo UI" panose="020B0604030504040204" pitchFamily="50" charset="-128"/>
                <a:ea typeface="Meiryo UI" panose="020B0604030504040204" pitchFamily="50" charset="-128"/>
              </a:rPr>
              <a:t>方法</a:t>
            </a:r>
            <a:r>
              <a:rPr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締め切り</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24</a:t>
            </a:r>
            <a:r>
              <a:rPr lang="ja-JP" altLang="en-US" sz="1400" dirty="0">
                <a:latin typeface="Meiryo UI" panose="020B0604030504040204" pitchFamily="50" charset="-128"/>
                <a:ea typeface="Meiryo UI" panose="020B0604030504040204" pitchFamily="50" charset="-128"/>
              </a:rPr>
              <a:t>日</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金</a:t>
            </a:r>
            <a:r>
              <a:rPr lang="en-US" altLang="ja-JP"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下記</a:t>
            </a:r>
            <a:r>
              <a:rPr lang="en-US" altLang="ja-JP" sz="1100" dirty="0">
                <a:latin typeface="Meiryo UI" panose="020B0604030504040204" pitchFamily="50" charset="-128"/>
                <a:ea typeface="Meiryo UI" panose="020B0604030504040204" pitchFamily="50" charset="-128"/>
              </a:rPr>
              <a:t>URL</a:t>
            </a:r>
            <a:r>
              <a:rPr lang="ja-JP" altLang="en-US" sz="1100" dirty="0">
                <a:latin typeface="Meiryo UI" panose="020B0604030504040204" pitchFamily="50" charset="-128"/>
                <a:ea typeface="Meiryo UI" panose="020B0604030504040204" pitchFamily="50" charset="-128"/>
              </a:rPr>
              <a:t>もしくは二次元コードよりお申込みください。</a:t>
            </a:r>
            <a:endParaRPr lang="en-US" altLang="ja-JP" sz="1100" dirty="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hlinkClick r:id="rId7"/>
              </a:rPr>
              <a:t>https</a:t>
            </a:r>
            <a:r>
              <a:rPr lang="en-US" altLang="ja-JP" sz="1200" dirty="0">
                <a:latin typeface="Meiryo UI" panose="020B0604030504040204" pitchFamily="50" charset="-128"/>
                <a:ea typeface="Meiryo UI" panose="020B0604030504040204" pitchFamily="50" charset="-128"/>
                <a:hlinkClick r:id="rId7"/>
              </a:rPr>
              <a:t>://</a:t>
            </a:r>
            <a:r>
              <a:rPr lang="en-US" altLang="ja-JP" sz="1200" dirty="0" smtClean="0">
                <a:latin typeface="Meiryo UI" panose="020B0604030504040204" pitchFamily="50" charset="-128"/>
                <a:ea typeface="Meiryo UI" panose="020B0604030504040204" pitchFamily="50" charset="-128"/>
                <a:hlinkClick r:id="rId7"/>
              </a:rPr>
              <a:t>www.shinsei.pref.osaka.lg.jp/ers/input?tetudukiId=2022120023</a:t>
            </a:r>
            <a:endParaRPr lang="en-US" altLang="ja-JP" sz="11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問い合わせ先</a:t>
            </a:r>
            <a:r>
              <a:rPr lang="en-US" altLang="ja-JP" sz="1400" dirty="0">
                <a:latin typeface="Meiryo UI" panose="020B0604030504040204" pitchFamily="50" charset="-128"/>
                <a:ea typeface="Meiryo UI" panose="020B0604030504040204" pitchFamily="50" charset="-128"/>
              </a:rPr>
              <a:t>】</a:t>
            </a:r>
          </a:p>
          <a:p>
            <a:r>
              <a:rPr lang="ja-JP" altLang="en-US" sz="1100" dirty="0" err="1">
                <a:latin typeface="Meiryo UI" panose="020B0604030504040204" pitchFamily="50" charset="-128"/>
                <a:ea typeface="Meiryo UI" panose="020B0604030504040204" pitchFamily="50" charset="-128"/>
              </a:rPr>
              <a:t>大阪府障がい</a:t>
            </a:r>
            <a:r>
              <a:rPr lang="ja-JP" altLang="en-US" sz="1100" dirty="0">
                <a:latin typeface="Meiryo UI" panose="020B0604030504040204" pitchFamily="50" charset="-128"/>
                <a:ea typeface="Meiryo UI" panose="020B0604030504040204" pitchFamily="50" charset="-128"/>
              </a:rPr>
              <a:t>者雇用促進センター</a:t>
            </a:r>
            <a:r>
              <a:rPr lang="ja-JP" altLang="en-US" sz="1000" dirty="0">
                <a:latin typeface="Meiryo UI" panose="020B0604030504040204" pitchFamily="50" charset="-128"/>
                <a:ea typeface="Meiryo UI" panose="020B0604030504040204" pitchFamily="50" charset="-128"/>
              </a:rPr>
              <a:t>（大阪府商工労働部雇用推進室就業促進課障がい者雇用促進グループ　）</a:t>
            </a:r>
          </a:p>
          <a:p>
            <a:r>
              <a:rPr lang="ja-JP" altLang="en-US" sz="1100" dirty="0">
                <a:latin typeface="Meiryo UI" panose="020B0604030504040204" pitchFamily="50" charset="-128"/>
                <a:ea typeface="Meiryo UI" panose="020B0604030504040204" pitchFamily="50" charset="-128"/>
              </a:rPr>
              <a:t>電話：</a:t>
            </a:r>
            <a:r>
              <a:rPr lang="en-US" altLang="ja-JP" sz="1100" dirty="0">
                <a:latin typeface="Meiryo UI" panose="020B0604030504040204" pitchFamily="50" charset="-128"/>
                <a:ea typeface="Meiryo UI" panose="020B0604030504040204" pitchFamily="50" charset="-128"/>
              </a:rPr>
              <a:t>06-6360-9077</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E-mail</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shugyosokushin-g04@gbox.pref.osaka.lg.jp</a:t>
            </a:r>
          </a:p>
          <a:p>
            <a:endParaRPr kumimoji="1" lang="ja-JP" altLang="en-US" sz="1100" dirty="0"/>
          </a:p>
        </p:txBody>
      </p:sp>
      <p:sp>
        <p:nvSpPr>
          <p:cNvPr id="9" name="テキスト ボックス 8"/>
          <p:cNvSpPr txBox="1"/>
          <p:nvPr/>
        </p:nvSpPr>
        <p:spPr>
          <a:xfrm>
            <a:off x="3868778" y="466641"/>
            <a:ext cx="3387466" cy="261610"/>
          </a:xfrm>
          <a:prstGeom prst="rect">
            <a:avLst/>
          </a:prstGeom>
          <a:noFill/>
        </p:spPr>
        <p:txBody>
          <a:bodyPr wrap="none" rtlCol="0">
            <a:spAutoFit/>
          </a:bodyPr>
          <a:lstStyle/>
          <a:p>
            <a:r>
              <a:rPr kumimoji="1" lang="ja-JP" altLang="en-US" sz="1100" b="1" dirty="0" smtClean="0">
                <a:latin typeface="Meiryo UI" panose="020B0604030504040204" pitchFamily="50" charset="-128"/>
                <a:ea typeface="Meiryo UI" panose="020B0604030504040204" pitchFamily="50" charset="-128"/>
              </a:rPr>
              <a:t>令和４年度　</a:t>
            </a:r>
            <a:r>
              <a:rPr kumimoji="1" lang="ja-JP" altLang="en-US" sz="1100" b="1" dirty="0" err="1" smtClean="0">
                <a:latin typeface="Meiryo UI" panose="020B0604030504040204" pitchFamily="50" charset="-128"/>
                <a:ea typeface="Meiryo UI" panose="020B0604030504040204" pitchFamily="50" charset="-128"/>
              </a:rPr>
              <a:t>大阪府障がい</a:t>
            </a:r>
            <a:r>
              <a:rPr kumimoji="1" lang="ja-JP" altLang="en-US" sz="1100" b="1" dirty="0" smtClean="0">
                <a:latin typeface="Meiryo UI" panose="020B0604030504040204" pitchFamily="50" charset="-128"/>
                <a:ea typeface="Meiryo UI" panose="020B0604030504040204" pitchFamily="50" charset="-128"/>
              </a:rPr>
              <a:t>者サポートカンパニーの集い</a:t>
            </a:r>
            <a:endParaRPr kumimoji="1" lang="ja-JP" altLang="en-US"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79290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229</TotalTime>
  <Words>296</Words>
  <Application>Microsoft Office PowerPoint</Application>
  <PresentationFormat>ユーザー設定</PresentationFormat>
  <Paragraphs>28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HGPｺﾞｼｯｸE</vt:lpstr>
      <vt:lpstr>HG丸ｺﾞｼｯｸM-PRO</vt:lpstr>
      <vt:lpstr>Meiryo UI</vt:lpstr>
      <vt:lpstr>ＭＳ Ｐゴシック</vt:lpstr>
      <vt:lpstr>Arial</vt:lpstr>
      <vt:lpstr>Calibri</vt:lpstr>
      <vt:lpstr>Calibri Light</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池増　亮太</cp:lastModifiedBy>
  <cp:revision>49</cp:revision>
  <cp:lastPrinted>2022-12-26T05:42:34Z</cp:lastPrinted>
  <dcterms:created xsi:type="dcterms:W3CDTF">2013-08-07T01:16:52Z</dcterms:created>
  <dcterms:modified xsi:type="dcterms:W3CDTF">2022-12-28T02:40:25Z</dcterms:modified>
</cp:coreProperties>
</file>