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4029" r:id="rId1"/>
  </p:sldMasterIdLst>
  <p:sldIdLst>
    <p:sldId id="256" r:id="rId2"/>
    <p:sldId id="257" r:id="rId3"/>
  </p:sldIdLst>
  <p:sldSz cx="7559675" cy="1069181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5050"/>
    <a:srgbClr val="FF3399"/>
    <a:srgbClr val="5B9BD5"/>
    <a:srgbClr val="E6F05E"/>
    <a:srgbClr val="CC3300"/>
    <a:srgbClr val="3333FF"/>
    <a:srgbClr val="008000"/>
    <a:srgbClr val="33CC33"/>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66" d="100"/>
          <a:sy n="66" d="100"/>
        </p:scale>
        <p:origin x="1854" y="-5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44960" y="1749795"/>
            <a:ext cx="5669756" cy="3722335"/>
          </a:xfrm>
        </p:spPr>
        <p:txBody>
          <a:bodyPr anchor="b"/>
          <a:lstStyle>
            <a:lvl1pPr algn="ctr">
              <a:defRPr sz="3721"/>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54965FE-A5B8-4D72-AE7A-DBADF43BA20B}" type="datetimeFigureOut">
              <a:rPr kumimoji="1" lang="ja-JP" altLang="en-US" smtClean="0"/>
              <a:t>2023/8/1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EBF2D29-9AAC-460E-844D-C74F6E44B671}" type="slidenum">
              <a:rPr kumimoji="1" lang="ja-JP" altLang="en-US" smtClean="0"/>
              <a:t>‹#›</a:t>
            </a:fld>
            <a:endParaRPr kumimoji="1" lang="ja-JP" altLang="en-US"/>
          </a:p>
        </p:txBody>
      </p:sp>
    </p:spTree>
    <p:extLst>
      <p:ext uri="{BB962C8B-B14F-4D97-AF65-F5344CB8AC3E}">
        <p14:creationId xmlns:p14="http://schemas.microsoft.com/office/powerpoint/2010/main" val="20761198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54965FE-A5B8-4D72-AE7A-DBADF43BA20B}" type="datetimeFigureOut">
              <a:rPr kumimoji="1" lang="ja-JP" altLang="en-US" smtClean="0"/>
              <a:t>2023/8/1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EBF2D29-9AAC-460E-844D-C74F6E44B671}" type="slidenum">
              <a:rPr kumimoji="1" lang="ja-JP" altLang="en-US" smtClean="0"/>
              <a:t>‹#›</a:t>
            </a:fld>
            <a:endParaRPr kumimoji="1" lang="ja-JP" altLang="en-US"/>
          </a:p>
        </p:txBody>
      </p:sp>
    </p:spTree>
    <p:extLst>
      <p:ext uri="{BB962C8B-B14F-4D97-AF65-F5344CB8AC3E}">
        <p14:creationId xmlns:p14="http://schemas.microsoft.com/office/powerpoint/2010/main" val="10034396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09892" y="569240"/>
            <a:ext cx="1630055" cy="9060817"/>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19728" y="569240"/>
            <a:ext cx="4795669" cy="9060817"/>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54965FE-A5B8-4D72-AE7A-DBADF43BA20B}" type="datetimeFigureOut">
              <a:rPr kumimoji="1" lang="ja-JP" altLang="en-US" smtClean="0"/>
              <a:t>2023/8/1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EBF2D29-9AAC-460E-844D-C74F6E44B671}" type="slidenum">
              <a:rPr kumimoji="1" lang="ja-JP" altLang="en-US" smtClean="0"/>
              <a:t>‹#›</a:t>
            </a:fld>
            <a:endParaRPr kumimoji="1" lang="ja-JP" altLang="en-US"/>
          </a:p>
        </p:txBody>
      </p:sp>
    </p:spTree>
    <p:extLst>
      <p:ext uri="{BB962C8B-B14F-4D97-AF65-F5344CB8AC3E}">
        <p14:creationId xmlns:p14="http://schemas.microsoft.com/office/powerpoint/2010/main" val="403231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54965FE-A5B8-4D72-AE7A-DBADF43BA20B}" type="datetimeFigureOut">
              <a:rPr kumimoji="1" lang="ja-JP" altLang="en-US" smtClean="0"/>
              <a:t>2023/8/1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EBF2D29-9AAC-460E-844D-C74F6E44B671}" type="slidenum">
              <a:rPr kumimoji="1" lang="ja-JP" altLang="en-US" smtClean="0"/>
              <a:t>‹#›</a:t>
            </a:fld>
            <a:endParaRPr kumimoji="1" lang="ja-JP" altLang="en-US"/>
          </a:p>
        </p:txBody>
      </p:sp>
    </p:spTree>
    <p:extLst>
      <p:ext uri="{BB962C8B-B14F-4D97-AF65-F5344CB8AC3E}">
        <p14:creationId xmlns:p14="http://schemas.microsoft.com/office/powerpoint/2010/main" val="3256221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15790" y="2665530"/>
            <a:ext cx="6520220" cy="4447496"/>
          </a:xfrm>
        </p:spPr>
        <p:txBody>
          <a:bodyPr anchor="b"/>
          <a:lstStyle>
            <a:lvl1pPr>
              <a:defRPr sz="3721"/>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15790" y="7155102"/>
            <a:ext cx="6520220" cy="2338833"/>
          </a:xfrm>
        </p:spPr>
        <p:txBody>
          <a:bodyPr/>
          <a:lstStyle>
            <a:lvl1pPr marL="0" indent="0">
              <a:buNone/>
              <a:defRPr sz="1488">
                <a:solidFill>
                  <a:schemeClr val="tx1">
                    <a:tint val="75000"/>
                  </a:schemeClr>
                </a:solidFill>
              </a:defRPr>
            </a:lvl1pPr>
            <a:lvl2pPr marL="283510" indent="0">
              <a:buNone/>
              <a:defRPr sz="1240">
                <a:solidFill>
                  <a:schemeClr val="tx1">
                    <a:tint val="75000"/>
                  </a:schemeClr>
                </a:solidFill>
              </a:defRPr>
            </a:lvl2pPr>
            <a:lvl3pPr marL="567019" indent="0">
              <a:buNone/>
              <a:defRPr sz="1116">
                <a:solidFill>
                  <a:schemeClr val="tx1">
                    <a:tint val="75000"/>
                  </a:schemeClr>
                </a:solidFill>
              </a:defRPr>
            </a:lvl3pPr>
            <a:lvl4pPr marL="850529" indent="0">
              <a:buNone/>
              <a:defRPr sz="992">
                <a:solidFill>
                  <a:schemeClr val="tx1">
                    <a:tint val="75000"/>
                  </a:schemeClr>
                </a:solidFill>
              </a:defRPr>
            </a:lvl4pPr>
            <a:lvl5pPr marL="1134039" indent="0">
              <a:buNone/>
              <a:defRPr sz="992">
                <a:solidFill>
                  <a:schemeClr val="tx1">
                    <a:tint val="75000"/>
                  </a:schemeClr>
                </a:solidFill>
              </a:defRPr>
            </a:lvl5pPr>
            <a:lvl6pPr marL="1417549" indent="0">
              <a:buNone/>
              <a:defRPr sz="992">
                <a:solidFill>
                  <a:schemeClr val="tx1">
                    <a:tint val="75000"/>
                  </a:schemeClr>
                </a:solidFill>
              </a:defRPr>
            </a:lvl6pPr>
            <a:lvl7pPr marL="1701058" indent="0">
              <a:buNone/>
              <a:defRPr sz="992">
                <a:solidFill>
                  <a:schemeClr val="tx1">
                    <a:tint val="75000"/>
                  </a:schemeClr>
                </a:solidFill>
              </a:defRPr>
            </a:lvl7pPr>
            <a:lvl8pPr marL="1984568" indent="0">
              <a:buNone/>
              <a:defRPr sz="992">
                <a:solidFill>
                  <a:schemeClr val="tx1">
                    <a:tint val="75000"/>
                  </a:schemeClr>
                </a:solidFill>
              </a:defRPr>
            </a:lvl8pPr>
            <a:lvl9pPr marL="2268078" indent="0">
              <a:buNone/>
              <a:defRPr sz="992">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54965FE-A5B8-4D72-AE7A-DBADF43BA20B}" type="datetimeFigureOut">
              <a:rPr kumimoji="1" lang="ja-JP" altLang="en-US" smtClean="0"/>
              <a:t>2023/8/1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EBF2D29-9AAC-460E-844D-C74F6E44B671}" type="slidenum">
              <a:rPr kumimoji="1" lang="ja-JP" altLang="en-US" smtClean="0"/>
              <a:t>‹#›</a:t>
            </a:fld>
            <a:endParaRPr kumimoji="1" lang="ja-JP" altLang="en-US"/>
          </a:p>
        </p:txBody>
      </p:sp>
    </p:spTree>
    <p:extLst>
      <p:ext uri="{BB962C8B-B14F-4D97-AF65-F5344CB8AC3E}">
        <p14:creationId xmlns:p14="http://schemas.microsoft.com/office/powerpoint/2010/main" val="1241599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19728" y="2846200"/>
            <a:ext cx="3212862" cy="6783857"/>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827085" y="2846200"/>
            <a:ext cx="3212862" cy="6783857"/>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54965FE-A5B8-4D72-AE7A-DBADF43BA20B}" type="datetimeFigureOut">
              <a:rPr kumimoji="1" lang="ja-JP" altLang="en-US" smtClean="0"/>
              <a:t>2023/8/1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EBF2D29-9AAC-460E-844D-C74F6E44B671}" type="slidenum">
              <a:rPr kumimoji="1" lang="ja-JP" altLang="en-US" smtClean="0"/>
              <a:t>‹#›</a:t>
            </a:fld>
            <a:endParaRPr kumimoji="1" lang="ja-JP" altLang="en-US"/>
          </a:p>
        </p:txBody>
      </p:sp>
    </p:spTree>
    <p:extLst>
      <p:ext uri="{BB962C8B-B14F-4D97-AF65-F5344CB8AC3E}">
        <p14:creationId xmlns:p14="http://schemas.microsoft.com/office/powerpoint/2010/main" val="1916278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20712" y="569241"/>
            <a:ext cx="6520220" cy="2066590"/>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20712" y="2620980"/>
            <a:ext cx="3198097" cy="1284502"/>
          </a:xfrm>
        </p:spPr>
        <p:txBody>
          <a:bodyPr anchor="b"/>
          <a:lstStyle>
            <a:lvl1pPr marL="0" indent="0">
              <a:buNone/>
              <a:defRPr sz="1488" b="1"/>
            </a:lvl1pPr>
            <a:lvl2pPr marL="283510" indent="0">
              <a:buNone/>
              <a:defRPr sz="1240" b="1"/>
            </a:lvl2pPr>
            <a:lvl3pPr marL="567019" indent="0">
              <a:buNone/>
              <a:defRPr sz="1116" b="1"/>
            </a:lvl3pPr>
            <a:lvl4pPr marL="850529" indent="0">
              <a:buNone/>
              <a:defRPr sz="992" b="1"/>
            </a:lvl4pPr>
            <a:lvl5pPr marL="1134039" indent="0">
              <a:buNone/>
              <a:defRPr sz="992" b="1"/>
            </a:lvl5pPr>
            <a:lvl6pPr marL="1417549" indent="0">
              <a:buNone/>
              <a:defRPr sz="992" b="1"/>
            </a:lvl6pPr>
            <a:lvl7pPr marL="1701058" indent="0">
              <a:buNone/>
              <a:defRPr sz="992" b="1"/>
            </a:lvl7pPr>
            <a:lvl8pPr marL="1984568" indent="0">
              <a:buNone/>
              <a:defRPr sz="992" b="1"/>
            </a:lvl8pPr>
            <a:lvl9pPr marL="2268078" indent="0">
              <a:buNone/>
              <a:defRPr sz="992"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520712" y="3905482"/>
            <a:ext cx="3198097" cy="5744375"/>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827085" y="2620980"/>
            <a:ext cx="3213847" cy="1284502"/>
          </a:xfrm>
        </p:spPr>
        <p:txBody>
          <a:bodyPr anchor="b"/>
          <a:lstStyle>
            <a:lvl1pPr marL="0" indent="0">
              <a:buNone/>
              <a:defRPr sz="1488" b="1"/>
            </a:lvl1pPr>
            <a:lvl2pPr marL="283510" indent="0">
              <a:buNone/>
              <a:defRPr sz="1240" b="1"/>
            </a:lvl2pPr>
            <a:lvl3pPr marL="567019" indent="0">
              <a:buNone/>
              <a:defRPr sz="1116" b="1"/>
            </a:lvl3pPr>
            <a:lvl4pPr marL="850529" indent="0">
              <a:buNone/>
              <a:defRPr sz="992" b="1"/>
            </a:lvl4pPr>
            <a:lvl5pPr marL="1134039" indent="0">
              <a:buNone/>
              <a:defRPr sz="992" b="1"/>
            </a:lvl5pPr>
            <a:lvl6pPr marL="1417549" indent="0">
              <a:buNone/>
              <a:defRPr sz="992" b="1"/>
            </a:lvl6pPr>
            <a:lvl7pPr marL="1701058" indent="0">
              <a:buNone/>
              <a:defRPr sz="992" b="1"/>
            </a:lvl7pPr>
            <a:lvl8pPr marL="1984568" indent="0">
              <a:buNone/>
              <a:defRPr sz="992" b="1"/>
            </a:lvl8pPr>
            <a:lvl9pPr marL="2268078" indent="0">
              <a:buNone/>
              <a:defRPr sz="992"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827085" y="3905482"/>
            <a:ext cx="3213847" cy="5744375"/>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54965FE-A5B8-4D72-AE7A-DBADF43BA20B}" type="datetimeFigureOut">
              <a:rPr kumimoji="1" lang="ja-JP" altLang="en-US" smtClean="0"/>
              <a:t>2023/8/1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EBF2D29-9AAC-460E-844D-C74F6E44B671}" type="slidenum">
              <a:rPr kumimoji="1" lang="ja-JP" altLang="en-US" smtClean="0"/>
              <a:t>‹#›</a:t>
            </a:fld>
            <a:endParaRPr kumimoji="1" lang="ja-JP" altLang="en-US"/>
          </a:p>
        </p:txBody>
      </p:sp>
    </p:spTree>
    <p:extLst>
      <p:ext uri="{BB962C8B-B14F-4D97-AF65-F5344CB8AC3E}">
        <p14:creationId xmlns:p14="http://schemas.microsoft.com/office/powerpoint/2010/main" val="306523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54965FE-A5B8-4D72-AE7A-DBADF43BA20B}" type="datetimeFigureOut">
              <a:rPr kumimoji="1" lang="ja-JP" altLang="en-US" smtClean="0"/>
              <a:t>2023/8/1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EBF2D29-9AAC-460E-844D-C74F6E44B671}" type="slidenum">
              <a:rPr kumimoji="1" lang="ja-JP" altLang="en-US" smtClean="0"/>
              <a:t>‹#›</a:t>
            </a:fld>
            <a:endParaRPr kumimoji="1" lang="ja-JP" altLang="en-US"/>
          </a:p>
        </p:txBody>
      </p:sp>
    </p:spTree>
    <p:extLst>
      <p:ext uri="{BB962C8B-B14F-4D97-AF65-F5344CB8AC3E}">
        <p14:creationId xmlns:p14="http://schemas.microsoft.com/office/powerpoint/2010/main" val="3025082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54965FE-A5B8-4D72-AE7A-DBADF43BA20B}" type="datetimeFigureOut">
              <a:rPr kumimoji="1" lang="ja-JP" altLang="en-US" smtClean="0"/>
              <a:t>2023/8/1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EBF2D29-9AAC-460E-844D-C74F6E44B671}" type="slidenum">
              <a:rPr kumimoji="1" lang="ja-JP" altLang="en-US" smtClean="0"/>
              <a:t>‹#›</a:t>
            </a:fld>
            <a:endParaRPr kumimoji="1" lang="ja-JP" altLang="en-US"/>
          </a:p>
        </p:txBody>
      </p:sp>
    </p:spTree>
    <p:extLst>
      <p:ext uri="{BB962C8B-B14F-4D97-AF65-F5344CB8AC3E}">
        <p14:creationId xmlns:p14="http://schemas.microsoft.com/office/powerpoint/2010/main" val="3315173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20712" y="712788"/>
            <a:ext cx="2438192" cy="2494756"/>
          </a:xfrm>
        </p:spPr>
        <p:txBody>
          <a:bodyPr anchor="b"/>
          <a:lstStyle>
            <a:lvl1pPr>
              <a:defRPr sz="1984"/>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213847" y="1539424"/>
            <a:ext cx="3827085" cy="7598117"/>
          </a:xfrm>
        </p:spPr>
        <p:txBody>
          <a:bodyPr/>
          <a:lstStyle>
            <a:lvl1pPr>
              <a:defRPr sz="1984"/>
            </a:lvl1pPr>
            <a:lvl2pPr>
              <a:defRPr sz="1736"/>
            </a:lvl2pPr>
            <a:lvl3pPr>
              <a:defRPr sz="1488"/>
            </a:lvl3pPr>
            <a:lvl4pPr>
              <a:defRPr sz="1240"/>
            </a:lvl4pPr>
            <a:lvl5pPr>
              <a:defRPr sz="1240"/>
            </a:lvl5pPr>
            <a:lvl6pPr>
              <a:defRPr sz="1240"/>
            </a:lvl6pPr>
            <a:lvl7pPr>
              <a:defRPr sz="1240"/>
            </a:lvl7pPr>
            <a:lvl8pPr>
              <a:defRPr sz="1240"/>
            </a:lvl8pPr>
            <a:lvl9pPr>
              <a:defRPr sz="124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520712" y="3207544"/>
            <a:ext cx="2438192" cy="5942372"/>
          </a:xfrm>
        </p:spPr>
        <p:txBody>
          <a:bodyPr/>
          <a:lstStyle>
            <a:lvl1pPr marL="0" indent="0">
              <a:buNone/>
              <a:defRPr sz="992"/>
            </a:lvl1pPr>
            <a:lvl2pPr marL="283510" indent="0">
              <a:buNone/>
              <a:defRPr sz="868"/>
            </a:lvl2pPr>
            <a:lvl3pPr marL="567019" indent="0">
              <a:buNone/>
              <a:defRPr sz="744"/>
            </a:lvl3pPr>
            <a:lvl4pPr marL="850529" indent="0">
              <a:buNone/>
              <a:defRPr sz="620"/>
            </a:lvl4pPr>
            <a:lvl5pPr marL="1134039" indent="0">
              <a:buNone/>
              <a:defRPr sz="620"/>
            </a:lvl5pPr>
            <a:lvl6pPr marL="1417549" indent="0">
              <a:buNone/>
              <a:defRPr sz="620"/>
            </a:lvl6pPr>
            <a:lvl7pPr marL="1701058" indent="0">
              <a:buNone/>
              <a:defRPr sz="620"/>
            </a:lvl7pPr>
            <a:lvl8pPr marL="1984568" indent="0">
              <a:buNone/>
              <a:defRPr sz="620"/>
            </a:lvl8pPr>
            <a:lvl9pPr marL="2268078" indent="0">
              <a:buNone/>
              <a:defRPr sz="62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54965FE-A5B8-4D72-AE7A-DBADF43BA20B}" type="datetimeFigureOut">
              <a:rPr kumimoji="1" lang="ja-JP" altLang="en-US" smtClean="0"/>
              <a:t>2023/8/1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EBF2D29-9AAC-460E-844D-C74F6E44B671}" type="slidenum">
              <a:rPr kumimoji="1" lang="ja-JP" altLang="en-US" smtClean="0"/>
              <a:t>‹#›</a:t>
            </a:fld>
            <a:endParaRPr kumimoji="1" lang="ja-JP" altLang="en-US"/>
          </a:p>
        </p:txBody>
      </p:sp>
    </p:spTree>
    <p:extLst>
      <p:ext uri="{BB962C8B-B14F-4D97-AF65-F5344CB8AC3E}">
        <p14:creationId xmlns:p14="http://schemas.microsoft.com/office/powerpoint/2010/main" val="3837880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520712" y="712788"/>
            <a:ext cx="2438192" cy="2494756"/>
          </a:xfrm>
        </p:spPr>
        <p:txBody>
          <a:bodyPr anchor="b"/>
          <a:lstStyle>
            <a:lvl1pPr>
              <a:defRPr sz="1984"/>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213847" y="1539424"/>
            <a:ext cx="3827085" cy="7598117"/>
          </a:xfrm>
        </p:spPr>
        <p:txBody>
          <a:bodyPr/>
          <a:lstStyle>
            <a:lvl1pPr marL="0" indent="0">
              <a:buNone/>
              <a:defRPr sz="1984"/>
            </a:lvl1pPr>
            <a:lvl2pPr marL="283510" indent="0">
              <a:buNone/>
              <a:defRPr sz="1736"/>
            </a:lvl2pPr>
            <a:lvl3pPr marL="567019" indent="0">
              <a:buNone/>
              <a:defRPr sz="1488"/>
            </a:lvl3pPr>
            <a:lvl4pPr marL="850529" indent="0">
              <a:buNone/>
              <a:defRPr sz="1240"/>
            </a:lvl4pPr>
            <a:lvl5pPr marL="1134039" indent="0">
              <a:buNone/>
              <a:defRPr sz="1240"/>
            </a:lvl5pPr>
            <a:lvl6pPr marL="1417549" indent="0">
              <a:buNone/>
              <a:defRPr sz="1240"/>
            </a:lvl6pPr>
            <a:lvl7pPr marL="1701058" indent="0">
              <a:buNone/>
              <a:defRPr sz="1240"/>
            </a:lvl7pPr>
            <a:lvl8pPr marL="1984568" indent="0">
              <a:buNone/>
              <a:defRPr sz="1240"/>
            </a:lvl8pPr>
            <a:lvl9pPr marL="2268078" indent="0">
              <a:buNone/>
              <a:defRPr sz="1240"/>
            </a:lvl9pPr>
          </a:lstStyle>
          <a:p>
            <a:endParaRPr kumimoji="1" lang="ja-JP" altLang="en-US"/>
          </a:p>
        </p:txBody>
      </p:sp>
      <p:sp>
        <p:nvSpPr>
          <p:cNvPr id="4" name="テキスト プレースホルダー 3"/>
          <p:cNvSpPr>
            <a:spLocks noGrp="1"/>
          </p:cNvSpPr>
          <p:nvPr>
            <p:ph type="body" sz="half" idx="2"/>
          </p:nvPr>
        </p:nvSpPr>
        <p:spPr>
          <a:xfrm>
            <a:off x="520712" y="3207544"/>
            <a:ext cx="2438192" cy="5942372"/>
          </a:xfrm>
        </p:spPr>
        <p:txBody>
          <a:bodyPr/>
          <a:lstStyle>
            <a:lvl1pPr marL="0" indent="0">
              <a:buNone/>
              <a:defRPr sz="992"/>
            </a:lvl1pPr>
            <a:lvl2pPr marL="283510" indent="0">
              <a:buNone/>
              <a:defRPr sz="868"/>
            </a:lvl2pPr>
            <a:lvl3pPr marL="567019" indent="0">
              <a:buNone/>
              <a:defRPr sz="744"/>
            </a:lvl3pPr>
            <a:lvl4pPr marL="850529" indent="0">
              <a:buNone/>
              <a:defRPr sz="620"/>
            </a:lvl4pPr>
            <a:lvl5pPr marL="1134039" indent="0">
              <a:buNone/>
              <a:defRPr sz="620"/>
            </a:lvl5pPr>
            <a:lvl6pPr marL="1417549" indent="0">
              <a:buNone/>
              <a:defRPr sz="620"/>
            </a:lvl6pPr>
            <a:lvl7pPr marL="1701058" indent="0">
              <a:buNone/>
              <a:defRPr sz="620"/>
            </a:lvl7pPr>
            <a:lvl8pPr marL="1984568" indent="0">
              <a:buNone/>
              <a:defRPr sz="620"/>
            </a:lvl8pPr>
            <a:lvl9pPr marL="2268078" indent="0">
              <a:buNone/>
              <a:defRPr sz="62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54965FE-A5B8-4D72-AE7A-DBADF43BA20B}" type="datetimeFigureOut">
              <a:rPr kumimoji="1" lang="ja-JP" altLang="en-US" smtClean="0"/>
              <a:t>2023/8/1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EBF2D29-9AAC-460E-844D-C74F6E44B671}" type="slidenum">
              <a:rPr kumimoji="1" lang="ja-JP" altLang="en-US" smtClean="0"/>
              <a:t>‹#›</a:t>
            </a:fld>
            <a:endParaRPr kumimoji="1" lang="ja-JP" altLang="en-US"/>
          </a:p>
        </p:txBody>
      </p:sp>
    </p:spTree>
    <p:extLst>
      <p:ext uri="{BB962C8B-B14F-4D97-AF65-F5344CB8AC3E}">
        <p14:creationId xmlns:p14="http://schemas.microsoft.com/office/powerpoint/2010/main" val="3901867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19728" y="569241"/>
            <a:ext cx="6520220" cy="206659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519728" y="9909727"/>
            <a:ext cx="1700927" cy="569240"/>
          </a:xfrm>
          <a:prstGeom prst="rect">
            <a:avLst/>
          </a:prstGeom>
        </p:spPr>
        <p:txBody>
          <a:bodyPr vert="horz" lIns="91440" tIns="45720" rIns="91440" bIns="45720" rtlCol="0" anchor="ctr"/>
          <a:lstStyle>
            <a:lvl1pPr algn="l">
              <a:defRPr sz="744">
                <a:solidFill>
                  <a:schemeClr val="tx1">
                    <a:tint val="75000"/>
                  </a:schemeClr>
                </a:solidFill>
              </a:defRPr>
            </a:lvl1pPr>
          </a:lstStyle>
          <a:p>
            <a:fld id="{054965FE-A5B8-4D72-AE7A-DBADF43BA20B}" type="datetimeFigureOut">
              <a:rPr kumimoji="1" lang="ja-JP" altLang="en-US" smtClean="0"/>
              <a:t>2023/8/1</a:t>
            </a:fld>
            <a:endParaRPr kumimoji="1" lang="ja-JP" altLang="en-US"/>
          </a:p>
        </p:txBody>
      </p:sp>
      <p:sp>
        <p:nvSpPr>
          <p:cNvPr id="5" name="フッター プレースホルダー 4"/>
          <p:cNvSpPr>
            <a:spLocks noGrp="1"/>
          </p:cNvSpPr>
          <p:nvPr>
            <p:ph type="ftr" sz="quarter" idx="3"/>
          </p:nvPr>
        </p:nvSpPr>
        <p:spPr>
          <a:xfrm>
            <a:off x="2504143" y="9909727"/>
            <a:ext cx="2551390" cy="569240"/>
          </a:xfrm>
          <a:prstGeom prst="rect">
            <a:avLst/>
          </a:prstGeom>
        </p:spPr>
        <p:txBody>
          <a:bodyPr vert="horz" lIns="91440" tIns="45720" rIns="91440" bIns="45720" rtlCol="0" anchor="ctr"/>
          <a:lstStyle>
            <a:lvl1pPr algn="ctr">
              <a:defRPr sz="744">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339020" y="9909727"/>
            <a:ext cx="1700927" cy="569240"/>
          </a:xfrm>
          <a:prstGeom prst="rect">
            <a:avLst/>
          </a:prstGeom>
        </p:spPr>
        <p:txBody>
          <a:bodyPr vert="horz" lIns="91440" tIns="45720" rIns="91440" bIns="45720" rtlCol="0" anchor="ctr"/>
          <a:lstStyle>
            <a:lvl1pPr algn="r">
              <a:defRPr sz="744">
                <a:solidFill>
                  <a:schemeClr val="tx1">
                    <a:tint val="75000"/>
                  </a:schemeClr>
                </a:solidFill>
              </a:defRPr>
            </a:lvl1pPr>
          </a:lstStyle>
          <a:p>
            <a:fld id="{1EBF2D29-9AAC-460E-844D-C74F6E44B671}" type="slidenum">
              <a:rPr kumimoji="1" lang="ja-JP" altLang="en-US" smtClean="0"/>
              <a:t>‹#›</a:t>
            </a:fld>
            <a:endParaRPr kumimoji="1" lang="ja-JP" altLang="en-US"/>
          </a:p>
        </p:txBody>
      </p:sp>
    </p:spTree>
    <p:extLst>
      <p:ext uri="{BB962C8B-B14F-4D97-AF65-F5344CB8AC3E}">
        <p14:creationId xmlns:p14="http://schemas.microsoft.com/office/powerpoint/2010/main" val="2283845176"/>
      </p:ext>
    </p:extLst>
  </p:cSld>
  <p:clrMap bg1="lt1" tx1="dk1" bg2="lt2" tx2="dk2" accent1="accent1" accent2="accent2" accent3="accent3" accent4="accent4" accent5="accent5" accent6="accent6" hlink="hlink" folHlink="folHlink"/>
  <p:sldLayoutIdLst>
    <p:sldLayoutId id="2147484030" r:id="rId1"/>
    <p:sldLayoutId id="2147484031" r:id="rId2"/>
    <p:sldLayoutId id="2147484032" r:id="rId3"/>
    <p:sldLayoutId id="2147484033" r:id="rId4"/>
    <p:sldLayoutId id="2147484034" r:id="rId5"/>
    <p:sldLayoutId id="2147484035" r:id="rId6"/>
    <p:sldLayoutId id="2147484036" r:id="rId7"/>
    <p:sldLayoutId id="2147484037" r:id="rId8"/>
    <p:sldLayoutId id="2147484038" r:id="rId9"/>
    <p:sldLayoutId id="2147484039" r:id="rId10"/>
    <p:sldLayoutId id="2147484040" r:id="rId11"/>
  </p:sldLayoutIdLst>
  <p:txStyles>
    <p:titleStyle>
      <a:lvl1pPr algn="l" defTabSz="567019" rtl="0" eaLnBrk="1" latinLnBrk="0" hangingPunct="1">
        <a:lnSpc>
          <a:spcPct val="90000"/>
        </a:lnSpc>
        <a:spcBef>
          <a:spcPct val="0"/>
        </a:spcBef>
        <a:buNone/>
        <a:defRPr kumimoji="1" sz="2728" kern="1200">
          <a:solidFill>
            <a:schemeClr val="tx1"/>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kumimoji="1" sz="1736"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Arial" panose="020B0604020202020204" pitchFamily="34" charset="0"/>
        <a:buChar char="•"/>
        <a:defRPr kumimoji="1" sz="1488"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kumimoji="1" sz="1240"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9pPr>
    </p:bodyStyle>
    <p:otherStyle>
      <a:defPPr>
        <a:defRPr lang="ja-JP"/>
      </a:defPPr>
      <a:lvl1pPr marL="0" algn="l" defTabSz="567019" rtl="0" eaLnBrk="1" latinLnBrk="0" hangingPunct="1">
        <a:defRPr kumimoji="1" sz="1116" kern="1200">
          <a:solidFill>
            <a:schemeClr val="tx1"/>
          </a:solidFill>
          <a:latin typeface="+mn-lt"/>
          <a:ea typeface="+mn-ea"/>
          <a:cs typeface="+mn-cs"/>
        </a:defRPr>
      </a:lvl1pPr>
      <a:lvl2pPr marL="283510" algn="l" defTabSz="567019" rtl="0" eaLnBrk="1" latinLnBrk="0" hangingPunct="1">
        <a:defRPr kumimoji="1" sz="1116" kern="1200">
          <a:solidFill>
            <a:schemeClr val="tx1"/>
          </a:solidFill>
          <a:latin typeface="+mn-lt"/>
          <a:ea typeface="+mn-ea"/>
          <a:cs typeface="+mn-cs"/>
        </a:defRPr>
      </a:lvl2pPr>
      <a:lvl3pPr marL="567019" algn="l" defTabSz="567019" rtl="0" eaLnBrk="1" latinLnBrk="0" hangingPunct="1">
        <a:defRPr kumimoji="1" sz="1116" kern="1200">
          <a:solidFill>
            <a:schemeClr val="tx1"/>
          </a:solidFill>
          <a:latin typeface="+mn-lt"/>
          <a:ea typeface="+mn-ea"/>
          <a:cs typeface="+mn-cs"/>
        </a:defRPr>
      </a:lvl3pPr>
      <a:lvl4pPr marL="850529" algn="l" defTabSz="567019" rtl="0" eaLnBrk="1" latinLnBrk="0" hangingPunct="1">
        <a:defRPr kumimoji="1" sz="1116" kern="1200">
          <a:solidFill>
            <a:schemeClr val="tx1"/>
          </a:solidFill>
          <a:latin typeface="+mn-lt"/>
          <a:ea typeface="+mn-ea"/>
          <a:cs typeface="+mn-cs"/>
        </a:defRPr>
      </a:lvl4pPr>
      <a:lvl5pPr marL="1134039" algn="l" defTabSz="567019" rtl="0" eaLnBrk="1" latinLnBrk="0" hangingPunct="1">
        <a:defRPr kumimoji="1" sz="1116" kern="1200">
          <a:solidFill>
            <a:schemeClr val="tx1"/>
          </a:solidFill>
          <a:latin typeface="+mn-lt"/>
          <a:ea typeface="+mn-ea"/>
          <a:cs typeface="+mn-cs"/>
        </a:defRPr>
      </a:lvl5pPr>
      <a:lvl6pPr marL="1417549" algn="l" defTabSz="567019" rtl="0" eaLnBrk="1" latinLnBrk="0" hangingPunct="1">
        <a:defRPr kumimoji="1" sz="1116" kern="1200">
          <a:solidFill>
            <a:schemeClr val="tx1"/>
          </a:solidFill>
          <a:latin typeface="+mn-lt"/>
          <a:ea typeface="+mn-ea"/>
          <a:cs typeface="+mn-cs"/>
        </a:defRPr>
      </a:lvl6pPr>
      <a:lvl7pPr marL="1701058" algn="l" defTabSz="567019" rtl="0" eaLnBrk="1" latinLnBrk="0" hangingPunct="1">
        <a:defRPr kumimoji="1" sz="1116" kern="1200">
          <a:solidFill>
            <a:schemeClr val="tx1"/>
          </a:solidFill>
          <a:latin typeface="+mn-lt"/>
          <a:ea typeface="+mn-ea"/>
          <a:cs typeface="+mn-cs"/>
        </a:defRPr>
      </a:lvl7pPr>
      <a:lvl8pPr marL="1984568" algn="l" defTabSz="567019" rtl="0" eaLnBrk="1" latinLnBrk="0" hangingPunct="1">
        <a:defRPr kumimoji="1" sz="1116" kern="1200">
          <a:solidFill>
            <a:schemeClr val="tx1"/>
          </a:solidFill>
          <a:latin typeface="+mn-lt"/>
          <a:ea typeface="+mn-ea"/>
          <a:cs typeface="+mn-cs"/>
        </a:defRPr>
      </a:lvl8pPr>
      <a:lvl9pPr marL="2268078" algn="l" defTabSz="567019" rtl="0" eaLnBrk="1" latinLnBrk="0" hangingPunct="1">
        <a:defRPr kumimoji="1" sz="111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hyperlink" Target="mailto:hitorioya@gbox.pref.osaka.lg.jp" TargetMode="Externa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https://www.pref.osaka.lg.jp/kosodateshien/kensyou/r5.html"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s://www.pref.osaka.lg.jp/kosodateshien/kensyou/r5.html" TargetMode="External"/><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フレーム 22"/>
          <p:cNvSpPr/>
          <p:nvPr/>
        </p:nvSpPr>
        <p:spPr>
          <a:xfrm>
            <a:off x="243854" y="753054"/>
            <a:ext cx="7088368" cy="2668749"/>
          </a:xfrm>
          <a:prstGeom prst="frame">
            <a:avLst>
              <a:gd name="adj1" fmla="val 4307"/>
            </a:avLst>
          </a:prstGeom>
          <a:solidFill>
            <a:schemeClr val="accent2">
              <a:lumMod val="75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smtClean="0"/>
          </a:p>
        </p:txBody>
      </p:sp>
      <p:sp>
        <p:nvSpPr>
          <p:cNvPr id="62" name="正方形/長方形 61"/>
          <p:cNvSpPr/>
          <p:nvPr/>
        </p:nvSpPr>
        <p:spPr>
          <a:xfrm>
            <a:off x="372428" y="6965520"/>
            <a:ext cx="6785212" cy="127513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63"/>
          </a:p>
        </p:txBody>
      </p:sp>
      <p:sp>
        <p:nvSpPr>
          <p:cNvPr id="5" name="テキスト ボックス 4">
            <a:extLst>
              <a:ext uri="{FF2B5EF4-FFF2-40B4-BE49-F238E27FC236}">
                <a16:creationId xmlns:a16="http://schemas.microsoft.com/office/drawing/2014/main" id="{73B7C712-8888-4F55-9124-4DDA1D8815AC}"/>
              </a:ext>
            </a:extLst>
          </p:cNvPr>
          <p:cNvSpPr txBox="1"/>
          <p:nvPr/>
        </p:nvSpPr>
        <p:spPr>
          <a:xfrm>
            <a:off x="463201" y="1966013"/>
            <a:ext cx="6927966" cy="600164"/>
          </a:xfrm>
          <a:prstGeom prst="rect">
            <a:avLst/>
          </a:prstGeom>
          <a:noFill/>
        </p:spPr>
        <p:txBody>
          <a:bodyPr wrap="square" rtlCol="0">
            <a:spAutoFit/>
          </a:bodyPr>
          <a:lstStyle/>
          <a:p>
            <a:r>
              <a:rPr kumimoji="1" lang="ja-JP" altLang="en-US" sz="2646" b="1" dirty="0">
                <a:latin typeface="HGP創英角ﾎﾟｯﾌﾟ体" panose="040B0A00000000000000" pitchFamily="50" charset="-128"/>
                <a:ea typeface="HGP創英角ﾎﾟｯﾌﾟ体" panose="040B0A00000000000000" pitchFamily="50" charset="-128"/>
              </a:rPr>
              <a:t>大阪府</a:t>
            </a:r>
            <a:r>
              <a:rPr kumimoji="1" lang="ja-JP" altLang="en-US" sz="2205" dirty="0">
                <a:latin typeface="HGP創英角ﾎﾟｯﾌﾟ体" panose="040B0A00000000000000" pitchFamily="50" charset="-128"/>
                <a:ea typeface="HGP創英角ﾎﾟｯﾌﾟ体" panose="040B0A00000000000000" pitchFamily="50" charset="-128"/>
              </a:rPr>
              <a:t>　</a:t>
            </a:r>
            <a:r>
              <a:rPr lang="ja-JP" altLang="en-US" sz="2650" b="1" dirty="0">
                <a:latin typeface="HGP創英角ﾎﾟｯﾌﾟ体" panose="040B0A00000000000000" pitchFamily="50" charset="-128"/>
                <a:ea typeface="HGP創英角ﾎﾟｯﾌﾟ体" panose="040B0A00000000000000" pitchFamily="50" charset="-128"/>
              </a:rPr>
              <a:t>　</a:t>
            </a:r>
            <a:r>
              <a:rPr lang="ja-JP" altLang="en-US" sz="2650" b="1" dirty="0" smtClean="0">
                <a:latin typeface="HGP創英角ﾎﾟｯﾌﾟ体" panose="040B0A00000000000000" pitchFamily="50" charset="-128"/>
                <a:ea typeface="HGP創英角ﾎﾟｯﾌﾟ体" panose="040B0A00000000000000" pitchFamily="50" charset="-128"/>
              </a:rPr>
              <a:t>　　　　　</a:t>
            </a:r>
            <a:r>
              <a:rPr kumimoji="1" lang="ja-JP" altLang="en-US" sz="2646" dirty="0" smtClean="0">
                <a:latin typeface="HGP創英角ﾎﾟｯﾌﾟ体" panose="040B0A00000000000000" pitchFamily="50" charset="-128"/>
                <a:ea typeface="HGP創英角ﾎﾟｯﾌﾟ体" panose="040B0A00000000000000" pitchFamily="50" charset="-128"/>
              </a:rPr>
              <a:t>  　</a:t>
            </a:r>
            <a:r>
              <a:rPr kumimoji="1" lang="ja-JP" altLang="en-US" sz="3300" b="1" dirty="0" smtClean="0">
                <a:latin typeface="HGP創英角ﾎﾟｯﾌﾟ体" panose="040B0A00000000000000" pitchFamily="50" charset="-128"/>
                <a:ea typeface="HGP創英角ﾎﾟｯﾌﾟ体" panose="040B0A00000000000000" pitchFamily="50" charset="-128"/>
              </a:rPr>
              <a:t>ハートフル</a:t>
            </a:r>
            <a:r>
              <a:rPr kumimoji="1" lang="ja-JP" altLang="en-US" sz="3300" b="1" dirty="0">
                <a:latin typeface="HGP創英角ﾎﾟｯﾌﾟ体" panose="040B0A00000000000000" pitchFamily="50" charset="-128"/>
                <a:ea typeface="HGP創英角ﾎﾟｯﾌﾟ体" panose="040B0A00000000000000" pitchFamily="50" charset="-128"/>
              </a:rPr>
              <a:t>企業顕彰</a:t>
            </a:r>
          </a:p>
        </p:txBody>
      </p:sp>
      <p:sp>
        <p:nvSpPr>
          <p:cNvPr id="22" name="テキスト ボックス 21">
            <a:extLst>
              <a:ext uri="{FF2B5EF4-FFF2-40B4-BE49-F238E27FC236}">
                <a16:creationId xmlns:a16="http://schemas.microsoft.com/office/drawing/2014/main" id="{E9DED15E-0728-4BFC-9C6E-F87E8A0AA05B}"/>
              </a:ext>
            </a:extLst>
          </p:cNvPr>
          <p:cNvSpPr txBox="1"/>
          <p:nvPr/>
        </p:nvSpPr>
        <p:spPr>
          <a:xfrm>
            <a:off x="298973" y="3440401"/>
            <a:ext cx="4427230" cy="2349361"/>
          </a:xfrm>
          <a:prstGeom prst="rect">
            <a:avLst/>
          </a:prstGeom>
          <a:noFill/>
        </p:spPr>
        <p:txBody>
          <a:bodyPr wrap="square" rtlCol="0">
            <a:spAutoFit/>
          </a:bodyPr>
          <a:lstStyle/>
          <a:p>
            <a:r>
              <a:rPr lang="ja-JP" altLang="en-US" sz="1400" dirty="0">
                <a:latin typeface="BIZ UDPゴシック" panose="020B0400000000000000" pitchFamily="50" charset="-128"/>
                <a:ea typeface="BIZ UDPゴシック" panose="020B0400000000000000" pitchFamily="50" charset="-128"/>
              </a:rPr>
              <a:t>　</a:t>
            </a:r>
            <a:r>
              <a:rPr lang="ja-JP" altLang="ja-JP" sz="1400" dirty="0">
                <a:latin typeface="BIZ UDPゴシック" panose="020B0400000000000000" pitchFamily="50" charset="-128"/>
                <a:ea typeface="BIZ UDPゴシック" panose="020B0400000000000000" pitchFamily="50" charset="-128"/>
              </a:rPr>
              <a:t>大阪府では、母子家庭の母及び</a:t>
            </a:r>
            <a:endParaRPr lang="en-US" altLang="ja-JP" sz="1400" dirty="0">
              <a:latin typeface="BIZ UDPゴシック" panose="020B0400000000000000" pitchFamily="50" charset="-128"/>
              <a:ea typeface="BIZ UDPゴシック" panose="020B0400000000000000" pitchFamily="50" charset="-128"/>
            </a:endParaRPr>
          </a:p>
          <a:p>
            <a:r>
              <a:rPr lang="ja-JP" altLang="ja-JP" sz="1400" dirty="0">
                <a:latin typeface="BIZ UDPゴシック" panose="020B0400000000000000" pitchFamily="50" charset="-128"/>
                <a:ea typeface="BIZ UDPゴシック" panose="020B0400000000000000" pitchFamily="50" charset="-128"/>
              </a:rPr>
              <a:t>父子家庭の父（ひとり親）</a:t>
            </a:r>
            <a:r>
              <a:rPr lang="ja-JP" altLang="en-US" sz="1400" dirty="0">
                <a:latin typeface="BIZ UDPゴシック" panose="020B0400000000000000" pitchFamily="50" charset="-128"/>
                <a:ea typeface="BIZ UDPゴシック" panose="020B0400000000000000" pitchFamily="50" charset="-128"/>
              </a:rPr>
              <a:t>の</a:t>
            </a:r>
            <a:r>
              <a:rPr lang="ja-JP" altLang="ja-JP" sz="1400" dirty="0">
                <a:latin typeface="BIZ UDPゴシック" panose="020B0400000000000000" pitchFamily="50" charset="-128"/>
                <a:ea typeface="BIZ UDPゴシック" panose="020B0400000000000000" pitchFamily="50" charset="-128"/>
              </a:rPr>
              <a:t>雇用</a:t>
            </a:r>
            <a:r>
              <a:rPr lang="ja-JP" altLang="en-US" sz="1400" dirty="0">
                <a:latin typeface="BIZ UDPゴシック" panose="020B0400000000000000" pitchFamily="50" charset="-128"/>
                <a:ea typeface="BIZ UDPゴシック" panose="020B0400000000000000" pitchFamily="50" charset="-128"/>
              </a:rPr>
              <a:t>や</a:t>
            </a:r>
            <a:endParaRPr lang="en-US" altLang="ja-JP" sz="1400" dirty="0">
              <a:latin typeface="BIZ UDPゴシック" panose="020B0400000000000000" pitchFamily="50" charset="-128"/>
              <a:ea typeface="BIZ UDPゴシック" panose="020B0400000000000000" pitchFamily="50" charset="-128"/>
            </a:endParaRPr>
          </a:p>
          <a:p>
            <a:r>
              <a:rPr lang="ja-JP" altLang="ja-JP" sz="1400" dirty="0">
                <a:latin typeface="BIZ UDPゴシック" panose="020B0400000000000000" pitchFamily="50" charset="-128"/>
                <a:ea typeface="BIZ UDPゴシック" panose="020B0400000000000000" pitchFamily="50" charset="-128"/>
              </a:rPr>
              <a:t>子育てをしやすい職場環境</a:t>
            </a:r>
            <a:r>
              <a:rPr lang="ja-JP" altLang="en-US" sz="1400" dirty="0">
                <a:latin typeface="BIZ UDPゴシック" panose="020B0400000000000000" pitchFamily="50" charset="-128"/>
                <a:ea typeface="BIZ UDPゴシック" panose="020B0400000000000000" pitchFamily="50" charset="-128"/>
              </a:rPr>
              <a:t>づくり</a:t>
            </a:r>
            <a:endParaRPr lang="en-US" altLang="ja-JP" sz="1400" dirty="0">
              <a:latin typeface="BIZ UDPゴシック" panose="020B0400000000000000" pitchFamily="50" charset="-128"/>
              <a:ea typeface="BIZ UDPゴシック" panose="020B0400000000000000" pitchFamily="50" charset="-128"/>
            </a:endParaRPr>
          </a:p>
          <a:p>
            <a:r>
              <a:rPr lang="ja-JP" altLang="ja-JP" sz="1400" dirty="0">
                <a:latin typeface="BIZ UDPゴシック" panose="020B0400000000000000" pitchFamily="50" charset="-128"/>
                <a:ea typeface="BIZ UDPゴシック" panose="020B0400000000000000" pitchFamily="50" charset="-128"/>
              </a:rPr>
              <a:t>に積極的に取り組む企業を表彰</a:t>
            </a:r>
            <a:r>
              <a:rPr lang="ja-JP" altLang="en-US" sz="1400" dirty="0">
                <a:latin typeface="BIZ UDPゴシック" panose="020B0400000000000000" pitchFamily="50" charset="-128"/>
                <a:ea typeface="BIZ UDPゴシック" panose="020B0400000000000000" pitchFamily="50" charset="-128"/>
              </a:rPr>
              <a:t>し、</a:t>
            </a:r>
            <a:endParaRPr lang="en-US" altLang="ja-JP" sz="1400"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その功績を讃えるとともに広く府民に周知し、</a:t>
            </a:r>
            <a:r>
              <a:rPr lang="ja-JP" altLang="ja-JP" sz="1400" dirty="0">
                <a:latin typeface="BIZ UDPゴシック" panose="020B0400000000000000" pitchFamily="50" charset="-128"/>
                <a:ea typeface="BIZ UDPゴシック" panose="020B0400000000000000" pitchFamily="50" charset="-128"/>
              </a:rPr>
              <a:t>仕事と</a:t>
            </a:r>
            <a:endParaRPr lang="en-US" altLang="ja-JP" sz="1400" dirty="0">
              <a:latin typeface="BIZ UDPゴシック" panose="020B0400000000000000" pitchFamily="50" charset="-128"/>
              <a:ea typeface="BIZ UDPゴシック" panose="020B0400000000000000" pitchFamily="50" charset="-128"/>
            </a:endParaRPr>
          </a:p>
          <a:p>
            <a:r>
              <a:rPr lang="ja-JP" altLang="ja-JP" sz="1400" dirty="0">
                <a:latin typeface="BIZ UDPゴシック" panose="020B0400000000000000" pitchFamily="50" charset="-128"/>
                <a:ea typeface="BIZ UDPゴシック" panose="020B0400000000000000" pitchFamily="50" charset="-128"/>
              </a:rPr>
              <a:t>子育てを</a:t>
            </a:r>
            <a:r>
              <a:rPr lang="ja-JP" altLang="en-US" sz="1400" dirty="0">
                <a:latin typeface="BIZ UDPゴシック" panose="020B0400000000000000" pitchFamily="50" charset="-128"/>
                <a:ea typeface="BIZ UDPゴシック" panose="020B0400000000000000" pitchFamily="50" charset="-128"/>
              </a:rPr>
              <a:t>円滑に</a:t>
            </a:r>
            <a:r>
              <a:rPr lang="ja-JP" altLang="ja-JP" sz="1400" dirty="0">
                <a:latin typeface="BIZ UDPゴシック" panose="020B0400000000000000" pitchFamily="50" charset="-128"/>
                <a:ea typeface="BIZ UDPゴシック" panose="020B0400000000000000" pitchFamily="50" charset="-128"/>
              </a:rPr>
              <a:t>両立できる</a:t>
            </a:r>
            <a:r>
              <a:rPr lang="ja-JP" altLang="en-US" sz="1400" dirty="0">
                <a:latin typeface="BIZ UDPゴシック" panose="020B0400000000000000" pitchFamily="50" charset="-128"/>
                <a:ea typeface="BIZ UDPゴシック" panose="020B0400000000000000" pitchFamily="50" charset="-128"/>
              </a:rPr>
              <a:t>環境が広がることをめざ</a:t>
            </a:r>
            <a:endParaRPr lang="en-US" altLang="ja-JP" sz="1400"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しています。</a:t>
            </a:r>
            <a:endParaRPr lang="en-US" altLang="ja-JP" sz="1400" dirty="0">
              <a:latin typeface="BIZ UDPゴシック" panose="020B0400000000000000" pitchFamily="50" charset="-128"/>
              <a:ea typeface="BIZ UDPゴシック" panose="020B0400000000000000" pitchFamily="50" charset="-128"/>
            </a:endParaRPr>
          </a:p>
          <a:p>
            <a:pPr>
              <a:lnSpc>
                <a:spcPts val="800"/>
              </a:lnSpc>
            </a:pPr>
            <a:endParaRPr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　</a:t>
            </a:r>
            <a:r>
              <a:rPr kumimoji="1" lang="ja-JP" altLang="en-US" sz="1400" dirty="0" smtClean="0">
                <a:latin typeface="BIZ UDPゴシック" panose="020B0400000000000000" pitchFamily="50" charset="-128"/>
                <a:ea typeface="BIZ UDPゴシック" panose="020B0400000000000000" pitchFamily="50" charset="-128"/>
              </a:rPr>
              <a:t>令和</a:t>
            </a:r>
            <a:r>
              <a:rPr kumimoji="1" lang="ja-JP" altLang="en-US" sz="1400" dirty="0">
                <a:latin typeface="BIZ UDPゴシック" panose="020B0400000000000000" pitchFamily="50" charset="-128"/>
                <a:ea typeface="BIZ UDPゴシック" panose="020B0400000000000000" pitchFamily="50" charset="-128"/>
              </a:rPr>
              <a:t>５</a:t>
            </a:r>
            <a:r>
              <a:rPr kumimoji="1" lang="ja-JP" altLang="en-US" sz="1400" dirty="0" smtClean="0">
                <a:latin typeface="BIZ UDPゴシック" panose="020B0400000000000000" pitchFamily="50" charset="-128"/>
                <a:ea typeface="BIZ UDPゴシック" panose="020B0400000000000000" pitchFamily="50" charset="-128"/>
              </a:rPr>
              <a:t>年度</a:t>
            </a:r>
            <a:r>
              <a:rPr kumimoji="1" lang="ja-JP" altLang="en-US" sz="1400" dirty="0">
                <a:latin typeface="BIZ UDPゴシック" panose="020B0400000000000000" pitchFamily="50" charset="-128"/>
                <a:ea typeface="BIZ UDPゴシック" panose="020B0400000000000000" pitchFamily="50" charset="-128"/>
              </a:rPr>
              <a:t>大阪府子育てハートフル企業顕彰の表彰対象となる企業（団体）を募集します。</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　皆様のご応募をお待ちしております。</a:t>
            </a:r>
            <a:endParaRPr lang="ja-JP" altLang="en-US" sz="1400" dirty="0">
              <a:latin typeface="BIZ UDPゴシック" panose="020B0400000000000000" pitchFamily="50" charset="-128"/>
              <a:ea typeface="BIZ UDPゴシック" panose="020B0400000000000000" pitchFamily="50" charset="-128"/>
            </a:endParaRPr>
          </a:p>
        </p:txBody>
      </p:sp>
      <p:grpSp>
        <p:nvGrpSpPr>
          <p:cNvPr id="24" name="グループ化 23">
            <a:extLst>
              <a:ext uri="{FF2B5EF4-FFF2-40B4-BE49-F238E27FC236}">
                <a16:creationId xmlns:a16="http://schemas.microsoft.com/office/drawing/2014/main" id="{BB91F049-A5D3-4345-9286-9490D70B1BAA}"/>
              </a:ext>
            </a:extLst>
          </p:cNvPr>
          <p:cNvGrpSpPr/>
          <p:nvPr/>
        </p:nvGrpSpPr>
        <p:grpSpPr>
          <a:xfrm>
            <a:off x="206430" y="5936005"/>
            <a:ext cx="7164000" cy="431657"/>
            <a:chOff x="617706" y="6946544"/>
            <a:chExt cx="5787117" cy="378753"/>
          </a:xfrm>
          <a:solidFill>
            <a:srgbClr val="00B050"/>
          </a:solidFill>
        </p:grpSpPr>
        <p:sp>
          <p:nvSpPr>
            <p:cNvPr id="25" name="テキスト ボックス 24">
              <a:extLst>
                <a:ext uri="{FF2B5EF4-FFF2-40B4-BE49-F238E27FC236}">
                  <a16:creationId xmlns:a16="http://schemas.microsoft.com/office/drawing/2014/main" id="{DA6B971F-54EE-4A31-ACFF-874F5DD23BDE}"/>
                </a:ext>
              </a:extLst>
            </p:cNvPr>
            <p:cNvSpPr txBox="1"/>
            <p:nvPr/>
          </p:nvSpPr>
          <p:spPr>
            <a:xfrm>
              <a:off x="617706" y="6946544"/>
              <a:ext cx="5787117" cy="378753"/>
            </a:xfrm>
            <a:prstGeom prst="rect">
              <a:avLst/>
            </a:prstGeom>
            <a:grpFill/>
            <a:ln>
              <a:noFill/>
            </a:ln>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endParaRPr kumimoji="1" lang="ja-JP" altLang="en-US" sz="2205" b="1" dirty="0">
                <a:latin typeface="BIZ UDPゴシック" panose="020B0400000000000000" pitchFamily="50" charset="-128"/>
                <a:ea typeface="BIZ UDPゴシック" panose="020B0400000000000000" pitchFamily="50" charset="-128"/>
              </a:endParaRPr>
            </a:p>
          </p:txBody>
        </p:sp>
        <p:sp>
          <p:nvSpPr>
            <p:cNvPr id="26" name="テキスト ボックス 25">
              <a:extLst>
                <a:ext uri="{FF2B5EF4-FFF2-40B4-BE49-F238E27FC236}">
                  <a16:creationId xmlns:a16="http://schemas.microsoft.com/office/drawing/2014/main" id="{9FAFD6C9-3372-4896-9780-47023FADFD11}"/>
                </a:ext>
              </a:extLst>
            </p:cNvPr>
            <p:cNvSpPr txBox="1"/>
            <p:nvPr/>
          </p:nvSpPr>
          <p:spPr>
            <a:xfrm>
              <a:off x="619261" y="6974467"/>
              <a:ext cx="5701296" cy="319228"/>
            </a:xfrm>
            <a:prstGeom prst="rect">
              <a:avLst/>
            </a:prstGeom>
            <a:grpFill/>
            <a:ln>
              <a:noFill/>
            </a:ln>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r>
                <a:rPr kumimoji="1" lang="ja-JP" altLang="en-US" sz="1764" b="1" dirty="0">
                  <a:latin typeface="BIZ UDPゴシック" panose="020B0400000000000000" pitchFamily="50" charset="-128"/>
                  <a:ea typeface="BIZ UDPゴシック" panose="020B0400000000000000" pitchFamily="50" charset="-128"/>
                </a:rPr>
                <a:t>募集期間　：　</a:t>
              </a:r>
              <a:r>
                <a:rPr kumimoji="1" lang="ja-JP" altLang="en-US" sz="1764" b="1" dirty="0" smtClean="0">
                  <a:latin typeface="BIZ UDPゴシック" panose="020B0400000000000000" pitchFamily="50" charset="-128"/>
                  <a:ea typeface="BIZ UDPゴシック" panose="020B0400000000000000" pitchFamily="50" charset="-128"/>
                </a:rPr>
                <a:t>令和</a:t>
              </a:r>
              <a:r>
                <a:rPr kumimoji="1" lang="ja-JP" altLang="en-US" sz="1764" b="1" dirty="0">
                  <a:latin typeface="BIZ UDPゴシック" panose="020B0400000000000000" pitchFamily="50" charset="-128"/>
                  <a:ea typeface="BIZ UDPゴシック" panose="020B0400000000000000" pitchFamily="50" charset="-128"/>
                </a:rPr>
                <a:t>５</a:t>
              </a:r>
              <a:r>
                <a:rPr kumimoji="1" lang="ja-JP" altLang="en-US" sz="1764" b="1" dirty="0" smtClean="0">
                  <a:latin typeface="BIZ UDPゴシック" panose="020B0400000000000000" pitchFamily="50" charset="-128"/>
                  <a:ea typeface="BIZ UDPゴシック" panose="020B0400000000000000" pitchFamily="50" charset="-128"/>
                </a:rPr>
                <a:t>年</a:t>
              </a:r>
              <a:r>
                <a:rPr kumimoji="1" lang="en-US" altLang="ja-JP" sz="1764" b="1" dirty="0">
                  <a:latin typeface="BIZ UDPゴシック" panose="020B0400000000000000" pitchFamily="50" charset="-128"/>
                  <a:ea typeface="BIZ UDPゴシック" panose="020B0400000000000000" pitchFamily="50" charset="-128"/>
                </a:rPr>
                <a:t>8</a:t>
              </a:r>
              <a:r>
                <a:rPr kumimoji="1" lang="ja-JP" altLang="en-US" sz="1764" b="1" dirty="0">
                  <a:latin typeface="BIZ UDPゴシック" panose="020B0400000000000000" pitchFamily="50" charset="-128"/>
                  <a:ea typeface="BIZ UDPゴシック" panose="020B0400000000000000" pitchFamily="50" charset="-128"/>
                </a:rPr>
                <a:t>月</a:t>
              </a:r>
              <a:r>
                <a:rPr kumimoji="1" lang="en-US" altLang="ja-JP" sz="1764" b="1" dirty="0">
                  <a:latin typeface="BIZ UDPゴシック" panose="020B0400000000000000" pitchFamily="50" charset="-128"/>
                  <a:ea typeface="BIZ UDPゴシック" panose="020B0400000000000000" pitchFamily="50" charset="-128"/>
                </a:rPr>
                <a:t>1</a:t>
              </a:r>
              <a:r>
                <a:rPr kumimoji="1" lang="ja-JP" altLang="en-US" sz="1764" b="1" dirty="0">
                  <a:latin typeface="BIZ UDPゴシック" panose="020B0400000000000000" pitchFamily="50" charset="-128"/>
                  <a:ea typeface="BIZ UDPゴシック" panose="020B0400000000000000" pitchFamily="50" charset="-128"/>
                </a:rPr>
                <a:t>日</a:t>
              </a:r>
              <a:r>
                <a:rPr kumimoji="1" lang="ja-JP" altLang="en-US" sz="1764" b="1" dirty="0" smtClean="0">
                  <a:latin typeface="BIZ UDPゴシック" panose="020B0400000000000000" pitchFamily="50" charset="-128"/>
                  <a:ea typeface="BIZ UDPゴシック" panose="020B0400000000000000" pitchFamily="50" charset="-128"/>
                </a:rPr>
                <a:t>（火）～</a:t>
              </a:r>
              <a:r>
                <a:rPr kumimoji="1" lang="ja-JP" altLang="en-US" sz="1764" b="1" dirty="0">
                  <a:latin typeface="BIZ UDPゴシック" panose="020B0400000000000000" pitchFamily="50" charset="-128"/>
                  <a:ea typeface="BIZ UDPゴシック" panose="020B0400000000000000" pitchFamily="50" charset="-128"/>
                </a:rPr>
                <a:t>１０月</a:t>
              </a:r>
              <a:r>
                <a:rPr kumimoji="1" lang="en-US" altLang="ja-JP" sz="1764" b="1" dirty="0">
                  <a:latin typeface="BIZ UDPゴシック" panose="020B0400000000000000" pitchFamily="50" charset="-128"/>
                  <a:ea typeface="BIZ UDPゴシック" panose="020B0400000000000000" pitchFamily="50" charset="-128"/>
                </a:rPr>
                <a:t>31</a:t>
              </a:r>
              <a:r>
                <a:rPr kumimoji="1" lang="ja-JP" altLang="en-US" sz="1764" b="1" dirty="0">
                  <a:latin typeface="BIZ UDPゴシック" panose="020B0400000000000000" pitchFamily="50" charset="-128"/>
                  <a:ea typeface="BIZ UDPゴシック" panose="020B0400000000000000" pitchFamily="50" charset="-128"/>
                </a:rPr>
                <a:t>日</a:t>
              </a:r>
              <a:r>
                <a:rPr kumimoji="1" lang="ja-JP" altLang="en-US" sz="1764" b="1" dirty="0" smtClean="0">
                  <a:latin typeface="BIZ UDPゴシック" panose="020B0400000000000000" pitchFamily="50" charset="-128"/>
                  <a:ea typeface="BIZ UDPゴシック" panose="020B0400000000000000" pitchFamily="50" charset="-128"/>
                </a:rPr>
                <a:t>（火）</a:t>
              </a:r>
              <a:r>
                <a:rPr kumimoji="1" lang="en-US" altLang="ja-JP" sz="1764" b="1" dirty="0">
                  <a:latin typeface="BIZ UDPゴシック" panose="020B0400000000000000" pitchFamily="50" charset="-128"/>
                  <a:ea typeface="BIZ UDPゴシック" panose="020B0400000000000000" pitchFamily="50" charset="-128"/>
                </a:rPr>
                <a:t>17</a:t>
              </a:r>
              <a:r>
                <a:rPr kumimoji="1" lang="ja-JP" altLang="en-US" sz="1764" b="1" dirty="0">
                  <a:latin typeface="BIZ UDPゴシック" panose="020B0400000000000000" pitchFamily="50" charset="-128"/>
                  <a:ea typeface="BIZ UDPゴシック" panose="020B0400000000000000" pitchFamily="50" charset="-128"/>
                </a:rPr>
                <a:t>時必着</a:t>
              </a:r>
            </a:p>
          </p:txBody>
        </p:sp>
      </p:grpSp>
      <p:grpSp>
        <p:nvGrpSpPr>
          <p:cNvPr id="33" name="グループ化 32">
            <a:extLst>
              <a:ext uri="{FF2B5EF4-FFF2-40B4-BE49-F238E27FC236}">
                <a16:creationId xmlns:a16="http://schemas.microsoft.com/office/drawing/2014/main" id="{4B00D3F2-6D06-41FF-99B4-6B7BB1156EF8}"/>
              </a:ext>
            </a:extLst>
          </p:cNvPr>
          <p:cNvGrpSpPr/>
          <p:nvPr/>
        </p:nvGrpSpPr>
        <p:grpSpPr>
          <a:xfrm>
            <a:off x="5791781" y="4333076"/>
            <a:ext cx="1527407" cy="1229944"/>
            <a:chOff x="3720249" y="3220228"/>
            <a:chExt cx="1513568" cy="1218800"/>
          </a:xfrm>
        </p:grpSpPr>
        <p:sp>
          <p:nvSpPr>
            <p:cNvPr id="34" name="楕円 33">
              <a:extLst>
                <a:ext uri="{FF2B5EF4-FFF2-40B4-BE49-F238E27FC236}">
                  <a16:creationId xmlns:a16="http://schemas.microsoft.com/office/drawing/2014/main" id="{B74CD29F-A148-472F-A10E-D8C3AC23C8A7}"/>
                </a:ext>
              </a:extLst>
            </p:cNvPr>
            <p:cNvSpPr/>
            <p:nvPr/>
          </p:nvSpPr>
          <p:spPr>
            <a:xfrm>
              <a:off x="3854933" y="3220228"/>
              <a:ext cx="1218800" cy="1218800"/>
            </a:xfrm>
            <a:prstGeom prst="ellipse">
              <a:avLst/>
            </a:prstGeom>
            <a:gradFill flip="none" rotWithShape="1">
              <a:gsLst>
                <a:gs pos="0">
                  <a:schemeClr val="accent1">
                    <a:lumMod val="5000"/>
                    <a:lumOff val="95000"/>
                  </a:schemeClr>
                </a:gs>
                <a:gs pos="83000">
                  <a:schemeClr val="accent4">
                    <a:lumMod val="40000"/>
                    <a:lumOff val="60000"/>
                  </a:schemeClr>
                </a:gs>
                <a:gs pos="100000">
                  <a:schemeClr val="accent4">
                    <a:lumMod val="20000"/>
                    <a:lumOff val="80000"/>
                  </a:schemeClr>
                </a:gs>
              </a:gsLst>
              <a:path path="rect">
                <a:fillToRect l="50000" t="50000" r="50000" b="50000"/>
              </a:path>
              <a:tileRect/>
            </a:gradFill>
            <a:ln>
              <a:solidFill>
                <a:srgbClr val="FFFF00"/>
              </a:solidFill>
            </a:ln>
            <a:effectLst>
              <a:glow rad="635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63" dirty="0"/>
            </a:p>
          </p:txBody>
        </p:sp>
        <p:sp>
          <p:nvSpPr>
            <p:cNvPr id="35" name="テキスト ボックス 34">
              <a:extLst>
                <a:ext uri="{FF2B5EF4-FFF2-40B4-BE49-F238E27FC236}">
                  <a16:creationId xmlns:a16="http://schemas.microsoft.com/office/drawing/2014/main" id="{F7FEB81D-C3A1-4856-A51F-95356D8A58F1}"/>
                </a:ext>
              </a:extLst>
            </p:cNvPr>
            <p:cNvSpPr txBox="1"/>
            <p:nvPr/>
          </p:nvSpPr>
          <p:spPr>
            <a:xfrm>
              <a:off x="3720249" y="3543762"/>
              <a:ext cx="1513568" cy="646384"/>
            </a:xfrm>
            <a:prstGeom prst="rect">
              <a:avLst/>
            </a:prstGeom>
            <a:noFill/>
          </p:spPr>
          <p:txBody>
            <a:bodyPr wrap="square" rtlCol="0">
              <a:spAutoFit/>
            </a:bodyPr>
            <a:lstStyle/>
            <a:p>
              <a:pPr algn="ctr"/>
              <a:r>
                <a:rPr kumimoji="1" lang="ja-JP" altLang="en-US" sz="1213" dirty="0">
                  <a:latin typeface="BIZ UDPゴシック" panose="020B0400000000000000" pitchFamily="50" charset="-128"/>
                  <a:ea typeface="BIZ UDPゴシック" panose="020B0400000000000000" pitchFamily="50" charset="-128"/>
                </a:rPr>
                <a:t>子育てにかかる</a:t>
              </a:r>
              <a:endParaRPr kumimoji="1" lang="en-US" altLang="ja-JP" sz="1213" dirty="0">
                <a:latin typeface="BIZ UDPゴシック" panose="020B0400000000000000" pitchFamily="50" charset="-128"/>
                <a:ea typeface="BIZ UDPゴシック" panose="020B0400000000000000" pitchFamily="50" charset="-128"/>
              </a:endParaRPr>
            </a:p>
            <a:p>
              <a:pPr algn="ctr"/>
              <a:r>
                <a:rPr kumimoji="1" lang="ja-JP" altLang="en-US" sz="1213" dirty="0">
                  <a:latin typeface="BIZ UDPゴシック" panose="020B0400000000000000" pitchFamily="50" charset="-128"/>
                  <a:ea typeface="BIZ UDPゴシック" panose="020B0400000000000000" pitchFamily="50" charset="-128"/>
                </a:rPr>
                <a:t>地域社会</a:t>
              </a:r>
              <a:endParaRPr kumimoji="1" lang="en-US" altLang="ja-JP" sz="1213" dirty="0">
                <a:latin typeface="BIZ UDPゴシック" panose="020B0400000000000000" pitchFamily="50" charset="-128"/>
                <a:ea typeface="BIZ UDPゴシック" panose="020B0400000000000000" pitchFamily="50" charset="-128"/>
              </a:endParaRPr>
            </a:p>
            <a:p>
              <a:pPr algn="ctr"/>
              <a:r>
                <a:rPr kumimoji="1" lang="ja-JP" altLang="en-US" sz="1213" dirty="0">
                  <a:latin typeface="BIZ UDPゴシック" panose="020B0400000000000000" pitchFamily="50" charset="-128"/>
                  <a:ea typeface="BIZ UDPゴシック" panose="020B0400000000000000" pitchFamily="50" charset="-128"/>
                </a:rPr>
                <a:t>への貢献</a:t>
              </a:r>
            </a:p>
          </p:txBody>
        </p:sp>
      </p:grpSp>
      <p:sp>
        <p:nvSpPr>
          <p:cNvPr id="36" name="テキスト ボックス 35">
            <a:extLst>
              <a:ext uri="{FF2B5EF4-FFF2-40B4-BE49-F238E27FC236}">
                <a16:creationId xmlns:a16="http://schemas.microsoft.com/office/drawing/2014/main" id="{AC788005-4A6A-471A-8AA2-DF33861A3DAC}"/>
              </a:ext>
            </a:extLst>
          </p:cNvPr>
          <p:cNvSpPr txBox="1"/>
          <p:nvPr/>
        </p:nvSpPr>
        <p:spPr>
          <a:xfrm>
            <a:off x="4659682" y="5528701"/>
            <a:ext cx="2796943" cy="270395"/>
          </a:xfrm>
          <a:prstGeom prst="rect">
            <a:avLst/>
          </a:prstGeom>
          <a:noFill/>
        </p:spPr>
        <p:txBody>
          <a:bodyPr wrap="square" rtlCol="0">
            <a:spAutoFit/>
          </a:bodyPr>
          <a:lstStyle/>
          <a:p>
            <a:pPr algn="ctr"/>
            <a:r>
              <a:rPr kumimoji="1" lang="ja-JP" altLang="en-US" sz="1157" dirty="0">
                <a:latin typeface="BIZ UDPゴシック" panose="020B0400000000000000" pitchFamily="50" charset="-128"/>
                <a:ea typeface="BIZ UDPゴシック" panose="020B0400000000000000" pitchFamily="50" charset="-128"/>
              </a:rPr>
              <a:t>など、皆様の</a:t>
            </a:r>
            <a:r>
              <a:rPr kumimoji="1" lang="ja-JP" altLang="en-US" sz="1157" dirty="0" smtClean="0">
                <a:latin typeface="BIZ UDPゴシック" panose="020B0400000000000000" pitchFamily="50" charset="-128"/>
                <a:ea typeface="BIZ UDPゴシック" panose="020B0400000000000000" pitchFamily="50" charset="-128"/>
              </a:rPr>
              <a:t>取組みを</a:t>
            </a:r>
            <a:r>
              <a:rPr kumimoji="1" lang="ja-JP" altLang="en-US" sz="1157" dirty="0">
                <a:latin typeface="BIZ UDPゴシック" panose="020B0400000000000000" pitchFamily="50" charset="-128"/>
                <a:ea typeface="BIZ UDPゴシック" panose="020B0400000000000000" pitchFamily="50" charset="-128"/>
              </a:rPr>
              <a:t>お寄せください！</a:t>
            </a:r>
          </a:p>
        </p:txBody>
      </p:sp>
      <p:sp>
        <p:nvSpPr>
          <p:cNvPr id="37" name="四角形: 角を丸くする 23">
            <a:extLst>
              <a:ext uri="{FF2B5EF4-FFF2-40B4-BE49-F238E27FC236}">
                <a16:creationId xmlns:a16="http://schemas.microsoft.com/office/drawing/2014/main" id="{0E6E1D07-2CC5-489A-8649-27A7D3AC9B37}"/>
              </a:ext>
            </a:extLst>
          </p:cNvPr>
          <p:cNvSpPr/>
          <p:nvPr/>
        </p:nvSpPr>
        <p:spPr>
          <a:xfrm>
            <a:off x="209022" y="6586122"/>
            <a:ext cx="1022895" cy="447904"/>
          </a:xfrm>
          <a:prstGeom prst="roundRect">
            <a:avLst/>
          </a:prstGeom>
          <a:solidFill>
            <a:srgbClr val="CCFFFF"/>
          </a:solidFill>
          <a:ln w="127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33" b="1" dirty="0">
                <a:solidFill>
                  <a:schemeClr val="tx1"/>
                </a:solidFill>
                <a:latin typeface="BIZ UDPゴシック" panose="020B0400000000000000" pitchFamily="50" charset="-128"/>
                <a:ea typeface="BIZ UDPゴシック" panose="020B0400000000000000" pitchFamily="50" charset="-128"/>
              </a:rPr>
              <a:t>表彰区分</a:t>
            </a:r>
          </a:p>
        </p:txBody>
      </p:sp>
      <p:sp>
        <p:nvSpPr>
          <p:cNvPr id="38" name="テキスト ボックス 37">
            <a:extLst>
              <a:ext uri="{FF2B5EF4-FFF2-40B4-BE49-F238E27FC236}">
                <a16:creationId xmlns:a16="http://schemas.microsoft.com/office/drawing/2014/main" id="{D49F4F31-644D-4CD5-A677-BD72657BAB12}"/>
              </a:ext>
            </a:extLst>
          </p:cNvPr>
          <p:cNvSpPr txBox="1"/>
          <p:nvPr/>
        </p:nvSpPr>
        <p:spPr>
          <a:xfrm>
            <a:off x="371313" y="7035141"/>
            <a:ext cx="6822614" cy="1194751"/>
          </a:xfrm>
          <a:prstGeom prst="rect">
            <a:avLst/>
          </a:prstGeom>
          <a:noFill/>
        </p:spPr>
        <p:txBody>
          <a:bodyPr wrap="square" rtlCol="0">
            <a:spAutoFit/>
          </a:bodyPr>
          <a:lstStyle/>
          <a:p>
            <a:r>
              <a:rPr kumimoji="1" lang="ja-JP" altLang="en-US" sz="1433" dirty="0">
                <a:latin typeface="BIZ UDPゴシック" panose="020B0400000000000000" pitchFamily="50" charset="-128"/>
                <a:ea typeface="BIZ UDPゴシック" panose="020B0400000000000000" pitchFamily="50" charset="-128"/>
              </a:rPr>
              <a:t>（</a:t>
            </a:r>
            <a:r>
              <a:rPr kumimoji="1" lang="en-US" altLang="ja-JP" sz="1433" dirty="0">
                <a:latin typeface="BIZ UDPゴシック" panose="020B0400000000000000" pitchFamily="50" charset="-128"/>
                <a:ea typeface="BIZ UDPゴシック" panose="020B0400000000000000" pitchFamily="50" charset="-128"/>
              </a:rPr>
              <a:t>1</a:t>
            </a:r>
            <a:r>
              <a:rPr kumimoji="1" lang="ja-JP" altLang="en-US" sz="1433" dirty="0">
                <a:latin typeface="BIZ UDPゴシック" panose="020B0400000000000000" pitchFamily="50" charset="-128"/>
                <a:ea typeface="BIZ UDPゴシック" panose="020B0400000000000000" pitchFamily="50" charset="-128"/>
              </a:rPr>
              <a:t>）ひとり親の雇用促進等に貢献し、功績が顕著である企業等</a:t>
            </a:r>
            <a:endParaRPr kumimoji="1" lang="en-US" altLang="ja-JP" sz="1433" dirty="0">
              <a:latin typeface="BIZ UDPゴシック" panose="020B0400000000000000" pitchFamily="50" charset="-128"/>
              <a:ea typeface="BIZ UDPゴシック" panose="020B0400000000000000" pitchFamily="50" charset="-128"/>
            </a:endParaRPr>
          </a:p>
          <a:p>
            <a:endParaRPr kumimoji="1" lang="en-US" altLang="ja-JP" sz="661" dirty="0">
              <a:latin typeface="BIZ UDPゴシック" panose="020B0400000000000000" pitchFamily="50" charset="-128"/>
              <a:ea typeface="BIZ UDPゴシック" panose="020B0400000000000000" pitchFamily="50" charset="-128"/>
            </a:endParaRPr>
          </a:p>
          <a:p>
            <a:r>
              <a:rPr kumimoji="1" lang="ja-JP" altLang="en-US" sz="1433" dirty="0">
                <a:latin typeface="BIZ UDPゴシック" panose="020B0400000000000000" pitchFamily="50" charset="-128"/>
                <a:ea typeface="BIZ UDPゴシック" panose="020B0400000000000000" pitchFamily="50" charset="-128"/>
              </a:rPr>
              <a:t>（</a:t>
            </a:r>
            <a:r>
              <a:rPr kumimoji="1" lang="en-US" altLang="ja-JP" sz="1433" dirty="0">
                <a:latin typeface="BIZ UDPゴシック" panose="020B0400000000000000" pitchFamily="50" charset="-128"/>
                <a:ea typeface="BIZ UDPゴシック" panose="020B0400000000000000" pitchFamily="50" charset="-128"/>
              </a:rPr>
              <a:t>2</a:t>
            </a:r>
            <a:r>
              <a:rPr kumimoji="1" lang="ja-JP" altLang="en-US" sz="1433" dirty="0">
                <a:latin typeface="BIZ UDPゴシック" panose="020B0400000000000000" pitchFamily="50" charset="-128"/>
                <a:ea typeface="BIZ UDPゴシック" panose="020B0400000000000000" pitchFamily="50" charset="-128"/>
              </a:rPr>
              <a:t>）ひとり親の雇用促進等の機運醸成につながる優れた支援や</a:t>
            </a:r>
            <a:r>
              <a:rPr kumimoji="1" lang="ja-JP" altLang="en-US" sz="1433" dirty="0" smtClean="0">
                <a:latin typeface="BIZ UDPゴシック" panose="020B0400000000000000" pitchFamily="50" charset="-128"/>
                <a:ea typeface="BIZ UDPゴシック" panose="020B0400000000000000" pitchFamily="50" charset="-128"/>
              </a:rPr>
              <a:t>取組みを</a:t>
            </a:r>
            <a:r>
              <a:rPr kumimoji="1" lang="ja-JP" altLang="en-US" sz="1433" dirty="0">
                <a:latin typeface="BIZ UDPゴシック" panose="020B0400000000000000" pitchFamily="50" charset="-128"/>
                <a:ea typeface="BIZ UDPゴシック" panose="020B0400000000000000" pitchFamily="50" charset="-128"/>
              </a:rPr>
              <a:t>行っている</a:t>
            </a:r>
            <a:endParaRPr kumimoji="1" lang="en-US" altLang="ja-JP" sz="1433" dirty="0">
              <a:latin typeface="BIZ UDPゴシック" panose="020B0400000000000000" pitchFamily="50" charset="-128"/>
              <a:ea typeface="BIZ UDPゴシック" panose="020B0400000000000000" pitchFamily="50" charset="-128"/>
            </a:endParaRPr>
          </a:p>
          <a:p>
            <a:r>
              <a:rPr kumimoji="1" lang="ja-JP" altLang="en-US" sz="1433" dirty="0">
                <a:latin typeface="BIZ UDPゴシック" panose="020B0400000000000000" pitchFamily="50" charset="-128"/>
                <a:ea typeface="BIZ UDPゴシック" panose="020B0400000000000000" pitchFamily="50" charset="-128"/>
              </a:rPr>
              <a:t>　　 企業等</a:t>
            </a:r>
            <a:endParaRPr kumimoji="1" lang="en-US" altLang="ja-JP" sz="1433" dirty="0">
              <a:latin typeface="BIZ UDPゴシック" panose="020B0400000000000000" pitchFamily="50" charset="-128"/>
              <a:ea typeface="BIZ UDPゴシック" panose="020B0400000000000000" pitchFamily="50" charset="-128"/>
            </a:endParaRPr>
          </a:p>
          <a:p>
            <a:r>
              <a:rPr kumimoji="1" lang="ja-JP" altLang="en-US" sz="1102" dirty="0">
                <a:latin typeface="Meiryo UI" panose="020B0604030504040204" pitchFamily="50" charset="-128"/>
                <a:ea typeface="Meiryo UI" panose="020B0604030504040204" pitchFamily="50" charset="-128"/>
              </a:rPr>
              <a:t>　　　（ひとり親・子育て世帯の働きやすい環境づくり等に加えて、子育てにかかる経済的支援や子育てに関する</a:t>
            </a:r>
            <a:endParaRPr kumimoji="1" lang="en-US" altLang="ja-JP" sz="1102" dirty="0">
              <a:latin typeface="Meiryo UI" panose="020B0604030504040204" pitchFamily="50" charset="-128"/>
              <a:ea typeface="Meiryo UI" panose="020B0604030504040204" pitchFamily="50" charset="-128"/>
            </a:endParaRPr>
          </a:p>
          <a:p>
            <a:r>
              <a:rPr kumimoji="1" lang="ja-JP" altLang="en-US" sz="1102" dirty="0">
                <a:latin typeface="Meiryo UI" panose="020B0604030504040204" pitchFamily="50" charset="-128"/>
                <a:ea typeface="Meiryo UI" panose="020B0604030504040204" pitchFamily="50" charset="-128"/>
              </a:rPr>
              <a:t>　　　　 地域・社会への貢献活動を行っている企業等）</a:t>
            </a:r>
          </a:p>
        </p:txBody>
      </p:sp>
      <p:sp>
        <p:nvSpPr>
          <p:cNvPr id="39" name="四角形: 角を丸くする 25">
            <a:extLst>
              <a:ext uri="{FF2B5EF4-FFF2-40B4-BE49-F238E27FC236}">
                <a16:creationId xmlns:a16="http://schemas.microsoft.com/office/drawing/2014/main" id="{2798912F-E73A-48F3-B2A6-26E3D732C4E4}"/>
              </a:ext>
            </a:extLst>
          </p:cNvPr>
          <p:cNvSpPr/>
          <p:nvPr/>
        </p:nvSpPr>
        <p:spPr>
          <a:xfrm>
            <a:off x="209021" y="8539976"/>
            <a:ext cx="4008017" cy="348156"/>
          </a:xfrm>
          <a:prstGeom prst="roundRect">
            <a:avLst/>
          </a:prstGeom>
          <a:solidFill>
            <a:srgbClr val="CCFFFF"/>
          </a:solidFill>
          <a:ln w="127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33" b="1" dirty="0">
                <a:solidFill>
                  <a:schemeClr val="tx1"/>
                </a:solidFill>
                <a:latin typeface="BIZ UDPゴシック" panose="020B0400000000000000" pitchFamily="50" charset="-128"/>
                <a:ea typeface="BIZ UDPゴシック" panose="020B0400000000000000" pitchFamily="50" charset="-128"/>
              </a:rPr>
              <a:t>応募用紙の提出先及び問い合わせ先</a:t>
            </a:r>
            <a:r>
              <a:rPr kumimoji="1" lang="en-US" altLang="ja-JP" sz="1433" b="1" dirty="0">
                <a:solidFill>
                  <a:schemeClr val="tx1"/>
                </a:solidFill>
                <a:latin typeface="BIZ UDPゴシック" panose="020B0400000000000000" pitchFamily="50" charset="-128"/>
                <a:ea typeface="BIZ UDPゴシック" panose="020B0400000000000000" pitchFamily="50" charset="-128"/>
              </a:rPr>
              <a:t>【</a:t>
            </a:r>
            <a:r>
              <a:rPr kumimoji="1" lang="ja-JP" altLang="en-US" sz="1433" b="1" dirty="0">
                <a:solidFill>
                  <a:schemeClr val="tx1"/>
                </a:solidFill>
                <a:latin typeface="BIZ UDPゴシック" panose="020B0400000000000000" pitchFamily="50" charset="-128"/>
                <a:ea typeface="BIZ UDPゴシック" panose="020B0400000000000000" pitchFamily="50" charset="-128"/>
              </a:rPr>
              <a:t>事務局</a:t>
            </a:r>
            <a:r>
              <a:rPr kumimoji="1" lang="en-US" altLang="ja-JP" sz="1433" b="1" dirty="0">
                <a:solidFill>
                  <a:schemeClr val="tx1"/>
                </a:solidFill>
                <a:latin typeface="BIZ UDPゴシック" panose="020B0400000000000000" pitchFamily="50" charset="-128"/>
                <a:ea typeface="BIZ UDPゴシック" panose="020B0400000000000000" pitchFamily="50" charset="-128"/>
              </a:rPr>
              <a:t>】</a:t>
            </a:r>
            <a:endParaRPr kumimoji="1" lang="ja-JP" altLang="en-US" sz="1433" b="1" dirty="0">
              <a:solidFill>
                <a:schemeClr val="tx1"/>
              </a:solidFill>
              <a:latin typeface="BIZ UDPゴシック" panose="020B0400000000000000" pitchFamily="50" charset="-128"/>
              <a:ea typeface="BIZ UDPゴシック" panose="020B0400000000000000" pitchFamily="50" charset="-128"/>
            </a:endParaRPr>
          </a:p>
        </p:txBody>
      </p:sp>
      <p:sp>
        <p:nvSpPr>
          <p:cNvPr id="40" name="テキスト ボックス 39">
            <a:extLst>
              <a:ext uri="{FF2B5EF4-FFF2-40B4-BE49-F238E27FC236}">
                <a16:creationId xmlns:a16="http://schemas.microsoft.com/office/drawing/2014/main" id="{A09822BC-A3C4-49E6-936A-75E20653A0D5}"/>
              </a:ext>
            </a:extLst>
          </p:cNvPr>
          <p:cNvSpPr txBox="1"/>
          <p:nvPr/>
        </p:nvSpPr>
        <p:spPr>
          <a:xfrm>
            <a:off x="277601" y="8877257"/>
            <a:ext cx="4675759" cy="1516825"/>
          </a:xfrm>
          <a:prstGeom prst="rect">
            <a:avLst/>
          </a:prstGeom>
          <a:noFill/>
        </p:spPr>
        <p:txBody>
          <a:bodyPr wrap="square" rtlCol="0">
            <a:spAutoFit/>
          </a:bodyPr>
          <a:lstStyle/>
          <a:p>
            <a:r>
              <a:rPr lang="ja-JP" altLang="en-US" sz="1157" dirty="0">
                <a:latin typeface="BIZ UDゴシック" panose="020B0400000000000000" pitchFamily="49" charset="-128"/>
                <a:ea typeface="BIZ UDゴシック" panose="020B0400000000000000" pitchFamily="49" charset="-128"/>
              </a:rPr>
              <a:t>大阪府 福祉部 子ども家庭局 子育て支援課 事業推進グループ</a:t>
            </a:r>
            <a:endParaRPr lang="en-US" altLang="ja-JP" sz="1157" dirty="0">
              <a:latin typeface="BIZ UDゴシック" panose="020B0400000000000000" pitchFamily="49" charset="-128"/>
              <a:ea typeface="BIZ UDゴシック" panose="020B0400000000000000" pitchFamily="49" charset="-128"/>
            </a:endParaRPr>
          </a:p>
          <a:p>
            <a:r>
              <a:rPr kumimoji="1" lang="zh-TW" altLang="en-US" sz="1157" dirty="0">
                <a:latin typeface="BIZ UDゴシック" panose="020B0400000000000000" pitchFamily="49" charset="-128"/>
                <a:ea typeface="BIZ UDゴシック" panose="020B0400000000000000" pitchFamily="49" charset="-128"/>
              </a:rPr>
              <a:t>〒</a:t>
            </a:r>
            <a:r>
              <a:rPr kumimoji="1" lang="en-US" altLang="zh-TW" sz="1157" dirty="0">
                <a:latin typeface="BIZ UDゴシック" panose="020B0400000000000000" pitchFamily="49" charset="-128"/>
                <a:ea typeface="BIZ UDゴシック" panose="020B0400000000000000" pitchFamily="49" charset="-128"/>
              </a:rPr>
              <a:t>540-8570</a:t>
            </a:r>
            <a:r>
              <a:rPr kumimoji="1" lang="zh-TW" altLang="en-US" sz="1157" dirty="0">
                <a:latin typeface="BIZ UDゴシック" panose="020B0400000000000000" pitchFamily="49" charset="-128"/>
                <a:ea typeface="BIZ UDゴシック" panose="020B0400000000000000" pitchFamily="49" charset="-128"/>
              </a:rPr>
              <a:t>　大阪市中央区大手前</a:t>
            </a:r>
            <a:r>
              <a:rPr kumimoji="1" lang="en-US" altLang="zh-TW" sz="1157" dirty="0">
                <a:latin typeface="BIZ UDゴシック" panose="020B0400000000000000" pitchFamily="49" charset="-128"/>
                <a:ea typeface="BIZ UDゴシック" panose="020B0400000000000000" pitchFamily="49" charset="-128"/>
              </a:rPr>
              <a:t>3</a:t>
            </a:r>
            <a:r>
              <a:rPr kumimoji="1" lang="zh-TW" altLang="en-US" sz="1157" dirty="0">
                <a:latin typeface="BIZ UDゴシック" panose="020B0400000000000000" pitchFamily="49" charset="-128"/>
                <a:ea typeface="BIZ UDゴシック" panose="020B0400000000000000" pitchFamily="49" charset="-128"/>
              </a:rPr>
              <a:t>丁目</a:t>
            </a:r>
            <a:r>
              <a:rPr kumimoji="1" lang="en-US" altLang="zh-TW" sz="1157" dirty="0">
                <a:latin typeface="BIZ UDゴシック" panose="020B0400000000000000" pitchFamily="49" charset="-128"/>
                <a:ea typeface="BIZ UDゴシック" panose="020B0400000000000000" pitchFamily="49" charset="-128"/>
              </a:rPr>
              <a:t>2-12</a:t>
            </a:r>
            <a:r>
              <a:rPr kumimoji="1" lang="zh-TW" altLang="en-US" sz="1157" dirty="0">
                <a:latin typeface="BIZ UDゴシック" panose="020B0400000000000000" pitchFamily="49" charset="-128"/>
                <a:ea typeface="BIZ UDゴシック" panose="020B0400000000000000" pitchFamily="49" charset="-128"/>
              </a:rPr>
              <a:t> 大阪府庁</a:t>
            </a:r>
            <a:r>
              <a:rPr kumimoji="1" lang="zh-TW" altLang="en-US" sz="1157" dirty="0" smtClean="0">
                <a:latin typeface="BIZ UDゴシック" panose="020B0400000000000000" pitchFamily="49" charset="-128"/>
                <a:ea typeface="BIZ UDゴシック" panose="020B0400000000000000" pitchFamily="49" charset="-128"/>
              </a:rPr>
              <a:t>別館</a:t>
            </a:r>
            <a:r>
              <a:rPr kumimoji="1" lang="en-US" altLang="ja-JP" sz="1157" dirty="0">
                <a:latin typeface="BIZ UDゴシック" panose="020B0400000000000000" pitchFamily="49" charset="-128"/>
                <a:ea typeface="BIZ UDゴシック" panose="020B0400000000000000" pitchFamily="49" charset="-128"/>
              </a:rPr>
              <a:t>6</a:t>
            </a:r>
            <a:r>
              <a:rPr kumimoji="1" lang="zh-TW" altLang="en-US" sz="1157" dirty="0" smtClean="0">
                <a:latin typeface="BIZ UDゴシック" panose="020B0400000000000000" pitchFamily="49" charset="-128"/>
                <a:ea typeface="BIZ UDゴシック" panose="020B0400000000000000" pitchFamily="49" charset="-128"/>
              </a:rPr>
              <a:t>階</a:t>
            </a:r>
            <a:endParaRPr kumimoji="1" lang="en-US" altLang="zh-TW" sz="1157" dirty="0">
              <a:latin typeface="BIZ UDゴシック" panose="020B0400000000000000" pitchFamily="49" charset="-128"/>
              <a:ea typeface="BIZ UDゴシック" panose="020B0400000000000000" pitchFamily="49" charset="-128"/>
            </a:endParaRPr>
          </a:p>
          <a:p>
            <a:r>
              <a:rPr kumimoji="1" lang="ja-JP" altLang="en-US" sz="1157" dirty="0">
                <a:latin typeface="BIZ UDゴシック" panose="020B0400000000000000" pitchFamily="49" charset="-128"/>
                <a:ea typeface="BIZ UDゴシック" panose="020B0400000000000000" pitchFamily="49" charset="-128"/>
              </a:rPr>
              <a:t>電 話　  </a:t>
            </a:r>
            <a:r>
              <a:rPr kumimoji="1" lang="ja-JP" altLang="en-US" sz="1157" dirty="0" smtClean="0">
                <a:latin typeface="BIZ UDゴシック" panose="020B0400000000000000" pitchFamily="49" charset="-128"/>
                <a:ea typeface="BIZ UDゴシック" panose="020B0400000000000000" pitchFamily="49" charset="-128"/>
              </a:rPr>
              <a:t>０６－６９４４－</a:t>
            </a:r>
            <a:r>
              <a:rPr kumimoji="1" lang="ja-JP" altLang="en-US" sz="1157" dirty="0">
                <a:latin typeface="BIZ UDゴシック" panose="020B0400000000000000" pitchFamily="49" charset="-128"/>
                <a:ea typeface="BIZ UDゴシック" panose="020B0400000000000000" pitchFamily="49" charset="-128"/>
              </a:rPr>
              <a:t>６９８４</a:t>
            </a:r>
          </a:p>
          <a:p>
            <a:r>
              <a:rPr kumimoji="1" lang="ja-JP" altLang="en-US" sz="1157" dirty="0">
                <a:latin typeface="BIZ UDゴシック" panose="020B0400000000000000" pitchFamily="49" charset="-128"/>
                <a:ea typeface="BIZ UDゴシック" panose="020B0400000000000000" pitchFamily="49" charset="-128"/>
              </a:rPr>
              <a:t>ＦＡＸ　 ０６－６９４４－３０５２</a:t>
            </a:r>
            <a:endParaRPr kumimoji="1" lang="en-US" altLang="ja-JP" sz="1157" dirty="0">
              <a:latin typeface="BIZ UDゴシック" panose="020B0400000000000000" pitchFamily="49" charset="-128"/>
              <a:ea typeface="BIZ UDゴシック" panose="020B0400000000000000" pitchFamily="49" charset="-128"/>
            </a:endParaRPr>
          </a:p>
          <a:p>
            <a:r>
              <a:rPr kumimoji="1" lang="ja-JP" altLang="en-US" sz="1157" dirty="0">
                <a:latin typeface="BIZ UDゴシック" panose="020B0400000000000000" pitchFamily="49" charset="-128"/>
                <a:ea typeface="BIZ UDゴシック" panose="020B0400000000000000" pitchFamily="49" charset="-128"/>
              </a:rPr>
              <a:t>メール　 </a:t>
            </a:r>
            <a:r>
              <a:rPr kumimoji="1" lang="en-US" altLang="ja-JP" sz="1157" dirty="0">
                <a:latin typeface="BIZ UDゴシック" panose="020B0400000000000000" pitchFamily="49" charset="-128"/>
                <a:ea typeface="BIZ UDゴシック" panose="020B0400000000000000" pitchFamily="49" charset="-128"/>
                <a:hlinkClick r:id="rId2"/>
              </a:rPr>
              <a:t>hitorioya@gbox.pref.osaka.lg.jp</a:t>
            </a:r>
            <a:endParaRPr kumimoji="1" lang="en-US" altLang="ja-JP" sz="1157" dirty="0">
              <a:latin typeface="BIZ UDゴシック" panose="020B0400000000000000" pitchFamily="49" charset="-128"/>
              <a:ea typeface="BIZ UDゴシック" panose="020B0400000000000000" pitchFamily="49" charset="-128"/>
            </a:endParaRPr>
          </a:p>
          <a:p>
            <a:r>
              <a:rPr kumimoji="1" lang="en-US" altLang="ja-JP" sz="1157" dirty="0">
                <a:latin typeface="BIZ UDゴシック" panose="020B0400000000000000" pitchFamily="49" charset="-128"/>
                <a:ea typeface="BIZ UDゴシック" panose="020B0400000000000000" pitchFamily="49" charset="-128"/>
              </a:rPr>
              <a:t>※</a:t>
            </a:r>
            <a:r>
              <a:rPr kumimoji="1" lang="ja-JP" altLang="en-US" sz="1157" dirty="0">
                <a:latin typeface="BIZ UDゴシック" panose="020B0400000000000000" pitchFamily="49" charset="-128"/>
                <a:ea typeface="BIZ UDゴシック" panose="020B0400000000000000" pitchFamily="49" charset="-128"/>
              </a:rPr>
              <a:t>電話及び窓口の受付は、平日</a:t>
            </a:r>
            <a:r>
              <a:rPr kumimoji="1" lang="en-US" altLang="ja-JP" sz="1157" dirty="0">
                <a:latin typeface="BIZ UDゴシック" panose="020B0400000000000000" pitchFamily="49" charset="-128"/>
                <a:ea typeface="BIZ UDゴシック" panose="020B0400000000000000" pitchFamily="49" charset="-128"/>
              </a:rPr>
              <a:t>9</a:t>
            </a:r>
            <a:r>
              <a:rPr kumimoji="1" lang="ja-JP" altLang="en-US" sz="1157" dirty="0">
                <a:latin typeface="BIZ UDゴシック" panose="020B0400000000000000" pitchFamily="49" charset="-128"/>
                <a:ea typeface="BIZ UDゴシック" panose="020B0400000000000000" pitchFamily="49" charset="-128"/>
              </a:rPr>
              <a:t>時</a:t>
            </a:r>
            <a:r>
              <a:rPr kumimoji="1" lang="en-US" altLang="ja-JP" sz="1157" dirty="0">
                <a:latin typeface="BIZ UDゴシック" panose="020B0400000000000000" pitchFamily="49" charset="-128"/>
                <a:ea typeface="BIZ UDゴシック" panose="020B0400000000000000" pitchFamily="49" charset="-128"/>
              </a:rPr>
              <a:t>30</a:t>
            </a:r>
            <a:r>
              <a:rPr kumimoji="1" lang="ja-JP" altLang="en-US" sz="1157" dirty="0">
                <a:latin typeface="BIZ UDゴシック" panose="020B0400000000000000" pitchFamily="49" charset="-128"/>
                <a:ea typeface="BIZ UDゴシック" panose="020B0400000000000000" pitchFamily="49" charset="-128"/>
              </a:rPr>
              <a:t>分から</a:t>
            </a:r>
            <a:r>
              <a:rPr kumimoji="1" lang="en-US" altLang="ja-JP" sz="1157" dirty="0">
                <a:latin typeface="BIZ UDゴシック" panose="020B0400000000000000" pitchFamily="49" charset="-128"/>
                <a:ea typeface="BIZ UDゴシック" panose="020B0400000000000000" pitchFamily="49" charset="-128"/>
              </a:rPr>
              <a:t>17</a:t>
            </a:r>
            <a:r>
              <a:rPr kumimoji="1" lang="ja-JP" altLang="en-US" sz="1157" dirty="0">
                <a:latin typeface="BIZ UDゴシック" panose="020B0400000000000000" pitchFamily="49" charset="-128"/>
                <a:ea typeface="BIZ UDゴシック" panose="020B0400000000000000" pitchFamily="49" charset="-128"/>
              </a:rPr>
              <a:t>時まで</a:t>
            </a:r>
            <a:endParaRPr kumimoji="1" lang="en-US" altLang="ja-JP" sz="1157" dirty="0">
              <a:latin typeface="BIZ UDゴシック" panose="020B0400000000000000" pitchFamily="49" charset="-128"/>
              <a:ea typeface="BIZ UDゴシック" panose="020B0400000000000000" pitchFamily="49" charset="-128"/>
            </a:endParaRPr>
          </a:p>
          <a:p>
            <a:r>
              <a:rPr kumimoji="1" lang="en-US" altLang="ja-JP" sz="1157" dirty="0">
                <a:latin typeface="BIZ UDゴシック" panose="020B0400000000000000" pitchFamily="49" charset="-128"/>
                <a:ea typeface="BIZ UDゴシック" panose="020B0400000000000000" pitchFamily="49" charset="-128"/>
              </a:rPr>
              <a:t>※</a:t>
            </a:r>
            <a:r>
              <a:rPr kumimoji="1" lang="ja-JP" altLang="en-US" sz="1157" dirty="0">
                <a:latin typeface="BIZ UDゴシック" panose="020B0400000000000000" pitchFamily="49" charset="-128"/>
                <a:ea typeface="BIZ UDゴシック" panose="020B0400000000000000" pitchFamily="49" charset="-128"/>
              </a:rPr>
              <a:t>応募用紙は大阪府ホームページからダウンロード、または、</a:t>
            </a:r>
            <a:endParaRPr kumimoji="1" lang="en-US" altLang="ja-JP" sz="1157" dirty="0">
              <a:latin typeface="BIZ UDゴシック" panose="020B0400000000000000" pitchFamily="49" charset="-128"/>
              <a:ea typeface="BIZ UDゴシック" panose="020B0400000000000000" pitchFamily="49" charset="-128"/>
            </a:endParaRPr>
          </a:p>
          <a:p>
            <a:r>
              <a:rPr kumimoji="1" lang="ja-JP" altLang="en-US" sz="1157" dirty="0">
                <a:latin typeface="BIZ UDゴシック" panose="020B0400000000000000" pitchFamily="49" charset="-128"/>
                <a:ea typeface="BIZ UDゴシック" panose="020B0400000000000000" pitchFamily="49" charset="-128"/>
              </a:rPr>
              <a:t>　事務局へ請求（平日９時</a:t>
            </a:r>
            <a:r>
              <a:rPr kumimoji="1" lang="en-US" altLang="ja-JP" sz="1157" dirty="0">
                <a:latin typeface="BIZ UDゴシック" panose="020B0400000000000000" pitchFamily="49" charset="-128"/>
                <a:ea typeface="BIZ UDゴシック" panose="020B0400000000000000" pitchFamily="49" charset="-128"/>
              </a:rPr>
              <a:t>30</a:t>
            </a:r>
            <a:r>
              <a:rPr kumimoji="1" lang="ja-JP" altLang="en-US" sz="1157" dirty="0">
                <a:latin typeface="BIZ UDゴシック" panose="020B0400000000000000" pitchFamily="49" charset="-128"/>
                <a:ea typeface="BIZ UDゴシック" panose="020B0400000000000000" pitchFamily="49" charset="-128"/>
              </a:rPr>
              <a:t>分～</a:t>
            </a:r>
            <a:r>
              <a:rPr kumimoji="1" lang="en-US" altLang="ja-JP" sz="1157" dirty="0">
                <a:latin typeface="BIZ UDゴシック" panose="020B0400000000000000" pitchFamily="49" charset="-128"/>
                <a:ea typeface="BIZ UDゴシック" panose="020B0400000000000000" pitchFamily="49" charset="-128"/>
              </a:rPr>
              <a:t>17</a:t>
            </a:r>
            <a:r>
              <a:rPr kumimoji="1" lang="ja-JP" altLang="en-US" sz="1157" dirty="0">
                <a:latin typeface="BIZ UDゴシック" panose="020B0400000000000000" pitchFamily="49" charset="-128"/>
                <a:ea typeface="BIZ UDゴシック" panose="020B0400000000000000" pitchFamily="49" charset="-128"/>
              </a:rPr>
              <a:t>時）してください。</a:t>
            </a:r>
          </a:p>
        </p:txBody>
      </p:sp>
      <p:pic>
        <p:nvPicPr>
          <p:cNvPr id="56" name="図 5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2457" y="197293"/>
            <a:ext cx="1347819" cy="388560"/>
          </a:xfrm>
          <a:prstGeom prst="rect">
            <a:avLst/>
          </a:prstGeom>
        </p:spPr>
      </p:pic>
      <p:sp>
        <p:nvSpPr>
          <p:cNvPr id="59" name="テキスト ボックス 58"/>
          <p:cNvSpPr txBox="1"/>
          <p:nvPr/>
        </p:nvSpPr>
        <p:spPr>
          <a:xfrm>
            <a:off x="4099926" y="3848790"/>
            <a:ext cx="1494073" cy="228076"/>
          </a:xfrm>
          <a:prstGeom prst="rect">
            <a:avLst/>
          </a:prstGeom>
          <a:noFill/>
        </p:spPr>
        <p:txBody>
          <a:bodyPr wrap="square" rtlCol="0">
            <a:spAutoFit/>
          </a:bodyPr>
          <a:lstStyle/>
          <a:p>
            <a:r>
              <a:rPr lang="ja-JP" altLang="en-US" sz="882" dirty="0">
                <a:latin typeface="+mn-ea"/>
              </a:rPr>
              <a:t>Ⓒ</a:t>
            </a:r>
            <a:r>
              <a:rPr lang="en-US" altLang="ja-JP" sz="882" dirty="0">
                <a:latin typeface="+mn-ea"/>
              </a:rPr>
              <a:t>2014 </a:t>
            </a:r>
            <a:r>
              <a:rPr lang="ja-JP" altLang="en-US" sz="882" dirty="0">
                <a:latin typeface="+mn-ea"/>
              </a:rPr>
              <a:t>大阪府も</a:t>
            </a:r>
            <a:r>
              <a:rPr lang="ja-JP" altLang="en-US" sz="882" dirty="0" err="1">
                <a:latin typeface="+mn-ea"/>
              </a:rPr>
              <a:t>ずやん</a:t>
            </a:r>
            <a:endParaRPr kumimoji="1" lang="ja-JP" altLang="en-US" sz="882" dirty="0">
              <a:latin typeface="+mn-ea"/>
            </a:endParaRPr>
          </a:p>
        </p:txBody>
      </p:sp>
      <p:sp>
        <p:nvSpPr>
          <p:cNvPr id="57" name="テキスト ボックス 56">
            <a:extLst>
              <a:ext uri="{FF2B5EF4-FFF2-40B4-BE49-F238E27FC236}">
                <a16:creationId xmlns:a16="http://schemas.microsoft.com/office/drawing/2014/main" id="{73B7C712-8888-4F55-9124-4DDA1D8815AC}"/>
              </a:ext>
            </a:extLst>
          </p:cNvPr>
          <p:cNvSpPr txBox="1"/>
          <p:nvPr/>
        </p:nvSpPr>
        <p:spPr>
          <a:xfrm>
            <a:off x="463201" y="1059985"/>
            <a:ext cx="3823296" cy="440570"/>
          </a:xfrm>
          <a:prstGeom prst="rect">
            <a:avLst/>
          </a:prstGeom>
          <a:noFill/>
        </p:spPr>
        <p:txBody>
          <a:bodyPr wrap="square" rtlCol="0">
            <a:spAutoFit/>
          </a:bodyPr>
          <a:lstStyle/>
          <a:p>
            <a:r>
              <a:rPr kumimoji="1" lang="ja-JP" altLang="en-US" sz="2263" dirty="0">
                <a:latin typeface="HGP創英角ﾎﾟｯﾌﾟ体" panose="040B0A00000000000000" pitchFamily="50" charset="-128"/>
                <a:ea typeface="HGP創英角ﾎﾟｯﾌﾟ体" panose="040B0A00000000000000" pitchFamily="50" charset="-128"/>
              </a:rPr>
              <a:t>働くひとり親の方を応援する</a:t>
            </a:r>
            <a:endParaRPr kumimoji="1" lang="ja-JP" altLang="en-US" sz="2263" b="1" dirty="0">
              <a:latin typeface="HGP創英角ﾎﾟｯﾌﾟ体" panose="040B0A00000000000000" pitchFamily="50" charset="-128"/>
              <a:ea typeface="HGP創英角ﾎﾟｯﾌﾟ体" panose="040B0A00000000000000" pitchFamily="50" charset="-128"/>
            </a:endParaRPr>
          </a:p>
        </p:txBody>
      </p:sp>
      <p:sp>
        <p:nvSpPr>
          <p:cNvPr id="2" name="テキスト ボックス 1"/>
          <p:cNvSpPr txBox="1"/>
          <p:nvPr/>
        </p:nvSpPr>
        <p:spPr>
          <a:xfrm>
            <a:off x="5791781" y="6989438"/>
            <a:ext cx="1116812" cy="363818"/>
          </a:xfrm>
          <a:prstGeom prst="rect">
            <a:avLst/>
          </a:prstGeom>
          <a:noFill/>
          <a:ln w="9525">
            <a:solidFill>
              <a:srgbClr val="92D050"/>
            </a:solidFill>
          </a:ln>
        </p:spPr>
        <p:txBody>
          <a:bodyPr wrap="square" rtlCol="0">
            <a:spAutoFit/>
          </a:bodyPr>
          <a:lstStyle/>
          <a:p>
            <a:r>
              <a:rPr kumimoji="1" lang="en-US" altLang="ja-JP" sz="882" dirty="0">
                <a:latin typeface="Meiryo UI" panose="020B0604030504040204" pitchFamily="50" charset="-128"/>
                <a:ea typeface="Meiryo UI" panose="020B0604030504040204" pitchFamily="50" charset="-128"/>
              </a:rPr>
              <a:t>※</a:t>
            </a:r>
            <a:r>
              <a:rPr kumimoji="1" lang="ja-JP" altLang="en-US" sz="882" dirty="0">
                <a:latin typeface="Meiryo UI" panose="020B0604030504040204" pitchFamily="50" charset="-128"/>
                <a:ea typeface="Meiryo UI" panose="020B0604030504040204" pitchFamily="50" charset="-128"/>
              </a:rPr>
              <a:t>「企業等」には</a:t>
            </a:r>
            <a:endParaRPr kumimoji="1" lang="en-US" altLang="ja-JP" sz="882" dirty="0">
              <a:latin typeface="Meiryo UI" panose="020B0604030504040204" pitchFamily="50" charset="-128"/>
              <a:ea typeface="Meiryo UI" panose="020B0604030504040204" pitchFamily="50" charset="-128"/>
            </a:endParaRPr>
          </a:p>
          <a:p>
            <a:r>
              <a:rPr kumimoji="1" lang="ja-JP" altLang="en-US" sz="882" dirty="0">
                <a:latin typeface="Meiryo UI" panose="020B0604030504040204" pitchFamily="50" charset="-128"/>
                <a:ea typeface="Meiryo UI" panose="020B0604030504040204" pitchFamily="50" charset="-128"/>
              </a:rPr>
              <a:t>　 団体を含みます。</a:t>
            </a:r>
          </a:p>
        </p:txBody>
      </p:sp>
      <p:grpSp>
        <p:nvGrpSpPr>
          <p:cNvPr id="61" name="グループ化 60"/>
          <p:cNvGrpSpPr/>
          <p:nvPr/>
        </p:nvGrpSpPr>
        <p:grpSpPr>
          <a:xfrm>
            <a:off x="5004092" y="8524807"/>
            <a:ext cx="2196680" cy="375283"/>
            <a:chOff x="4539622" y="7433655"/>
            <a:chExt cx="1992788" cy="340450"/>
          </a:xfrm>
        </p:grpSpPr>
        <p:pic>
          <p:nvPicPr>
            <p:cNvPr id="63" name="図 6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39622" y="7433655"/>
              <a:ext cx="1992788" cy="340450"/>
            </a:xfrm>
            <a:prstGeom prst="rect">
              <a:avLst/>
            </a:prstGeom>
          </p:spPr>
        </p:pic>
        <p:sp>
          <p:nvSpPr>
            <p:cNvPr id="64" name="テキスト ボックス 63"/>
            <p:cNvSpPr txBox="1"/>
            <p:nvPr/>
          </p:nvSpPr>
          <p:spPr>
            <a:xfrm>
              <a:off x="4594860" y="7496962"/>
              <a:ext cx="1932934" cy="214585"/>
            </a:xfrm>
            <a:prstGeom prst="rect">
              <a:avLst/>
            </a:prstGeom>
            <a:noFill/>
          </p:spPr>
          <p:txBody>
            <a:bodyPr wrap="square" rtlCol="0">
              <a:spAutoFit/>
            </a:bodyPr>
            <a:lstStyle/>
            <a:p>
              <a:r>
                <a:rPr kumimoji="1" lang="ja-JP" altLang="en-US" sz="937" dirty="0">
                  <a:latin typeface="BIZ UDゴシック" panose="020B0400000000000000" pitchFamily="49" charset="-128"/>
                  <a:ea typeface="BIZ UDゴシック" panose="020B0400000000000000" pitchFamily="49" charset="-128"/>
                </a:rPr>
                <a:t>大阪府　子育て　企業顕彰</a:t>
              </a:r>
            </a:p>
          </p:txBody>
        </p:sp>
      </p:grpSp>
      <p:sp>
        <p:nvSpPr>
          <p:cNvPr id="65" name="テキスト ボックス 64">
            <a:extLst>
              <a:ext uri="{FF2B5EF4-FFF2-40B4-BE49-F238E27FC236}">
                <a16:creationId xmlns:a16="http://schemas.microsoft.com/office/drawing/2014/main" id="{74D2054E-49C3-4C29-BA9C-9AF98085F5AF}"/>
              </a:ext>
            </a:extLst>
          </p:cNvPr>
          <p:cNvSpPr txBox="1"/>
          <p:nvPr/>
        </p:nvSpPr>
        <p:spPr>
          <a:xfrm>
            <a:off x="1231918" y="6557793"/>
            <a:ext cx="5997426" cy="431528"/>
          </a:xfrm>
          <a:prstGeom prst="rect">
            <a:avLst/>
          </a:prstGeom>
          <a:noFill/>
        </p:spPr>
        <p:txBody>
          <a:bodyPr wrap="square" rtlCol="0" anchor="ctr">
            <a:spAutoFit/>
          </a:bodyPr>
          <a:lstStyle/>
          <a:p>
            <a:r>
              <a:rPr kumimoji="1" lang="en-US" altLang="ja-JP" sz="1102" dirty="0">
                <a:latin typeface="BIZ UDゴシック" panose="020B0400000000000000" pitchFamily="49" charset="-128"/>
                <a:ea typeface="BIZ UDゴシック" panose="020B0400000000000000" pitchFamily="49" charset="-128"/>
              </a:rPr>
              <a:t>※</a:t>
            </a:r>
            <a:r>
              <a:rPr kumimoji="1" lang="ja-JP" altLang="en-US" sz="1102" dirty="0">
                <a:latin typeface="BIZ UDゴシック" panose="020B0400000000000000" pitchFamily="49" charset="-128"/>
                <a:ea typeface="BIZ UDゴシック" panose="020B0400000000000000" pitchFamily="49" charset="-128"/>
              </a:rPr>
              <a:t>両方の区分に応募いただけます。</a:t>
            </a:r>
            <a:endParaRPr kumimoji="1" lang="en-US" altLang="ja-JP" sz="1102" dirty="0">
              <a:latin typeface="BIZ UDゴシック" panose="020B0400000000000000" pitchFamily="49" charset="-128"/>
              <a:ea typeface="BIZ UDゴシック" panose="020B0400000000000000" pitchFamily="49" charset="-128"/>
            </a:endParaRPr>
          </a:p>
          <a:p>
            <a:r>
              <a:rPr kumimoji="1" lang="ja-JP" altLang="en-US" sz="1102" dirty="0">
                <a:latin typeface="BIZ UDゴシック" panose="020B0400000000000000" pitchFamily="49" charset="-128"/>
                <a:ea typeface="BIZ UDゴシック" panose="020B0400000000000000" pitchFamily="49" charset="-128"/>
              </a:rPr>
              <a:t> </a:t>
            </a:r>
            <a:r>
              <a:rPr kumimoji="1" lang="ja-JP" altLang="en-US" sz="992" dirty="0">
                <a:latin typeface="BIZ UDゴシック" panose="020B0400000000000000" pitchFamily="49" charset="-128"/>
                <a:ea typeface="BIZ UDゴシック" panose="020B0400000000000000" pitchFamily="49" charset="-128"/>
              </a:rPr>
              <a:t>（ただし、両区分において表彰基準を満たす場合も、表彰はいずれかの区分での表彰となります。）</a:t>
            </a:r>
            <a:endParaRPr kumimoji="1" lang="en-US" altLang="ja-JP" sz="992" dirty="0">
              <a:latin typeface="BIZ UDゴシック" panose="020B0400000000000000" pitchFamily="49" charset="-128"/>
              <a:ea typeface="BIZ UDゴシック" panose="020B0400000000000000" pitchFamily="49" charset="-128"/>
            </a:endParaRPr>
          </a:p>
        </p:txBody>
      </p:sp>
      <p:sp>
        <p:nvSpPr>
          <p:cNvPr id="66" name="角丸四角形 65"/>
          <p:cNvSpPr/>
          <p:nvPr/>
        </p:nvSpPr>
        <p:spPr>
          <a:xfrm>
            <a:off x="2273669" y="226994"/>
            <a:ext cx="4860118" cy="407400"/>
          </a:xfrm>
          <a:prstGeom prst="roundRect">
            <a:avLst>
              <a:gd name="adj" fmla="val 37427"/>
            </a:avLst>
          </a:prstGeom>
          <a:solidFill>
            <a:srgbClr val="FF5050"/>
          </a:solidFill>
          <a:ln>
            <a:noFill/>
          </a:ln>
        </p:spPr>
        <p:style>
          <a:lnRef idx="2">
            <a:schemeClr val="accent1">
              <a:shade val="50000"/>
            </a:schemeClr>
          </a:lnRef>
          <a:fillRef idx="1">
            <a:schemeClr val="accent1"/>
          </a:fillRef>
          <a:effectRef idx="0">
            <a:schemeClr val="accent1"/>
          </a:effectRef>
          <a:fontRef idx="minor">
            <a:schemeClr val="lt1"/>
          </a:fontRef>
        </p:style>
        <p:txBody>
          <a:bodyPr lIns="39683" tIns="0" rIns="0" bIns="39683" rtlCol="0" anchor="ctr"/>
          <a:lstStyle/>
          <a:p>
            <a:pPr algn="ctr"/>
            <a:r>
              <a:rPr kumimoji="1" lang="ja-JP" altLang="en-US" sz="1653" b="1"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受賞企業への表彰式（</a:t>
            </a:r>
            <a:r>
              <a:rPr kumimoji="1" lang="ja-JP" altLang="en-US" sz="1653" b="1" dirty="0" smtClean="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令和</a:t>
            </a:r>
            <a:r>
              <a:rPr kumimoji="1" lang="en-US" altLang="ja-JP" sz="1653" b="1" dirty="0" smtClean="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6</a:t>
            </a:r>
            <a:r>
              <a:rPr kumimoji="1" lang="ja-JP" altLang="en-US" sz="1653" b="1" dirty="0" smtClean="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年</a:t>
            </a:r>
            <a:r>
              <a:rPr kumimoji="1" lang="en-US" altLang="ja-JP" sz="1653" b="1" dirty="0" smtClean="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2</a:t>
            </a:r>
            <a:r>
              <a:rPr kumimoji="1" lang="ja-JP" altLang="en-US" sz="1653" b="1" dirty="0" smtClean="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月</a:t>
            </a:r>
            <a:r>
              <a:rPr kumimoji="1" lang="en-US" altLang="ja-JP" sz="1653" b="1" dirty="0" smtClean="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1</a:t>
            </a:r>
            <a:r>
              <a:rPr lang="en-US" altLang="ja-JP" sz="1653" b="1"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2</a:t>
            </a:r>
            <a:r>
              <a:rPr kumimoji="1" lang="ja-JP" altLang="en-US" sz="1653" b="1" dirty="0" smtClean="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日</a:t>
            </a:r>
            <a:r>
              <a:rPr kumimoji="1" lang="ja-JP" altLang="en-US" sz="1323" b="1"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（予定）</a:t>
            </a:r>
            <a:r>
              <a:rPr kumimoji="1" lang="ja-JP" altLang="en-US" sz="1764" b="1"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endParaRPr kumimoji="1" lang="en-US" altLang="ja-JP" sz="1653" b="1"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p:txBody>
      </p:sp>
      <p:sp>
        <p:nvSpPr>
          <p:cNvPr id="60" name="正方形/長方形 59"/>
          <p:cNvSpPr/>
          <p:nvPr/>
        </p:nvSpPr>
        <p:spPr>
          <a:xfrm>
            <a:off x="4870381" y="9905178"/>
            <a:ext cx="2500049" cy="465640"/>
          </a:xfrm>
          <a:prstGeom prst="rect">
            <a:avLst/>
          </a:prstGeom>
        </p:spPr>
        <p:txBody>
          <a:bodyPr wrap="square">
            <a:spAutoFit/>
          </a:bodyPr>
          <a:lstStyle/>
          <a:p>
            <a:r>
              <a:rPr lang="en-US" altLang="ja-JP" sz="1213" dirty="0">
                <a:hlinkClick r:id="rId5"/>
              </a:rPr>
              <a:t>https://www.pref.osaka.lg.jp/kosodateshien/kensyou/r5.html</a:t>
            </a:r>
            <a:endParaRPr lang="ja-JP" altLang="en-US" sz="1213" dirty="0"/>
          </a:p>
        </p:txBody>
      </p:sp>
      <p:sp>
        <p:nvSpPr>
          <p:cNvPr id="52" name="テキスト ボックス 51">
            <a:extLst>
              <a:ext uri="{FF2B5EF4-FFF2-40B4-BE49-F238E27FC236}">
                <a16:creationId xmlns:a16="http://schemas.microsoft.com/office/drawing/2014/main" id="{F71AABEF-F0B2-471D-AF71-3E5297B99083}"/>
              </a:ext>
            </a:extLst>
          </p:cNvPr>
          <p:cNvSpPr txBox="1"/>
          <p:nvPr/>
        </p:nvSpPr>
        <p:spPr>
          <a:xfrm>
            <a:off x="470934" y="1532450"/>
            <a:ext cx="1577244" cy="400110"/>
          </a:xfrm>
          <a:prstGeom prst="rect">
            <a:avLst/>
          </a:prstGeom>
          <a:noFill/>
        </p:spPr>
        <p:txBody>
          <a:bodyPr wrap="square" rtlCol="0">
            <a:spAutoFit/>
          </a:bodyPr>
          <a:lstStyle/>
          <a:p>
            <a:r>
              <a:rPr kumimoji="1" lang="ja-JP" altLang="en-US" sz="2000" b="1" dirty="0" smtClean="0">
                <a:latin typeface="HGP創英角ﾎﾟｯﾌﾟ体" panose="040B0A00000000000000" pitchFamily="50" charset="-128"/>
                <a:ea typeface="HGP創英角ﾎﾟｯﾌﾟ体" panose="040B0A00000000000000" pitchFamily="50" charset="-128"/>
              </a:rPr>
              <a:t>令和</a:t>
            </a:r>
            <a:r>
              <a:rPr kumimoji="1" lang="ja-JP" altLang="en-US" sz="2000" b="1" dirty="0">
                <a:latin typeface="HGP創英角ﾎﾟｯﾌﾟ体" panose="040B0A00000000000000" pitchFamily="50" charset="-128"/>
                <a:ea typeface="HGP創英角ﾎﾟｯﾌﾟ体" panose="040B0A00000000000000" pitchFamily="50" charset="-128"/>
              </a:rPr>
              <a:t>５</a:t>
            </a:r>
            <a:r>
              <a:rPr kumimoji="1" lang="ja-JP" altLang="en-US" sz="2000" b="1" dirty="0" smtClean="0">
                <a:latin typeface="HGP創英角ﾎﾟｯﾌﾟ体" panose="040B0A00000000000000" pitchFamily="50" charset="-128"/>
                <a:ea typeface="HGP創英角ﾎﾟｯﾌﾟ体" panose="040B0A00000000000000" pitchFamily="50" charset="-128"/>
              </a:rPr>
              <a:t>年度</a:t>
            </a:r>
            <a:endParaRPr kumimoji="1" lang="ja-JP" altLang="en-US" sz="2000" b="1" dirty="0">
              <a:latin typeface="HGP創英角ﾎﾟｯﾌﾟ体" panose="040B0A00000000000000" pitchFamily="50" charset="-128"/>
              <a:ea typeface="HGP創英角ﾎﾟｯﾌﾟ体" panose="040B0A00000000000000" pitchFamily="50" charset="-128"/>
            </a:endParaRPr>
          </a:p>
        </p:txBody>
      </p:sp>
      <p:pic>
        <p:nvPicPr>
          <p:cNvPr id="44" name="図 43">
            <a:extLst>
              <a:ext uri="{FF2B5EF4-FFF2-40B4-BE49-F238E27FC236}">
                <a16:creationId xmlns:a16="http://schemas.microsoft.com/office/drawing/2014/main" id="{2E88BD12-11B4-4ACD-A204-06B73F99BD7B}"/>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271246" y="2611880"/>
            <a:ext cx="1213439" cy="1430506"/>
          </a:xfrm>
          <a:prstGeom prst="rect">
            <a:avLst/>
          </a:prstGeom>
        </p:spPr>
      </p:pic>
      <p:grpSp>
        <p:nvGrpSpPr>
          <p:cNvPr id="81" name="グループ化 80">
            <a:extLst>
              <a:ext uri="{FF2B5EF4-FFF2-40B4-BE49-F238E27FC236}">
                <a16:creationId xmlns:a16="http://schemas.microsoft.com/office/drawing/2014/main" id="{4E340368-C2B6-4DAA-B61A-34F4DA66977C}"/>
              </a:ext>
            </a:extLst>
          </p:cNvPr>
          <p:cNvGrpSpPr/>
          <p:nvPr/>
        </p:nvGrpSpPr>
        <p:grpSpPr>
          <a:xfrm>
            <a:off x="4619456" y="4200761"/>
            <a:ext cx="1527407" cy="1229944"/>
            <a:chOff x="3720249" y="3220228"/>
            <a:chExt cx="1513568" cy="1218800"/>
          </a:xfrm>
        </p:grpSpPr>
        <p:sp>
          <p:nvSpPr>
            <p:cNvPr id="82" name="楕円 81">
              <a:extLst>
                <a:ext uri="{FF2B5EF4-FFF2-40B4-BE49-F238E27FC236}">
                  <a16:creationId xmlns:a16="http://schemas.microsoft.com/office/drawing/2014/main" id="{A745E30F-CBB5-4AEA-8A16-1A0E4AC5F072}"/>
                </a:ext>
              </a:extLst>
            </p:cNvPr>
            <p:cNvSpPr/>
            <p:nvPr/>
          </p:nvSpPr>
          <p:spPr>
            <a:xfrm>
              <a:off x="3854933" y="3220228"/>
              <a:ext cx="1218800" cy="1218800"/>
            </a:xfrm>
            <a:prstGeom prst="ellipse">
              <a:avLst/>
            </a:prstGeom>
            <a:gradFill flip="none" rotWithShape="1">
              <a:gsLst>
                <a:gs pos="0">
                  <a:schemeClr val="accent1">
                    <a:lumMod val="5000"/>
                    <a:lumOff val="95000"/>
                  </a:schemeClr>
                </a:gs>
                <a:gs pos="83000">
                  <a:schemeClr val="accent4">
                    <a:lumMod val="40000"/>
                    <a:lumOff val="60000"/>
                  </a:schemeClr>
                </a:gs>
                <a:gs pos="100000">
                  <a:schemeClr val="accent4">
                    <a:lumMod val="20000"/>
                    <a:lumOff val="80000"/>
                  </a:schemeClr>
                </a:gs>
              </a:gsLst>
              <a:path path="rect">
                <a:fillToRect l="50000" t="50000" r="50000" b="50000"/>
              </a:path>
              <a:tileRect/>
            </a:gradFill>
            <a:ln>
              <a:solidFill>
                <a:srgbClr val="FFFF00"/>
              </a:solidFill>
            </a:ln>
            <a:effectLst>
              <a:glow rad="635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63" dirty="0"/>
            </a:p>
          </p:txBody>
        </p:sp>
        <p:sp>
          <p:nvSpPr>
            <p:cNvPr id="83" name="テキスト ボックス 82">
              <a:extLst>
                <a:ext uri="{FF2B5EF4-FFF2-40B4-BE49-F238E27FC236}">
                  <a16:creationId xmlns:a16="http://schemas.microsoft.com/office/drawing/2014/main" id="{CB8E0148-0559-4A3F-AF96-B1FAC36E5C50}"/>
                </a:ext>
              </a:extLst>
            </p:cNvPr>
            <p:cNvSpPr txBox="1"/>
            <p:nvPr/>
          </p:nvSpPr>
          <p:spPr>
            <a:xfrm>
              <a:off x="3720249" y="3543762"/>
              <a:ext cx="1513568" cy="646384"/>
            </a:xfrm>
            <a:prstGeom prst="rect">
              <a:avLst/>
            </a:prstGeom>
            <a:noFill/>
          </p:spPr>
          <p:txBody>
            <a:bodyPr wrap="square" rtlCol="0">
              <a:spAutoFit/>
            </a:bodyPr>
            <a:lstStyle/>
            <a:p>
              <a:pPr algn="ctr"/>
              <a:r>
                <a:rPr kumimoji="1" lang="ja-JP" altLang="en-US" sz="1213" dirty="0">
                  <a:latin typeface="BIZ UDPゴシック" panose="020B0400000000000000" pitchFamily="50" charset="-128"/>
                  <a:ea typeface="BIZ UDPゴシック" panose="020B0400000000000000" pitchFamily="50" charset="-128"/>
                </a:rPr>
                <a:t>ひとり親家庭</a:t>
              </a:r>
              <a:endParaRPr kumimoji="1" lang="en-US" altLang="ja-JP" sz="1213" dirty="0">
                <a:latin typeface="BIZ UDPゴシック" panose="020B0400000000000000" pitchFamily="50" charset="-128"/>
                <a:ea typeface="BIZ UDPゴシック" panose="020B0400000000000000" pitchFamily="50" charset="-128"/>
              </a:endParaRPr>
            </a:p>
            <a:p>
              <a:pPr algn="ctr"/>
              <a:r>
                <a:rPr kumimoji="1" lang="ja-JP" altLang="en-US" sz="1213" dirty="0">
                  <a:latin typeface="BIZ UDPゴシック" panose="020B0400000000000000" pitchFamily="50" charset="-128"/>
                  <a:ea typeface="BIZ UDPゴシック" panose="020B0400000000000000" pitchFamily="50" charset="-128"/>
                </a:rPr>
                <a:t>の方を</a:t>
              </a:r>
              <a:endParaRPr kumimoji="1" lang="en-US" altLang="ja-JP" sz="1213" dirty="0">
                <a:latin typeface="BIZ UDPゴシック" panose="020B0400000000000000" pitchFamily="50" charset="-128"/>
                <a:ea typeface="BIZ UDPゴシック" panose="020B0400000000000000" pitchFamily="50" charset="-128"/>
              </a:endParaRPr>
            </a:p>
            <a:p>
              <a:pPr algn="ctr"/>
              <a:r>
                <a:rPr kumimoji="1" lang="ja-JP" altLang="en-US" sz="1213" dirty="0">
                  <a:latin typeface="BIZ UDPゴシック" panose="020B0400000000000000" pitchFamily="50" charset="-128"/>
                  <a:ea typeface="BIZ UDPゴシック" panose="020B0400000000000000" pitchFamily="50" charset="-128"/>
                </a:rPr>
                <a:t>積極的に採用</a:t>
              </a:r>
            </a:p>
          </p:txBody>
        </p:sp>
      </p:grpSp>
      <p:grpSp>
        <p:nvGrpSpPr>
          <p:cNvPr id="84" name="グループ化 83">
            <a:extLst>
              <a:ext uri="{FF2B5EF4-FFF2-40B4-BE49-F238E27FC236}">
                <a16:creationId xmlns:a16="http://schemas.microsoft.com/office/drawing/2014/main" id="{290ABDA9-5881-4986-9CEE-4A510E058EF3}"/>
              </a:ext>
            </a:extLst>
          </p:cNvPr>
          <p:cNvGrpSpPr/>
          <p:nvPr/>
        </p:nvGrpSpPr>
        <p:grpSpPr>
          <a:xfrm>
            <a:off x="5522272" y="3393608"/>
            <a:ext cx="1527407" cy="1229944"/>
            <a:chOff x="3720249" y="3220228"/>
            <a:chExt cx="1513568" cy="1218800"/>
          </a:xfrm>
        </p:grpSpPr>
        <p:sp>
          <p:nvSpPr>
            <p:cNvPr id="85" name="楕円 84">
              <a:extLst>
                <a:ext uri="{FF2B5EF4-FFF2-40B4-BE49-F238E27FC236}">
                  <a16:creationId xmlns:a16="http://schemas.microsoft.com/office/drawing/2014/main" id="{1B7C58DF-9B7E-45C7-AD94-7612E38DF0B8}"/>
                </a:ext>
              </a:extLst>
            </p:cNvPr>
            <p:cNvSpPr/>
            <p:nvPr/>
          </p:nvSpPr>
          <p:spPr>
            <a:xfrm>
              <a:off x="3854933" y="3220228"/>
              <a:ext cx="1218800" cy="1218800"/>
            </a:xfrm>
            <a:prstGeom prst="ellipse">
              <a:avLst/>
            </a:prstGeom>
            <a:gradFill flip="none" rotWithShape="1">
              <a:gsLst>
                <a:gs pos="0">
                  <a:schemeClr val="accent1">
                    <a:lumMod val="5000"/>
                    <a:lumOff val="95000"/>
                  </a:schemeClr>
                </a:gs>
                <a:gs pos="83000">
                  <a:schemeClr val="accent4">
                    <a:lumMod val="40000"/>
                    <a:lumOff val="60000"/>
                  </a:schemeClr>
                </a:gs>
                <a:gs pos="100000">
                  <a:schemeClr val="accent4">
                    <a:lumMod val="20000"/>
                    <a:lumOff val="80000"/>
                  </a:schemeClr>
                </a:gs>
              </a:gsLst>
              <a:path path="rect">
                <a:fillToRect l="50000" t="50000" r="50000" b="50000"/>
              </a:path>
              <a:tileRect/>
            </a:gradFill>
            <a:ln>
              <a:solidFill>
                <a:srgbClr val="FFFF00"/>
              </a:solidFill>
            </a:ln>
            <a:effectLst>
              <a:glow rad="635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63" dirty="0"/>
            </a:p>
          </p:txBody>
        </p:sp>
        <p:sp>
          <p:nvSpPr>
            <p:cNvPr id="86" name="テキスト ボックス 85">
              <a:extLst>
                <a:ext uri="{FF2B5EF4-FFF2-40B4-BE49-F238E27FC236}">
                  <a16:creationId xmlns:a16="http://schemas.microsoft.com/office/drawing/2014/main" id="{141D087F-3965-40CE-9F94-C39719EFFB46}"/>
                </a:ext>
              </a:extLst>
            </p:cNvPr>
            <p:cNvSpPr txBox="1"/>
            <p:nvPr/>
          </p:nvSpPr>
          <p:spPr>
            <a:xfrm>
              <a:off x="3720249" y="3543762"/>
              <a:ext cx="1513568" cy="646384"/>
            </a:xfrm>
            <a:prstGeom prst="rect">
              <a:avLst/>
            </a:prstGeom>
            <a:noFill/>
          </p:spPr>
          <p:txBody>
            <a:bodyPr wrap="square" rtlCol="0">
              <a:spAutoFit/>
            </a:bodyPr>
            <a:lstStyle/>
            <a:p>
              <a:pPr algn="ctr"/>
              <a:r>
                <a:rPr kumimoji="1" lang="ja-JP" altLang="en-US" sz="1213" dirty="0">
                  <a:latin typeface="BIZ UDPゴシック" panose="020B0400000000000000" pitchFamily="50" charset="-128"/>
                  <a:ea typeface="BIZ UDPゴシック" panose="020B0400000000000000" pitchFamily="50" charset="-128"/>
                </a:rPr>
                <a:t>子育て世帯が</a:t>
              </a:r>
              <a:endParaRPr kumimoji="1" lang="en-US" altLang="ja-JP" sz="1213" dirty="0">
                <a:latin typeface="BIZ UDPゴシック" panose="020B0400000000000000" pitchFamily="50" charset="-128"/>
                <a:ea typeface="BIZ UDPゴシック" panose="020B0400000000000000" pitchFamily="50" charset="-128"/>
              </a:endParaRPr>
            </a:p>
            <a:p>
              <a:pPr algn="ctr"/>
              <a:r>
                <a:rPr kumimoji="1" lang="ja-JP" altLang="en-US" sz="1213" dirty="0">
                  <a:latin typeface="BIZ UDPゴシック" panose="020B0400000000000000" pitchFamily="50" charset="-128"/>
                  <a:ea typeface="BIZ UDPゴシック" panose="020B0400000000000000" pitchFamily="50" charset="-128"/>
                </a:rPr>
                <a:t>働きやすい</a:t>
              </a:r>
              <a:endParaRPr kumimoji="1" lang="en-US" altLang="ja-JP" sz="1213" dirty="0">
                <a:latin typeface="BIZ UDPゴシック" panose="020B0400000000000000" pitchFamily="50" charset="-128"/>
                <a:ea typeface="BIZ UDPゴシック" panose="020B0400000000000000" pitchFamily="50" charset="-128"/>
              </a:endParaRPr>
            </a:p>
            <a:p>
              <a:pPr algn="ctr"/>
              <a:r>
                <a:rPr kumimoji="1" lang="ja-JP" altLang="en-US" sz="1213" dirty="0">
                  <a:latin typeface="BIZ UDPゴシック" panose="020B0400000000000000" pitchFamily="50" charset="-128"/>
                  <a:ea typeface="BIZ UDPゴシック" panose="020B0400000000000000" pitchFamily="50" charset="-128"/>
                </a:rPr>
                <a:t>柔軟な勤務体制</a:t>
              </a:r>
            </a:p>
          </p:txBody>
        </p:sp>
      </p:grpSp>
      <p:grpSp>
        <p:nvGrpSpPr>
          <p:cNvPr id="3" name="グループ化 2"/>
          <p:cNvGrpSpPr/>
          <p:nvPr/>
        </p:nvGrpSpPr>
        <p:grpSpPr>
          <a:xfrm>
            <a:off x="1625427" y="1597789"/>
            <a:ext cx="1927274" cy="1515863"/>
            <a:chOff x="1406769" y="1406630"/>
            <a:chExt cx="1927274" cy="1515863"/>
          </a:xfrm>
        </p:grpSpPr>
        <p:sp>
          <p:nvSpPr>
            <p:cNvPr id="28" name="太陽 27"/>
            <p:cNvSpPr/>
            <p:nvPr/>
          </p:nvSpPr>
          <p:spPr>
            <a:xfrm>
              <a:off x="1406769" y="1406630"/>
              <a:ext cx="1927274" cy="1515863"/>
            </a:xfrm>
            <a:prstGeom prst="sun">
              <a:avLst/>
            </a:prstGeom>
            <a:solidFill>
              <a:srgbClr val="FF6600"/>
            </a:solidFill>
            <a:ln>
              <a:noFill/>
            </a:ln>
            <a:effectLst>
              <a:glow rad="1397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9" name="テキスト ボックス 28"/>
            <p:cNvSpPr txBox="1"/>
            <p:nvPr/>
          </p:nvSpPr>
          <p:spPr>
            <a:xfrm>
              <a:off x="1816408" y="1951375"/>
              <a:ext cx="1107996" cy="461665"/>
            </a:xfrm>
            <a:prstGeom prst="rect">
              <a:avLst/>
            </a:prstGeom>
            <a:noFill/>
          </p:spPr>
          <p:txBody>
            <a:bodyPr wrap="none" rtlCol="0">
              <a:spAutoFit/>
            </a:bodyPr>
            <a:lstStyle/>
            <a:p>
              <a:r>
                <a:rPr kumimoji="1" lang="ja-JP" altLang="en-US" sz="2400" b="1" dirty="0" smtClean="0">
                  <a:solidFill>
                    <a:schemeClr val="bg1"/>
                  </a:solidFill>
                </a:rPr>
                <a:t>子育て</a:t>
              </a:r>
              <a:endParaRPr kumimoji="1" lang="ja-JP" altLang="en-US" sz="2400" b="1" dirty="0">
                <a:solidFill>
                  <a:schemeClr val="bg1"/>
                </a:solidFill>
              </a:endParaRPr>
            </a:p>
          </p:txBody>
        </p:sp>
      </p:grpSp>
      <p:sp>
        <p:nvSpPr>
          <p:cNvPr id="7" name="上カーブ リボン 6"/>
          <p:cNvSpPr/>
          <p:nvPr/>
        </p:nvSpPr>
        <p:spPr>
          <a:xfrm rot="729143">
            <a:off x="4304581" y="888541"/>
            <a:ext cx="3275059" cy="731132"/>
          </a:xfrm>
          <a:prstGeom prst="ellipseRibbon2">
            <a:avLst>
              <a:gd name="adj1" fmla="val 25000"/>
              <a:gd name="adj2" fmla="val 100000"/>
              <a:gd name="adj3" fmla="val 12500"/>
            </a:avLst>
          </a:prstGeom>
          <a:solidFill>
            <a:srgbClr val="FF66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331F6219-F40B-4FC7-986A-0E54949449D6}"/>
              </a:ext>
            </a:extLst>
          </p:cNvPr>
          <p:cNvSpPr txBox="1"/>
          <p:nvPr/>
        </p:nvSpPr>
        <p:spPr>
          <a:xfrm rot="800929">
            <a:off x="4770694" y="972967"/>
            <a:ext cx="2494436" cy="461665"/>
          </a:xfrm>
          <a:prstGeom prst="rect">
            <a:avLst/>
          </a:prstGeom>
          <a:noFill/>
        </p:spPr>
        <p:txBody>
          <a:bodyPr wrap="square" rIns="0" rtlCol="0">
            <a:spAutoFit/>
          </a:bodyPr>
          <a:lstStyle/>
          <a:p>
            <a:r>
              <a:rPr kumimoji="1" lang="ja-JP" altLang="en-US" sz="2400" b="1" dirty="0">
                <a:solidFill>
                  <a:schemeClr val="bg1"/>
                </a:solidFill>
                <a:latin typeface="BIZ UDPゴシック" panose="020B0400000000000000" pitchFamily="50" charset="-128"/>
                <a:ea typeface="BIZ UDPゴシック" panose="020B0400000000000000" pitchFamily="50" charset="-128"/>
              </a:rPr>
              <a:t>候補企業</a:t>
            </a:r>
            <a:r>
              <a:rPr kumimoji="1" lang="ja-JP" altLang="en-US" dirty="0">
                <a:solidFill>
                  <a:schemeClr val="bg1"/>
                </a:solidFill>
                <a:latin typeface="BIZ UDPゴシック" panose="020B0400000000000000" pitchFamily="50" charset="-128"/>
                <a:ea typeface="BIZ UDPゴシック" panose="020B0400000000000000" pitchFamily="50" charset="-128"/>
              </a:rPr>
              <a:t>を</a:t>
            </a:r>
            <a:r>
              <a:rPr kumimoji="1" lang="ja-JP" altLang="en-US" sz="2400" b="1" dirty="0">
                <a:solidFill>
                  <a:schemeClr val="bg1"/>
                </a:solidFill>
                <a:latin typeface="BIZ UDPゴシック" panose="020B0400000000000000" pitchFamily="50" charset="-128"/>
                <a:ea typeface="BIZ UDPゴシック" panose="020B0400000000000000" pitchFamily="50" charset="-128"/>
              </a:rPr>
              <a:t>募集</a:t>
            </a:r>
            <a:r>
              <a:rPr kumimoji="1" lang="ja-JP" altLang="en-US" b="1" dirty="0">
                <a:solidFill>
                  <a:schemeClr val="bg1"/>
                </a:solidFill>
                <a:latin typeface="BIZ UDPゴシック" panose="020B0400000000000000" pitchFamily="50" charset="-128"/>
                <a:ea typeface="BIZ UDPゴシック" panose="020B0400000000000000" pitchFamily="50" charset="-128"/>
              </a:rPr>
              <a:t>！</a:t>
            </a:r>
            <a:endParaRPr kumimoji="1" lang="ja-JP" altLang="en-US" dirty="0">
              <a:solidFill>
                <a:schemeClr val="bg1"/>
              </a:solidFill>
              <a:latin typeface="BIZ UDPゴシック" panose="020B0400000000000000" pitchFamily="50" charset="-128"/>
              <a:ea typeface="BIZ UDPゴシック" panose="020B0400000000000000" pitchFamily="50" charset="-128"/>
            </a:endParaRPr>
          </a:p>
        </p:txBody>
      </p:sp>
      <p:pic>
        <p:nvPicPr>
          <p:cNvPr id="4" name="図 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478916" y="8955582"/>
            <a:ext cx="903470" cy="903470"/>
          </a:xfrm>
          <a:prstGeom prst="rect">
            <a:avLst/>
          </a:prstGeom>
        </p:spPr>
      </p:pic>
    </p:spTree>
    <p:extLst>
      <p:ext uri="{BB962C8B-B14F-4D97-AF65-F5344CB8AC3E}">
        <p14:creationId xmlns:p14="http://schemas.microsoft.com/office/powerpoint/2010/main" val="19870944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正方形/長方形 29"/>
          <p:cNvSpPr/>
          <p:nvPr/>
        </p:nvSpPr>
        <p:spPr>
          <a:xfrm>
            <a:off x="-2" y="3354416"/>
            <a:ext cx="7565929" cy="332208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63"/>
          </a:p>
        </p:txBody>
      </p:sp>
      <p:sp>
        <p:nvSpPr>
          <p:cNvPr id="26" name="正方形/長方形 25"/>
          <p:cNvSpPr/>
          <p:nvPr/>
        </p:nvSpPr>
        <p:spPr>
          <a:xfrm>
            <a:off x="0" y="850832"/>
            <a:ext cx="7559675" cy="2438001"/>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63"/>
          </a:p>
        </p:txBody>
      </p:sp>
      <p:sp>
        <p:nvSpPr>
          <p:cNvPr id="32" name="正方形/長方形 31"/>
          <p:cNvSpPr/>
          <p:nvPr/>
        </p:nvSpPr>
        <p:spPr>
          <a:xfrm>
            <a:off x="-1" y="3549494"/>
            <a:ext cx="7559675" cy="33707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63"/>
          </a:p>
        </p:txBody>
      </p:sp>
      <p:sp>
        <p:nvSpPr>
          <p:cNvPr id="33" name="正方形/長方形 32"/>
          <p:cNvSpPr/>
          <p:nvPr/>
        </p:nvSpPr>
        <p:spPr>
          <a:xfrm>
            <a:off x="-2" y="5185712"/>
            <a:ext cx="7559673" cy="33881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63"/>
          </a:p>
        </p:txBody>
      </p:sp>
      <p:sp>
        <p:nvSpPr>
          <p:cNvPr id="31" name="正方形/長方形 30"/>
          <p:cNvSpPr/>
          <p:nvPr/>
        </p:nvSpPr>
        <p:spPr>
          <a:xfrm>
            <a:off x="5649" y="1070256"/>
            <a:ext cx="7559675" cy="47201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63"/>
          </a:p>
        </p:txBody>
      </p:sp>
      <p:sp>
        <p:nvSpPr>
          <p:cNvPr id="42" name="テキスト ボックス 41">
            <a:extLst>
              <a:ext uri="{FF2B5EF4-FFF2-40B4-BE49-F238E27FC236}">
                <a16:creationId xmlns:a16="http://schemas.microsoft.com/office/drawing/2014/main" id="{F07451D3-70E8-4673-ADAA-6555AC0E3267}"/>
              </a:ext>
            </a:extLst>
          </p:cNvPr>
          <p:cNvSpPr txBox="1"/>
          <p:nvPr/>
        </p:nvSpPr>
        <p:spPr>
          <a:xfrm>
            <a:off x="126353" y="806980"/>
            <a:ext cx="7145306" cy="2500685"/>
          </a:xfrm>
          <a:prstGeom prst="rect">
            <a:avLst/>
          </a:prstGeom>
          <a:noFill/>
        </p:spPr>
        <p:txBody>
          <a:bodyPr wrap="square" rtlCol="0" anchor="t">
            <a:spAutoFit/>
          </a:bodyPr>
          <a:lstStyle/>
          <a:p>
            <a:r>
              <a:rPr lang="en-US" altLang="ja-JP" sz="1400" b="1" dirty="0" smtClean="0">
                <a:latin typeface="BIZ UDゴシック" panose="020B0400000000000000" pitchFamily="49" charset="-128"/>
                <a:ea typeface="BIZ UDゴシック" panose="020B0400000000000000" pitchFamily="49" charset="-128"/>
              </a:rPr>
              <a:t>【</a:t>
            </a:r>
            <a:r>
              <a:rPr lang="ja-JP" altLang="en-US" sz="1400" b="1" dirty="0" smtClean="0">
                <a:latin typeface="BIZ UDゴシック" panose="020B0400000000000000" pitchFamily="49" charset="-128"/>
                <a:ea typeface="BIZ UDゴシック" panose="020B0400000000000000" pitchFamily="49" charset="-128"/>
              </a:rPr>
              <a:t>令和４年度</a:t>
            </a:r>
            <a:r>
              <a:rPr lang="en-US" altLang="ja-JP" sz="1400" b="1" dirty="0">
                <a:latin typeface="BIZ UDゴシック" panose="020B0400000000000000" pitchFamily="49" charset="-128"/>
                <a:ea typeface="BIZ UDゴシック" panose="020B0400000000000000" pitchFamily="49" charset="-128"/>
              </a:rPr>
              <a:t>】</a:t>
            </a:r>
            <a:endParaRPr lang="en-US" altLang="ja-JP" sz="1400" b="1" dirty="0" smtClean="0">
              <a:latin typeface="BIZ UDゴシック" panose="020B0400000000000000" pitchFamily="49" charset="-128"/>
              <a:ea typeface="BIZ UDゴシック" panose="020B0400000000000000" pitchFamily="49" charset="-128"/>
            </a:endParaRPr>
          </a:p>
          <a:p>
            <a:r>
              <a:rPr lang="ja-JP" altLang="en-US" sz="1050" dirty="0" smtClean="0">
                <a:solidFill>
                  <a:schemeClr val="bg1"/>
                </a:solidFill>
                <a:latin typeface="BIZ UDゴシック" panose="020B0400000000000000" pitchFamily="49" charset="-128"/>
                <a:ea typeface="BIZ UDゴシック" panose="020B0400000000000000" pitchFamily="49" charset="-128"/>
              </a:rPr>
              <a:t>　　～表彰区分１～</a:t>
            </a:r>
            <a:endParaRPr lang="en-US" altLang="ja-JP" sz="1050" dirty="0" smtClean="0">
              <a:solidFill>
                <a:schemeClr val="bg1"/>
              </a:solidFill>
              <a:latin typeface="BIZ UDゴシック" panose="020B0400000000000000" pitchFamily="49" charset="-128"/>
              <a:ea typeface="BIZ UDゴシック" panose="020B0400000000000000" pitchFamily="49" charset="-128"/>
            </a:endParaRPr>
          </a:p>
          <a:p>
            <a:pPr>
              <a:lnSpc>
                <a:spcPct val="150000"/>
              </a:lnSpc>
            </a:pPr>
            <a:r>
              <a:rPr lang="ja-JP" altLang="en-US" sz="1400" b="1" dirty="0" smtClean="0">
                <a:solidFill>
                  <a:schemeClr val="bg1"/>
                </a:solidFill>
                <a:latin typeface="BIZ UDゴシック" panose="020B0400000000000000" pitchFamily="49" charset="-128"/>
                <a:ea typeface="BIZ UDゴシック" panose="020B0400000000000000" pitchFamily="49" charset="-128"/>
              </a:rPr>
              <a:t>　　社会</a:t>
            </a:r>
            <a:r>
              <a:rPr lang="ja-JP" altLang="en-US" sz="1400" b="1" dirty="0">
                <a:solidFill>
                  <a:schemeClr val="bg1"/>
                </a:solidFill>
                <a:latin typeface="BIZ UDゴシック" panose="020B0400000000000000" pitchFamily="49" charset="-128"/>
                <a:ea typeface="BIZ UDゴシック" panose="020B0400000000000000" pitchFamily="49" charset="-128"/>
              </a:rPr>
              <a:t>福祉法人のぞみ</a:t>
            </a:r>
            <a:endParaRPr lang="en-US" altLang="ja-JP" sz="1400" b="1" dirty="0">
              <a:solidFill>
                <a:schemeClr val="bg1"/>
              </a:solidFill>
              <a:latin typeface="BIZ UDゴシック" panose="020B0400000000000000" pitchFamily="49" charset="-128"/>
              <a:ea typeface="BIZ UDゴシック" panose="020B0400000000000000" pitchFamily="49" charset="-128"/>
            </a:endParaRPr>
          </a:p>
          <a:p>
            <a:r>
              <a:rPr lang="ja-JP" altLang="en-US" sz="1050" dirty="0" smtClean="0">
                <a:latin typeface="BIZ UDゴシック" panose="020B0400000000000000" pitchFamily="49" charset="-128"/>
                <a:ea typeface="BIZ UDゴシック" panose="020B0400000000000000" pitchFamily="49" charset="-128"/>
              </a:rPr>
              <a:t>　　　</a:t>
            </a:r>
            <a:r>
              <a:rPr lang="ja-JP" altLang="ja-JP" sz="1050" dirty="0" smtClean="0">
                <a:latin typeface="BIZ UDゴシック" panose="020B0400000000000000" pitchFamily="49" charset="-128"/>
                <a:ea typeface="BIZ UDゴシック" panose="020B0400000000000000" pitchFamily="49" charset="-128"/>
              </a:rPr>
              <a:t>所在地</a:t>
            </a:r>
            <a:r>
              <a:rPr lang="ja-JP" altLang="ja-JP" sz="1050" dirty="0">
                <a:latin typeface="BIZ UDゴシック" panose="020B0400000000000000" pitchFamily="49" charset="-128"/>
                <a:ea typeface="BIZ UDゴシック" panose="020B0400000000000000" pitchFamily="49" charset="-128"/>
              </a:rPr>
              <a:t>　　池田市古江町</a:t>
            </a:r>
            <a:r>
              <a:rPr lang="en-US" altLang="ja-JP" sz="1050" dirty="0">
                <a:latin typeface="BIZ UDゴシック" panose="020B0400000000000000" pitchFamily="49" charset="-128"/>
                <a:ea typeface="BIZ UDゴシック" panose="020B0400000000000000" pitchFamily="49" charset="-128"/>
              </a:rPr>
              <a:t>18</a:t>
            </a:r>
            <a:r>
              <a:rPr lang="ja-JP" altLang="ja-JP" sz="1050" dirty="0">
                <a:latin typeface="BIZ UDゴシック" panose="020B0400000000000000" pitchFamily="49" charset="-128"/>
                <a:ea typeface="BIZ UDゴシック" panose="020B0400000000000000" pitchFamily="49" charset="-128"/>
              </a:rPr>
              <a:t>番地の</a:t>
            </a:r>
            <a:r>
              <a:rPr lang="en-US" altLang="ja-JP" sz="1050" dirty="0" smtClean="0">
                <a:latin typeface="BIZ UDゴシック" panose="020B0400000000000000" pitchFamily="49" charset="-128"/>
                <a:ea typeface="BIZ UDゴシック" panose="020B0400000000000000" pitchFamily="49" charset="-128"/>
              </a:rPr>
              <a:t>2</a:t>
            </a:r>
            <a:r>
              <a:rPr lang="en-US" altLang="ja-JP" sz="1050" dirty="0">
                <a:latin typeface="BIZ UDゴシック" panose="020B0400000000000000" pitchFamily="49" charset="-128"/>
                <a:ea typeface="BIZ UDゴシック" panose="020B0400000000000000" pitchFamily="49" charset="-128"/>
              </a:rPr>
              <a:t>	</a:t>
            </a:r>
            <a:r>
              <a:rPr lang="ja-JP" altLang="ja-JP" sz="1050" dirty="0" smtClean="0">
                <a:latin typeface="BIZ UDゴシック" panose="020B0400000000000000" pitchFamily="49" charset="-128"/>
                <a:ea typeface="BIZ UDゴシック" panose="020B0400000000000000" pitchFamily="49" charset="-128"/>
              </a:rPr>
              <a:t>代表者</a:t>
            </a:r>
            <a:r>
              <a:rPr lang="ja-JP" altLang="ja-JP" sz="1050" dirty="0">
                <a:latin typeface="BIZ UDゴシック" panose="020B0400000000000000" pitchFamily="49" charset="-128"/>
                <a:ea typeface="BIZ UDゴシック" panose="020B0400000000000000" pitchFamily="49" charset="-128"/>
              </a:rPr>
              <a:t>　　理事長　下芝　初美</a:t>
            </a:r>
            <a:r>
              <a:rPr lang="en-US" altLang="ja-JP" sz="1050" dirty="0">
                <a:latin typeface="BIZ UDゴシック" panose="020B0400000000000000" pitchFamily="49" charset="-128"/>
                <a:ea typeface="BIZ UDゴシック" panose="020B0400000000000000" pitchFamily="49" charset="-128"/>
              </a:rPr>
              <a:t/>
            </a:r>
            <a:br>
              <a:rPr lang="en-US" altLang="ja-JP" sz="1050" dirty="0">
                <a:latin typeface="BIZ UDゴシック" panose="020B0400000000000000" pitchFamily="49" charset="-128"/>
                <a:ea typeface="BIZ UDゴシック" panose="020B0400000000000000" pitchFamily="49" charset="-128"/>
              </a:rPr>
            </a:br>
            <a:r>
              <a:rPr lang="ja-JP" altLang="en-US" sz="1050" dirty="0" smtClean="0">
                <a:latin typeface="BIZ UDゴシック" panose="020B0400000000000000" pitchFamily="49" charset="-128"/>
                <a:ea typeface="BIZ UDゴシック" panose="020B0400000000000000" pitchFamily="49" charset="-128"/>
              </a:rPr>
              <a:t>　　　</a:t>
            </a:r>
            <a:r>
              <a:rPr lang="ja-JP" altLang="ja-JP" sz="1050" dirty="0" smtClean="0">
                <a:latin typeface="BIZ UDゴシック" panose="020B0400000000000000" pitchFamily="49" charset="-128"/>
                <a:ea typeface="BIZ UDゴシック" panose="020B0400000000000000" pitchFamily="49" charset="-128"/>
              </a:rPr>
              <a:t>業種</a:t>
            </a:r>
            <a:r>
              <a:rPr lang="ja-JP" altLang="ja-JP" sz="1050" dirty="0">
                <a:latin typeface="BIZ UDゴシック" panose="020B0400000000000000" pitchFamily="49" charset="-128"/>
                <a:ea typeface="BIZ UDゴシック" panose="020B0400000000000000" pitchFamily="49" charset="-128"/>
              </a:rPr>
              <a:t>　　</a:t>
            </a:r>
            <a:r>
              <a:rPr lang="ja-JP" altLang="en-US" sz="1050" dirty="0" smtClean="0">
                <a:latin typeface="BIZ UDゴシック" panose="020B0400000000000000" pitchFamily="49" charset="-128"/>
                <a:ea typeface="BIZ UDゴシック" panose="020B0400000000000000" pitchFamily="49" charset="-128"/>
              </a:rPr>
              <a:t>　</a:t>
            </a:r>
            <a:r>
              <a:rPr lang="ja-JP" altLang="ja-JP" sz="1050" dirty="0" smtClean="0">
                <a:latin typeface="BIZ UDゴシック" panose="020B0400000000000000" pitchFamily="49" charset="-128"/>
                <a:ea typeface="BIZ UDゴシック" panose="020B0400000000000000" pitchFamily="49" charset="-128"/>
              </a:rPr>
              <a:t>高齢者</a:t>
            </a:r>
            <a:r>
              <a:rPr lang="ja-JP" altLang="ja-JP" sz="1050" dirty="0">
                <a:latin typeface="BIZ UDゴシック" panose="020B0400000000000000" pitchFamily="49" charset="-128"/>
                <a:ea typeface="BIZ UDゴシック" panose="020B0400000000000000" pitchFamily="49" charset="-128"/>
              </a:rPr>
              <a:t>福祉・</a:t>
            </a:r>
            <a:r>
              <a:rPr lang="ja-JP" altLang="ja-JP" sz="1050" dirty="0" smtClean="0">
                <a:latin typeface="BIZ UDゴシック" panose="020B0400000000000000" pitchFamily="49" charset="-128"/>
                <a:ea typeface="BIZ UDゴシック" panose="020B0400000000000000" pitchFamily="49" charset="-128"/>
              </a:rPr>
              <a:t>介護</a:t>
            </a:r>
            <a:r>
              <a:rPr lang="en-US" altLang="ja-JP" sz="1050" dirty="0" smtClean="0">
                <a:latin typeface="BIZ UDゴシック" panose="020B0400000000000000" pitchFamily="49" charset="-128"/>
                <a:ea typeface="BIZ UDゴシック" panose="020B0400000000000000" pitchFamily="49" charset="-128"/>
              </a:rPr>
              <a:t>	</a:t>
            </a:r>
            <a:r>
              <a:rPr lang="ja-JP" altLang="ja-JP" sz="1050" dirty="0" smtClean="0">
                <a:latin typeface="BIZ UDゴシック" panose="020B0400000000000000" pitchFamily="49" charset="-128"/>
                <a:ea typeface="BIZ UDゴシック" panose="020B0400000000000000" pitchFamily="49" charset="-128"/>
              </a:rPr>
              <a:t>設立</a:t>
            </a:r>
            <a:r>
              <a:rPr lang="ja-JP" altLang="ja-JP" sz="1050" dirty="0">
                <a:latin typeface="BIZ UDゴシック" panose="020B0400000000000000" pitchFamily="49" charset="-128"/>
                <a:ea typeface="BIZ UDゴシック" panose="020B0400000000000000" pitchFamily="49" charset="-128"/>
              </a:rPr>
              <a:t>　　</a:t>
            </a:r>
            <a:r>
              <a:rPr lang="en-US" altLang="ja-JP" sz="1050" dirty="0" smtClean="0">
                <a:latin typeface="BIZ UDゴシック" panose="020B0400000000000000" pitchFamily="49" charset="-128"/>
                <a:ea typeface="BIZ UDゴシック" panose="020B0400000000000000" pitchFamily="49" charset="-128"/>
              </a:rPr>
              <a:t>  </a:t>
            </a:r>
            <a:r>
              <a:rPr lang="ja-JP" altLang="ja-JP" sz="1050" dirty="0" smtClean="0">
                <a:latin typeface="BIZ UDゴシック" panose="020B0400000000000000" pitchFamily="49" charset="-128"/>
                <a:ea typeface="BIZ UDゴシック" panose="020B0400000000000000" pitchFamily="49" charset="-128"/>
              </a:rPr>
              <a:t>平成</a:t>
            </a:r>
            <a:r>
              <a:rPr lang="en-US" altLang="ja-JP" sz="1050" dirty="0">
                <a:latin typeface="BIZ UDゴシック" panose="020B0400000000000000" pitchFamily="49" charset="-128"/>
                <a:ea typeface="BIZ UDゴシック" panose="020B0400000000000000" pitchFamily="49" charset="-128"/>
              </a:rPr>
              <a:t>7</a:t>
            </a:r>
            <a:r>
              <a:rPr lang="ja-JP" altLang="ja-JP" sz="1050" dirty="0">
                <a:latin typeface="BIZ UDゴシック" panose="020B0400000000000000" pitchFamily="49" charset="-128"/>
                <a:ea typeface="BIZ UDゴシック" panose="020B0400000000000000" pitchFamily="49" charset="-128"/>
              </a:rPr>
              <a:t>年</a:t>
            </a:r>
            <a:r>
              <a:rPr lang="en-US" altLang="ja-JP" sz="1050" dirty="0">
                <a:latin typeface="BIZ UDゴシック" panose="020B0400000000000000" pitchFamily="49" charset="-128"/>
                <a:ea typeface="BIZ UDゴシック" panose="020B0400000000000000" pitchFamily="49" charset="-128"/>
              </a:rPr>
              <a:t>7</a:t>
            </a:r>
            <a:r>
              <a:rPr lang="ja-JP" altLang="ja-JP" sz="1050" dirty="0">
                <a:latin typeface="BIZ UDゴシック" panose="020B0400000000000000" pitchFamily="49" charset="-128"/>
                <a:ea typeface="BIZ UDゴシック" panose="020B0400000000000000" pitchFamily="49" charset="-128"/>
              </a:rPr>
              <a:t>月</a:t>
            </a:r>
          </a:p>
          <a:p>
            <a:r>
              <a:rPr lang="ja-JP" altLang="en-US" sz="1050" dirty="0" smtClean="0">
                <a:latin typeface="BIZ UDゴシック" panose="020B0400000000000000" pitchFamily="49" charset="-128"/>
                <a:ea typeface="BIZ UDゴシック" panose="020B0400000000000000" pitchFamily="49" charset="-128"/>
              </a:rPr>
              <a:t>　　　</a:t>
            </a:r>
            <a:r>
              <a:rPr lang="ja-JP" altLang="ja-JP" sz="1050" dirty="0" smtClean="0">
                <a:latin typeface="BIZ UDゴシック" panose="020B0400000000000000" pitchFamily="49" charset="-128"/>
                <a:ea typeface="BIZ UDゴシック" panose="020B0400000000000000" pitchFamily="49" charset="-128"/>
              </a:rPr>
              <a:t>職員数</a:t>
            </a:r>
            <a:r>
              <a:rPr lang="ja-JP" altLang="en-US" sz="1050" dirty="0" smtClean="0">
                <a:latin typeface="BIZ UDゴシック" panose="020B0400000000000000" pitchFamily="49" charset="-128"/>
                <a:ea typeface="BIZ UDゴシック" panose="020B0400000000000000" pitchFamily="49" charset="-128"/>
              </a:rPr>
              <a:t>　 </a:t>
            </a:r>
            <a:r>
              <a:rPr lang="ja-JP" altLang="ja-JP" sz="1050" dirty="0" smtClean="0">
                <a:latin typeface="BIZ UDゴシック" panose="020B0400000000000000" pitchFamily="49" charset="-128"/>
                <a:ea typeface="BIZ UDゴシック" panose="020B0400000000000000" pitchFamily="49" charset="-128"/>
              </a:rPr>
              <a:t>（</a:t>
            </a:r>
            <a:r>
              <a:rPr lang="ja-JP" altLang="ja-JP" sz="1050" dirty="0">
                <a:latin typeface="BIZ UDゴシック" panose="020B0400000000000000" pitchFamily="49" charset="-128"/>
                <a:ea typeface="BIZ UDゴシック" panose="020B0400000000000000" pitchFamily="49" charset="-128"/>
              </a:rPr>
              <a:t>令和</a:t>
            </a:r>
            <a:r>
              <a:rPr lang="en-US" altLang="ja-JP" sz="1050" dirty="0">
                <a:latin typeface="BIZ UDゴシック" panose="020B0400000000000000" pitchFamily="49" charset="-128"/>
                <a:ea typeface="BIZ UDゴシック" panose="020B0400000000000000" pitchFamily="49" charset="-128"/>
              </a:rPr>
              <a:t>4</a:t>
            </a:r>
            <a:r>
              <a:rPr lang="ja-JP" altLang="ja-JP" sz="1050" dirty="0">
                <a:latin typeface="BIZ UDゴシック" panose="020B0400000000000000" pitchFamily="49" charset="-128"/>
                <a:ea typeface="BIZ UDゴシック" panose="020B0400000000000000" pitchFamily="49" charset="-128"/>
              </a:rPr>
              <a:t>年</a:t>
            </a:r>
            <a:r>
              <a:rPr lang="en-US" altLang="ja-JP" sz="1050" dirty="0">
                <a:latin typeface="BIZ UDゴシック" panose="020B0400000000000000" pitchFamily="49" charset="-128"/>
                <a:ea typeface="BIZ UDゴシック" panose="020B0400000000000000" pitchFamily="49" charset="-128"/>
              </a:rPr>
              <a:t>6</a:t>
            </a:r>
            <a:r>
              <a:rPr lang="ja-JP" altLang="ja-JP" sz="1050" dirty="0">
                <a:latin typeface="BIZ UDゴシック" panose="020B0400000000000000" pitchFamily="49" charset="-128"/>
                <a:ea typeface="BIZ UDゴシック" panose="020B0400000000000000" pitchFamily="49" charset="-128"/>
              </a:rPr>
              <a:t>月</a:t>
            </a:r>
            <a:r>
              <a:rPr lang="en-US" altLang="ja-JP" sz="1050" dirty="0">
                <a:latin typeface="BIZ UDゴシック" panose="020B0400000000000000" pitchFamily="49" charset="-128"/>
                <a:ea typeface="BIZ UDゴシック" panose="020B0400000000000000" pitchFamily="49" charset="-128"/>
              </a:rPr>
              <a:t>1</a:t>
            </a:r>
            <a:r>
              <a:rPr lang="ja-JP" altLang="ja-JP" sz="1050" dirty="0">
                <a:latin typeface="BIZ UDゴシック" panose="020B0400000000000000" pitchFamily="49" charset="-128"/>
                <a:ea typeface="BIZ UDゴシック" panose="020B0400000000000000" pitchFamily="49" charset="-128"/>
              </a:rPr>
              <a:t>日現在</a:t>
            </a:r>
            <a:r>
              <a:rPr lang="ja-JP" altLang="ja-JP" sz="1050" dirty="0" smtClean="0">
                <a:latin typeface="BIZ UDゴシック" panose="020B0400000000000000" pitchFamily="49" charset="-128"/>
                <a:ea typeface="BIZ UDゴシック" panose="020B0400000000000000" pitchFamily="49" charset="-128"/>
              </a:rPr>
              <a:t>）</a:t>
            </a:r>
            <a:r>
              <a:rPr lang="en-US" altLang="ja-JP" sz="1050" dirty="0" smtClean="0">
                <a:latin typeface="BIZ UDゴシック" panose="020B0400000000000000" pitchFamily="49" charset="-128"/>
                <a:ea typeface="BIZ UDゴシック" panose="020B0400000000000000" pitchFamily="49" charset="-128"/>
              </a:rPr>
              <a:t>224</a:t>
            </a:r>
            <a:r>
              <a:rPr lang="ja-JP" altLang="ja-JP" sz="1050" dirty="0">
                <a:latin typeface="BIZ UDゴシック" panose="020B0400000000000000" pitchFamily="49" charset="-128"/>
                <a:ea typeface="BIZ UDゴシック" panose="020B0400000000000000" pitchFamily="49" charset="-128"/>
              </a:rPr>
              <a:t>人</a:t>
            </a:r>
          </a:p>
          <a:p>
            <a:endParaRPr lang="en-US" altLang="ja-JP" sz="300" dirty="0" smtClean="0">
              <a:latin typeface="BIZ UDゴシック" panose="020B0400000000000000" pitchFamily="49" charset="-128"/>
              <a:ea typeface="BIZ UDゴシック" panose="020B0400000000000000" pitchFamily="49" charset="-128"/>
            </a:endParaRPr>
          </a:p>
          <a:p>
            <a:r>
              <a:rPr lang="ja-JP" altLang="en-US" sz="1050" dirty="0" smtClean="0">
                <a:latin typeface="BIZ UDゴシック" panose="020B0400000000000000" pitchFamily="49" charset="-128"/>
                <a:ea typeface="BIZ UDゴシック" panose="020B0400000000000000" pitchFamily="49" charset="-128"/>
              </a:rPr>
              <a:t>　　◆</a:t>
            </a:r>
            <a:r>
              <a:rPr lang="ja-JP" altLang="en-US" sz="1050" dirty="0">
                <a:latin typeface="BIZ UDゴシック" panose="020B0400000000000000" pitchFamily="49" charset="-128"/>
                <a:ea typeface="BIZ UDゴシック" panose="020B0400000000000000" pitchFamily="49" charset="-128"/>
              </a:rPr>
              <a:t>ひとり親の雇用</a:t>
            </a:r>
            <a:r>
              <a:rPr lang="ja-JP" altLang="en-US" sz="1050" dirty="0" smtClean="0">
                <a:latin typeface="BIZ UDゴシック" panose="020B0400000000000000" pitchFamily="49" charset="-128"/>
                <a:ea typeface="BIZ UDゴシック" panose="020B0400000000000000" pitchFamily="49" charset="-128"/>
              </a:rPr>
              <a:t>状況</a:t>
            </a:r>
            <a:r>
              <a:rPr lang="en-US" altLang="ja-JP" sz="1050" dirty="0" smtClean="0">
                <a:latin typeface="BIZ UDゴシック" panose="020B0400000000000000" pitchFamily="49" charset="-128"/>
                <a:ea typeface="BIZ UDゴシック" panose="020B0400000000000000" pitchFamily="49" charset="-128"/>
              </a:rPr>
              <a:t>	</a:t>
            </a:r>
            <a:r>
              <a:rPr lang="ja-JP" altLang="en-US" sz="1050" dirty="0" smtClean="0">
                <a:latin typeface="BIZ UDゴシック" panose="020B0400000000000000" pitchFamily="49" charset="-128"/>
                <a:ea typeface="BIZ UDゴシック" panose="020B0400000000000000" pitchFamily="49" charset="-128"/>
              </a:rPr>
              <a:t>正職員</a:t>
            </a:r>
            <a:r>
              <a:rPr lang="ja-JP" altLang="en-US" sz="1050" dirty="0">
                <a:latin typeface="BIZ UDゴシック" panose="020B0400000000000000" pitchFamily="49" charset="-128"/>
                <a:ea typeface="BIZ UDゴシック" panose="020B0400000000000000" pitchFamily="49" charset="-128"/>
              </a:rPr>
              <a:t>に占めるひとり親の割合 </a:t>
            </a:r>
            <a:r>
              <a:rPr lang="en-US" altLang="ja-JP" sz="1050" dirty="0">
                <a:latin typeface="BIZ UDゴシック" panose="020B0400000000000000" pitchFamily="49" charset="-128"/>
                <a:ea typeface="BIZ UDゴシック" panose="020B0400000000000000" pitchFamily="49" charset="-128"/>
              </a:rPr>
              <a:t>10</a:t>
            </a:r>
            <a:r>
              <a:rPr lang="en-US" altLang="ja-JP" sz="1050" dirty="0" smtClean="0">
                <a:latin typeface="BIZ UDゴシック" panose="020B0400000000000000" pitchFamily="49" charset="-128"/>
                <a:ea typeface="BIZ UDゴシック" panose="020B0400000000000000" pitchFamily="49" charset="-128"/>
              </a:rPr>
              <a:t>%</a:t>
            </a:r>
          </a:p>
          <a:p>
            <a:pPr lvl="0" defTabSz="377967">
              <a:defRPr/>
            </a:pPr>
            <a:endParaRPr lang="en-US" altLang="ja-JP" sz="300" dirty="0" smtClean="0">
              <a:latin typeface="BIZ UDゴシック" panose="020B0400000000000000" pitchFamily="49" charset="-128"/>
              <a:ea typeface="BIZ UDゴシック" panose="020B0400000000000000" pitchFamily="49" charset="-128"/>
            </a:endParaRPr>
          </a:p>
          <a:p>
            <a:pPr lvl="0" defTabSz="377967">
              <a:defRPr/>
            </a:pPr>
            <a:r>
              <a:rPr lang="ja-JP" altLang="en-US" sz="1050" dirty="0" smtClean="0">
                <a:latin typeface="BIZ UDゴシック" panose="020B0400000000000000" pitchFamily="49" charset="-128"/>
                <a:ea typeface="BIZ UDゴシック" panose="020B0400000000000000" pitchFamily="49" charset="-128"/>
              </a:rPr>
              <a:t>　　◆</a:t>
            </a:r>
            <a:r>
              <a:rPr lang="ja-JP" altLang="en-US" sz="1050" dirty="0">
                <a:latin typeface="BIZ UDゴシック" panose="020B0400000000000000" pitchFamily="49" charset="-128"/>
                <a:ea typeface="BIZ UDゴシック" panose="020B0400000000000000" pitchFamily="49" charset="-128"/>
              </a:rPr>
              <a:t>受賞のポイント</a:t>
            </a:r>
            <a:endParaRPr lang="en-US" altLang="ja-JP" sz="1050" dirty="0">
              <a:latin typeface="BIZ UDゴシック" panose="020B0400000000000000" pitchFamily="49" charset="-128"/>
              <a:ea typeface="BIZ UDゴシック" panose="020B0400000000000000" pitchFamily="49" charset="-128"/>
            </a:endParaRPr>
          </a:p>
          <a:p>
            <a:r>
              <a:rPr lang="ja-JP" altLang="en-US" sz="1050" dirty="0" smtClean="0">
                <a:latin typeface="BIZ UDゴシック" panose="020B0400000000000000" pitchFamily="49" charset="-128"/>
                <a:ea typeface="BIZ UDゴシック" panose="020B0400000000000000" pitchFamily="49" charset="-128"/>
              </a:rPr>
              <a:t>　　　ひとり</a:t>
            </a:r>
            <a:r>
              <a:rPr lang="ja-JP" altLang="en-US" sz="1050" dirty="0">
                <a:latin typeface="BIZ UDゴシック" panose="020B0400000000000000" pitchFamily="49" charset="-128"/>
                <a:ea typeface="BIZ UDゴシック" panose="020B0400000000000000" pitchFamily="49" charset="-128"/>
              </a:rPr>
              <a:t>親にとって働きやすい制度が設けられていることが、実績としてひとり親の勤続年数の長さに表れて</a:t>
            </a:r>
            <a:r>
              <a:rPr lang="ja-JP" altLang="en-US" sz="1050" dirty="0" err="1" smtClean="0">
                <a:latin typeface="BIZ UDゴシック" panose="020B0400000000000000" pitchFamily="49" charset="-128"/>
                <a:ea typeface="BIZ UDゴシック" panose="020B0400000000000000" pitchFamily="49" charset="-128"/>
              </a:rPr>
              <a:t>い</a:t>
            </a:r>
            <a:endParaRPr lang="en-US" altLang="ja-JP" sz="1050" dirty="0" smtClean="0">
              <a:latin typeface="BIZ UDゴシック" panose="020B0400000000000000" pitchFamily="49" charset="-128"/>
              <a:ea typeface="BIZ UDゴシック" panose="020B0400000000000000" pitchFamily="49" charset="-128"/>
            </a:endParaRPr>
          </a:p>
          <a:p>
            <a:r>
              <a:rPr lang="ja-JP" altLang="en-US" sz="1050" dirty="0">
                <a:latin typeface="BIZ UDゴシック" panose="020B0400000000000000" pitchFamily="49" charset="-128"/>
                <a:ea typeface="BIZ UDゴシック" panose="020B0400000000000000" pitchFamily="49" charset="-128"/>
              </a:rPr>
              <a:t>　</a:t>
            </a:r>
            <a:r>
              <a:rPr lang="ja-JP" altLang="en-US" sz="1050" dirty="0" smtClean="0">
                <a:latin typeface="BIZ UDゴシック" panose="020B0400000000000000" pitchFamily="49" charset="-128"/>
                <a:ea typeface="BIZ UDゴシック" panose="020B0400000000000000" pitchFamily="49" charset="-128"/>
              </a:rPr>
              <a:t>　る</a:t>
            </a:r>
            <a:r>
              <a:rPr lang="ja-JP" altLang="en-US" sz="1050" dirty="0">
                <a:latin typeface="BIZ UDゴシック" panose="020B0400000000000000" pitchFamily="49" charset="-128"/>
                <a:ea typeface="BIZ UDゴシック" panose="020B0400000000000000" pitchFamily="49" charset="-128"/>
              </a:rPr>
              <a:t>。その中でも、子連れ出勤の制度は、施設の特性を活かした優れた取組みであり、職場に子どもを連れて</a:t>
            </a:r>
            <a:r>
              <a:rPr lang="ja-JP" altLang="en-US" sz="1050" dirty="0" smtClean="0">
                <a:latin typeface="BIZ UDゴシック" panose="020B0400000000000000" pitchFamily="49" charset="-128"/>
                <a:ea typeface="BIZ UDゴシック" panose="020B0400000000000000" pitchFamily="49" charset="-128"/>
              </a:rPr>
              <a:t>きて</a:t>
            </a:r>
            <a:endParaRPr lang="en-US" altLang="ja-JP" sz="1050" dirty="0" smtClean="0">
              <a:latin typeface="BIZ UDゴシック" panose="020B0400000000000000" pitchFamily="49" charset="-128"/>
              <a:ea typeface="BIZ UDゴシック" panose="020B0400000000000000" pitchFamily="49" charset="-128"/>
            </a:endParaRPr>
          </a:p>
          <a:p>
            <a:r>
              <a:rPr lang="ja-JP" altLang="en-US" sz="1050" dirty="0">
                <a:latin typeface="BIZ UDゴシック" panose="020B0400000000000000" pitchFamily="49" charset="-128"/>
                <a:ea typeface="BIZ UDゴシック" panose="020B0400000000000000" pitchFamily="49" charset="-128"/>
              </a:rPr>
              <a:t>　</a:t>
            </a:r>
            <a:r>
              <a:rPr lang="ja-JP" altLang="en-US" sz="1050" dirty="0" smtClean="0">
                <a:latin typeface="BIZ UDゴシック" panose="020B0400000000000000" pitchFamily="49" charset="-128"/>
                <a:ea typeface="BIZ UDゴシック" panose="020B0400000000000000" pitchFamily="49" charset="-128"/>
              </a:rPr>
              <a:t>　従事</a:t>
            </a:r>
            <a:r>
              <a:rPr lang="ja-JP" altLang="en-US" sz="1050" dirty="0">
                <a:latin typeface="BIZ UDゴシック" panose="020B0400000000000000" pitchFamily="49" charset="-128"/>
                <a:ea typeface="BIZ UDゴシック" panose="020B0400000000000000" pitchFamily="49" charset="-128"/>
              </a:rPr>
              <a:t>する職員だけでなく、子どもや入居者、施設においても良い影響をもたらしているものと評価される。</a:t>
            </a:r>
            <a:r>
              <a:rPr lang="ja-JP" altLang="en-US" sz="1050" dirty="0" smtClean="0">
                <a:latin typeface="BIZ UDゴシック" panose="020B0400000000000000" pitchFamily="49" charset="-128"/>
                <a:ea typeface="BIZ UDゴシック" panose="020B0400000000000000" pitchFamily="49" charset="-128"/>
              </a:rPr>
              <a:t>また</a:t>
            </a:r>
            <a:endParaRPr lang="en-US" altLang="ja-JP" sz="1050" dirty="0" smtClean="0">
              <a:latin typeface="BIZ UDゴシック" panose="020B0400000000000000" pitchFamily="49" charset="-128"/>
              <a:ea typeface="BIZ UDゴシック" panose="020B0400000000000000" pitchFamily="49" charset="-128"/>
            </a:endParaRPr>
          </a:p>
          <a:p>
            <a:r>
              <a:rPr lang="ja-JP" altLang="en-US" sz="1050" dirty="0">
                <a:latin typeface="BIZ UDゴシック" panose="020B0400000000000000" pitchFamily="49" charset="-128"/>
                <a:ea typeface="BIZ UDゴシック" panose="020B0400000000000000" pitchFamily="49" charset="-128"/>
              </a:rPr>
              <a:t>　</a:t>
            </a:r>
            <a:r>
              <a:rPr lang="ja-JP" altLang="en-US" sz="1050" dirty="0" smtClean="0">
                <a:latin typeface="BIZ UDゴシック" panose="020B0400000000000000" pitchFamily="49" charset="-128"/>
                <a:ea typeface="BIZ UDゴシック" panose="020B0400000000000000" pitchFamily="49" charset="-128"/>
              </a:rPr>
              <a:t>　子</a:t>
            </a:r>
            <a:r>
              <a:rPr lang="ja-JP" altLang="en-US" sz="1050" dirty="0">
                <a:latin typeface="BIZ UDゴシック" panose="020B0400000000000000" pitchFamily="49" charset="-128"/>
                <a:ea typeface="BIZ UDゴシック" panose="020B0400000000000000" pitchFamily="49" charset="-128"/>
              </a:rPr>
              <a:t>の看護休暇もあり、子どもが病気の時には、ひとり親が安心して休暇を取ることができる職場環境が整備</a:t>
            </a:r>
            <a:r>
              <a:rPr lang="ja-JP" altLang="en-US" sz="1050" dirty="0" smtClean="0">
                <a:latin typeface="BIZ UDゴシック" panose="020B0400000000000000" pitchFamily="49" charset="-128"/>
                <a:ea typeface="BIZ UDゴシック" panose="020B0400000000000000" pitchFamily="49" charset="-128"/>
              </a:rPr>
              <a:t>され</a:t>
            </a:r>
            <a:endParaRPr lang="en-US" altLang="ja-JP" sz="1050" dirty="0" smtClean="0">
              <a:latin typeface="BIZ UDゴシック" panose="020B0400000000000000" pitchFamily="49" charset="-128"/>
              <a:ea typeface="BIZ UDゴシック" panose="020B0400000000000000" pitchFamily="49" charset="-128"/>
            </a:endParaRPr>
          </a:p>
          <a:p>
            <a:r>
              <a:rPr lang="ja-JP" altLang="en-US" sz="1050" dirty="0">
                <a:latin typeface="BIZ UDゴシック" panose="020B0400000000000000" pitchFamily="49" charset="-128"/>
                <a:ea typeface="BIZ UDゴシック" panose="020B0400000000000000" pitchFamily="49" charset="-128"/>
              </a:rPr>
              <a:t>　</a:t>
            </a:r>
            <a:r>
              <a:rPr lang="ja-JP" altLang="en-US" sz="1050" dirty="0" smtClean="0">
                <a:latin typeface="BIZ UDゴシック" panose="020B0400000000000000" pitchFamily="49" charset="-128"/>
                <a:ea typeface="BIZ UDゴシック" panose="020B0400000000000000" pitchFamily="49" charset="-128"/>
              </a:rPr>
              <a:t>　て</a:t>
            </a:r>
            <a:r>
              <a:rPr lang="ja-JP" altLang="en-US" sz="1050" dirty="0">
                <a:latin typeface="BIZ UDゴシック" panose="020B0400000000000000" pitchFamily="49" charset="-128"/>
                <a:ea typeface="BIZ UDゴシック" panose="020B0400000000000000" pitchFamily="49" charset="-128"/>
              </a:rPr>
              <a:t>いる</a:t>
            </a:r>
            <a:r>
              <a:rPr lang="ja-JP" altLang="en-US" sz="1050" dirty="0" smtClean="0">
                <a:latin typeface="BIZ UDゴシック" panose="020B0400000000000000" pitchFamily="49" charset="-128"/>
                <a:ea typeface="BIZ UDゴシック" panose="020B0400000000000000" pitchFamily="49" charset="-128"/>
              </a:rPr>
              <a:t>。</a:t>
            </a:r>
            <a:endParaRPr lang="ja-JP" altLang="en-US" sz="1050" dirty="0">
              <a:latin typeface="BIZ UDゴシック" panose="020B0400000000000000" pitchFamily="49" charset="-128"/>
              <a:ea typeface="BIZ UDゴシック" panose="020B0400000000000000" pitchFamily="49" charset="-128"/>
            </a:endParaRPr>
          </a:p>
        </p:txBody>
      </p:sp>
      <p:sp>
        <p:nvSpPr>
          <p:cNvPr id="6" name="下リボン 5"/>
          <p:cNvSpPr/>
          <p:nvPr/>
        </p:nvSpPr>
        <p:spPr>
          <a:xfrm>
            <a:off x="198923" y="200390"/>
            <a:ext cx="3810504" cy="461980"/>
          </a:xfrm>
          <a:prstGeom prst="ribbon">
            <a:avLst>
              <a:gd name="adj1" fmla="val 16667"/>
              <a:gd name="adj2" fmla="val 75000"/>
            </a:avLst>
          </a:prstGeom>
          <a:solidFill>
            <a:schemeClr val="accent4">
              <a:lumMod val="20000"/>
              <a:lumOff val="80000"/>
            </a:schemeClr>
          </a:solidFill>
          <a:ln>
            <a:solidFill>
              <a:schemeClr val="accent4">
                <a:lumMod val="60000"/>
                <a:lumOff val="40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63"/>
          </a:p>
        </p:txBody>
      </p:sp>
      <p:sp>
        <p:nvSpPr>
          <p:cNvPr id="71" name="テキスト ボックス 70">
            <a:extLst>
              <a:ext uri="{FF2B5EF4-FFF2-40B4-BE49-F238E27FC236}">
                <a16:creationId xmlns:a16="http://schemas.microsoft.com/office/drawing/2014/main" id="{F07451D3-70E8-4673-ADAA-6555AC0E3267}"/>
              </a:ext>
            </a:extLst>
          </p:cNvPr>
          <p:cNvSpPr txBox="1"/>
          <p:nvPr/>
        </p:nvSpPr>
        <p:spPr>
          <a:xfrm>
            <a:off x="2322206" y="7160517"/>
            <a:ext cx="5288838" cy="3033907"/>
          </a:xfrm>
          <a:prstGeom prst="rect">
            <a:avLst/>
          </a:prstGeom>
          <a:noFill/>
        </p:spPr>
        <p:txBody>
          <a:bodyPr wrap="square" rtlCol="0" anchor="ctr">
            <a:spAutoFit/>
          </a:bodyPr>
          <a:lstStyle/>
          <a:p>
            <a:r>
              <a:rPr lang="ja-JP" altLang="en-US" sz="1102" dirty="0">
                <a:latin typeface="BIZ UDゴシック" panose="020B0400000000000000" pitchFamily="49" charset="-128"/>
                <a:ea typeface="BIZ UDゴシック" panose="020B0400000000000000" pitchFamily="49" charset="-128"/>
              </a:rPr>
              <a:t>　</a:t>
            </a:r>
            <a:r>
              <a:rPr lang="ja-JP" altLang="ja-JP" sz="1102" dirty="0">
                <a:latin typeface="BIZ UDゴシック" panose="020B0400000000000000" pitchFamily="49" charset="-128"/>
                <a:ea typeface="BIZ UDゴシック" panose="020B0400000000000000" pitchFamily="49" charset="-128"/>
              </a:rPr>
              <a:t>ひとり親の雇用促進等に積極的に取り組んでいる企業等（団体を含む）で</a:t>
            </a:r>
            <a:endParaRPr lang="en-US" altLang="ja-JP" sz="1102" dirty="0">
              <a:latin typeface="BIZ UDゴシック" panose="020B0400000000000000" pitchFamily="49" charset="-128"/>
              <a:ea typeface="BIZ UDゴシック" panose="020B0400000000000000" pitchFamily="49" charset="-128"/>
            </a:endParaRPr>
          </a:p>
          <a:p>
            <a:r>
              <a:rPr lang="ja-JP" altLang="en-US" sz="1102" dirty="0">
                <a:latin typeface="BIZ UDゴシック" panose="020B0400000000000000" pitchFamily="49" charset="-128"/>
                <a:ea typeface="BIZ UDゴシック" panose="020B0400000000000000" pitchFamily="49" charset="-128"/>
              </a:rPr>
              <a:t>　</a:t>
            </a:r>
            <a:r>
              <a:rPr lang="ja-JP" altLang="ja-JP" sz="1102" dirty="0">
                <a:latin typeface="BIZ UDゴシック" panose="020B0400000000000000" pitchFamily="49" charset="-128"/>
                <a:ea typeface="BIZ UDゴシック" panose="020B0400000000000000" pitchFamily="49" charset="-128"/>
              </a:rPr>
              <a:t>あって、</a:t>
            </a:r>
            <a:r>
              <a:rPr lang="ja-JP" altLang="en-US" sz="1102" dirty="0">
                <a:latin typeface="BIZ UDゴシック" panose="020B0400000000000000" pitchFamily="49" charset="-128"/>
                <a:ea typeface="BIZ UDゴシック" panose="020B0400000000000000" pitchFamily="49" charset="-128"/>
              </a:rPr>
              <a:t>申請</a:t>
            </a:r>
            <a:r>
              <a:rPr lang="ja-JP" altLang="ja-JP" sz="1102" dirty="0">
                <a:latin typeface="BIZ UDゴシック" panose="020B0400000000000000" pitchFamily="49" charset="-128"/>
                <a:ea typeface="BIZ UDゴシック" panose="020B0400000000000000" pitchFamily="49" charset="-128"/>
              </a:rPr>
              <a:t>する日において、次に掲げる要件をすべて満たしていること。</a:t>
            </a:r>
            <a:endParaRPr lang="en-US" altLang="ja-JP" sz="1102" dirty="0">
              <a:latin typeface="BIZ UDゴシック" panose="020B0400000000000000" pitchFamily="49" charset="-128"/>
              <a:ea typeface="BIZ UDゴシック" panose="020B0400000000000000" pitchFamily="49" charset="-128"/>
            </a:endParaRPr>
          </a:p>
          <a:p>
            <a:endParaRPr lang="ja-JP" altLang="ja-JP" sz="661" dirty="0">
              <a:latin typeface="BIZ UDゴシック" panose="020B0400000000000000" pitchFamily="49" charset="-128"/>
              <a:ea typeface="BIZ UDゴシック" panose="020B0400000000000000" pitchFamily="49" charset="-128"/>
            </a:endParaRPr>
          </a:p>
          <a:p>
            <a:pPr>
              <a:lnSpc>
                <a:spcPts val="1543"/>
              </a:lnSpc>
            </a:pPr>
            <a:r>
              <a:rPr lang="ja-JP" altLang="ja-JP" sz="992" dirty="0">
                <a:latin typeface="BIZ UDゴシック" panose="020B0400000000000000" pitchFamily="49" charset="-128"/>
                <a:ea typeface="BIZ UDゴシック" panose="020B0400000000000000" pitchFamily="49" charset="-128"/>
              </a:rPr>
              <a:t>　</a:t>
            </a:r>
            <a:r>
              <a:rPr lang="ja-JP" altLang="en-US" sz="992" dirty="0">
                <a:latin typeface="BIZ UDゴシック" panose="020B0400000000000000" pitchFamily="49" charset="-128"/>
                <a:ea typeface="BIZ UDゴシック" panose="020B0400000000000000" pitchFamily="49" charset="-128"/>
              </a:rPr>
              <a:t>　○ </a:t>
            </a:r>
            <a:r>
              <a:rPr lang="ja-JP" altLang="ja-JP" sz="992" dirty="0">
                <a:latin typeface="BIZ UDゴシック" panose="020B0400000000000000" pitchFamily="49" charset="-128"/>
                <a:ea typeface="BIZ UDゴシック" panose="020B0400000000000000" pitchFamily="49" charset="-128"/>
              </a:rPr>
              <a:t>大阪府内に事務所または事業所を設置していること。</a:t>
            </a:r>
          </a:p>
          <a:p>
            <a:pPr>
              <a:lnSpc>
                <a:spcPts val="1543"/>
              </a:lnSpc>
            </a:pPr>
            <a:r>
              <a:rPr lang="ja-JP" altLang="ja-JP" sz="992" dirty="0">
                <a:latin typeface="BIZ UDゴシック" panose="020B0400000000000000" pitchFamily="49" charset="-128"/>
                <a:ea typeface="BIZ UDゴシック" panose="020B0400000000000000" pitchFamily="49" charset="-128"/>
              </a:rPr>
              <a:t>　</a:t>
            </a:r>
            <a:r>
              <a:rPr lang="ja-JP" altLang="en-US" sz="992" dirty="0">
                <a:latin typeface="BIZ UDゴシック" panose="020B0400000000000000" pitchFamily="49" charset="-128"/>
                <a:ea typeface="BIZ UDゴシック" panose="020B0400000000000000" pitchFamily="49" charset="-128"/>
              </a:rPr>
              <a:t>　○ </a:t>
            </a:r>
            <a:r>
              <a:rPr lang="ja-JP" altLang="ja-JP" sz="992" dirty="0">
                <a:latin typeface="BIZ UDゴシック" panose="020B0400000000000000" pitchFamily="49" charset="-128"/>
                <a:ea typeface="BIZ UDゴシック" panose="020B0400000000000000" pitchFamily="49" charset="-128"/>
              </a:rPr>
              <a:t>労働関係法規及び福祉関係法規を遵守していること。</a:t>
            </a:r>
          </a:p>
          <a:p>
            <a:pPr>
              <a:lnSpc>
                <a:spcPts val="1543"/>
              </a:lnSpc>
            </a:pPr>
            <a:r>
              <a:rPr lang="ja-JP" altLang="ja-JP" sz="992" dirty="0">
                <a:latin typeface="BIZ UDゴシック" panose="020B0400000000000000" pitchFamily="49" charset="-128"/>
                <a:ea typeface="BIZ UDゴシック" panose="020B0400000000000000" pitchFamily="49" charset="-128"/>
              </a:rPr>
              <a:t>　</a:t>
            </a:r>
            <a:r>
              <a:rPr lang="ja-JP" altLang="en-US" sz="992" dirty="0">
                <a:latin typeface="BIZ UDゴシック" panose="020B0400000000000000" pitchFamily="49" charset="-128"/>
                <a:ea typeface="BIZ UDゴシック" panose="020B0400000000000000" pitchFamily="49" charset="-128"/>
              </a:rPr>
              <a:t>　○ </a:t>
            </a:r>
            <a:r>
              <a:rPr lang="ja-JP" altLang="ja-JP" sz="992" dirty="0">
                <a:latin typeface="BIZ UDゴシック" panose="020B0400000000000000" pitchFamily="49" charset="-128"/>
                <a:ea typeface="BIZ UDゴシック" panose="020B0400000000000000" pitchFamily="49" charset="-128"/>
              </a:rPr>
              <a:t>大阪府暴力団排除条例第２条第１号から第４号のいずれかに該当する者</a:t>
            </a:r>
            <a:endParaRPr lang="en-US" altLang="ja-JP" sz="992" dirty="0">
              <a:latin typeface="BIZ UDゴシック" panose="020B0400000000000000" pitchFamily="49" charset="-128"/>
              <a:ea typeface="BIZ UDゴシック" panose="020B0400000000000000" pitchFamily="49" charset="-128"/>
            </a:endParaRPr>
          </a:p>
          <a:p>
            <a:pPr>
              <a:lnSpc>
                <a:spcPts val="1543"/>
              </a:lnSpc>
            </a:pPr>
            <a:r>
              <a:rPr lang="ja-JP" altLang="en-US" sz="992" dirty="0">
                <a:latin typeface="BIZ UDゴシック" panose="020B0400000000000000" pitchFamily="49" charset="-128"/>
                <a:ea typeface="BIZ UDゴシック" panose="020B0400000000000000" pitchFamily="49" charset="-128"/>
              </a:rPr>
              <a:t>　　　 </a:t>
            </a:r>
            <a:r>
              <a:rPr lang="ja-JP" altLang="ja-JP" sz="992" dirty="0">
                <a:latin typeface="BIZ UDゴシック" panose="020B0400000000000000" pitchFamily="49" charset="-128"/>
                <a:ea typeface="BIZ UDゴシック" panose="020B0400000000000000" pitchFamily="49" charset="-128"/>
              </a:rPr>
              <a:t>又は反社会的勢力と関係を有する者でないこと。</a:t>
            </a:r>
          </a:p>
          <a:p>
            <a:pPr>
              <a:lnSpc>
                <a:spcPts val="1543"/>
              </a:lnSpc>
            </a:pPr>
            <a:r>
              <a:rPr lang="ja-JP" altLang="ja-JP" sz="992" dirty="0">
                <a:latin typeface="BIZ UDゴシック" panose="020B0400000000000000" pitchFamily="49" charset="-128"/>
                <a:ea typeface="BIZ UDゴシック" panose="020B0400000000000000" pitchFamily="49" charset="-128"/>
              </a:rPr>
              <a:t>　</a:t>
            </a:r>
            <a:r>
              <a:rPr lang="ja-JP" altLang="en-US" sz="992" dirty="0">
                <a:latin typeface="BIZ UDゴシック" panose="020B0400000000000000" pitchFamily="49" charset="-128"/>
                <a:ea typeface="BIZ UDゴシック" panose="020B0400000000000000" pitchFamily="49" charset="-128"/>
              </a:rPr>
              <a:t>　○ </a:t>
            </a:r>
            <a:r>
              <a:rPr lang="ja-JP" altLang="ja-JP" sz="992" dirty="0">
                <a:latin typeface="BIZ UDゴシック" panose="020B0400000000000000" pitchFamily="49" charset="-128"/>
                <a:ea typeface="BIZ UDゴシック" panose="020B0400000000000000" pitchFamily="49" charset="-128"/>
              </a:rPr>
              <a:t>破壊活動防止法に基づく暴力主義的破壊活動を行った者に該当しないこと。</a:t>
            </a:r>
          </a:p>
          <a:p>
            <a:pPr>
              <a:lnSpc>
                <a:spcPts val="1543"/>
              </a:lnSpc>
            </a:pPr>
            <a:r>
              <a:rPr lang="ja-JP" altLang="ja-JP" sz="992" dirty="0">
                <a:latin typeface="BIZ UDゴシック" panose="020B0400000000000000" pitchFamily="49" charset="-128"/>
                <a:ea typeface="BIZ UDゴシック" panose="020B0400000000000000" pitchFamily="49" charset="-128"/>
              </a:rPr>
              <a:t>　</a:t>
            </a:r>
            <a:r>
              <a:rPr lang="ja-JP" altLang="en-US" sz="992" dirty="0">
                <a:latin typeface="BIZ UDゴシック" panose="020B0400000000000000" pitchFamily="49" charset="-128"/>
                <a:ea typeface="BIZ UDゴシック" panose="020B0400000000000000" pitchFamily="49" charset="-128"/>
              </a:rPr>
              <a:t>　○ </a:t>
            </a:r>
            <a:r>
              <a:rPr lang="ja-JP" altLang="ja-JP" sz="992" dirty="0">
                <a:latin typeface="BIZ UDゴシック" panose="020B0400000000000000" pitchFamily="49" charset="-128"/>
                <a:ea typeface="BIZ UDゴシック" panose="020B0400000000000000" pitchFamily="49" charset="-128"/>
              </a:rPr>
              <a:t>破産法に基づく破産手続開始の申立て、会社更生法に基づく更生手続開始の</a:t>
            </a:r>
            <a:endParaRPr lang="en-US" altLang="ja-JP" sz="992" dirty="0">
              <a:latin typeface="BIZ UDゴシック" panose="020B0400000000000000" pitchFamily="49" charset="-128"/>
              <a:ea typeface="BIZ UDゴシック" panose="020B0400000000000000" pitchFamily="49" charset="-128"/>
            </a:endParaRPr>
          </a:p>
          <a:p>
            <a:pPr>
              <a:lnSpc>
                <a:spcPts val="1543"/>
              </a:lnSpc>
            </a:pPr>
            <a:r>
              <a:rPr lang="ja-JP" altLang="en-US" sz="992" dirty="0">
                <a:latin typeface="BIZ UDゴシック" panose="020B0400000000000000" pitchFamily="49" charset="-128"/>
                <a:ea typeface="BIZ UDゴシック" panose="020B0400000000000000" pitchFamily="49" charset="-128"/>
              </a:rPr>
              <a:t>　　　 </a:t>
            </a:r>
            <a:r>
              <a:rPr lang="ja-JP" altLang="ja-JP" sz="992" dirty="0">
                <a:latin typeface="BIZ UDゴシック" panose="020B0400000000000000" pitchFamily="49" charset="-128"/>
                <a:ea typeface="BIZ UDゴシック" panose="020B0400000000000000" pitchFamily="49" charset="-128"/>
              </a:rPr>
              <a:t>申立て又は民事再生法に基づく再生手続開始の申立てが行われていないこと。</a:t>
            </a:r>
          </a:p>
          <a:p>
            <a:pPr>
              <a:lnSpc>
                <a:spcPts val="1543"/>
              </a:lnSpc>
            </a:pPr>
            <a:r>
              <a:rPr lang="ja-JP" altLang="en-US" sz="992" dirty="0">
                <a:latin typeface="BIZ UDゴシック" panose="020B0400000000000000" pitchFamily="49" charset="-128"/>
                <a:ea typeface="BIZ UDゴシック" panose="020B0400000000000000" pitchFamily="49" charset="-128"/>
              </a:rPr>
              <a:t>　　○ </a:t>
            </a:r>
            <a:r>
              <a:rPr lang="ja-JP" altLang="ja-JP" sz="992" dirty="0">
                <a:latin typeface="BIZ UDゴシック" panose="020B0400000000000000" pitchFamily="49" charset="-128"/>
                <a:ea typeface="BIZ UDゴシック" panose="020B0400000000000000" pitchFamily="49" charset="-128"/>
              </a:rPr>
              <a:t>その他、法令上、社会通念上又は子どもの福祉の観点から表彰を受賞するに</a:t>
            </a:r>
            <a:endParaRPr lang="en-US" altLang="ja-JP" sz="992" dirty="0">
              <a:latin typeface="BIZ UDゴシック" panose="020B0400000000000000" pitchFamily="49" charset="-128"/>
              <a:ea typeface="BIZ UDゴシック" panose="020B0400000000000000" pitchFamily="49" charset="-128"/>
            </a:endParaRPr>
          </a:p>
          <a:p>
            <a:pPr>
              <a:lnSpc>
                <a:spcPts val="1543"/>
              </a:lnSpc>
            </a:pPr>
            <a:r>
              <a:rPr lang="en-US" altLang="ja-JP" sz="992" dirty="0">
                <a:latin typeface="BIZ UDゴシック" panose="020B0400000000000000" pitchFamily="49" charset="-128"/>
                <a:ea typeface="BIZ UDゴシック" panose="020B0400000000000000" pitchFamily="49" charset="-128"/>
              </a:rPr>
              <a:t>       </a:t>
            </a:r>
            <a:r>
              <a:rPr lang="ja-JP" altLang="ja-JP" sz="992" dirty="0">
                <a:latin typeface="BIZ UDゴシック" panose="020B0400000000000000" pitchFamily="49" charset="-128"/>
                <a:ea typeface="BIZ UDゴシック" panose="020B0400000000000000" pitchFamily="49" charset="-128"/>
              </a:rPr>
              <a:t>適当でない事由が存在しないこと。</a:t>
            </a:r>
            <a:endParaRPr lang="en-US" altLang="ja-JP" sz="992" dirty="0">
              <a:latin typeface="BIZ UDゴシック" panose="020B0400000000000000" pitchFamily="49" charset="-128"/>
              <a:ea typeface="BIZ UDゴシック" panose="020B0400000000000000" pitchFamily="49" charset="-128"/>
            </a:endParaRPr>
          </a:p>
          <a:p>
            <a:pPr>
              <a:lnSpc>
                <a:spcPts val="1543"/>
              </a:lnSpc>
            </a:pPr>
            <a:r>
              <a:rPr kumimoji="1" lang="ja-JP" altLang="en-US" sz="992" dirty="0">
                <a:latin typeface="BIZ UDゴシック" panose="020B0400000000000000" pitchFamily="49" charset="-128"/>
                <a:ea typeface="BIZ UDゴシック" panose="020B0400000000000000" pitchFamily="49" charset="-128"/>
              </a:rPr>
              <a:t>　　</a:t>
            </a:r>
            <a:r>
              <a:rPr lang="ja-JP" altLang="en-US" sz="992" dirty="0">
                <a:latin typeface="BIZ UDゴシック" panose="020B0400000000000000" pitchFamily="49" charset="-128"/>
                <a:ea typeface="BIZ UDゴシック" panose="020B0400000000000000" pitchFamily="49" charset="-128"/>
              </a:rPr>
              <a:t>○ 表彰を実施する年度の６月１日現在において、ひとり親を雇用し、定性的評価</a:t>
            </a:r>
            <a:endParaRPr lang="en-US" altLang="ja-JP" sz="992" dirty="0">
              <a:latin typeface="BIZ UDゴシック" panose="020B0400000000000000" pitchFamily="49" charset="-128"/>
              <a:ea typeface="BIZ UDゴシック" panose="020B0400000000000000" pitchFamily="49" charset="-128"/>
            </a:endParaRPr>
          </a:p>
          <a:p>
            <a:pPr>
              <a:lnSpc>
                <a:spcPts val="1543"/>
              </a:lnSpc>
            </a:pPr>
            <a:r>
              <a:rPr lang="ja-JP" altLang="en-US" sz="992" dirty="0">
                <a:latin typeface="BIZ UDゴシック" panose="020B0400000000000000" pitchFamily="49" charset="-128"/>
                <a:ea typeface="BIZ UDゴシック" panose="020B0400000000000000" pitchFamily="49" charset="-128"/>
              </a:rPr>
              <a:t>　　　 における視点に基づく取組みを行っていること。</a:t>
            </a:r>
          </a:p>
          <a:p>
            <a:pPr>
              <a:lnSpc>
                <a:spcPts val="1543"/>
              </a:lnSpc>
            </a:pPr>
            <a:r>
              <a:rPr lang="ja-JP" altLang="en-US" sz="992" dirty="0">
                <a:latin typeface="BIZ UDゴシック" panose="020B0400000000000000" pitchFamily="49" charset="-128"/>
                <a:ea typeface="BIZ UDゴシック" panose="020B0400000000000000" pitchFamily="49" charset="-128"/>
              </a:rPr>
              <a:t>　　　 ただし、雇用者のうち、少なくとも１名については、区分（１）は</a:t>
            </a:r>
            <a:r>
              <a:rPr lang="en-US" altLang="ja-JP" sz="992" dirty="0">
                <a:latin typeface="BIZ UDゴシック" panose="020B0400000000000000" pitchFamily="49" charset="-128"/>
                <a:ea typeface="BIZ UDゴシック" panose="020B0400000000000000" pitchFamily="49" charset="-128"/>
              </a:rPr>
              <a:t>1</a:t>
            </a:r>
            <a:r>
              <a:rPr lang="ja-JP" altLang="en-US" sz="992" dirty="0">
                <a:latin typeface="BIZ UDゴシック" panose="020B0400000000000000" pitchFamily="49" charset="-128"/>
                <a:ea typeface="BIZ UDゴシック" panose="020B0400000000000000" pitchFamily="49" charset="-128"/>
              </a:rPr>
              <a:t>年間、</a:t>
            </a:r>
            <a:endParaRPr lang="en-US" altLang="ja-JP" sz="992" dirty="0">
              <a:latin typeface="BIZ UDゴシック" panose="020B0400000000000000" pitchFamily="49" charset="-128"/>
              <a:ea typeface="BIZ UDゴシック" panose="020B0400000000000000" pitchFamily="49" charset="-128"/>
            </a:endParaRPr>
          </a:p>
          <a:p>
            <a:pPr>
              <a:lnSpc>
                <a:spcPts val="1543"/>
              </a:lnSpc>
            </a:pPr>
            <a:r>
              <a:rPr lang="ja-JP" altLang="en-US" sz="992" dirty="0">
                <a:latin typeface="BIZ UDゴシック" panose="020B0400000000000000" pitchFamily="49" charset="-128"/>
                <a:ea typeface="BIZ UDゴシック" panose="020B0400000000000000" pitchFamily="49" charset="-128"/>
              </a:rPr>
              <a:t>　　　 区分（２）は３か月間、継続して雇用していること。</a:t>
            </a:r>
          </a:p>
        </p:txBody>
      </p:sp>
      <p:sp>
        <p:nvSpPr>
          <p:cNvPr id="122" name="テキスト ボックス 121">
            <a:extLst>
              <a:ext uri="{FF2B5EF4-FFF2-40B4-BE49-F238E27FC236}">
                <a16:creationId xmlns:a16="http://schemas.microsoft.com/office/drawing/2014/main" id="{008D6520-E4EB-4FCC-9B07-B756E96556AA}"/>
              </a:ext>
            </a:extLst>
          </p:cNvPr>
          <p:cNvSpPr txBox="1"/>
          <p:nvPr/>
        </p:nvSpPr>
        <p:spPr>
          <a:xfrm>
            <a:off x="674864" y="330336"/>
            <a:ext cx="3162731" cy="346698"/>
          </a:xfrm>
          <a:prstGeom prst="rect">
            <a:avLst/>
          </a:prstGeom>
          <a:noFill/>
        </p:spPr>
        <p:txBody>
          <a:bodyPr wrap="square" rtlCol="0">
            <a:spAutoFit/>
          </a:bodyPr>
          <a:lstStyle/>
          <a:p>
            <a:r>
              <a:rPr lang="ja-JP" altLang="en-US" sz="1653" b="1" dirty="0">
                <a:latin typeface="BIZ UDPゴシック" panose="020B0400000000000000" pitchFamily="50" charset="-128"/>
                <a:ea typeface="BIZ UDPゴシック" panose="020B0400000000000000" pitchFamily="50" charset="-128"/>
              </a:rPr>
              <a:t>これまでの</a:t>
            </a:r>
            <a:r>
              <a:rPr kumimoji="1" lang="ja-JP" altLang="en-US" sz="1653" b="1" dirty="0" smtClean="0">
                <a:latin typeface="BIZ UDPゴシック" panose="020B0400000000000000" pitchFamily="50" charset="-128"/>
                <a:ea typeface="BIZ UDPゴシック" panose="020B0400000000000000" pitchFamily="50" charset="-128"/>
              </a:rPr>
              <a:t>受賞</a:t>
            </a:r>
            <a:r>
              <a:rPr kumimoji="1" lang="ja-JP" altLang="en-US" sz="1653" b="1" dirty="0">
                <a:latin typeface="BIZ UDPゴシック" panose="020B0400000000000000" pitchFamily="50" charset="-128"/>
                <a:ea typeface="BIZ UDPゴシック" panose="020B0400000000000000" pitchFamily="50" charset="-128"/>
              </a:rPr>
              <a:t>企業のご紹介</a:t>
            </a:r>
          </a:p>
        </p:txBody>
      </p:sp>
      <p:grpSp>
        <p:nvGrpSpPr>
          <p:cNvPr id="3" name="グループ化 2"/>
          <p:cNvGrpSpPr/>
          <p:nvPr/>
        </p:nvGrpSpPr>
        <p:grpSpPr>
          <a:xfrm>
            <a:off x="293120" y="8388668"/>
            <a:ext cx="2196680" cy="375283"/>
            <a:chOff x="408443" y="7745499"/>
            <a:chExt cx="1992788" cy="340450"/>
          </a:xfrm>
        </p:grpSpPr>
        <p:pic>
          <p:nvPicPr>
            <p:cNvPr id="47" name="図 4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08443" y="7745499"/>
              <a:ext cx="1992788" cy="340450"/>
            </a:xfrm>
            <a:prstGeom prst="rect">
              <a:avLst/>
            </a:prstGeom>
          </p:spPr>
        </p:pic>
        <p:sp>
          <p:nvSpPr>
            <p:cNvPr id="48" name="テキスト ボックス 47"/>
            <p:cNvSpPr txBox="1"/>
            <p:nvPr/>
          </p:nvSpPr>
          <p:spPr>
            <a:xfrm>
              <a:off x="463681" y="7808806"/>
              <a:ext cx="1932934" cy="214585"/>
            </a:xfrm>
            <a:prstGeom prst="rect">
              <a:avLst/>
            </a:prstGeom>
            <a:noFill/>
          </p:spPr>
          <p:txBody>
            <a:bodyPr wrap="square" rtlCol="0">
              <a:spAutoFit/>
            </a:bodyPr>
            <a:lstStyle/>
            <a:p>
              <a:r>
                <a:rPr kumimoji="1" lang="ja-JP" altLang="en-US" sz="937" dirty="0">
                  <a:latin typeface="BIZ UDゴシック" panose="020B0400000000000000" pitchFamily="49" charset="-128"/>
                  <a:ea typeface="BIZ UDゴシック" panose="020B0400000000000000" pitchFamily="49" charset="-128"/>
                </a:rPr>
                <a:t>大阪府　子育て　企業顕彰</a:t>
              </a:r>
            </a:p>
          </p:txBody>
        </p:sp>
      </p:grpSp>
      <p:grpSp>
        <p:nvGrpSpPr>
          <p:cNvPr id="54" name="グループ化 53">
            <a:extLst>
              <a:ext uri="{FF2B5EF4-FFF2-40B4-BE49-F238E27FC236}">
                <a16:creationId xmlns:a16="http://schemas.microsoft.com/office/drawing/2014/main" id="{A576E42F-84AA-4E72-9A4B-59F422DB930F}"/>
              </a:ext>
            </a:extLst>
          </p:cNvPr>
          <p:cNvGrpSpPr/>
          <p:nvPr/>
        </p:nvGrpSpPr>
        <p:grpSpPr>
          <a:xfrm>
            <a:off x="425163" y="6632048"/>
            <a:ext cx="1771786" cy="1732170"/>
            <a:chOff x="4842386" y="5410889"/>
            <a:chExt cx="1197662" cy="1170884"/>
          </a:xfrm>
          <a:solidFill>
            <a:srgbClr val="00B050"/>
          </a:solidFill>
        </p:grpSpPr>
        <p:grpSp>
          <p:nvGrpSpPr>
            <p:cNvPr id="72" name="グループ化 71">
              <a:extLst>
                <a:ext uri="{FF2B5EF4-FFF2-40B4-BE49-F238E27FC236}">
                  <a16:creationId xmlns:a16="http://schemas.microsoft.com/office/drawing/2014/main" id="{E3600304-AB54-4B9B-9523-C1C32EAC29DD}"/>
                </a:ext>
              </a:extLst>
            </p:cNvPr>
            <p:cNvGrpSpPr/>
            <p:nvPr/>
          </p:nvGrpSpPr>
          <p:grpSpPr>
            <a:xfrm rot="18797581">
              <a:off x="5191555" y="5410889"/>
              <a:ext cx="491792" cy="491792"/>
              <a:chOff x="2654347" y="5750558"/>
              <a:chExt cx="1440000" cy="1440000"/>
            </a:xfrm>
            <a:grpFill/>
          </p:grpSpPr>
          <p:sp>
            <p:nvSpPr>
              <p:cNvPr id="99" name="四角形: 上の 2 つの角を丸める 29">
                <a:extLst>
                  <a:ext uri="{FF2B5EF4-FFF2-40B4-BE49-F238E27FC236}">
                    <a16:creationId xmlns:a16="http://schemas.microsoft.com/office/drawing/2014/main" id="{3C454E0A-C963-4032-8697-98744E4DDC27}"/>
                  </a:ext>
                </a:extLst>
              </p:cNvPr>
              <p:cNvSpPr/>
              <p:nvPr/>
            </p:nvSpPr>
            <p:spPr>
              <a:xfrm>
                <a:off x="2657365" y="5750558"/>
                <a:ext cx="900001" cy="1440000"/>
              </a:xfrm>
              <a:prstGeom prst="round2SameRect">
                <a:avLst>
                  <a:gd name="adj1" fmla="val 45969"/>
                  <a:gd name="adj2"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63"/>
              </a:p>
            </p:txBody>
          </p:sp>
          <p:sp>
            <p:nvSpPr>
              <p:cNvPr id="100" name="四角形: 上の 2 つの角を丸める 30">
                <a:extLst>
                  <a:ext uri="{FF2B5EF4-FFF2-40B4-BE49-F238E27FC236}">
                    <a16:creationId xmlns:a16="http://schemas.microsoft.com/office/drawing/2014/main" id="{6E5BE9EC-6BE3-48AD-9975-4C38C3884296}"/>
                  </a:ext>
                </a:extLst>
              </p:cNvPr>
              <p:cNvSpPr/>
              <p:nvPr/>
            </p:nvSpPr>
            <p:spPr>
              <a:xfrm rot="5400000">
                <a:off x="2924346" y="6019455"/>
                <a:ext cx="900001" cy="1440000"/>
              </a:xfrm>
              <a:prstGeom prst="round2SameRect">
                <a:avLst>
                  <a:gd name="adj1" fmla="val 45969"/>
                  <a:gd name="adj2"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63"/>
              </a:p>
            </p:txBody>
          </p:sp>
        </p:grpSp>
        <p:grpSp>
          <p:nvGrpSpPr>
            <p:cNvPr id="73" name="グループ化 72">
              <a:extLst>
                <a:ext uri="{FF2B5EF4-FFF2-40B4-BE49-F238E27FC236}">
                  <a16:creationId xmlns:a16="http://schemas.microsoft.com/office/drawing/2014/main" id="{DBC85A90-CE3F-46F5-BAB1-43F8F97EBA73}"/>
                </a:ext>
              </a:extLst>
            </p:cNvPr>
            <p:cNvGrpSpPr/>
            <p:nvPr/>
          </p:nvGrpSpPr>
          <p:grpSpPr>
            <a:xfrm rot="8078731">
              <a:off x="5202420" y="6089981"/>
              <a:ext cx="491792" cy="491792"/>
              <a:chOff x="2632624" y="5750957"/>
              <a:chExt cx="1440000" cy="1440000"/>
            </a:xfrm>
            <a:grpFill/>
          </p:grpSpPr>
          <p:sp>
            <p:nvSpPr>
              <p:cNvPr id="97" name="四角形: 上の 2 つの角を丸める 33">
                <a:extLst>
                  <a:ext uri="{FF2B5EF4-FFF2-40B4-BE49-F238E27FC236}">
                    <a16:creationId xmlns:a16="http://schemas.microsoft.com/office/drawing/2014/main" id="{9A161773-8A06-40E9-AF07-FE0411039FEE}"/>
                  </a:ext>
                </a:extLst>
              </p:cNvPr>
              <p:cNvSpPr/>
              <p:nvPr/>
            </p:nvSpPr>
            <p:spPr>
              <a:xfrm>
                <a:off x="2635640" y="5750957"/>
                <a:ext cx="900000" cy="1440000"/>
              </a:xfrm>
              <a:prstGeom prst="round2SameRect">
                <a:avLst>
                  <a:gd name="adj1" fmla="val 45969"/>
                  <a:gd name="adj2"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63"/>
              </a:p>
            </p:txBody>
          </p:sp>
          <p:sp>
            <p:nvSpPr>
              <p:cNvPr id="98" name="四角形: 上の 2 つの角を丸める 34">
                <a:extLst>
                  <a:ext uri="{FF2B5EF4-FFF2-40B4-BE49-F238E27FC236}">
                    <a16:creationId xmlns:a16="http://schemas.microsoft.com/office/drawing/2014/main" id="{B1B0EC5F-3683-4AB4-AF84-A699C609DAF5}"/>
                  </a:ext>
                </a:extLst>
              </p:cNvPr>
              <p:cNvSpPr/>
              <p:nvPr/>
            </p:nvSpPr>
            <p:spPr>
              <a:xfrm rot="5400000">
                <a:off x="2902623" y="6019843"/>
                <a:ext cx="900001" cy="1440000"/>
              </a:xfrm>
              <a:prstGeom prst="round2SameRect">
                <a:avLst>
                  <a:gd name="adj1" fmla="val 45969"/>
                  <a:gd name="adj2"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63"/>
              </a:p>
            </p:txBody>
          </p:sp>
        </p:grpSp>
        <p:grpSp>
          <p:nvGrpSpPr>
            <p:cNvPr id="74" name="グループ化 73">
              <a:extLst>
                <a:ext uri="{FF2B5EF4-FFF2-40B4-BE49-F238E27FC236}">
                  <a16:creationId xmlns:a16="http://schemas.microsoft.com/office/drawing/2014/main" id="{EAB70E4B-D018-4CFC-848C-86725013FBBD}"/>
                </a:ext>
              </a:extLst>
            </p:cNvPr>
            <p:cNvGrpSpPr/>
            <p:nvPr/>
          </p:nvGrpSpPr>
          <p:grpSpPr>
            <a:xfrm rot="2640642">
              <a:off x="5548256" y="5745192"/>
              <a:ext cx="491792" cy="491792"/>
              <a:chOff x="2633649" y="5757431"/>
              <a:chExt cx="1439999" cy="1440000"/>
            </a:xfrm>
            <a:grpFill/>
          </p:grpSpPr>
          <p:sp>
            <p:nvSpPr>
              <p:cNvPr id="95" name="四角形: 上の 2 つの角を丸める 36">
                <a:extLst>
                  <a:ext uri="{FF2B5EF4-FFF2-40B4-BE49-F238E27FC236}">
                    <a16:creationId xmlns:a16="http://schemas.microsoft.com/office/drawing/2014/main" id="{470BFB9B-8E63-4E6F-B02C-A410776C7A2F}"/>
                  </a:ext>
                </a:extLst>
              </p:cNvPr>
              <p:cNvSpPr/>
              <p:nvPr/>
            </p:nvSpPr>
            <p:spPr>
              <a:xfrm>
                <a:off x="2636672" y="5757431"/>
                <a:ext cx="900000" cy="1440000"/>
              </a:xfrm>
              <a:prstGeom prst="round2SameRect">
                <a:avLst>
                  <a:gd name="adj1" fmla="val 45969"/>
                  <a:gd name="adj2"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63"/>
              </a:p>
            </p:txBody>
          </p:sp>
          <p:sp>
            <p:nvSpPr>
              <p:cNvPr id="96" name="四角形: 上の 2 つの角を丸める 37">
                <a:extLst>
                  <a:ext uri="{FF2B5EF4-FFF2-40B4-BE49-F238E27FC236}">
                    <a16:creationId xmlns:a16="http://schemas.microsoft.com/office/drawing/2014/main" id="{BF58D23F-DA83-4F8E-811B-57C5761A25B4}"/>
                  </a:ext>
                </a:extLst>
              </p:cNvPr>
              <p:cNvSpPr/>
              <p:nvPr/>
            </p:nvSpPr>
            <p:spPr>
              <a:xfrm rot="5400000">
                <a:off x="2903648" y="6026334"/>
                <a:ext cx="900001" cy="1439999"/>
              </a:xfrm>
              <a:prstGeom prst="round2SameRect">
                <a:avLst>
                  <a:gd name="adj1" fmla="val 45969"/>
                  <a:gd name="adj2"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63"/>
              </a:p>
            </p:txBody>
          </p:sp>
        </p:grpSp>
        <p:grpSp>
          <p:nvGrpSpPr>
            <p:cNvPr id="92" name="グループ化 91">
              <a:extLst>
                <a:ext uri="{FF2B5EF4-FFF2-40B4-BE49-F238E27FC236}">
                  <a16:creationId xmlns:a16="http://schemas.microsoft.com/office/drawing/2014/main" id="{D9B91148-79D6-456E-B512-BEC0DE6F4A95}"/>
                </a:ext>
              </a:extLst>
            </p:cNvPr>
            <p:cNvGrpSpPr/>
            <p:nvPr/>
          </p:nvGrpSpPr>
          <p:grpSpPr>
            <a:xfrm rot="13456071">
              <a:off x="4842386" y="5755325"/>
              <a:ext cx="491792" cy="504400"/>
              <a:chOff x="2643460" y="5761096"/>
              <a:chExt cx="1440000" cy="1440002"/>
            </a:xfrm>
            <a:grpFill/>
          </p:grpSpPr>
          <p:sp>
            <p:nvSpPr>
              <p:cNvPr id="93" name="四角形: 上の 2 つの角を丸める 39">
                <a:extLst>
                  <a:ext uri="{FF2B5EF4-FFF2-40B4-BE49-F238E27FC236}">
                    <a16:creationId xmlns:a16="http://schemas.microsoft.com/office/drawing/2014/main" id="{E4C7DF0A-9FC6-4F1B-8896-1A4373338971}"/>
                  </a:ext>
                </a:extLst>
              </p:cNvPr>
              <p:cNvSpPr/>
              <p:nvPr/>
            </p:nvSpPr>
            <p:spPr>
              <a:xfrm>
                <a:off x="2646477" y="5761096"/>
                <a:ext cx="900001" cy="1440002"/>
              </a:xfrm>
              <a:prstGeom prst="round2SameRect">
                <a:avLst>
                  <a:gd name="adj1" fmla="val 45969"/>
                  <a:gd name="adj2"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63"/>
              </a:p>
            </p:txBody>
          </p:sp>
          <p:sp>
            <p:nvSpPr>
              <p:cNvPr id="94" name="四角形: 上の 2 つの角を丸める 40">
                <a:extLst>
                  <a:ext uri="{FF2B5EF4-FFF2-40B4-BE49-F238E27FC236}">
                    <a16:creationId xmlns:a16="http://schemas.microsoft.com/office/drawing/2014/main" id="{533B766B-95CD-4577-B855-AA8E4614212C}"/>
                  </a:ext>
                </a:extLst>
              </p:cNvPr>
              <p:cNvSpPr/>
              <p:nvPr/>
            </p:nvSpPr>
            <p:spPr>
              <a:xfrm rot="5400000">
                <a:off x="2913458" y="6029994"/>
                <a:ext cx="900003" cy="1440000"/>
              </a:xfrm>
              <a:prstGeom prst="round2SameRect">
                <a:avLst>
                  <a:gd name="adj1" fmla="val 45969"/>
                  <a:gd name="adj2"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63"/>
              </a:p>
            </p:txBody>
          </p:sp>
        </p:grpSp>
      </p:grpSp>
      <p:sp>
        <p:nvSpPr>
          <p:cNvPr id="142" name="正方形/長方形 141"/>
          <p:cNvSpPr/>
          <p:nvPr/>
        </p:nvSpPr>
        <p:spPr>
          <a:xfrm>
            <a:off x="552505" y="7088361"/>
            <a:ext cx="1703725" cy="7572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33" dirty="0">
                <a:latin typeface="BIZ UDゴシック" panose="020B0400000000000000" pitchFamily="49" charset="-128"/>
                <a:ea typeface="BIZ UDゴシック" panose="020B0400000000000000" pitchFamily="49" charset="-128"/>
              </a:rPr>
              <a:t>詳しくは、</a:t>
            </a:r>
            <a:endParaRPr kumimoji="1" lang="en-US" altLang="ja-JP" sz="1433" dirty="0">
              <a:latin typeface="BIZ UDゴシック" panose="020B0400000000000000" pitchFamily="49" charset="-128"/>
              <a:ea typeface="BIZ UDゴシック" panose="020B0400000000000000" pitchFamily="49" charset="-128"/>
            </a:endParaRPr>
          </a:p>
          <a:p>
            <a:pPr algn="ctr"/>
            <a:r>
              <a:rPr kumimoji="1" lang="ja-JP" altLang="en-US" sz="1433" dirty="0">
                <a:latin typeface="BIZ UDゴシック" panose="020B0400000000000000" pitchFamily="49" charset="-128"/>
                <a:ea typeface="BIZ UDゴシック" panose="020B0400000000000000" pitchFamily="49" charset="-128"/>
              </a:rPr>
              <a:t>募集要項を</a:t>
            </a:r>
            <a:endParaRPr kumimoji="1" lang="en-US" altLang="ja-JP" sz="1433" dirty="0">
              <a:latin typeface="BIZ UDゴシック" panose="020B0400000000000000" pitchFamily="49" charset="-128"/>
              <a:ea typeface="BIZ UDゴシック" panose="020B0400000000000000" pitchFamily="49" charset="-128"/>
            </a:endParaRPr>
          </a:p>
          <a:p>
            <a:pPr algn="ctr"/>
            <a:r>
              <a:rPr kumimoji="1" lang="ja-JP" altLang="en-US" sz="1433" dirty="0">
                <a:latin typeface="BIZ UDゴシック" panose="020B0400000000000000" pitchFamily="49" charset="-128"/>
                <a:ea typeface="BIZ UDゴシック" panose="020B0400000000000000" pitchFamily="49" charset="-128"/>
              </a:rPr>
              <a:t>ご確認ください。</a:t>
            </a:r>
          </a:p>
        </p:txBody>
      </p:sp>
      <p:sp>
        <p:nvSpPr>
          <p:cNvPr id="101" name="正方形/長方形 100"/>
          <p:cNvSpPr/>
          <p:nvPr/>
        </p:nvSpPr>
        <p:spPr>
          <a:xfrm>
            <a:off x="198923" y="9861719"/>
            <a:ext cx="2500049" cy="465640"/>
          </a:xfrm>
          <a:prstGeom prst="rect">
            <a:avLst/>
          </a:prstGeom>
        </p:spPr>
        <p:txBody>
          <a:bodyPr wrap="square">
            <a:spAutoFit/>
          </a:bodyPr>
          <a:lstStyle/>
          <a:p>
            <a:r>
              <a:rPr lang="en-US" altLang="ja-JP" sz="1213" dirty="0">
                <a:hlinkClick r:id="rId3"/>
              </a:rPr>
              <a:t>https://www.pref.osaka.lg.jp/kosodateshien/kensyou/r5.html</a:t>
            </a:r>
            <a:endParaRPr lang="ja-JP" altLang="en-US" sz="1213" dirty="0"/>
          </a:p>
        </p:txBody>
      </p:sp>
      <p:sp>
        <p:nvSpPr>
          <p:cNvPr id="27" name="四角形: 角を丸くする 23">
            <a:extLst>
              <a:ext uri="{FF2B5EF4-FFF2-40B4-BE49-F238E27FC236}">
                <a16:creationId xmlns:a16="http://schemas.microsoft.com/office/drawing/2014/main" id="{B0F549EB-8126-4DC1-B3B7-7727EBF42AD0}"/>
              </a:ext>
            </a:extLst>
          </p:cNvPr>
          <p:cNvSpPr/>
          <p:nvPr/>
        </p:nvSpPr>
        <p:spPr>
          <a:xfrm>
            <a:off x="2489800" y="6732647"/>
            <a:ext cx="1022895" cy="447904"/>
          </a:xfrm>
          <a:prstGeom prst="roundRect">
            <a:avLst/>
          </a:prstGeom>
          <a:solidFill>
            <a:srgbClr val="CCFFFF"/>
          </a:solidFill>
          <a:ln w="127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33" b="1" dirty="0">
                <a:solidFill>
                  <a:schemeClr val="tx1"/>
                </a:solidFill>
                <a:latin typeface="BIZ UDPゴシック" panose="020B0400000000000000" pitchFamily="50" charset="-128"/>
                <a:ea typeface="BIZ UDPゴシック" panose="020B0400000000000000" pitchFamily="50" charset="-128"/>
              </a:rPr>
              <a:t>応募要件</a:t>
            </a:r>
          </a:p>
        </p:txBody>
      </p:sp>
      <p:sp>
        <p:nvSpPr>
          <p:cNvPr id="28" name="テキスト ボックス 27">
            <a:extLst>
              <a:ext uri="{FF2B5EF4-FFF2-40B4-BE49-F238E27FC236}">
                <a16:creationId xmlns:a16="http://schemas.microsoft.com/office/drawing/2014/main" id="{F07451D3-70E8-4673-ADAA-6555AC0E3267}"/>
              </a:ext>
            </a:extLst>
          </p:cNvPr>
          <p:cNvSpPr txBox="1"/>
          <p:nvPr/>
        </p:nvSpPr>
        <p:spPr>
          <a:xfrm>
            <a:off x="126353" y="3331627"/>
            <a:ext cx="7145306" cy="3385542"/>
          </a:xfrm>
          <a:prstGeom prst="rect">
            <a:avLst/>
          </a:prstGeom>
          <a:noFill/>
        </p:spPr>
        <p:txBody>
          <a:bodyPr wrap="square" rtlCol="0" anchor="t">
            <a:spAutoFit/>
          </a:bodyPr>
          <a:lstStyle/>
          <a:p>
            <a:r>
              <a:rPr lang="en-US" altLang="ja-JP" sz="1000" b="1" dirty="0" smtClean="0">
                <a:latin typeface="BIZ UDゴシック" panose="020B0400000000000000" pitchFamily="49" charset="-128"/>
                <a:ea typeface="BIZ UDゴシック" panose="020B0400000000000000" pitchFamily="49" charset="-128"/>
              </a:rPr>
              <a:t>【</a:t>
            </a:r>
            <a:r>
              <a:rPr lang="ja-JP" altLang="en-US" sz="1000" b="1" dirty="0" smtClean="0">
                <a:latin typeface="BIZ UDゴシック" panose="020B0400000000000000" pitchFamily="49" charset="-128"/>
                <a:ea typeface="BIZ UDゴシック" panose="020B0400000000000000" pitchFamily="49" charset="-128"/>
              </a:rPr>
              <a:t>令和３年度</a:t>
            </a:r>
            <a:r>
              <a:rPr lang="en-US" altLang="ja-JP" sz="1000" b="1" dirty="0" smtClean="0">
                <a:latin typeface="BIZ UDゴシック" panose="020B0400000000000000" pitchFamily="49" charset="-128"/>
                <a:ea typeface="BIZ UDゴシック" panose="020B0400000000000000" pitchFamily="49" charset="-128"/>
              </a:rPr>
              <a:t>】</a:t>
            </a:r>
          </a:p>
          <a:p>
            <a:r>
              <a:rPr lang="ja-JP" altLang="en-US" sz="1000" dirty="0" smtClean="0">
                <a:solidFill>
                  <a:schemeClr val="bg1"/>
                </a:solidFill>
                <a:latin typeface="BIZ UDゴシック" panose="020B0400000000000000" pitchFamily="49" charset="-128"/>
                <a:ea typeface="BIZ UDゴシック" panose="020B0400000000000000" pitchFamily="49" charset="-128"/>
              </a:rPr>
              <a:t>　　～表彰区分１～</a:t>
            </a:r>
            <a:endParaRPr lang="en-US" altLang="ja-JP" sz="1000" dirty="0">
              <a:solidFill>
                <a:schemeClr val="bg1"/>
              </a:solidFill>
              <a:latin typeface="BIZ UDゴシック" panose="020B0400000000000000" pitchFamily="49" charset="-128"/>
              <a:ea typeface="BIZ UDゴシック" panose="020B0400000000000000" pitchFamily="49" charset="-128"/>
            </a:endParaRPr>
          </a:p>
          <a:p>
            <a:r>
              <a:rPr lang="ja-JP" altLang="en-US" sz="1000" b="1" dirty="0" smtClean="0">
                <a:solidFill>
                  <a:schemeClr val="bg1"/>
                </a:solidFill>
                <a:latin typeface="BIZ UDゴシック" panose="020B0400000000000000" pitchFamily="49" charset="-128"/>
                <a:ea typeface="BIZ UDゴシック" panose="020B0400000000000000" pitchFamily="49" charset="-128"/>
              </a:rPr>
              <a:t>　　</a:t>
            </a:r>
            <a:r>
              <a:rPr lang="ja-JP" altLang="en-US" sz="1100" b="1" dirty="0" smtClean="0">
                <a:solidFill>
                  <a:schemeClr val="bg1"/>
                </a:solidFill>
                <a:latin typeface="BIZ UDゴシック" panose="020B0400000000000000" pitchFamily="49" charset="-128"/>
                <a:ea typeface="BIZ UDゴシック" panose="020B0400000000000000" pitchFamily="49" charset="-128"/>
              </a:rPr>
              <a:t>社会</a:t>
            </a:r>
            <a:r>
              <a:rPr lang="ja-JP" altLang="en-US" sz="1100" b="1" dirty="0">
                <a:solidFill>
                  <a:schemeClr val="bg1"/>
                </a:solidFill>
                <a:latin typeface="BIZ UDゴシック" panose="020B0400000000000000" pitchFamily="49" charset="-128"/>
                <a:ea typeface="BIZ UDゴシック" panose="020B0400000000000000" pitchFamily="49" charset="-128"/>
              </a:rPr>
              <a:t>医療法人</a:t>
            </a:r>
            <a:r>
              <a:rPr lang="ja-JP" altLang="en-US" sz="1100" b="1" dirty="0" smtClean="0">
                <a:solidFill>
                  <a:schemeClr val="bg1"/>
                </a:solidFill>
                <a:latin typeface="BIZ UDゴシック" panose="020B0400000000000000" pitchFamily="49" charset="-128"/>
                <a:ea typeface="BIZ UDゴシック" panose="020B0400000000000000" pitchFamily="49" charset="-128"/>
              </a:rPr>
              <a:t>ペガサス</a:t>
            </a:r>
            <a:r>
              <a:rPr lang="ja-JP" altLang="en-US" sz="1000" dirty="0" smtClean="0">
                <a:solidFill>
                  <a:schemeClr val="bg1"/>
                </a:solidFill>
                <a:latin typeface="BIZ UDゴシック" panose="020B0400000000000000" pitchFamily="49" charset="-128"/>
                <a:ea typeface="BIZ UDゴシック" panose="020B0400000000000000" pitchFamily="49" charset="-128"/>
              </a:rPr>
              <a:t>（堺市西区</a:t>
            </a:r>
            <a:r>
              <a:rPr lang="ja-JP" altLang="en-US" sz="1000" dirty="0">
                <a:solidFill>
                  <a:schemeClr val="bg1"/>
                </a:solidFill>
                <a:latin typeface="BIZ UDゴシック" panose="020B0400000000000000" pitchFamily="49" charset="-128"/>
                <a:ea typeface="BIZ UDゴシック" panose="020B0400000000000000" pitchFamily="49" charset="-128"/>
              </a:rPr>
              <a:t>浜寺船尾町東</a:t>
            </a:r>
            <a:r>
              <a:rPr lang="en-US" altLang="ja-JP" sz="1000" dirty="0" smtClean="0">
                <a:solidFill>
                  <a:schemeClr val="bg1"/>
                </a:solidFill>
                <a:latin typeface="BIZ UDゴシック" panose="020B0400000000000000" pitchFamily="49" charset="-128"/>
                <a:ea typeface="BIZ UDゴシック" panose="020B0400000000000000" pitchFamily="49" charset="-128"/>
              </a:rPr>
              <a:t>4-244</a:t>
            </a:r>
            <a:r>
              <a:rPr lang="ja-JP" altLang="en-US" sz="1000" dirty="0" smtClean="0">
                <a:solidFill>
                  <a:schemeClr val="bg1"/>
                </a:solidFill>
                <a:latin typeface="BIZ UDゴシック" panose="020B0400000000000000" pitchFamily="49" charset="-128"/>
                <a:ea typeface="BIZ UDゴシック" panose="020B0400000000000000" pitchFamily="49" charset="-128"/>
              </a:rPr>
              <a:t>）</a:t>
            </a:r>
            <a:r>
              <a:rPr lang="en-US" altLang="ja-JP" sz="1000" dirty="0" smtClean="0">
                <a:solidFill>
                  <a:schemeClr val="bg1"/>
                </a:solidFill>
                <a:latin typeface="BIZ UDゴシック" panose="020B0400000000000000" pitchFamily="49" charset="-128"/>
                <a:ea typeface="BIZ UDゴシック" panose="020B0400000000000000" pitchFamily="49" charset="-128"/>
              </a:rPr>
              <a:t> </a:t>
            </a:r>
          </a:p>
          <a:p>
            <a:endParaRPr lang="en-US" altLang="ja-JP" sz="300" dirty="0" smtClean="0">
              <a:latin typeface="BIZ UDゴシック" panose="020B0400000000000000" pitchFamily="49" charset="-128"/>
              <a:ea typeface="BIZ UDゴシック" panose="020B0400000000000000" pitchFamily="49" charset="-128"/>
            </a:endParaRPr>
          </a:p>
          <a:p>
            <a:r>
              <a:rPr lang="ja-JP" altLang="en-US" sz="1000" dirty="0" smtClean="0">
                <a:latin typeface="BIZ UDゴシック" panose="020B0400000000000000" pitchFamily="49" charset="-128"/>
                <a:ea typeface="BIZ UDゴシック" panose="020B0400000000000000" pitchFamily="49" charset="-128"/>
              </a:rPr>
              <a:t>　　◆業種：医療・福祉</a:t>
            </a:r>
            <a:endParaRPr lang="en-US" altLang="ja-JP" sz="1000" dirty="0" smtClean="0">
              <a:latin typeface="BIZ UDゴシック" panose="020B0400000000000000" pitchFamily="49" charset="-128"/>
              <a:ea typeface="BIZ UDゴシック" panose="020B0400000000000000" pitchFamily="49" charset="-128"/>
            </a:endParaRPr>
          </a:p>
          <a:p>
            <a:r>
              <a:rPr lang="ja-JP" altLang="en-US" sz="1000" dirty="0">
                <a:latin typeface="BIZ UDゴシック" panose="020B0400000000000000" pitchFamily="49" charset="-128"/>
                <a:ea typeface="BIZ UDゴシック" panose="020B0400000000000000" pitchFamily="49" charset="-128"/>
              </a:rPr>
              <a:t>　</a:t>
            </a:r>
            <a:r>
              <a:rPr lang="ja-JP" altLang="en-US" sz="1000" dirty="0" smtClean="0">
                <a:latin typeface="BIZ UDゴシック" panose="020B0400000000000000" pitchFamily="49" charset="-128"/>
                <a:ea typeface="BIZ UDゴシック" panose="020B0400000000000000" pitchFamily="49" charset="-128"/>
              </a:rPr>
              <a:t>　◆</a:t>
            </a:r>
            <a:r>
              <a:rPr lang="ja-JP" altLang="en-US" sz="1000" dirty="0">
                <a:latin typeface="BIZ UDゴシック" panose="020B0400000000000000" pitchFamily="49" charset="-128"/>
                <a:ea typeface="BIZ UDゴシック" panose="020B0400000000000000" pitchFamily="49" charset="-128"/>
              </a:rPr>
              <a:t>ひとり親の雇用</a:t>
            </a:r>
            <a:r>
              <a:rPr lang="ja-JP" altLang="en-US" sz="1000" dirty="0" smtClean="0">
                <a:latin typeface="BIZ UDゴシック" panose="020B0400000000000000" pitchFamily="49" charset="-128"/>
                <a:ea typeface="BIZ UDゴシック" panose="020B0400000000000000" pitchFamily="49" charset="-128"/>
              </a:rPr>
              <a:t>状況</a:t>
            </a:r>
            <a:r>
              <a:rPr lang="en-US" altLang="ja-JP" sz="1000" dirty="0" smtClean="0">
                <a:latin typeface="BIZ UDゴシック" panose="020B0400000000000000" pitchFamily="49" charset="-128"/>
                <a:ea typeface="BIZ UDゴシック" panose="020B0400000000000000" pitchFamily="49" charset="-128"/>
              </a:rPr>
              <a:t>	</a:t>
            </a:r>
            <a:r>
              <a:rPr lang="ja-JP" altLang="en-US" sz="1000" dirty="0" smtClean="0">
                <a:latin typeface="BIZ UDゴシック" panose="020B0400000000000000" pitchFamily="49" charset="-128"/>
                <a:ea typeface="BIZ UDゴシック" panose="020B0400000000000000" pitchFamily="49" charset="-128"/>
              </a:rPr>
              <a:t>正職員</a:t>
            </a:r>
            <a:r>
              <a:rPr lang="ja-JP" altLang="en-US" sz="1000" dirty="0">
                <a:latin typeface="BIZ UDゴシック" panose="020B0400000000000000" pitchFamily="49" charset="-128"/>
                <a:ea typeface="BIZ UDゴシック" panose="020B0400000000000000" pitchFamily="49" charset="-128"/>
              </a:rPr>
              <a:t>に占めるひとり親の割合 </a:t>
            </a:r>
            <a:r>
              <a:rPr lang="en-US" altLang="ja-JP" sz="1000" dirty="0">
                <a:latin typeface="BIZ UDゴシック" panose="020B0400000000000000" pitchFamily="49" charset="-128"/>
                <a:ea typeface="BIZ UDゴシック" panose="020B0400000000000000" pitchFamily="49" charset="-128"/>
              </a:rPr>
              <a:t>6.7%</a:t>
            </a:r>
          </a:p>
          <a:p>
            <a:endParaRPr lang="en-US" altLang="ja-JP" sz="300" dirty="0" smtClean="0">
              <a:latin typeface="BIZ UDゴシック" panose="020B0400000000000000" pitchFamily="49" charset="-128"/>
              <a:ea typeface="BIZ UDゴシック" panose="020B0400000000000000" pitchFamily="49" charset="-128"/>
            </a:endParaRPr>
          </a:p>
          <a:p>
            <a:r>
              <a:rPr lang="ja-JP" altLang="en-US" sz="1000" dirty="0" smtClean="0">
                <a:latin typeface="BIZ UDゴシック" panose="020B0400000000000000" pitchFamily="49" charset="-128"/>
                <a:ea typeface="BIZ UDゴシック" panose="020B0400000000000000" pitchFamily="49" charset="-128"/>
              </a:rPr>
              <a:t>　　◆</a:t>
            </a:r>
            <a:r>
              <a:rPr lang="ja-JP" altLang="en-US" sz="1000" dirty="0">
                <a:latin typeface="BIZ UDゴシック" panose="020B0400000000000000" pitchFamily="49" charset="-128"/>
                <a:ea typeface="BIZ UDゴシック" panose="020B0400000000000000" pitchFamily="49" charset="-128"/>
              </a:rPr>
              <a:t>受賞のポイント</a:t>
            </a:r>
            <a:endParaRPr lang="en-US" altLang="ja-JP" sz="1000" dirty="0">
              <a:latin typeface="BIZ UDゴシック" panose="020B0400000000000000" pitchFamily="49" charset="-128"/>
              <a:ea typeface="BIZ UDゴシック" panose="020B0400000000000000" pitchFamily="49" charset="-128"/>
            </a:endParaRPr>
          </a:p>
          <a:p>
            <a:pPr lvl="0" defTabSz="685800">
              <a:defRPr/>
            </a:pPr>
            <a:r>
              <a:rPr lang="ja-JP" altLang="en-US" sz="1000" dirty="0" smtClean="0">
                <a:latin typeface="BIZ UDゴシック" panose="020B0400000000000000" pitchFamily="49" charset="-128"/>
                <a:ea typeface="BIZ UDゴシック" panose="020B0400000000000000" pitchFamily="49" charset="-128"/>
              </a:rPr>
              <a:t>　　　ひとり</a:t>
            </a:r>
            <a:r>
              <a:rPr lang="ja-JP" altLang="en-US" sz="1000" dirty="0">
                <a:latin typeface="BIZ UDゴシック" panose="020B0400000000000000" pitchFamily="49" charset="-128"/>
                <a:ea typeface="BIZ UDゴシック" panose="020B0400000000000000" pitchFamily="49" charset="-128"/>
              </a:rPr>
              <a:t>親を正職員として雇用することについて組織の成長戦略としても捉え、必要な取組みを行っていると評価</a:t>
            </a:r>
            <a:r>
              <a:rPr lang="ja-JP" altLang="en-US" sz="1000" dirty="0" smtClean="0">
                <a:latin typeface="BIZ UDゴシック" panose="020B0400000000000000" pitchFamily="49" charset="-128"/>
                <a:ea typeface="BIZ UDゴシック" panose="020B0400000000000000" pitchFamily="49" charset="-128"/>
              </a:rPr>
              <a:t>で</a:t>
            </a:r>
            <a:endParaRPr lang="en-US" altLang="ja-JP" sz="1000" dirty="0" smtClean="0">
              <a:latin typeface="BIZ UDゴシック" panose="020B0400000000000000" pitchFamily="49" charset="-128"/>
              <a:ea typeface="BIZ UDゴシック" panose="020B0400000000000000" pitchFamily="49" charset="-128"/>
            </a:endParaRPr>
          </a:p>
          <a:p>
            <a:pPr lvl="0" defTabSz="685800">
              <a:defRPr/>
            </a:pPr>
            <a:r>
              <a:rPr lang="ja-JP" altLang="en-US" sz="1000" dirty="0">
                <a:latin typeface="BIZ UDゴシック" panose="020B0400000000000000" pitchFamily="49" charset="-128"/>
                <a:ea typeface="BIZ UDゴシック" panose="020B0400000000000000" pitchFamily="49" charset="-128"/>
              </a:rPr>
              <a:t>　</a:t>
            </a:r>
            <a:r>
              <a:rPr lang="ja-JP" altLang="en-US" sz="1000" dirty="0" smtClean="0">
                <a:latin typeface="BIZ UDゴシック" panose="020B0400000000000000" pitchFamily="49" charset="-128"/>
                <a:ea typeface="BIZ UDゴシック" panose="020B0400000000000000" pitchFamily="49" charset="-128"/>
              </a:rPr>
              <a:t>　きる</a:t>
            </a:r>
            <a:r>
              <a:rPr lang="ja-JP" altLang="en-US" sz="1000" dirty="0">
                <a:latin typeface="BIZ UDゴシック" panose="020B0400000000000000" pitchFamily="49" charset="-128"/>
                <a:ea typeface="BIZ UDゴシック" panose="020B0400000000000000" pitchFamily="49" charset="-128"/>
              </a:rPr>
              <a:t>。たとえば、職員が子どものことを心配することなく、安心して継続的に勤務できるよう、院内保育所や学童</a:t>
            </a:r>
            <a:r>
              <a:rPr lang="ja-JP" altLang="en-US" sz="1000" dirty="0" smtClean="0">
                <a:latin typeface="BIZ UDゴシック" panose="020B0400000000000000" pitchFamily="49" charset="-128"/>
                <a:ea typeface="BIZ UDゴシック" panose="020B0400000000000000" pitchFamily="49" charset="-128"/>
              </a:rPr>
              <a:t>保</a:t>
            </a:r>
            <a:endParaRPr lang="en-US" altLang="ja-JP" sz="1000" dirty="0" smtClean="0">
              <a:latin typeface="BIZ UDゴシック" panose="020B0400000000000000" pitchFamily="49" charset="-128"/>
              <a:ea typeface="BIZ UDゴシック" panose="020B0400000000000000" pitchFamily="49" charset="-128"/>
            </a:endParaRPr>
          </a:p>
          <a:p>
            <a:pPr lvl="0" defTabSz="685800">
              <a:defRPr/>
            </a:pPr>
            <a:r>
              <a:rPr lang="ja-JP" altLang="en-US" sz="1000" dirty="0">
                <a:latin typeface="BIZ UDゴシック" panose="020B0400000000000000" pitchFamily="49" charset="-128"/>
                <a:ea typeface="BIZ UDゴシック" panose="020B0400000000000000" pitchFamily="49" charset="-128"/>
              </a:rPr>
              <a:t>　</a:t>
            </a:r>
            <a:r>
              <a:rPr lang="ja-JP" altLang="en-US" sz="1000" dirty="0" smtClean="0">
                <a:latin typeface="BIZ UDゴシック" panose="020B0400000000000000" pitchFamily="49" charset="-128"/>
                <a:ea typeface="BIZ UDゴシック" panose="020B0400000000000000" pitchFamily="49" charset="-128"/>
              </a:rPr>
              <a:t>　育</a:t>
            </a:r>
            <a:r>
              <a:rPr lang="ja-JP" altLang="en-US" sz="1000" dirty="0">
                <a:latin typeface="BIZ UDゴシック" panose="020B0400000000000000" pitchFamily="49" charset="-128"/>
                <a:ea typeface="BIZ UDゴシック" panose="020B0400000000000000" pitchFamily="49" charset="-128"/>
              </a:rPr>
              <a:t>（キッズルーム）を設置している。また、病児保育の実施や、教員免許を有する者による学習支援や外国人講師</a:t>
            </a:r>
            <a:r>
              <a:rPr lang="ja-JP" altLang="en-US" sz="1000" dirty="0" smtClean="0">
                <a:latin typeface="BIZ UDゴシック" panose="020B0400000000000000" pitchFamily="49" charset="-128"/>
                <a:ea typeface="BIZ UDゴシック" panose="020B0400000000000000" pitchFamily="49" charset="-128"/>
              </a:rPr>
              <a:t>に</a:t>
            </a:r>
            <a:endParaRPr lang="en-US" altLang="ja-JP" sz="1000" dirty="0" smtClean="0">
              <a:latin typeface="BIZ UDゴシック" panose="020B0400000000000000" pitchFamily="49" charset="-128"/>
              <a:ea typeface="BIZ UDゴシック" panose="020B0400000000000000" pitchFamily="49" charset="-128"/>
            </a:endParaRPr>
          </a:p>
          <a:p>
            <a:pPr lvl="0" defTabSz="685800">
              <a:defRPr/>
            </a:pPr>
            <a:r>
              <a:rPr lang="ja-JP" altLang="en-US" sz="1000" dirty="0">
                <a:latin typeface="BIZ UDゴシック" panose="020B0400000000000000" pitchFamily="49" charset="-128"/>
                <a:ea typeface="BIZ UDゴシック" panose="020B0400000000000000" pitchFamily="49" charset="-128"/>
              </a:rPr>
              <a:t>　</a:t>
            </a:r>
            <a:r>
              <a:rPr lang="ja-JP" altLang="en-US" sz="1000" dirty="0" smtClean="0">
                <a:latin typeface="BIZ UDゴシック" panose="020B0400000000000000" pitchFamily="49" charset="-128"/>
                <a:ea typeface="BIZ UDゴシック" panose="020B0400000000000000" pitchFamily="49" charset="-128"/>
              </a:rPr>
              <a:t>　よる</a:t>
            </a:r>
            <a:r>
              <a:rPr lang="ja-JP" altLang="en-US" sz="1000" dirty="0">
                <a:latin typeface="BIZ UDゴシック" panose="020B0400000000000000" pitchFamily="49" charset="-128"/>
                <a:ea typeface="BIZ UDゴシック" panose="020B0400000000000000" pitchFamily="49" charset="-128"/>
              </a:rPr>
              <a:t>英会話なども行われている。これらの取組により、ひとり親が子どもの病気時や小学生の子どもの学習面等に</a:t>
            </a:r>
            <a:r>
              <a:rPr lang="ja-JP" altLang="en-US" sz="1000" dirty="0" smtClean="0">
                <a:latin typeface="BIZ UDゴシック" panose="020B0400000000000000" pitchFamily="49" charset="-128"/>
                <a:ea typeface="BIZ UDゴシック" panose="020B0400000000000000" pitchFamily="49" charset="-128"/>
              </a:rPr>
              <a:t>心</a:t>
            </a:r>
            <a:endParaRPr lang="en-US" altLang="ja-JP" sz="1000" dirty="0" smtClean="0">
              <a:latin typeface="BIZ UDゴシック" panose="020B0400000000000000" pitchFamily="49" charset="-128"/>
              <a:ea typeface="BIZ UDゴシック" panose="020B0400000000000000" pitchFamily="49" charset="-128"/>
            </a:endParaRPr>
          </a:p>
          <a:p>
            <a:pPr lvl="0" defTabSz="685800">
              <a:defRPr/>
            </a:pPr>
            <a:r>
              <a:rPr lang="ja-JP" altLang="en-US" sz="1000" dirty="0">
                <a:latin typeface="BIZ UDゴシック" panose="020B0400000000000000" pitchFamily="49" charset="-128"/>
                <a:ea typeface="BIZ UDゴシック" panose="020B0400000000000000" pitchFamily="49" charset="-128"/>
              </a:rPr>
              <a:t>　</a:t>
            </a:r>
            <a:r>
              <a:rPr lang="ja-JP" altLang="en-US" sz="1000" dirty="0" smtClean="0">
                <a:latin typeface="BIZ UDゴシック" panose="020B0400000000000000" pitchFamily="49" charset="-128"/>
                <a:ea typeface="BIZ UDゴシック" panose="020B0400000000000000" pitchFamily="49" charset="-128"/>
              </a:rPr>
              <a:t>　配する</a:t>
            </a:r>
            <a:r>
              <a:rPr lang="ja-JP" altLang="en-US" sz="1000" dirty="0">
                <a:latin typeface="BIZ UDゴシック" panose="020B0400000000000000" pitchFamily="49" charset="-128"/>
                <a:ea typeface="BIZ UDゴシック" panose="020B0400000000000000" pitchFamily="49" charset="-128"/>
              </a:rPr>
              <a:t>ことなく、就業し続けることが期待できる</a:t>
            </a:r>
            <a:r>
              <a:rPr lang="ja-JP" altLang="en-US" sz="1000" dirty="0" smtClean="0">
                <a:latin typeface="BIZ UDゴシック" panose="020B0400000000000000" pitchFamily="49" charset="-128"/>
                <a:ea typeface="BIZ UDゴシック" panose="020B0400000000000000" pitchFamily="49" charset="-128"/>
              </a:rPr>
              <a:t>。</a:t>
            </a:r>
            <a:endParaRPr lang="en-US" altLang="ja-JP" sz="1000" dirty="0" smtClean="0">
              <a:latin typeface="BIZ UDゴシック" panose="020B0400000000000000" pitchFamily="49" charset="-128"/>
              <a:ea typeface="BIZ UDゴシック" panose="020B0400000000000000" pitchFamily="49" charset="-128"/>
            </a:endParaRPr>
          </a:p>
          <a:p>
            <a:r>
              <a:rPr lang="ja-JP" altLang="en-US" sz="1000" dirty="0" smtClean="0">
                <a:solidFill>
                  <a:schemeClr val="bg1"/>
                </a:solidFill>
                <a:latin typeface="BIZ UDゴシック" panose="020B0400000000000000" pitchFamily="49" charset="-128"/>
                <a:ea typeface="BIZ UDゴシック" panose="020B0400000000000000" pitchFamily="49" charset="-128"/>
              </a:rPr>
              <a:t>　　～表彰区分２～</a:t>
            </a:r>
            <a:endParaRPr lang="en-US" altLang="ja-JP" sz="1000" dirty="0">
              <a:solidFill>
                <a:schemeClr val="bg1"/>
              </a:solidFill>
              <a:latin typeface="BIZ UDゴシック" panose="020B0400000000000000" pitchFamily="49" charset="-128"/>
              <a:ea typeface="BIZ UDゴシック" panose="020B0400000000000000" pitchFamily="49" charset="-128"/>
            </a:endParaRPr>
          </a:p>
          <a:p>
            <a:r>
              <a:rPr lang="ja-JP" altLang="en-US" sz="1000" b="1" dirty="0">
                <a:solidFill>
                  <a:schemeClr val="bg1"/>
                </a:solidFill>
                <a:latin typeface="BIZ UDゴシック" panose="020B0400000000000000" pitchFamily="49" charset="-128"/>
                <a:ea typeface="BIZ UDゴシック" panose="020B0400000000000000" pitchFamily="49" charset="-128"/>
              </a:rPr>
              <a:t>　</a:t>
            </a:r>
            <a:r>
              <a:rPr lang="ja-JP" altLang="en-US" sz="1000" b="1" dirty="0" smtClean="0">
                <a:solidFill>
                  <a:schemeClr val="bg1"/>
                </a:solidFill>
                <a:latin typeface="BIZ UDゴシック" panose="020B0400000000000000" pitchFamily="49" charset="-128"/>
                <a:ea typeface="BIZ UDゴシック" panose="020B0400000000000000" pitchFamily="49" charset="-128"/>
              </a:rPr>
              <a:t>　</a:t>
            </a:r>
            <a:r>
              <a:rPr lang="ja-JP" altLang="en-US" sz="1100" b="1" dirty="0" smtClean="0">
                <a:solidFill>
                  <a:schemeClr val="bg1"/>
                </a:solidFill>
                <a:latin typeface="BIZ UDゴシック" panose="020B0400000000000000" pitchFamily="49" charset="-128"/>
                <a:ea typeface="BIZ UDゴシック" panose="020B0400000000000000" pitchFamily="49" charset="-128"/>
              </a:rPr>
              <a:t>株式</a:t>
            </a:r>
            <a:r>
              <a:rPr lang="ja-JP" altLang="en-US" sz="1100" b="1" dirty="0">
                <a:solidFill>
                  <a:schemeClr val="bg1"/>
                </a:solidFill>
                <a:latin typeface="BIZ UDゴシック" panose="020B0400000000000000" pitchFamily="49" charset="-128"/>
                <a:ea typeface="BIZ UDゴシック" panose="020B0400000000000000" pitchFamily="49" charset="-128"/>
              </a:rPr>
              <a:t>会社やまね</a:t>
            </a:r>
            <a:r>
              <a:rPr lang="ja-JP" altLang="en-US" sz="1100" b="1" dirty="0" smtClean="0">
                <a:solidFill>
                  <a:schemeClr val="bg1"/>
                </a:solidFill>
                <a:latin typeface="BIZ UDゴシック" panose="020B0400000000000000" pitchFamily="49" charset="-128"/>
                <a:ea typeface="BIZ UDゴシック" panose="020B0400000000000000" pitchFamily="49" charset="-128"/>
              </a:rPr>
              <a:t>メディカル</a:t>
            </a:r>
            <a:r>
              <a:rPr lang="ja-JP" altLang="en-US" sz="1000" dirty="0" smtClean="0">
                <a:solidFill>
                  <a:schemeClr val="bg1"/>
                </a:solidFill>
                <a:latin typeface="BIZ UDゴシック" panose="020B0400000000000000" pitchFamily="49" charset="-128"/>
                <a:ea typeface="BIZ UDゴシック" panose="020B0400000000000000" pitchFamily="49" charset="-128"/>
              </a:rPr>
              <a:t>（府内</a:t>
            </a:r>
            <a:r>
              <a:rPr lang="ja-JP" altLang="en-US" sz="1000" dirty="0">
                <a:solidFill>
                  <a:schemeClr val="bg1"/>
                </a:solidFill>
                <a:latin typeface="BIZ UDゴシック" panose="020B0400000000000000" pitchFamily="49" charset="-128"/>
                <a:ea typeface="BIZ UDゴシック" panose="020B0400000000000000" pitchFamily="49" charset="-128"/>
              </a:rPr>
              <a:t>の主な事業所 大阪市淀川区西中島 </a:t>
            </a:r>
            <a:r>
              <a:rPr lang="en-US" altLang="ja-JP" sz="1000" dirty="0">
                <a:solidFill>
                  <a:schemeClr val="bg1"/>
                </a:solidFill>
                <a:latin typeface="BIZ UDゴシック" panose="020B0400000000000000" pitchFamily="49" charset="-128"/>
                <a:ea typeface="BIZ UDゴシック" panose="020B0400000000000000" pitchFamily="49" charset="-128"/>
              </a:rPr>
              <a:t>4-3-22</a:t>
            </a:r>
            <a:r>
              <a:rPr lang="ja-JP" altLang="en-US" sz="1000" dirty="0">
                <a:solidFill>
                  <a:schemeClr val="bg1"/>
                </a:solidFill>
                <a:latin typeface="BIZ UDゴシック" panose="020B0400000000000000" pitchFamily="49" charset="-128"/>
                <a:ea typeface="BIZ UDゴシック" panose="020B0400000000000000" pitchFamily="49" charset="-128"/>
              </a:rPr>
              <a:t>　新大阪長谷ビル </a:t>
            </a:r>
            <a:r>
              <a:rPr lang="en-US" altLang="ja-JP" sz="1000" dirty="0">
                <a:solidFill>
                  <a:schemeClr val="bg1"/>
                </a:solidFill>
                <a:latin typeface="BIZ UDゴシック" panose="020B0400000000000000" pitchFamily="49" charset="-128"/>
                <a:ea typeface="BIZ UDゴシック" panose="020B0400000000000000" pitchFamily="49" charset="-128"/>
              </a:rPr>
              <a:t>1F</a:t>
            </a:r>
            <a:r>
              <a:rPr lang="ja-JP" altLang="en-US" sz="1000" dirty="0">
                <a:solidFill>
                  <a:schemeClr val="bg1"/>
                </a:solidFill>
                <a:latin typeface="BIZ UDゴシック" panose="020B0400000000000000" pitchFamily="49" charset="-128"/>
                <a:ea typeface="BIZ UDゴシック" panose="020B0400000000000000" pitchFamily="49" charset="-128"/>
              </a:rPr>
              <a:t>）</a:t>
            </a:r>
            <a:r>
              <a:rPr lang="en-US" altLang="ja-JP" sz="1000" dirty="0">
                <a:solidFill>
                  <a:schemeClr val="bg1"/>
                </a:solidFill>
                <a:latin typeface="BIZ UDゴシック" panose="020B0400000000000000" pitchFamily="49" charset="-128"/>
                <a:ea typeface="BIZ UDゴシック" panose="020B0400000000000000" pitchFamily="49" charset="-128"/>
              </a:rPr>
              <a:t> </a:t>
            </a:r>
            <a:r>
              <a:rPr lang="ja-JP" altLang="en-US" sz="1000" dirty="0" smtClean="0">
                <a:solidFill>
                  <a:schemeClr val="bg1"/>
                </a:solidFill>
                <a:latin typeface="BIZ UDゴシック" panose="020B0400000000000000" pitchFamily="49" charset="-128"/>
                <a:ea typeface="BIZ UDゴシック" panose="020B0400000000000000" pitchFamily="49" charset="-128"/>
              </a:rPr>
              <a:t>　　　　　　　　　　　　　　　　</a:t>
            </a:r>
            <a:endParaRPr lang="en-US" altLang="ja-JP" sz="1000" dirty="0">
              <a:solidFill>
                <a:schemeClr val="bg1"/>
              </a:solidFill>
              <a:latin typeface="BIZ UDゴシック" panose="020B0400000000000000" pitchFamily="49" charset="-128"/>
              <a:ea typeface="BIZ UDゴシック" panose="020B0400000000000000" pitchFamily="49" charset="-128"/>
            </a:endParaRPr>
          </a:p>
          <a:p>
            <a:endParaRPr lang="en-US" altLang="ja-JP" sz="300" dirty="0" smtClean="0">
              <a:latin typeface="BIZ UDゴシック" panose="020B0400000000000000" pitchFamily="49" charset="-128"/>
              <a:ea typeface="BIZ UDゴシック" panose="020B0400000000000000" pitchFamily="49" charset="-128"/>
            </a:endParaRPr>
          </a:p>
          <a:p>
            <a:r>
              <a:rPr lang="ja-JP" altLang="en-US" sz="1000" dirty="0" smtClean="0">
                <a:latin typeface="BIZ UDゴシック" panose="020B0400000000000000" pitchFamily="49" charset="-128"/>
                <a:ea typeface="BIZ UDゴシック" panose="020B0400000000000000" pitchFamily="49" charset="-128"/>
              </a:rPr>
              <a:t>　　◆業種：高齢者福祉・介護</a:t>
            </a:r>
            <a:endParaRPr lang="en-US" altLang="ja-JP" sz="1000" dirty="0" smtClean="0">
              <a:latin typeface="BIZ UDゴシック" panose="020B0400000000000000" pitchFamily="49" charset="-128"/>
              <a:ea typeface="BIZ UDゴシック" panose="020B0400000000000000" pitchFamily="49" charset="-128"/>
            </a:endParaRPr>
          </a:p>
          <a:p>
            <a:r>
              <a:rPr lang="ja-JP" altLang="en-US" sz="1000" dirty="0">
                <a:latin typeface="BIZ UDゴシック" panose="020B0400000000000000" pitchFamily="49" charset="-128"/>
                <a:ea typeface="BIZ UDゴシック" panose="020B0400000000000000" pitchFamily="49" charset="-128"/>
              </a:rPr>
              <a:t>　</a:t>
            </a:r>
            <a:r>
              <a:rPr lang="ja-JP" altLang="en-US" sz="1000" dirty="0" smtClean="0">
                <a:latin typeface="BIZ UDゴシック" panose="020B0400000000000000" pitchFamily="49" charset="-128"/>
                <a:ea typeface="BIZ UDゴシック" panose="020B0400000000000000" pitchFamily="49" charset="-128"/>
              </a:rPr>
              <a:t>　◆</a:t>
            </a:r>
            <a:r>
              <a:rPr lang="ja-JP" altLang="en-US" sz="1000" dirty="0">
                <a:latin typeface="BIZ UDゴシック" panose="020B0400000000000000" pitchFamily="49" charset="-128"/>
                <a:ea typeface="BIZ UDゴシック" panose="020B0400000000000000" pitchFamily="49" charset="-128"/>
              </a:rPr>
              <a:t>ひとり親の雇用</a:t>
            </a:r>
            <a:r>
              <a:rPr lang="ja-JP" altLang="en-US" sz="1000" dirty="0" smtClean="0">
                <a:latin typeface="BIZ UDゴシック" panose="020B0400000000000000" pitchFamily="49" charset="-128"/>
                <a:ea typeface="BIZ UDゴシック" panose="020B0400000000000000" pitchFamily="49" charset="-128"/>
              </a:rPr>
              <a:t>状況</a:t>
            </a:r>
            <a:r>
              <a:rPr lang="en-US" altLang="ja-JP" sz="1000" dirty="0" smtClean="0">
                <a:latin typeface="BIZ UDゴシック" panose="020B0400000000000000" pitchFamily="49" charset="-128"/>
                <a:ea typeface="BIZ UDゴシック" panose="020B0400000000000000" pitchFamily="49" charset="-128"/>
              </a:rPr>
              <a:t>	</a:t>
            </a:r>
            <a:r>
              <a:rPr lang="ja-JP" altLang="en-US" sz="1000" dirty="0" smtClean="0">
                <a:latin typeface="BIZ UDゴシック" panose="020B0400000000000000" pitchFamily="49" charset="-128"/>
                <a:ea typeface="BIZ UDゴシック" panose="020B0400000000000000" pitchFamily="49" charset="-128"/>
              </a:rPr>
              <a:t>常用労働者に</a:t>
            </a:r>
            <a:r>
              <a:rPr lang="ja-JP" altLang="en-US" sz="1000" dirty="0">
                <a:latin typeface="BIZ UDゴシック" panose="020B0400000000000000" pitchFamily="49" charset="-128"/>
                <a:ea typeface="BIZ UDゴシック" panose="020B0400000000000000" pitchFamily="49" charset="-128"/>
              </a:rPr>
              <a:t>占めるひとり親の割合 </a:t>
            </a:r>
            <a:r>
              <a:rPr lang="en-US" altLang="ja-JP" sz="1000" dirty="0">
                <a:latin typeface="BIZ UDゴシック" panose="020B0400000000000000" pitchFamily="49" charset="-128"/>
                <a:ea typeface="BIZ UDゴシック" panose="020B0400000000000000" pitchFamily="49" charset="-128"/>
              </a:rPr>
              <a:t>4.6% </a:t>
            </a:r>
            <a:endParaRPr lang="ja-JP" altLang="en-US" sz="1000" dirty="0">
              <a:latin typeface="BIZ UDゴシック" panose="020B0400000000000000" pitchFamily="49" charset="-128"/>
              <a:ea typeface="BIZ UDゴシック" panose="020B0400000000000000" pitchFamily="49" charset="-128"/>
            </a:endParaRPr>
          </a:p>
          <a:p>
            <a:endParaRPr lang="en-US" altLang="ja-JP" sz="300" dirty="0" smtClean="0">
              <a:latin typeface="BIZ UDゴシック" panose="020B0400000000000000" pitchFamily="49" charset="-128"/>
              <a:ea typeface="BIZ UDゴシック" panose="020B0400000000000000" pitchFamily="49" charset="-128"/>
            </a:endParaRPr>
          </a:p>
          <a:p>
            <a:r>
              <a:rPr lang="ja-JP" altLang="en-US" sz="1000" dirty="0" smtClean="0">
                <a:latin typeface="BIZ UDゴシック" panose="020B0400000000000000" pitchFamily="49" charset="-128"/>
                <a:ea typeface="BIZ UDゴシック" panose="020B0400000000000000" pitchFamily="49" charset="-128"/>
              </a:rPr>
              <a:t>　　◆</a:t>
            </a:r>
            <a:r>
              <a:rPr lang="ja-JP" altLang="en-US" sz="1000" dirty="0">
                <a:latin typeface="BIZ UDゴシック" panose="020B0400000000000000" pitchFamily="49" charset="-128"/>
                <a:ea typeface="BIZ UDゴシック" panose="020B0400000000000000" pitchFamily="49" charset="-128"/>
              </a:rPr>
              <a:t>受賞のポイント</a:t>
            </a:r>
            <a:endParaRPr lang="en-US" altLang="ja-JP" sz="1000" dirty="0">
              <a:latin typeface="BIZ UDゴシック" panose="020B0400000000000000" pitchFamily="49" charset="-128"/>
              <a:ea typeface="BIZ UDゴシック" panose="020B0400000000000000" pitchFamily="49" charset="-128"/>
            </a:endParaRPr>
          </a:p>
          <a:p>
            <a:pPr lvl="0" defTabSz="685800">
              <a:defRPr/>
            </a:pPr>
            <a:r>
              <a:rPr lang="ja-JP" altLang="en-US" sz="1000" dirty="0" smtClean="0">
                <a:latin typeface="BIZ UDゴシック" panose="020B0400000000000000" pitchFamily="49" charset="-128"/>
                <a:ea typeface="BIZ UDゴシック" panose="020B0400000000000000" pitchFamily="49" charset="-128"/>
              </a:rPr>
              <a:t>　　　職員</a:t>
            </a:r>
            <a:r>
              <a:rPr lang="ja-JP" altLang="en-US" sz="1000" dirty="0">
                <a:latin typeface="BIZ UDゴシック" panose="020B0400000000000000" pitchFamily="49" charset="-128"/>
                <a:ea typeface="BIZ UDゴシック" panose="020B0400000000000000" pitchFamily="49" charset="-128"/>
              </a:rPr>
              <a:t>が家事・育児をしながら働き続けることができるように柔軟にシフトを組む、フルタイム勤務と短時間勤務</a:t>
            </a:r>
            <a:r>
              <a:rPr lang="ja-JP" altLang="en-US" sz="1000" dirty="0" smtClean="0">
                <a:latin typeface="BIZ UDゴシック" panose="020B0400000000000000" pitchFamily="49" charset="-128"/>
                <a:ea typeface="BIZ UDゴシック" panose="020B0400000000000000" pitchFamily="49" charset="-128"/>
              </a:rPr>
              <a:t>の</a:t>
            </a:r>
            <a:endParaRPr lang="en-US" altLang="ja-JP" sz="1000" dirty="0" smtClean="0">
              <a:latin typeface="BIZ UDゴシック" panose="020B0400000000000000" pitchFamily="49" charset="-128"/>
              <a:ea typeface="BIZ UDゴシック" panose="020B0400000000000000" pitchFamily="49" charset="-128"/>
            </a:endParaRPr>
          </a:p>
          <a:p>
            <a:pPr lvl="0" defTabSz="685800">
              <a:defRPr/>
            </a:pPr>
            <a:r>
              <a:rPr lang="ja-JP" altLang="en-US" sz="1000" dirty="0">
                <a:latin typeface="BIZ UDゴシック" panose="020B0400000000000000" pitchFamily="49" charset="-128"/>
                <a:ea typeface="BIZ UDゴシック" panose="020B0400000000000000" pitchFamily="49" charset="-128"/>
              </a:rPr>
              <a:t>　</a:t>
            </a:r>
            <a:r>
              <a:rPr lang="ja-JP" altLang="en-US" sz="1000" dirty="0" smtClean="0">
                <a:latin typeface="BIZ UDゴシック" panose="020B0400000000000000" pitchFamily="49" charset="-128"/>
                <a:ea typeface="BIZ UDゴシック" panose="020B0400000000000000" pitchFamily="49" charset="-128"/>
              </a:rPr>
              <a:t>　変更</a:t>
            </a:r>
            <a:r>
              <a:rPr lang="ja-JP" altLang="en-US" sz="1000" dirty="0">
                <a:latin typeface="BIZ UDゴシック" panose="020B0400000000000000" pitchFamily="49" charset="-128"/>
                <a:ea typeface="BIZ UDゴシック" panose="020B0400000000000000" pitchFamily="49" charset="-128"/>
              </a:rPr>
              <a:t>にも柔軟に対応するなどにより、ひとり親が仕事と家事・育児を両立しやすい取組を行っていると評価できる</a:t>
            </a:r>
            <a:r>
              <a:rPr lang="ja-JP" altLang="en-US" sz="1000" dirty="0" smtClean="0">
                <a:latin typeface="BIZ UDゴシック" panose="020B0400000000000000" pitchFamily="49" charset="-128"/>
                <a:ea typeface="BIZ UDゴシック" panose="020B0400000000000000" pitchFamily="49" charset="-128"/>
              </a:rPr>
              <a:t>。</a:t>
            </a:r>
            <a:endParaRPr lang="en-US" altLang="ja-JP" sz="1000" dirty="0" smtClean="0">
              <a:latin typeface="BIZ UDゴシック" panose="020B0400000000000000" pitchFamily="49" charset="-128"/>
              <a:ea typeface="BIZ UDゴシック" panose="020B0400000000000000" pitchFamily="49" charset="-128"/>
            </a:endParaRPr>
          </a:p>
          <a:p>
            <a:pPr lvl="0" defTabSz="685800">
              <a:defRPr/>
            </a:pPr>
            <a:r>
              <a:rPr lang="ja-JP" altLang="en-US" sz="1000" dirty="0">
                <a:latin typeface="BIZ UDゴシック" panose="020B0400000000000000" pitchFamily="49" charset="-128"/>
                <a:ea typeface="BIZ UDゴシック" panose="020B0400000000000000" pitchFamily="49" charset="-128"/>
              </a:rPr>
              <a:t>　</a:t>
            </a:r>
            <a:r>
              <a:rPr lang="ja-JP" altLang="en-US" sz="1000" dirty="0" smtClean="0">
                <a:latin typeface="BIZ UDゴシック" panose="020B0400000000000000" pitchFamily="49" charset="-128"/>
                <a:ea typeface="BIZ UDゴシック" panose="020B0400000000000000" pitchFamily="49" charset="-128"/>
              </a:rPr>
              <a:t>　また</a:t>
            </a:r>
            <a:r>
              <a:rPr lang="ja-JP" altLang="en-US" sz="1000" dirty="0">
                <a:latin typeface="BIZ UDゴシック" panose="020B0400000000000000" pitchFamily="49" charset="-128"/>
                <a:ea typeface="BIZ UDゴシック" panose="020B0400000000000000" pitchFamily="49" charset="-128"/>
              </a:rPr>
              <a:t>、各自治体で実施している、子育てに優しい職場環境づくりの行動を宣言する制度等に積極的に登録するなど</a:t>
            </a:r>
            <a:r>
              <a:rPr lang="ja-JP" altLang="en-US" sz="1000" dirty="0" smtClean="0">
                <a:latin typeface="BIZ UDゴシック" panose="020B0400000000000000" pitchFamily="49" charset="-128"/>
                <a:ea typeface="BIZ UDゴシック" panose="020B0400000000000000" pitchFamily="49" charset="-128"/>
              </a:rPr>
              <a:t>、</a:t>
            </a:r>
            <a:endParaRPr lang="en-US" altLang="ja-JP" sz="1000" dirty="0" smtClean="0">
              <a:latin typeface="BIZ UDゴシック" panose="020B0400000000000000" pitchFamily="49" charset="-128"/>
              <a:ea typeface="BIZ UDゴシック" panose="020B0400000000000000" pitchFamily="49" charset="-128"/>
            </a:endParaRPr>
          </a:p>
          <a:p>
            <a:pPr lvl="0" defTabSz="685800">
              <a:defRPr/>
            </a:pPr>
            <a:r>
              <a:rPr lang="ja-JP" altLang="en-US" sz="1000" dirty="0">
                <a:latin typeface="BIZ UDゴシック" panose="020B0400000000000000" pitchFamily="49" charset="-128"/>
                <a:ea typeface="BIZ UDゴシック" panose="020B0400000000000000" pitchFamily="49" charset="-128"/>
              </a:rPr>
              <a:t>　</a:t>
            </a:r>
            <a:r>
              <a:rPr lang="ja-JP" altLang="en-US" sz="1000" dirty="0" smtClean="0">
                <a:latin typeface="BIZ UDゴシック" panose="020B0400000000000000" pitchFamily="49" charset="-128"/>
                <a:ea typeface="BIZ UDゴシック" panose="020B0400000000000000" pitchFamily="49" charset="-128"/>
              </a:rPr>
              <a:t>　企業</a:t>
            </a:r>
            <a:r>
              <a:rPr lang="ja-JP" altLang="en-US" sz="1000" dirty="0">
                <a:latin typeface="BIZ UDゴシック" panose="020B0400000000000000" pitchFamily="49" charset="-128"/>
                <a:ea typeface="BIZ UDゴシック" panose="020B0400000000000000" pitchFamily="49" charset="-128"/>
              </a:rPr>
              <a:t>全体として、子育てを応援する雰囲気が醸成されていることがうかがわれる</a:t>
            </a:r>
            <a:r>
              <a:rPr lang="ja-JP" altLang="en-US" sz="1000" dirty="0" smtClean="0">
                <a:latin typeface="BIZ UDゴシック" panose="020B0400000000000000" pitchFamily="49" charset="-128"/>
                <a:ea typeface="BIZ UDゴシック" panose="020B0400000000000000" pitchFamily="49" charset="-128"/>
              </a:rPr>
              <a:t>。</a:t>
            </a:r>
            <a:endParaRPr lang="en-US" altLang="ja-JP" sz="1000" dirty="0">
              <a:latin typeface="BIZ UDゴシック" panose="020B0400000000000000" pitchFamily="49" charset="-128"/>
              <a:ea typeface="BIZ UDゴシック" panose="020B0400000000000000" pitchFamily="49" charset="-128"/>
            </a:endParaRPr>
          </a:p>
        </p:txBody>
      </p:sp>
      <p:sp>
        <p:nvSpPr>
          <p:cNvPr id="5" name="テキスト ボックス 4"/>
          <p:cNvSpPr txBox="1"/>
          <p:nvPr/>
        </p:nvSpPr>
        <p:spPr>
          <a:xfrm>
            <a:off x="3779835" y="346824"/>
            <a:ext cx="2705877" cy="246221"/>
          </a:xfrm>
          <a:prstGeom prst="rect">
            <a:avLst/>
          </a:prstGeom>
          <a:noFill/>
        </p:spPr>
        <p:txBody>
          <a:bodyPr wrap="square" rtlCol="0">
            <a:spAutoFit/>
          </a:bodyPr>
          <a:lstStyle/>
          <a:p>
            <a:r>
              <a:rPr kumimoji="1" lang="en-US" altLang="ja-JP" sz="1000" dirty="0" smtClean="0">
                <a:latin typeface="BIZ UDPゴシック" panose="020B0400000000000000" pitchFamily="50" charset="-128"/>
                <a:ea typeface="BIZ UDPゴシック" panose="020B0400000000000000" pitchFamily="50" charset="-128"/>
              </a:rPr>
              <a:t>※</a:t>
            </a:r>
            <a:r>
              <a:rPr kumimoji="1" lang="ja-JP" altLang="en-US" sz="1000" dirty="0" smtClean="0">
                <a:latin typeface="BIZ UDPゴシック" panose="020B0400000000000000" pitchFamily="50" charset="-128"/>
                <a:ea typeface="BIZ UDPゴシック" panose="020B0400000000000000" pitchFamily="50" charset="-128"/>
              </a:rPr>
              <a:t>掲載情報は</a:t>
            </a:r>
            <a:r>
              <a:rPr kumimoji="1" lang="ja-JP" altLang="en-US" sz="1000" smtClean="0">
                <a:latin typeface="BIZ UDPゴシック" panose="020B0400000000000000" pitchFamily="50" charset="-128"/>
                <a:ea typeface="BIZ UDPゴシック" panose="020B0400000000000000" pitchFamily="50" charset="-128"/>
              </a:rPr>
              <a:t>、各受賞年度</a:t>
            </a:r>
            <a:r>
              <a:rPr kumimoji="1" lang="ja-JP" altLang="en-US" sz="1000" dirty="0" smtClean="0">
                <a:latin typeface="BIZ UDPゴシック" panose="020B0400000000000000" pitchFamily="50" charset="-128"/>
                <a:ea typeface="BIZ UDPゴシック" panose="020B0400000000000000" pitchFamily="50" charset="-128"/>
              </a:rPr>
              <a:t>時点の情報です</a:t>
            </a:r>
            <a:r>
              <a:rPr kumimoji="1" lang="ja-JP" altLang="en-US" sz="1000" dirty="0" smtClean="0"/>
              <a:t>。</a:t>
            </a:r>
            <a:endParaRPr kumimoji="1" lang="ja-JP" altLang="en-US" sz="1000" dirty="0"/>
          </a:p>
        </p:txBody>
      </p:sp>
      <p:pic>
        <p:nvPicPr>
          <p:cNvPr id="2" name="図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30016" y="8860902"/>
            <a:ext cx="931858" cy="931858"/>
          </a:xfrm>
          <a:prstGeom prst="rect">
            <a:avLst/>
          </a:prstGeom>
        </p:spPr>
      </p:pic>
    </p:spTree>
    <p:extLst>
      <p:ext uri="{BB962C8B-B14F-4D97-AF65-F5344CB8AC3E}">
        <p14:creationId xmlns:p14="http://schemas.microsoft.com/office/powerpoint/2010/main" val="15471331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1383</Words>
  <Application>Microsoft Office PowerPoint</Application>
  <PresentationFormat>ユーザー設定</PresentationFormat>
  <Paragraphs>112</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BIZ UDPゴシック</vt:lpstr>
      <vt:lpstr>BIZ UDゴシック</vt:lpstr>
      <vt:lpstr>HGP創英角ﾎﾟｯﾌﾟ体</vt:lpstr>
      <vt:lpstr>Meiryo UI</vt:lpstr>
      <vt:lpstr>游ゴシック</vt:lpstr>
      <vt:lpstr>游ゴシック Light</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2022-07-22T04:19:27Z</dcterms:created>
  <dcterms:modified xsi:type="dcterms:W3CDTF">2023-08-01T04:05:01Z</dcterms:modified>
</cp:coreProperties>
</file>