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8" r:id="rId2"/>
    <p:sldId id="260"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7203618-B2FE-430A-8FA1-B126B428DE0B}" type="datetimeFigureOut">
              <a:rPr kumimoji="1" lang="ja-JP" altLang="en-US" smtClean="0"/>
              <a:t>2023/3/29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FBE880F-A733-4D3B-BB68-73C1AD73600B}" type="slidenum">
              <a:rPr kumimoji="1" lang="ja-JP" altLang="en-US" smtClean="0"/>
              <a:t>‹#›</a:t>
            </a:fld>
            <a:endParaRPr kumimoji="1" lang="ja-JP" altLang="en-US"/>
          </a:p>
        </p:txBody>
      </p:sp>
    </p:spTree>
    <p:extLst>
      <p:ext uri="{BB962C8B-B14F-4D97-AF65-F5344CB8AC3E}">
        <p14:creationId xmlns:p14="http://schemas.microsoft.com/office/powerpoint/2010/main" val="10704334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0E1C0AE-7D44-44CD-9F60-9DF443E5490B}" type="datetime1">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631076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7D2E97-2F5B-49E8-ABD5-F293BE62378A}" type="datetime1">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562980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8139F2D-EDE9-4CC9-BEEC-BD521CB7229E}" type="datetime1">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829353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97FA2D7-49A3-4618-AA4A-5E25F2D500AB}" type="datetime1">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252977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3830B4F-8C64-4ABC-93B7-01CA1A70AA7F}" type="datetime1">
              <a:rPr kumimoji="1" lang="ja-JP" altLang="en-US" smtClean="0"/>
              <a:t>2023/3/29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8080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66FDC68-AEB0-4150-86EF-989881B53B49}" type="datetime1">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4096477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0A5E3EA-97B9-490C-9DA2-0BC054C967F4}" type="datetime1">
              <a:rPr kumimoji="1" lang="ja-JP" altLang="en-US" smtClean="0"/>
              <a:t>2023/3/29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30781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82FCCB0-E325-4A38-9E33-4EDCA2BD9A26}" type="datetime1">
              <a:rPr kumimoji="1" lang="ja-JP" altLang="en-US" smtClean="0"/>
              <a:t>2023/3/29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53139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BCE70-8F08-4F96-8C72-275D766273B9}" type="datetime1">
              <a:rPr kumimoji="1" lang="ja-JP" altLang="en-US" smtClean="0"/>
              <a:t>2023/3/29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95790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700F1DA-42DD-4CDC-ABDB-EBC4D03B1C67}" type="datetime1">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979832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03D4DE9-A60F-42CA-91F5-69C423112D9F}" type="datetime1">
              <a:rPr kumimoji="1" lang="ja-JP" altLang="en-US" smtClean="0"/>
              <a:t>2023/3/29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20212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83CFB5-C800-498C-8E20-5AF8F102737B}" type="datetime1">
              <a:rPr kumimoji="1" lang="ja-JP" altLang="en-US" smtClean="0"/>
              <a:t>2023/3/29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044110-C8C5-4837-8817-7F8B4D0D154B}" type="slidenum">
              <a:rPr kumimoji="1" lang="ja-JP" altLang="en-US" smtClean="0"/>
              <a:t>‹#›</a:t>
            </a:fld>
            <a:endParaRPr kumimoji="1" lang="ja-JP" altLang="en-US"/>
          </a:p>
        </p:txBody>
      </p:sp>
    </p:spTree>
    <p:extLst>
      <p:ext uri="{BB962C8B-B14F-4D97-AF65-F5344CB8AC3E}">
        <p14:creationId xmlns:p14="http://schemas.microsoft.com/office/powerpoint/2010/main" val="13061878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541917412"/>
              </p:ext>
            </p:extLst>
          </p:nvPr>
        </p:nvGraphicFramePr>
        <p:xfrm>
          <a:off x="377779" y="1397001"/>
          <a:ext cx="8379854" cy="2337872"/>
        </p:xfrm>
        <a:graphic>
          <a:graphicData uri="http://schemas.openxmlformats.org/drawingml/2006/table">
            <a:tbl>
              <a:tblPr firstRow="1" bandRow="1">
                <a:tableStyleId>{5C22544A-7EE6-4342-B048-85BDC9FD1C3A}</a:tableStyleId>
              </a:tblPr>
              <a:tblGrid>
                <a:gridCol w="8379854">
                  <a:extLst>
                    <a:ext uri="{9D8B030D-6E8A-4147-A177-3AD203B41FA5}">
                      <a16:colId xmlns:a16="http://schemas.microsoft.com/office/drawing/2014/main" val="1027945151"/>
                    </a:ext>
                  </a:extLst>
                </a:gridCol>
              </a:tblGrid>
              <a:tr h="431800">
                <a:tc>
                  <a:txBody>
                    <a:bodyPr/>
                    <a:lstStyle/>
                    <a:p>
                      <a:r>
                        <a:rPr kumimoji="1" lang="en-US" altLang="ja-JP" sz="1600" dirty="0" smtClean="0"/>
                        <a:t>【</a:t>
                      </a:r>
                      <a:r>
                        <a:rPr kumimoji="1" lang="ja-JP" altLang="en-US" sz="1600" dirty="0" smtClean="0"/>
                        <a:t>就労相談における課題について</a:t>
                      </a:r>
                      <a:r>
                        <a:rPr kumimoji="1" lang="en-US" altLang="ja-JP" sz="1600" dirty="0" smtClean="0"/>
                        <a:t>】</a:t>
                      </a:r>
                    </a:p>
                  </a:txBody>
                  <a:tcPr/>
                </a:tc>
                <a:extLst>
                  <a:ext uri="{0D108BD9-81ED-4DB2-BD59-A6C34878D82A}">
                    <a16:rowId xmlns:a16="http://schemas.microsoft.com/office/drawing/2014/main" val="1309932265"/>
                  </a:ext>
                </a:extLst>
              </a:tr>
              <a:tr h="1182637">
                <a:tc>
                  <a:txBody>
                    <a:bodyPr/>
                    <a:lstStyle/>
                    <a:p>
                      <a:r>
                        <a:rPr kumimoji="1" lang="ja-JP" altLang="en-US" sz="1200" dirty="0" smtClean="0"/>
                        <a:t>〇就労相談においては、ニーズの質や内容が変わってきている。例えば、</a:t>
                      </a:r>
                      <a:r>
                        <a:rPr kumimoji="1" lang="ja-JP" altLang="en-US" sz="1200" dirty="0" err="1" smtClean="0"/>
                        <a:t>障がいを開</a:t>
                      </a:r>
                      <a:r>
                        <a:rPr kumimoji="1" lang="ja-JP" altLang="en-US" sz="1200" dirty="0" smtClean="0"/>
                        <a:t>示せずに働いたり、一部に開示し</a:t>
                      </a:r>
                      <a:endParaRPr kumimoji="1" lang="en-US" altLang="ja-JP" sz="1200" dirty="0" smtClean="0"/>
                    </a:p>
                    <a:p>
                      <a:r>
                        <a:rPr kumimoji="1" lang="ja-JP" altLang="en-US" sz="1200" dirty="0" smtClean="0"/>
                        <a:t>　</a:t>
                      </a:r>
                      <a:r>
                        <a:rPr kumimoji="1" lang="ja-JP" altLang="en-US" sz="1200" dirty="0" err="1" smtClean="0"/>
                        <a:t>た</a:t>
                      </a:r>
                      <a:r>
                        <a:rPr kumimoji="1" lang="ja-JP" altLang="en-US" sz="1200" dirty="0" smtClean="0"/>
                        <a:t>としても障害者雇用ではなく一般雇用で働きたいというニーズをお持ちの方は少なくない（給料や条件面で障害者</a:t>
                      </a:r>
                      <a:endParaRPr kumimoji="1" lang="en-US" altLang="ja-JP" sz="1200" dirty="0" smtClean="0"/>
                    </a:p>
                    <a:p>
                      <a:r>
                        <a:rPr kumimoji="1" lang="ja-JP" altLang="en-US" sz="1200" dirty="0" smtClean="0"/>
                        <a:t>　雇用を選択できない人も多い）。障がいのある方への既存の就労支援の枠組みに当てはまらない方や希望しない方へ</a:t>
                      </a:r>
                      <a:endParaRPr kumimoji="1" lang="en-US" altLang="ja-JP" sz="1200" dirty="0" smtClean="0"/>
                    </a:p>
                    <a:p>
                      <a:r>
                        <a:rPr kumimoji="1" lang="ja-JP" altLang="en-US" sz="1200" dirty="0" smtClean="0"/>
                        <a:t>　の（定着支援を含めた）柔軟なサポートが求められている。柔軟なサポ</a:t>
                      </a:r>
                      <a:r>
                        <a:rPr kumimoji="1" lang="en-US" altLang="ja-JP" sz="1200" dirty="0" smtClean="0"/>
                        <a:t>―</a:t>
                      </a:r>
                      <a:r>
                        <a:rPr kumimoji="1" lang="ja-JP" altLang="en-US" sz="1200" dirty="0" smtClean="0"/>
                        <a:t>トをする中でも、その方の</a:t>
                      </a:r>
                      <a:r>
                        <a:rPr kumimoji="1" lang="ja-JP" altLang="en-US" sz="1200" dirty="0" err="1" smtClean="0"/>
                        <a:t>障がい</a:t>
                      </a:r>
                      <a:r>
                        <a:rPr kumimoji="1" lang="ja-JP" altLang="en-US" sz="1200" dirty="0" smtClean="0"/>
                        <a:t>特性や学</a:t>
                      </a:r>
                      <a:endParaRPr kumimoji="1" lang="en-US" altLang="ja-JP" sz="1200" dirty="0" smtClean="0"/>
                    </a:p>
                    <a:p>
                      <a:r>
                        <a:rPr kumimoji="1" lang="ja-JP" altLang="en-US" sz="1200" dirty="0" smtClean="0"/>
                        <a:t>　習スタイルに合わせた関わり方を支援者が知った上でサポートすることが必須になる。</a:t>
                      </a:r>
                    </a:p>
                    <a:p>
                      <a:endParaRPr kumimoji="1" lang="en-US" altLang="ja-JP" sz="1200" dirty="0" smtClean="0"/>
                    </a:p>
                  </a:txBody>
                  <a:tcPr/>
                </a:tc>
                <a:extLst>
                  <a:ext uri="{0D108BD9-81ED-4DB2-BD59-A6C34878D82A}">
                    <a16:rowId xmlns:a16="http://schemas.microsoft.com/office/drawing/2014/main" val="4251745432"/>
                  </a:ext>
                </a:extLst>
              </a:tr>
              <a:tr h="7173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・発達障がいの診断を受けていない人の就労では、短期間で離職を繰り返し、</a:t>
                      </a:r>
                      <a:r>
                        <a:rPr kumimoji="1" lang="ja-JP" altLang="en-US" sz="1200" dirty="0" err="1" smtClean="0"/>
                        <a:t>障がい</a:t>
                      </a:r>
                      <a:r>
                        <a:rPr kumimoji="1" lang="ja-JP" altLang="en-US" sz="1200" dirty="0" smtClean="0"/>
                        <a:t>福祉サービスで就労支援を希望される時点では、自己肯定感がかなり低くなっており、支援も容易ではなくなるため、早い時期に相談や支援を受けられるようにすることが課題と考えています。</a:t>
                      </a:r>
                    </a:p>
                  </a:txBody>
                  <a:tcPr/>
                </a:tc>
                <a:extLst>
                  <a:ext uri="{0D108BD9-81ED-4DB2-BD59-A6C34878D82A}">
                    <a16:rowId xmlns:a16="http://schemas.microsoft.com/office/drawing/2014/main" val="4026989844"/>
                  </a:ext>
                </a:extLst>
              </a:tr>
            </a:tbl>
          </a:graphicData>
        </a:graphic>
      </p:graphicFrame>
      <p:sp>
        <p:nvSpPr>
          <p:cNvPr id="7" name="テキスト ボックス 6"/>
          <p:cNvSpPr txBox="1"/>
          <p:nvPr/>
        </p:nvSpPr>
        <p:spPr>
          <a:xfrm>
            <a:off x="487249" y="557487"/>
            <a:ext cx="8160914" cy="646331"/>
          </a:xfrm>
          <a:prstGeom prst="rect">
            <a:avLst/>
          </a:prstGeom>
          <a:noFill/>
        </p:spPr>
        <p:txBody>
          <a:bodyPr wrap="square" rtlCol="0">
            <a:spAutoFit/>
          </a:bodyPr>
          <a:lstStyle/>
          <a:p>
            <a:r>
              <a:rPr kumimoji="1" lang="ja-JP" altLang="en-US" b="1" dirty="0" smtClean="0"/>
              <a:t>委員の皆様からのご意見（ご意見記入シートより抜粋）</a:t>
            </a:r>
            <a:endParaRPr kumimoji="1" lang="en-US" altLang="ja-JP" b="1" dirty="0" smtClean="0"/>
          </a:p>
          <a:p>
            <a:r>
              <a:rPr kumimoji="1" lang="ja-JP" altLang="en-US" b="1" dirty="0"/>
              <a:t>◎「発達障がいの特性が伺われる大人への支援について</a:t>
            </a:r>
            <a:r>
              <a:rPr kumimoji="1" lang="ja-JP" altLang="en-US" b="1" dirty="0" smtClean="0"/>
              <a:t>」</a:t>
            </a:r>
            <a:endParaRPr kumimoji="1" lang="ja-JP" altLang="en-US" b="1" dirty="0"/>
          </a:p>
        </p:txBody>
      </p:sp>
      <p:graphicFrame>
        <p:nvGraphicFramePr>
          <p:cNvPr id="8" name="表 7"/>
          <p:cNvGraphicFramePr>
            <a:graphicFrameLocks noGrp="1"/>
          </p:cNvGraphicFramePr>
          <p:nvPr>
            <p:extLst>
              <p:ext uri="{D42A27DB-BD31-4B8C-83A1-F6EECF244321}">
                <p14:modId xmlns:p14="http://schemas.microsoft.com/office/powerpoint/2010/main" val="150164780"/>
              </p:ext>
            </p:extLst>
          </p:nvPr>
        </p:nvGraphicFramePr>
        <p:xfrm>
          <a:off x="377779" y="3928056"/>
          <a:ext cx="8379854" cy="2748280"/>
        </p:xfrm>
        <a:graphic>
          <a:graphicData uri="http://schemas.openxmlformats.org/drawingml/2006/table">
            <a:tbl>
              <a:tblPr firstRow="1" bandRow="1">
                <a:tableStyleId>{5C22544A-7EE6-4342-B048-85BDC9FD1C3A}</a:tableStyleId>
              </a:tblPr>
              <a:tblGrid>
                <a:gridCol w="8379854">
                  <a:extLst>
                    <a:ext uri="{9D8B030D-6E8A-4147-A177-3AD203B41FA5}">
                      <a16:colId xmlns:a16="http://schemas.microsoft.com/office/drawing/2014/main" val="2081350543"/>
                    </a:ext>
                  </a:extLst>
                </a:gridCol>
              </a:tblGrid>
              <a:tr h="370840">
                <a:tc>
                  <a:txBody>
                    <a:bodyPr/>
                    <a:lstStyle/>
                    <a:p>
                      <a:r>
                        <a:rPr kumimoji="1" lang="en-US" altLang="ja-JP" sz="1600" dirty="0" smtClean="0"/>
                        <a:t>【</a:t>
                      </a:r>
                      <a:r>
                        <a:rPr kumimoji="1" lang="ja-JP" altLang="en-US" sz="1600" dirty="0" smtClean="0"/>
                        <a:t>支援の入り口とその後のつなぎについて</a:t>
                      </a:r>
                      <a:r>
                        <a:rPr kumimoji="1" lang="en-US" altLang="ja-JP" sz="1600" dirty="0" smtClean="0"/>
                        <a:t>】</a:t>
                      </a:r>
                      <a:endParaRPr kumimoji="1" lang="ja-JP" altLang="en-US" sz="1600" dirty="0"/>
                    </a:p>
                  </a:txBody>
                  <a:tcPr/>
                </a:tc>
                <a:extLst>
                  <a:ext uri="{0D108BD9-81ED-4DB2-BD59-A6C34878D82A}">
                    <a16:rowId xmlns:a16="http://schemas.microsoft.com/office/drawing/2014/main" val="3070660235"/>
                  </a:ext>
                </a:extLst>
              </a:tr>
              <a:tr h="370840">
                <a:tc>
                  <a:txBody>
                    <a:bodyPr/>
                    <a:lstStyle/>
                    <a:p>
                      <a:r>
                        <a:rPr kumimoji="1" lang="ja-JP" altLang="en-US" sz="1200" dirty="0" smtClean="0"/>
                        <a:t>〇診断はないが日々の生活で困っている方は、まずはその方が困っている事に対して相談したいため、生活困窮、保</a:t>
                      </a:r>
                      <a:endParaRPr kumimoji="1" lang="en-US" altLang="ja-JP" sz="1200" dirty="0" smtClean="0"/>
                    </a:p>
                    <a:p>
                      <a:r>
                        <a:rPr kumimoji="1" lang="ja-JP" altLang="en-US" sz="1200" dirty="0" smtClean="0"/>
                        <a:t>　険・納税、子育てなどの市町村の各窓口に行かれる。支援の最初の入口になりやすく、また困り事を中心にニーズを</a:t>
                      </a:r>
                      <a:endParaRPr kumimoji="1" lang="en-US" altLang="ja-JP" sz="1200" dirty="0" smtClean="0"/>
                    </a:p>
                    <a:p>
                      <a:r>
                        <a:rPr kumimoji="1" lang="ja-JP" altLang="en-US" sz="1200" dirty="0" smtClean="0"/>
                        <a:t>　拾っている市町村職員が、まずは</a:t>
                      </a:r>
                      <a:r>
                        <a:rPr kumimoji="1" lang="ja-JP" altLang="en-US" sz="1200" dirty="0" err="1" smtClean="0"/>
                        <a:t>障がい</a:t>
                      </a:r>
                      <a:r>
                        <a:rPr kumimoji="1" lang="ja-JP" altLang="en-US" sz="1200" dirty="0" smtClean="0"/>
                        <a:t>特性に気づける視点を持ち、障がい理解をした上で、ご本人やご家族に分か</a:t>
                      </a:r>
                      <a:endParaRPr kumimoji="1" lang="en-US" altLang="ja-JP" sz="1200" dirty="0" smtClean="0"/>
                    </a:p>
                    <a:p>
                      <a:r>
                        <a:rPr kumimoji="1" lang="ja-JP" altLang="en-US" sz="1200" dirty="0" smtClean="0"/>
                        <a:t>　</a:t>
                      </a:r>
                      <a:r>
                        <a:rPr kumimoji="1" lang="ja-JP" altLang="en-US" sz="1200" dirty="0" err="1" smtClean="0"/>
                        <a:t>り</a:t>
                      </a:r>
                      <a:r>
                        <a:rPr kumimoji="1" lang="ja-JP" altLang="en-US" sz="1200" dirty="0" smtClean="0"/>
                        <a:t>やすいコミュニケーションを取るなど適切に関わることが大切。その後、ご本人にも発達障がいへの気づきがある</a:t>
                      </a:r>
                      <a:endParaRPr kumimoji="1" lang="en-US" altLang="ja-JP" sz="1200" dirty="0" smtClean="0"/>
                    </a:p>
                    <a:p>
                      <a:r>
                        <a:rPr kumimoji="1" lang="ja-JP" altLang="en-US" sz="1200" dirty="0" smtClean="0"/>
                        <a:t>　場合、もしくは芽生えている場合は、ニーズに応じてより適切な支援につなげていけると良い。そのためには、多課</a:t>
                      </a:r>
                      <a:endParaRPr kumimoji="1" lang="en-US" altLang="ja-JP" sz="1200" dirty="0" smtClean="0"/>
                    </a:p>
                    <a:p>
                      <a:r>
                        <a:rPr kumimoji="1" lang="ja-JP" altLang="en-US" sz="1200" dirty="0" smtClean="0"/>
                        <a:t>　間連携はもちろんのこと分野を超えた機関間連携も重要になる。重層的支援体制整備事業の断らずに受け止め</a:t>
                      </a:r>
                      <a:r>
                        <a:rPr kumimoji="1" lang="ja-JP" altLang="en-US" sz="1200" dirty="0" err="1" smtClean="0"/>
                        <a:t>つな</a:t>
                      </a:r>
                      <a:r>
                        <a:rPr kumimoji="1" lang="ja-JP" altLang="en-US" sz="1200" dirty="0" smtClean="0"/>
                        <a:t>が</a:t>
                      </a:r>
                      <a:endParaRPr kumimoji="1" lang="en-US" altLang="ja-JP" sz="1200" dirty="0" smtClean="0"/>
                    </a:p>
                    <a:p>
                      <a:r>
                        <a:rPr kumimoji="1" lang="ja-JP" altLang="en-US" sz="1200" dirty="0" smtClean="0"/>
                        <a:t>　</a:t>
                      </a:r>
                      <a:r>
                        <a:rPr kumimoji="1" lang="ja-JP" altLang="en-US" sz="1200" dirty="0" err="1" smtClean="0"/>
                        <a:t>り</a:t>
                      </a:r>
                      <a:r>
                        <a:rPr kumimoji="1" lang="ja-JP" altLang="en-US" sz="1200" dirty="0" smtClean="0"/>
                        <a:t>続けるというコンセプトと、障がい福祉に留まらず関連分野と連携し発達障がい児者の支援力向上と支援体制整備</a:t>
                      </a:r>
                      <a:endParaRPr kumimoji="1" lang="en-US" altLang="ja-JP" sz="1200" dirty="0" smtClean="0"/>
                    </a:p>
                    <a:p>
                      <a:r>
                        <a:rPr kumimoji="1" lang="ja-JP" altLang="en-US" sz="1200" dirty="0" smtClean="0"/>
                        <a:t>　を目指している発達障がい者地域支援力向上事業とが、どの様に連携していけるかを検討していきたい。</a:t>
                      </a:r>
                      <a:endParaRPr kumimoji="1" lang="en-US" altLang="ja-JP" sz="1200" dirty="0" smtClean="0"/>
                    </a:p>
                    <a:p>
                      <a:endParaRPr kumimoji="1" lang="en-US" altLang="ja-JP" sz="1200" dirty="0" smtClean="0"/>
                    </a:p>
                  </a:txBody>
                  <a:tcPr/>
                </a:tc>
                <a:extLst>
                  <a:ext uri="{0D108BD9-81ED-4DB2-BD59-A6C34878D82A}">
                    <a16:rowId xmlns:a16="http://schemas.microsoft.com/office/drawing/2014/main" val="332940343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〇障害福祉サービスなどの支援に繋がっていない、ひきこもりの方などへの支援をどのように行っていくのが課題と　</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なっています。</a:t>
                      </a:r>
                    </a:p>
                    <a:p>
                      <a:endParaRPr kumimoji="1" lang="en-US" altLang="ja-JP" sz="1200" dirty="0" smtClean="0"/>
                    </a:p>
                  </a:txBody>
                  <a:tcPr/>
                </a:tc>
                <a:extLst>
                  <a:ext uri="{0D108BD9-81ED-4DB2-BD59-A6C34878D82A}">
                    <a16:rowId xmlns:a16="http://schemas.microsoft.com/office/drawing/2014/main" val="1304273650"/>
                  </a:ext>
                </a:extLst>
              </a:tr>
            </a:tbl>
          </a:graphicData>
        </a:graphic>
      </p:graphicFrame>
      <p:sp>
        <p:nvSpPr>
          <p:cNvPr id="5" name="正方形/長方形 4"/>
          <p:cNvSpPr/>
          <p:nvPr/>
        </p:nvSpPr>
        <p:spPr>
          <a:xfrm>
            <a:off x="7559899" y="363072"/>
            <a:ext cx="1088264" cy="358146"/>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Meiryo UI" panose="020B0604030504040204" pitchFamily="50" charset="-128"/>
                <a:ea typeface="Meiryo UI" panose="020B0604030504040204" pitchFamily="50" charset="-128"/>
              </a:rPr>
              <a:t>資料５－２</a:t>
            </a:r>
            <a:endParaRPr kumimoji="1" lang="ja-JP" altLang="en-US" sz="14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3F044110-C8C5-4837-8817-7F8B4D0D154B}" type="slidenum">
              <a:rPr kumimoji="1" lang="ja-JP" altLang="en-US" smtClean="0"/>
              <a:t>1</a:t>
            </a:fld>
            <a:endParaRPr kumimoji="1" lang="ja-JP" altLang="en-US"/>
          </a:p>
        </p:txBody>
      </p:sp>
    </p:spTree>
    <p:extLst>
      <p:ext uri="{BB962C8B-B14F-4D97-AF65-F5344CB8AC3E}">
        <p14:creationId xmlns:p14="http://schemas.microsoft.com/office/powerpoint/2010/main" val="1898077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749493376"/>
              </p:ext>
            </p:extLst>
          </p:nvPr>
        </p:nvGraphicFramePr>
        <p:xfrm>
          <a:off x="274749" y="682223"/>
          <a:ext cx="8379854" cy="1920240"/>
        </p:xfrm>
        <a:graphic>
          <a:graphicData uri="http://schemas.openxmlformats.org/drawingml/2006/table">
            <a:tbl>
              <a:tblPr firstRow="1" bandRow="1">
                <a:tableStyleId>{5C22544A-7EE6-4342-B048-85BDC9FD1C3A}</a:tableStyleId>
              </a:tblPr>
              <a:tblGrid>
                <a:gridCol w="8379854">
                  <a:extLst>
                    <a:ext uri="{9D8B030D-6E8A-4147-A177-3AD203B41FA5}">
                      <a16:colId xmlns:a16="http://schemas.microsoft.com/office/drawing/2014/main" val="1027945151"/>
                    </a:ext>
                  </a:extLst>
                </a:gridCol>
              </a:tblGrid>
              <a:tr h="271037">
                <a:tc>
                  <a:txBody>
                    <a:bodyPr/>
                    <a:lstStyle/>
                    <a:p>
                      <a:r>
                        <a:rPr kumimoji="1" lang="en-US" altLang="ja-JP" sz="1800" dirty="0" smtClean="0"/>
                        <a:t>【</a:t>
                      </a:r>
                      <a:r>
                        <a:rPr kumimoji="1" lang="ja-JP" altLang="en-US" sz="1800" dirty="0" smtClean="0"/>
                        <a:t>当事者の居場所の確保について</a:t>
                      </a:r>
                      <a:r>
                        <a:rPr kumimoji="1" lang="en-US" altLang="ja-JP" sz="1800" dirty="0" smtClean="0"/>
                        <a:t>】</a:t>
                      </a:r>
                    </a:p>
                  </a:txBody>
                  <a:tcPr/>
                </a:tc>
                <a:extLst>
                  <a:ext uri="{0D108BD9-81ED-4DB2-BD59-A6C34878D82A}">
                    <a16:rowId xmlns:a16="http://schemas.microsoft.com/office/drawing/2014/main" val="1309932265"/>
                  </a:ext>
                </a:extLst>
              </a:tr>
              <a:tr h="6823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〇当事者から自分の居場所がほしい、自分を理解する人がほしいとの相談をうけることがあります。大阪府のホーム</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ページにセルフヘルプグループの掲示があることは評価いたします。ただ大人になってからわかった発達障がいの方</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は、それまで普通の生活を送ってきたのに、社会的な「生きづらさ」を抱えているただ</a:t>
                      </a:r>
                      <a:r>
                        <a:rPr kumimoji="1" lang="ja-JP" altLang="en-US" sz="1200" dirty="0" err="1" smtClean="0"/>
                        <a:t>けに</a:t>
                      </a:r>
                      <a:r>
                        <a:rPr kumimoji="1" lang="ja-JP" altLang="en-US" sz="1200" dirty="0" smtClean="0"/>
                        <a:t>、自己肯定感が低いよう</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に思います。「自分の居場所」がほしいだけでなく、「自分が社会にとって必要な存在なのだ」というところまで精</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神的に支えてほしいようなところがあるようです。「居場所」はできても「自己肯定感」は社会的に認められてこそ</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得られるもの。仕事だったり、交友関係だったり、家族特に伴侶のように「支えてくれる人」より「共に生きてい</a:t>
                      </a:r>
                      <a:endParaRPr kumimoji="1" lang="en-US" altLang="ja-JP"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く」人がそばにいてほしい。当たり前の要求ですが、それがないことが本人の苦しみであり、親の苦しみです。</a:t>
                      </a:r>
                    </a:p>
                    <a:p>
                      <a:endParaRPr kumimoji="1" lang="ja-JP" altLang="en-US" sz="1200" dirty="0" smtClean="0"/>
                    </a:p>
                  </a:txBody>
                  <a:tcPr/>
                </a:tc>
                <a:extLst>
                  <a:ext uri="{0D108BD9-81ED-4DB2-BD59-A6C34878D82A}">
                    <a16:rowId xmlns:a16="http://schemas.microsoft.com/office/drawing/2014/main" val="4251745432"/>
                  </a:ext>
                </a:extLst>
              </a:tr>
            </a:tbl>
          </a:graphicData>
        </a:graphic>
      </p:graphicFrame>
      <p:sp>
        <p:nvSpPr>
          <p:cNvPr id="2" name="スライド番号プレースホルダー 1"/>
          <p:cNvSpPr>
            <a:spLocks noGrp="1"/>
          </p:cNvSpPr>
          <p:nvPr>
            <p:ph type="sldNum" sz="quarter" idx="12"/>
          </p:nvPr>
        </p:nvSpPr>
        <p:spPr/>
        <p:txBody>
          <a:bodyPr/>
          <a:lstStyle/>
          <a:p>
            <a:fld id="{3F044110-C8C5-4837-8817-7F8B4D0D154B}" type="slidenum">
              <a:rPr kumimoji="1" lang="ja-JP" altLang="en-US" smtClean="0"/>
              <a:t>2</a:t>
            </a:fld>
            <a:endParaRPr kumimoji="1" lang="ja-JP" altLang="en-US"/>
          </a:p>
        </p:txBody>
      </p:sp>
    </p:spTree>
    <p:extLst>
      <p:ext uri="{BB962C8B-B14F-4D97-AF65-F5344CB8AC3E}">
        <p14:creationId xmlns:p14="http://schemas.microsoft.com/office/powerpoint/2010/main" val="26806192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TotalTime>
  <Words>740</Words>
  <Application>Microsoft Office PowerPoint</Application>
  <PresentationFormat>画面に合わせる (4:3)</PresentationFormat>
  <Paragraphs>31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越後　絵里加</dc:creator>
  <cp:lastModifiedBy>薮内　信彦</cp:lastModifiedBy>
  <cp:revision>10</cp:revision>
  <cp:lastPrinted>2023-03-29T00:13:44Z</cp:lastPrinted>
  <dcterms:created xsi:type="dcterms:W3CDTF">2023-03-22T08:46:06Z</dcterms:created>
  <dcterms:modified xsi:type="dcterms:W3CDTF">2023-03-29T00:13:50Z</dcterms:modified>
</cp:coreProperties>
</file>