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8311C-38D7-4732-AFD3-42A3E829A5F8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A7284-9D52-4DDE-B515-1A3D9D97C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45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449C-A3CC-485E-A126-798F05ACA6A0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80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E1BB-F3CD-42CD-9897-171979927750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72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097-3696-40E8-B242-A4AE4942DA91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92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A49B-08DF-45B1-835D-3D0680AAE386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97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A385-5081-4DA4-AA89-84BBE7431F41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57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61F8-18F3-4F13-844B-B266C30F72CD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42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AB2-2799-42DF-969D-0D5A3CFC705A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4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9CE18-DB0E-4065-A4BF-2A20B24C9CA7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80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A69B-A676-4DC8-A126-CB7CFBCF5FAF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61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F78E0-40F6-49F1-B22E-3822D573697F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49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38AD-D987-4EE5-8F92-8CA704F13300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88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4F9D4-D5E8-451B-9746-88B48B59401C}" type="datetime1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B7548-3067-481A-BA2E-B2E16A31E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30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231368"/>
              </p:ext>
            </p:extLst>
          </p:nvPr>
        </p:nvGraphicFramePr>
        <p:xfrm>
          <a:off x="259469" y="1519310"/>
          <a:ext cx="11660849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849">
                  <a:extLst>
                    <a:ext uri="{9D8B030D-6E8A-4147-A177-3AD203B41FA5}">
                      <a16:colId xmlns:a16="http://schemas.microsoft.com/office/drawing/2014/main" val="3181438775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434602541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646980018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292652769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619477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818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公立／民立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公立（直営）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公立（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指定管理</a:t>
                      </a:r>
                      <a:r>
                        <a:rPr kumimoji="1" lang="ja-JP" altLang="en-US" sz="1400" dirty="0" smtClean="0"/>
                        <a:t>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民立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公立（直営）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308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児童発達支援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〇（福祉型・医療型）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〇（福祉型・医療型）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〇（福祉型・医療型）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〇（福祉型）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699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放課後等デイサービス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874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保育所等訪問支援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064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err="1" smtClean="0">
                          <a:solidFill>
                            <a:schemeClr val="bg1"/>
                          </a:solidFill>
                        </a:rPr>
                        <a:t>障がい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児相談支援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984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療育の特徴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集団療育</a:t>
                      </a:r>
                      <a:r>
                        <a:rPr kumimoji="1" lang="ja-JP" altLang="en-US" sz="1200" dirty="0" smtClean="0"/>
                        <a:t>（保育・</a:t>
                      </a:r>
                      <a:r>
                        <a:rPr kumimoji="1" lang="en-US" altLang="ja-JP" sz="1200" dirty="0" smtClean="0"/>
                        <a:t>SST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400" dirty="0" smtClean="0"/>
                        <a:t>個別療育</a:t>
                      </a:r>
                      <a:r>
                        <a:rPr kumimoji="1" lang="ja-JP" altLang="en-US" sz="1200" dirty="0" smtClean="0"/>
                        <a:t>（心理・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PT</a:t>
                      </a:r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ST</a:t>
                      </a:r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OT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en-US" altLang="ja-JP" sz="1200" dirty="0" smtClean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集団療育</a:t>
                      </a:r>
                      <a:r>
                        <a:rPr kumimoji="1" lang="ja-JP" altLang="en-US" sz="1200" dirty="0" smtClean="0"/>
                        <a:t>（保育）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400" dirty="0" smtClean="0"/>
                        <a:t>個別療育</a:t>
                      </a: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PT</a:t>
                      </a:r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ST</a:t>
                      </a:r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OT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集団療育</a:t>
                      </a:r>
                      <a:r>
                        <a:rPr kumimoji="1" lang="ja-JP" altLang="en-US" sz="1200" dirty="0" smtClean="0"/>
                        <a:t>（保育）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400" dirty="0" smtClean="0"/>
                        <a:t>個別療育</a:t>
                      </a: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OT</a:t>
                      </a:r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ST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400" dirty="0" smtClean="0"/>
                        <a:t>個別療育</a:t>
                      </a:r>
                      <a:r>
                        <a:rPr kumimoji="1" lang="ja-JP" altLang="en-US" sz="1200" dirty="0" smtClean="0"/>
                        <a:t>（ポーテージプログラム）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集団療育</a:t>
                      </a:r>
                      <a:r>
                        <a:rPr kumimoji="1" lang="ja-JP" altLang="en-US" sz="1200" dirty="0" smtClean="0"/>
                        <a:t>（保育）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400" dirty="0" smtClean="0"/>
                        <a:t>個別療育</a:t>
                      </a: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PT</a:t>
                      </a:r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OT</a:t>
                      </a:r>
                      <a:r>
                        <a:rPr kumimoji="1" lang="ja-JP" altLang="en-US" sz="1200" dirty="0" err="1" smtClean="0"/>
                        <a:t>・</a:t>
                      </a:r>
                      <a:r>
                        <a:rPr kumimoji="1" lang="en-US" altLang="ja-JP" sz="1200" dirty="0" smtClean="0"/>
                        <a:t>ST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191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err="1" smtClean="0">
                          <a:solidFill>
                            <a:schemeClr val="bg1"/>
                          </a:solidFill>
                        </a:rPr>
                        <a:t>発達障がい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への対応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・発達障がいの子どもの数や多様性が増し、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子ども像にあった支援体制を検討している。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・知的障がいが中程度以上ある子どもが多い。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・知的能力が境界レベル～健常域の子どもは、保育所や民間事業所に通っていることが多い。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・自閉傾向が強い子どもを発達支援拠点に紹介することがある。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・知的障がいのある子どもが多く通所。自閉傾向のある子どもは多い。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・発達障がいの対応は職員の力量が求められるが、業務が逼迫しており、勉強会等の時間確保が難しい。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・知的障がいや発達障がいのある子どもが多く通所している。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404889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9469" y="534572"/>
            <a:ext cx="11660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児童発達</a:t>
            </a:r>
            <a:r>
              <a:rPr lang="ja-JP" altLang="en-US" sz="3200" b="1" dirty="0" smtClean="0"/>
              <a:t>支援センターおよび市所管課へのヒアリング</a:t>
            </a:r>
            <a:endParaRPr lang="en-US" altLang="ja-JP" sz="3200" b="1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1140225" y="134609"/>
            <a:ext cx="932014" cy="49754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6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18753"/>
              </p:ext>
            </p:extLst>
          </p:nvPr>
        </p:nvGraphicFramePr>
        <p:xfrm>
          <a:off x="261424" y="1516135"/>
          <a:ext cx="11660849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849">
                  <a:extLst>
                    <a:ext uri="{9D8B030D-6E8A-4147-A177-3AD203B41FA5}">
                      <a16:colId xmlns:a16="http://schemas.microsoft.com/office/drawing/2014/main" val="2208341818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486141823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936084496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894553671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5999391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</a:t>
                      </a:r>
                      <a:r>
                        <a:rPr kumimoji="1" lang="ja-JP" altLang="en-US" dirty="0" smtClean="0"/>
                        <a:t>市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729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地域の中核的機能</a:t>
                      </a:r>
                      <a:endParaRPr kumimoji="1" lang="en-US" altLang="ja-JP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</a:rPr>
                        <a:t>※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幼保こども園への巡回支援については、どの市も児発</a:t>
                      </a:r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と市が分担し実施。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・幼保こども園への巡回支援システムは整備済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・民間事業所に対し、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支援者向け講座の開催や、実習受け入れを実施。アウトリーチによる支援を実施予定。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・幼保こども園への巡回支援システムは整備済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・民間事業所への支援は未実施（コロナ前は事業所連絡会を開催）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・幼保こども園への巡回支援システムは整備済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</a:t>
                      </a:r>
                      <a:r>
                        <a:rPr kumimoji="1" lang="en-US" altLang="ja-JP" sz="1400" dirty="0" smtClean="0"/>
                        <a:t>R4</a:t>
                      </a:r>
                      <a:r>
                        <a:rPr kumimoji="1" lang="ja-JP" altLang="en-US" sz="1400" dirty="0" smtClean="0"/>
                        <a:t>年度は、市の</a:t>
                      </a:r>
                      <a:r>
                        <a:rPr kumimoji="1" lang="ja-JP" altLang="en-US" sz="1400" dirty="0" err="1" smtClean="0"/>
                        <a:t>障がい</a:t>
                      </a:r>
                      <a:r>
                        <a:rPr kumimoji="1" lang="ja-JP" altLang="en-US" sz="1400" dirty="0" smtClean="0"/>
                        <a:t>児部会が民間事業所向けの懇談会を開いた。定期的な交流会等は未実施。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・幼保こども園への巡回支援システムは整備済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・民間事業所は連絡会への参加を必須とし、研修や困難事例の検討会を実施。</a:t>
                      </a:r>
                      <a:endParaRPr kumimoji="1" lang="en-US" altLang="ja-JP" sz="1400" dirty="0" smtClean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4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その他（課題等）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</a:t>
                      </a:r>
                      <a:r>
                        <a:rPr kumimoji="1" lang="en-US" altLang="ja-JP" sz="1400" dirty="0" smtClean="0"/>
                        <a:t>SST</a:t>
                      </a:r>
                      <a:r>
                        <a:rPr kumimoji="1" lang="ja-JP" altLang="en-US" sz="1400" dirty="0" smtClean="0"/>
                        <a:t>について</a:t>
                      </a:r>
                      <a:r>
                        <a:rPr kumimoji="1" lang="en-US" altLang="ja-JP" sz="1400" dirty="0" smtClean="0"/>
                        <a:t>SV</a:t>
                      </a:r>
                      <a:r>
                        <a:rPr kumimoji="1" lang="ja-JP" altLang="en-US" sz="1400" dirty="0" smtClean="0"/>
                        <a:t>を受ける機会があると良い。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・他市町村の児発</a:t>
                      </a:r>
                      <a:r>
                        <a:rPr kumimoji="1" lang="en-US" altLang="ja-JP" sz="1400" dirty="0" smtClean="0"/>
                        <a:t>C</a:t>
                      </a:r>
                      <a:r>
                        <a:rPr kumimoji="1" lang="ja-JP" altLang="en-US" sz="1400" dirty="0" smtClean="0"/>
                        <a:t>と繋がる場があると良い。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・他市町村の児発</a:t>
                      </a:r>
                      <a:r>
                        <a:rPr kumimoji="1" lang="en-US" altLang="ja-JP" sz="1400" dirty="0" smtClean="0"/>
                        <a:t>C</a:t>
                      </a:r>
                      <a:r>
                        <a:rPr kumimoji="1" lang="ja-JP" altLang="en-US" sz="1400" dirty="0" smtClean="0"/>
                        <a:t>と繋がる場があると良い（現在も拠点の圏域交流会に参加）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・就学後の支援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・子育て支援課と</a:t>
                      </a:r>
                      <a:r>
                        <a:rPr kumimoji="1" lang="ja-JP" altLang="en-US" sz="1400" dirty="0" err="1" smtClean="0"/>
                        <a:t>障がい</a:t>
                      </a:r>
                      <a:r>
                        <a:rPr kumimoji="1" lang="ja-JP" altLang="en-US" sz="1400" dirty="0" smtClean="0"/>
                        <a:t>福祉課の情報共有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・発達障がいの対応について、研修の機会があると良い。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・就学後の支援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63265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66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947790" y="313829"/>
            <a:ext cx="8816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/>
              <a:t>発達支援拠点と児童発達支援センターの現状について</a:t>
            </a:r>
            <a:endParaRPr kumimoji="1" lang="ja-JP" altLang="en-US" sz="2800" b="1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939694"/>
              </p:ext>
            </p:extLst>
          </p:nvPr>
        </p:nvGraphicFramePr>
        <p:xfrm>
          <a:off x="372584" y="1043110"/>
          <a:ext cx="11475979" cy="515162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49117">
                  <a:extLst>
                    <a:ext uri="{9D8B030D-6E8A-4147-A177-3AD203B41FA5}">
                      <a16:colId xmlns:a16="http://schemas.microsoft.com/office/drawing/2014/main" val="2842719116"/>
                    </a:ext>
                  </a:extLst>
                </a:gridCol>
                <a:gridCol w="4345228">
                  <a:extLst>
                    <a:ext uri="{9D8B030D-6E8A-4147-A177-3AD203B41FA5}">
                      <a16:colId xmlns:a16="http://schemas.microsoft.com/office/drawing/2014/main" val="2878181650"/>
                    </a:ext>
                  </a:extLst>
                </a:gridCol>
                <a:gridCol w="4681634">
                  <a:extLst>
                    <a:ext uri="{9D8B030D-6E8A-4147-A177-3AD203B41FA5}">
                      <a16:colId xmlns:a16="http://schemas.microsoft.com/office/drawing/2014/main" val="2256181335"/>
                    </a:ext>
                  </a:extLst>
                </a:gridCol>
              </a:tblGrid>
              <a:tr h="43778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発達支援拠点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児童発達支援センター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74403"/>
                  </a:ext>
                </a:extLst>
              </a:tr>
              <a:tr h="2277025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主な支援対象児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/>
                        <a:t>〇発達障がいがあり、知的能力が軽度知的</a:t>
                      </a:r>
                      <a:r>
                        <a:rPr lang="ja-JP" altLang="en-US" dirty="0" err="1" smtClean="0"/>
                        <a:t>障がい</a:t>
                      </a:r>
                      <a:r>
                        <a:rPr lang="ja-JP" altLang="en-US" dirty="0" smtClean="0"/>
                        <a:t>～健常域の子どもを主な支援対象としている。</a:t>
                      </a:r>
                      <a:endParaRPr lang="en-US" altLang="ja-JP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〇発達</a:t>
                      </a:r>
                      <a:r>
                        <a:rPr lang="ja-JP" altLang="en-US" dirty="0" err="1" smtClean="0"/>
                        <a:t>障がいに</a:t>
                      </a:r>
                      <a:r>
                        <a:rPr lang="ja-JP" altLang="en-US" dirty="0" smtClean="0"/>
                        <a:t>限らず、</a:t>
                      </a:r>
                      <a:r>
                        <a:rPr lang="en-US" altLang="ja-JP" dirty="0" smtClean="0"/>
                        <a:t>3</a:t>
                      </a:r>
                      <a:r>
                        <a:rPr lang="ja-JP" altLang="en-US" dirty="0" err="1" smtClean="0"/>
                        <a:t>障がい</a:t>
                      </a:r>
                      <a:r>
                        <a:rPr lang="ja-JP" altLang="en-US" dirty="0" smtClean="0"/>
                        <a:t>全ての子どもを対象とする。</a:t>
                      </a:r>
                      <a:endParaRPr lang="en-US" altLang="ja-JP" dirty="0" smtClean="0"/>
                    </a:p>
                    <a:p>
                      <a:endParaRPr lang="en-US" altLang="ja-JP" dirty="0" smtClean="0"/>
                    </a:p>
                    <a:p>
                      <a:r>
                        <a:rPr lang="ja-JP" altLang="en-US" dirty="0" smtClean="0"/>
                        <a:t>〇発達障がいのある子どもの場合、主に知的障がいのある子どもを支援対象としている。</a:t>
                      </a:r>
                      <a:endParaRPr lang="en-US" altLang="ja-JP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14253"/>
                  </a:ext>
                </a:extLst>
              </a:tr>
              <a:tr h="1357362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発達支援の方法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/>
                        <a:t>〇</a:t>
                      </a:r>
                      <a:r>
                        <a:rPr lang="en-US" altLang="ja-JP" dirty="0" smtClean="0"/>
                        <a:t>TEACCH</a:t>
                      </a:r>
                      <a:r>
                        <a:rPr lang="ja-JP" altLang="en-US" dirty="0" smtClean="0"/>
                        <a:t>プログラムに基づく個別専門療育を提供する。</a:t>
                      </a:r>
                      <a:endParaRPr lang="en-US" altLang="ja-JP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〇主に保育の考え方をベースとした集団療育を提供する。（個別対応で</a:t>
                      </a:r>
                      <a:r>
                        <a:rPr lang="en-US" altLang="ja-JP" dirty="0" smtClean="0"/>
                        <a:t>PT</a:t>
                      </a:r>
                      <a:r>
                        <a:rPr lang="ja-JP" altLang="en-US" dirty="0" err="1" smtClean="0"/>
                        <a:t>、</a:t>
                      </a:r>
                      <a:r>
                        <a:rPr lang="en-US" altLang="ja-JP" dirty="0" smtClean="0"/>
                        <a:t>OT</a:t>
                      </a:r>
                      <a:r>
                        <a:rPr lang="ja-JP" altLang="en-US" dirty="0" err="1" smtClean="0"/>
                        <a:t>、</a:t>
                      </a:r>
                      <a:r>
                        <a:rPr lang="en-US" altLang="ja-JP" dirty="0" smtClean="0"/>
                        <a:t>ST</a:t>
                      </a:r>
                      <a:r>
                        <a:rPr lang="ja-JP" altLang="en-US" dirty="0" smtClean="0"/>
                        <a:t>その他の発達支援を実施することがある）</a:t>
                      </a:r>
                      <a:endParaRPr lang="en-US" altLang="ja-JP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158565"/>
                  </a:ext>
                </a:extLst>
              </a:tr>
              <a:tr h="107946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コンサルテーションの状況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〇通所支援事業者等育成事業（機関支援）により、民間事業所を中心にコンサルテーションを行う。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〇子育て支援課や教育委員会と連携し、幼稚園、保育園、認定こども園への巡回支援を行う。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724584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2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87851"/>
            <a:ext cx="10515600" cy="13255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en-US" altLang="ja-JP" sz="2800" b="1" dirty="0" smtClean="0">
                <a:latin typeface="+mn-ea"/>
                <a:ea typeface="+mn-ea"/>
              </a:rPr>
              <a:t>R5</a:t>
            </a:r>
            <a:r>
              <a:rPr kumimoji="1" lang="ja-JP" altLang="en-US" sz="2800" b="1" dirty="0" smtClean="0">
                <a:latin typeface="+mn-ea"/>
                <a:ea typeface="+mn-ea"/>
              </a:rPr>
              <a:t>年度のこどもワーキングで議論いただきたい点</a:t>
            </a:r>
            <a:endParaRPr kumimoji="1" lang="ja-JP" altLang="en-US" sz="28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237749"/>
            <a:ext cx="10515600" cy="41888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　発達</a:t>
            </a:r>
            <a:r>
              <a:rPr lang="ja-JP" altLang="en-US" dirty="0"/>
              <a:t>支援拠点</a:t>
            </a:r>
            <a:r>
              <a:rPr lang="ja-JP" altLang="en-US" dirty="0" smtClean="0"/>
              <a:t>と児童発達支援センターの連携について、下記の観点から議論いただきたいと考えております。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kumimoji="1" lang="ja-JP" altLang="en-US" dirty="0" err="1" smtClean="0"/>
              <a:t>発達障がい</a:t>
            </a:r>
            <a:r>
              <a:rPr kumimoji="1" lang="ja-JP" altLang="en-US" dirty="0" smtClean="0"/>
              <a:t>児支援についての助言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事業所支援における役割分担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発達支援拠点</a:t>
            </a:r>
            <a:r>
              <a:rPr lang="ja-JP" altLang="en-US" dirty="0" smtClean="0"/>
              <a:t>と圏域内の児童発達支援センターとの情報交換の場づくり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7548-3067-481A-BA2E-B2E16A31E92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82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818</Words>
  <Application>Microsoft Office PowerPoint</Application>
  <PresentationFormat>ワイド画面</PresentationFormat>
  <Paragraphs>98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R5年度のこどもワーキングで議論いただきたい点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越後　絵里加</dc:creator>
  <cp:lastModifiedBy>越後　絵里加</cp:lastModifiedBy>
  <cp:revision>29</cp:revision>
  <cp:lastPrinted>2023-03-29T00:12:20Z</cp:lastPrinted>
  <dcterms:created xsi:type="dcterms:W3CDTF">2023-02-20T05:54:39Z</dcterms:created>
  <dcterms:modified xsi:type="dcterms:W3CDTF">2023-04-13T10:26:07Z</dcterms:modified>
</cp:coreProperties>
</file>