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0" r:id="rId5"/>
  </p:sldIdLst>
  <p:sldSz cx="15481300" cy="11161713"/>
  <p:notesSz cx="6807200" cy="9939338"/>
  <p:defaultText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6">
          <p15:clr>
            <a:srgbClr val="A4A3A4"/>
          </p15:clr>
        </p15:guide>
        <p15:guide id="2" pos="4876">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015" autoAdjust="0"/>
    <p:restoredTop sz="97527" autoAdjust="0"/>
  </p:normalViewPr>
  <p:slideViewPr>
    <p:cSldViewPr>
      <p:cViewPr varScale="1">
        <p:scale>
          <a:sx n="46" d="100"/>
          <a:sy n="46" d="100"/>
        </p:scale>
        <p:origin x="1584" y="60"/>
      </p:cViewPr>
      <p:guideLst>
        <p:guide orient="horz" pos="3516"/>
        <p:guide pos="4876"/>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34"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AEAE080-9136-4000-840D-98AAC5A0C60D}" type="slidenum">
              <a:rPr kumimoji="1" lang="ja-JP" altLang="en-US" smtClean="0"/>
              <a:t>‹#›</a:t>
            </a:fld>
            <a:endParaRPr kumimoji="1" lang="ja-JP" altLang="en-US"/>
          </a:p>
        </p:txBody>
      </p:sp>
    </p:spTree>
    <p:extLst>
      <p:ext uri="{BB962C8B-B14F-4D97-AF65-F5344CB8AC3E}">
        <p14:creationId xmlns:p14="http://schemas.microsoft.com/office/powerpoint/2010/main" val="858295563"/>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4" name="スライド イメージ プレースホルダー 3"/>
          <p:cNvSpPr>
            <a:spLocks noGrp="1" noRot="1" noChangeAspect="1"/>
          </p:cNvSpPr>
          <p:nvPr>
            <p:ph type="sldImg" idx="2"/>
          </p:nvPr>
        </p:nvSpPr>
        <p:spPr>
          <a:xfrm>
            <a:off x="820738" y="746125"/>
            <a:ext cx="51657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5CBC12D-45C9-454E-94AE-1FB13F61A29D}" type="slidenum">
              <a:rPr kumimoji="1" lang="ja-JP" altLang="en-US" smtClean="0"/>
              <a:t>‹#›</a:t>
            </a:fld>
            <a:endParaRPr kumimoji="1" lang="ja-JP" altLang="en-US"/>
          </a:p>
        </p:txBody>
      </p:sp>
    </p:spTree>
    <p:extLst>
      <p:ext uri="{BB962C8B-B14F-4D97-AF65-F5344CB8AC3E}">
        <p14:creationId xmlns:p14="http://schemas.microsoft.com/office/powerpoint/2010/main" val="1369716018"/>
      </p:ext>
    </p:extLst>
  </p:cSld>
  <p:clrMap bg1="lt1" tx1="dk1" bg2="lt2" tx2="dk2" accent1="accent1" accent2="accent2" accent3="accent3" accent4="accent4" accent5="accent5" accent6="accent6" hlink="hlink" folHlink="folHlink"/>
  <p:hf sldNum="0" ftr="0"/>
  <p:notesStyle>
    <a:lvl1pPr marL="0" algn="l" defTabSz="914330" rtl="0" eaLnBrk="1" latinLnBrk="0" hangingPunct="1">
      <a:defRPr kumimoji="1" sz="1300" kern="1200">
        <a:solidFill>
          <a:schemeClr val="tx1"/>
        </a:solidFill>
        <a:latin typeface="+mn-lt"/>
        <a:ea typeface="+mn-ea"/>
        <a:cs typeface="+mn-cs"/>
      </a:defRPr>
    </a:lvl1pPr>
    <a:lvl2pPr marL="457165" algn="l" defTabSz="914330" rtl="0" eaLnBrk="1" latinLnBrk="0" hangingPunct="1">
      <a:defRPr kumimoji="1" sz="1300" kern="1200">
        <a:solidFill>
          <a:schemeClr val="tx1"/>
        </a:solidFill>
        <a:latin typeface="+mn-lt"/>
        <a:ea typeface="+mn-ea"/>
        <a:cs typeface="+mn-cs"/>
      </a:defRPr>
    </a:lvl2pPr>
    <a:lvl3pPr marL="914330" algn="l" defTabSz="914330" rtl="0" eaLnBrk="1" latinLnBrk="0" hangingPunct="1">
      <a:defRPr kumimoji="1" sz="1300" kern="1200">
        <a:solidFill>
          <a:schemeClr val="tx1"/>
        </a:solidFill>
        <a:latin typeface="+mn-lt"/>
        <a:ea typeface="+mn-ea"/>
        <a:cs typeface="+mn-cs"/>
      </a:defRPr>
    </a:lvl3pPr>
    <a:lvl4pPr marL="1371497" algn="l" defTabSz="914330" rtl="0" eaLnBrk="1" latinLnBrk="0" hangingPunct="1">
      <a:defRPr kumimoji="1" sz="1300" kern="1200">
        <a:solidFill>
          <a:schemeClr val="tx1"/>
        </a:solidFill>
        <a:latin typeface="+mn-lt"/>
        <a:ea typeface="+mn-ea"/>
        <a:cs typeface="+mn-cs"/>
      </a:defRPr>
    </a:lvl4pPr>
    <a:lvl5pPr marL="1828662" algn="l" defTabSz="914330" rtl="0" eaLnBrk="1" latinLnBrk="0" hangingPunct="1">
      <a:defRPr kumimoji="1" sz="1300" kern="1200">
        <a:solidFill>
          <a:schemeClr val="tx1"/>
        </a:solidFill>
        <a:latin typeface="+mn-lt"/>
        <a:ea typeface="+mn-ea"/>
        <a:cs typeface="+mn-cs"/>
      </a:defRPr>
    </a:lvl5pPr>
    <a:lvl6pPr marL="2285827" algn="l" defTabSz="914330" rtl="0" eaLnBrk="1" latinLnBrk="0" hangingPunct="1">
      <a:defRPr kumimoji="1" sz="1300" kern="1200">
        <a:solidFill>
          <a:schemeClr val="tx1"/>
        </a:solidFill>
        <a:latin typeface="+mn-lt"/>
        <a:ea typeface="+mn-ea"/>
        <a:cs typeface="+mn-cs"/>
      </a:defRPr>
    </a:lvl6pPr>
    <a:lvl7pPr marL="2742993" algn="l" defTabSz="914330" rtl="0" eaLnBrk="1" latinLnBrk="0" hangingPunct="1">
      <a:defRPr kumimoji="1" sz="1300" kern="1200">
        <a:solidFill>
          <a:schemeClr val="tx1"/>
        </a:solidFill>
        <a:latin typeface="+mn-lt"/>
        <a:ea typeface="+mn-ea"/>
        <a:cs typeface="+mn-cs"/>
      </a:defRPr>
    </a:lvl7pPr>
    <a:lvl8pPr marL="3200159" algn="l" defTabSz="914330" rtl="0" eaLnBrk="1" latinLnBrk="0" hangingPunct="1">
      <a:defRPr kumimoji="1" sz="1300" kern="1200">
        <a:solidFill>
          <a:schemeClr val="tx1"/>
        </a:solidFill>
        <a:latin typeface="+mn-lt"/>
        <a:ea typeface="+mn-ea"/>
        <a:cs typeface="+mn-cs"/>
      </a:defRPr>
    </a:lvl8pPr>
    <a:lvl9pPr marL="3657324" algn="l" defTabSz="91433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19150" y="746125"/>
            <a:ext cx="51689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6" name="ヘッダー プレースホルダー 5"/>
          <p:cNvSpPr>
            <a:spLocks noGrp="1"/>
          </p:cNvSpPr>
          <p:nvPr>
            <p:ph type="hdr" sz="quarter" idx="12"/>
          </p:nvPr>
        </p:nvSpPr>
        <p:spPr/>
        <p:txBody>
          <a:bodyPr/>
          <a:lstStyle/>
          <a:p>
            <a:endParaRPr kumimoji="1" lang="ja-JP" altLang="en-US"/>
          </a:p>
        </p:txBody>
      </p:sp>
    </p:spTree>
    <p:extLst>
      <p:ext uri="{BB962C8B-B14F-4D97-AF65-F5344CB8AC3E}">
        <p14:creationId xmlns:p14="http://schemas.microsoft.com/office/powerpoint/2010/main" val="293164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61099" y="3467369"/>
            <a:ext cx="13159105" cy="2392532"/>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322196" y="6324971"/>
            <a:ext cx="10836912" cy="2852438"/>
          </a:xfrm>
        </p:spPr>
        <p:txBody>
          <a:bodyPr/>
          <a:lstStyle>
            <a:lvl1pPr marL="0" indent="0" algn="ctr">
              <a:buNone/>
              <a:defRPr>
                <a:solidFill>
                  <a:schemeClr val="tx1">
                    <a:tint val="75000"/>
                  </a:schemeClr>
                </a:solidFill>
              </a:defRPr>
            </a:lvl1pPr>
            <a:lvl2pPr marL="740609" indent="0" algn="ctr">
              <a:buNone/>
              <a:defRPr>
                <a:solidFill>
                  <a:schemeClr val="tx1">
                    <a:tint val="75000"/>
                  </a:schemeClr>
                </a:solidFill>
              </a:defRPr>
            </a:lvl2pPr>
            <a:lvl3pPr marL="1481217" indent="0" algn="ctr">
              <a:buNone/>
              <a:defRPr>
                <a:solidFill>
                  <a:schemeClr val="tx1">
                    <a:tint val="75000"/>
                  </a:schemeClr>
                </a:solidFill>
              </a:defRPr>
            </a:lvl3pPr>
            <a:lvl4pPr marL="2221824" indent="0" algn="ctr">
              <a:buNone/>
              <a:defRPr>
                <a:solidFill>
                  <a:schemeClr val="tx1">
                    <a:tint val="75000"/>
                  </a:schemeClr>
                </a:solidFill>
              </a:defRPr>
            </a:lvl4pPr>
            <a:lvl5pPr marL="2962432" indent="0" algn="ctr">
              <a:buNone/>
              <a:defRPr>
                <a:solidFill>
                  <a:schemeClr val="tx1">
                    <a:tint val="75000"/>
                  </a:schemeClr>
                </a:solidFill>
              </a:defRPr>
            </a:lvl5pPr>
            <a:lvl6pPr marL="3703041" indent="0" algn="ctr">
              <a:buNone/>
              <a:defRPr>
                <a:solidFill>
                  <a:schemeClr val="tx1">
                    <a:tint val="75000"/>
                  </a:schemeClr>
                </a:solidFill>
              </a:defRPr>
            </a:lvl6pPr>
            <a:lvl7pPr marL="4443650" indent="0" algn="ctr">
              <a:buNone/>
              <a:defRPr>
                <a:solidFill>
                  <a:schemeClr val="tx1">
                    <a:tint val="75000"/>
                  </a:schemeClr>
                </a:solidFill>
              </a:defRPr>
            </a:lvl7pPr>
            <a:lvl8pPr marL="5184258" indent="0" algn="ctr">
              <a:buNone/>
              <a:defRPr>
                <a:solidFill>
                  <a:schemeClr val="tx1">
                    <a:tint val="75000"/>
                  </a:schemeClr>
                </a:solidFill>
              </a:defRPr>
            </a:lvl8pPr>
            <a:lvl9pPr marL="592486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223942" y="446987"/>
            <a:ext cx="3483293" cy="95236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74065" y="446987"/>
            <a:ext cx="10191856" cy="95236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22916" y="7172435"/>
            <a:ext cx="13159105" cy="2216840"/>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222916" y="4730813"/>
            <a:ext cx="13159105" cy="2441624"/>
          </a:xfrm>
        </p:spPr>
        <p:txBody>
          <a:bodyPr anchor="b"/>
          <a:lstStyle>
            <a:lvl1pPr marL="0" indent="0">
              <a:buNone/>
              <a:defRPr sz="3200">
                <a:solidFill>
                  <a:schemeClr val="tx1">
                    <a:tint val="75000"/>
                  </a:schemeClr>
                </a:solidFill>
              </a:defRPr>
            </a:lvl1pPr>
            <a:lvl2pPr marL="740609" indent="0">
              <a:buNone/>
              <a:defRPr sz="2900">
                <a:solidFill>
                  <a:schemeClr val="tx1">
                    <a:tint val="75000"/>
                  </a:schemeClr>
                </a:solidFill>
              </a:defRPr>
            </a:lvl2pPr>
            <a:lvl3pPr marL="1481217" indent="0">
              <a:buNone/>
              <a:defRPr sz="2500">
                <a:solidFill>
                  <a:schemeClr val="tx1">
                    <a:tint val="75000"/>
                  </a:schemeClr>
                </a:solidFill>
              </a:defRPr>
            </a:lvl3pPr>
            <a:lvl4pPr marL="2221824" indent="0">
              <a:buNone/>
              <a:defRPr sz="2200">
                <a:solidFill>
                  <a:schemeClr val="tx1">
                    <a:tint val="75000"/>
                  </a:schemeClr>
                </a:solidFill>
              </a:defRPr>
            </a:lvl4pPr>
            <a:lvl5pPr marL="2962432" indent="0">
              <a:buNone/>
              <a:defRPr sz="2200">
                <a:solidFill>
                  <a:schemeClr val="tx1">
                    <a:tint val="75000"/>
                  </a:schemeClr>
                </a:solidFill>
              </a:defRPr>
            </a:lvl5pPr>
            <a:lvl6pPr marL="3703041" indent="0">
              <a:buNone/>
              <a:defRPr sz="2200">
                <a:solidFill>
                  <a:schemeClr val="tx1">
                    <a:tint val="75000"/>
                  </a:schemeClr>
                </a:solidFill>
              </a:defRPr>
            </a:lvl6pPr>
            <a:lvl7pPr marL="4443650" indent="0">
              <a:buNone/>
              <a:defRPr sz="2200">
                <a:solidFill>
                  <a:schemeClr val="tx1">
                    <a:tint val="75000"/>
                  </a:schemeClr>
                </a:solidFill>
              </a:defRPr>
            </a:lvl7pPr>
            <a:lvl8pPr marL="5184258" indent="0">
              <a:buNone/>
              <a:defRPr sz="2200">
                <a:solidFill>
                  <a:schemeClr val="tx1">
                    <a:tint val="75000"/>
                  </a:schemeClr>
                </a:solidFill>
              </a:defRPr>
            </a:lvl8pPr>
            <a:lvl9pPr marL="5924865"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74067"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869662"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74065" y="2498468"/>
            <a:ext cx="6840262"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74065" y="3539712"/>
            <a:ext cx="6840262"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864286" y="2498468"/>
            <a:ext cx="6842950"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864286" y="3539712"/>
            <a:ext cx="6842950"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2021/12/22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2021/12/22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2021/12/22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74067" y="444403"/>
            <a:ext cx="5093241" cy="1891290"/>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6052760" y="444406"/>
            <a:ext cx="8654476" cy="9526213"/>
          </a:xfrm>
        </p:spPr>
        <p:txBody>
          <a:bodyPr/>
          <a:lstStyle>
            <a:lvl1pPr>
              <a:defRPr sz="5200"/>
            </a:lvl1pPr>
            <a:lvl2pPr>
              <a:defRPr sz="4400"/>
            </a:lvl2pPr>
            <a:lvl3pPr>
              <a:defRPr sz="40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74067" y="2335692"/>
            <a:ext cx="5093241" cy="7634923"/>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34446" y="7813199"/>
            <a:ext cx="9288780" cy="92239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034446" y="997320"/>
            <a:ext cx="9288780" cy="6697028"/>
          </a:xfrm>
        </p:spPr>
        <p:txBody>
          <a:bodyPr/>
          <a:lstStyle>
            <a:lvl1pPr marL="0" indent="0">
              <a:buNone/>
              <a:defRPr sz="5200"/>
            </a:lvl1pPr>
            <a:lvl2pPr marL="740609" indent="0">
              <a:buNone/>
              <a:defRPr sz="4400"/>
            </a:lvl2pPr>
            <a:lvl3pPr marL="1481217" indent="0">
              <a:buNone/>
              <a:defRPr sz="4000"/>
            </a:lvl3pPr>
            <a:lvl4pPr marL="2221824" indent="0">
              <a:buNone/>
              <a:defRPr sz="3200"/>
            </a:lvl4pPr>
            <a:lvl5pPr marL="2962432" indent="0">
              <a:buNone/>
              <a:defRPr sz="3200"/>
            </a:lvl5pPr>
            <a:lvl6pPr marL="3703041" indent="0">
              <a:buNone/>
              <a:defRPr sz="3200"/>
            </a:lvl6pPr>
            <a:lvl7pPr marL="4443650" indent="0">
              <a:buNone/>
              <a:defRPr sz="3200"/>
            </a:lvl7pPr>
            <a:lvl8pPr marL="5184258" indent="0">
              <a:buNone/>
              <a:defRPr sz="3200"/>
            </a:lvl8pPr>
            <a:lvl9pPr marL="5924865" indent="0">
              <a:buNone/>
              <a:defRPr sz="3200"/>
            </a:lvl9pPr>
          </a:lstStyle>
          <a:p>
            <a:endParaRPr kumimoji="1" lang="ja-JP" altLang="en-US"/>
          </a:p>
        </p:txBody>
      </p:sp>
      <p:sp>
        <p:nvSpPr>
          <p:cNvPr id="4" name="テキスト プレースホルダー 3"/>
          <p:cNvSpPr>
            <a:spLocks noGrp="1"/>
          </p:cNvSpPr>
          <p:nvPr>
            <p:ph type="body" sz="half" idx="2"/>
          </p:nvPr>
        </p:nvSpPr>
        <p:spPr>
          <a:xfrm>
            <a:off x="3034446" y="8735593"/>
            <a:ext cx="9288780" cy="1309950"/>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74067" y="446987"/>
            <a:ext cx="13933172" cy="1860286"/>
          </a:xfrm>
          <a:prstGeom prst="rect">
            <a:avLst/>
          </a:prstGeom>
        </p:spPr>
        <p:txBody>
          <a:bodyPr vert="horz" lIns="148121" tIns="74060" rIns="148121" bIns="7406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74067" y="2604404"/>
            <a:ext cx="13933172" cy="7366215"/>
          </a:xfrm>
          <a:prstGeom prst="rect">
            <a:avLst/>
          </a:prstGeom>
        </p:spPr>
        <p:txBody>
          <a:bodyPr vert="horz" lIns="148121" tIns="74060" rIns="148121" bIns="7406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74067" y="10345255"/>
            <a:ext cx="3612303" cy="594258"/>
          </a:xfrm>
          <a:prstGeom prst="rect">
            <a:avLst/>
          </a:prstGeom>
        </p:spPr>
        <p:txBody>
          <a:bodyPr vert="horz" lIns="148121" tIns="74060" rIns="148121" bIns="74060" rtlCol="0" anchor="ctr"/>
          <a:lstStyle>
            <a:lvl1pPr algn="l">
              <a:defRPr sz="1900">
                <a:solidFill>
                  <a:schemeClr val="tx1">
                    <a:tint val="75000"/>
                  </a:schemeClr>
                </a:solidFill>
              </a:defRPr>
            </a:lvl1pPr>
          </a:lstStyle>
          <a:p>
            <a:fld id="{F4CFF732-8462-425E-9F4F-46955D65FCC6}" type="datetimeFigureOut">
              <a:rPr kumimoji="1" lang="ja-JP" altLang="en-US" smtClean="0"/>
              <a:t>2021/12/22</a:t>
            </a:fld>
            <a:endParaRPr kumimoji="1" lang="ja-JP" altLang="en-US"/>
          </a:p>
        </p:txBody>
      </p:sp>
      <p:sp>
        <p:nvSpPr>
          <p:cNvPr id="5" name="フッター プレースホルダー 4"/>
          <p:cNvSpPr>
            <a:spLocks noGrp="1"/>
          </p:cNvSpPr>
          <p:nvPr>
            <p:ph type="ftr" sz="quarter" idx="3"/>
          </p:nvPr>
        </p:nvSpPr>
        <p:spPr>
          <a:xfrm>
            <a:off x="5289446" y="10345255"/>
            <a:ext cx="4902412" cy="594258"/>
          </a:xfrm>
          <a:prstGeom prst="rect">
            <a:avLst/>
          </a:prstGeom>
        </p:spPr>
        <p:txBody>
          <a:bodyPr vert="horz" lIns="148121" tIns="74060" rIns="148121" bIns="74060"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094935" y="10345255"/>
            <a:ext cx="3612303" cy="594258"/>
          </a:xfrm>
          <a:prstGeom prst="rect">
            <a:avLst/>
          </a:prstGeom>
        </p:spPr>
        <p:txBody>
          <a:bodyPr vert="horz" lIns="148121" tIns="74060" rIns="148121" bIns="74060"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217" rtl="0" eaLnBrk="1" latinLnBrk="0" hangingPunct="1">
        <a:spcBef>
          <a:spcPct val="0"/>
        </a:spcBef>
        <a:buNone/>
        <a:defRPr kumimoji="1" sz="7200" kern="1200">
          <a:solidFill>
            <a:schemeClr val="tx1"/>
          </a:solidFill>
          <a:latin typeface="+mj-lt"/>
          <a:ea typeface="+mj-ea"/>
          <a:cs typeface="+mj-cs"/>
        </a:defRPr>
      </a:lvl1pPr>
    </p:titleStyle>
    <p:bodyStyle>
      <a:lvl1pPr marL="555456" indent="-555456" algn="l" defTabSz="1481217"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488" indent="-462880" algn="l" defTabSz="1481217"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2pPr>
      <a:lvl3pPr marL="1851520" indent="-370304" algn="l" defTabSz="1481217" rtl="0" eaLnBrk="1" latinLnBrk="0" hangingPunct="1">
        <a:spcBef>
          <a:spcPct val="20000"/>
        </a:spcBef>
        <a:buFont typeface="Arial" panose="020B0604020202020204" pitchFamily="34" charset="0"/>
        <a:buChar char="•"/>
        <a:defRPr kumimoji="1" sz="4000" kern="1200">
          <a:solidFill>
            <a:schemeClr val="tx1"/>
          </a:solidFill>
          <a:latin typeface="+mn-lt"/>
          <a:ea typeface="+mn-ea"/>
          <a:cs typeface="+mn-cs"/>
        </a:defRPr>
      </a:lvl3pPr>
      <a:lvl4pPr marL="2592128"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737"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345"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3954"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561"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169"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635229" y="6049368"/>
            <a:ext cx="14287581" cy="3780000"/>
          </a:xfrm>
          <a:prstGeom prst="roundRect">
            <a:avLst>
              <a:gd name="adj" fmla="val 3370"/>
            </a:avLst>
          </a:prstGeom>
          <a:solidFill>
            <a:schemeClr val="accent1">
              <a:lumMod val="40000"/>
              <a:lumOff val="60000"/>
            </a:schemeClr>
          </a:solidFill>
          <a:ln w="9525">
            <a:solidFill>
              <a:srgbClr val="003399"/>
            </a:solidFill>
          </a:ln>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dirty="0">
              <a:solidFill>
                <a:prstClr val="white"/>
              </a:solidFill>
            </a:endParaRPr>
          </a:p>
        </p:txBody>
      </p:sp>
      <p:sp>
        <p:nvSpPr>
          <p:cNvPr id="8" name="角丸四角形 7"/>
          <p:cNvSpPr/>
          <p:nvPr/>
        </p:nvSpPr>
        <p:spPr>
          <a:xfrm>
            <a:off x="702811" y="1737067"/>
            <a:ext cx="14220000" cy="4212000"/>
          </a:xfrm>
          <a:prstGeom prst="roundRect">
            <a:avLst>
              <a:gd name="adj" fmla="val 3370"/>
            </a:avLst>
          </a:prstGeom>
          <a:solidFill>
            <a:schemeClr val="accent1">
              <a:lumMod val="40000"/>
              <a:lumOff val="60000"/>
            </a:schemeClr>
          </a:solidFill>
          <a:ln w="9525">
            <a:solidFill>
              <a:schemeClr val="tx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ja-JP" altLang="en-US" dirty="0">
              <a:solidFill>
                <a:prstClr val="white"/>
              </a:solidFill>
            </a:endParaRPr>
          </a:p>
        </p:txBody>
      </p:sp>
      <p:sp>
        <p:nvSpPr>
          <p:cNvPr id="18" name="テキスト ボックス 8"/>
          <p:cNvSpPr txBox="1">
            <a:spLocks noChangeArrowheads="1"/>
          </p:cNvSpPr>
          <p:nvPr/>
        </p:nvSpPr>
        <p:spPr bwMode="auto">
          <a:xfrm>
            <a:off x="10367822" y="2413355"/>
            <a:ext cx="4392000" cy="3456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000"/>
              </a:lnSpc>
              <a:defRPr/>
            </a:pP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 </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就労支援と就労継続のための生活支援の充実</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1200"/>
              </a:spcBef>
              <a:defRPr/>
            </a:pPr>
            <a:r>
              <a:rPr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200" u="sng" dirty="0" smtClean="0">
                <a:latin typeface="Meiryo UI" panose="020B0604030504040204" pitchFamily="50" charset="-128"/>
                <a:ea typeface="Meiryo UI" panose="020B0604030504040204" pitchFamily="50" charset="-128"/>
                <a:cs typeface="Meiryo UI" panose="020B0604030504040204" pitchFamily="50" charset="-128"/>
              </a:rPr>
              <a:t>就労移行等連携調整事業  </a:t>
            </a:r>
            <a:r>
              <a:rPr lang="en-US" altLang="zh-TW"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3,796</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zh-TW"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en-US" altLang="zh-TW"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就労系サービス事業所に対し、アドバイザー派遣や研修を行うことに</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より、就労支援力の強化を図り、障がいのある利用者のステップアップ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、一般就労への移行を促進。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00"/>
              </a:lnSpc>
              <a:spcBef>
                <a:spcPts val="120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精神・</a:t>
            </a:r>
            <a:r>
              <a:rPr lang="ja-JP" altLang="en-US" sz="1200" u="sng"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者等職場</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定着支援事業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【9,539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6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商工労働部）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精神</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者への理解や職場環境の整備等を促進する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、人事担当者の体験型研修による育成を引き続き実施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また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、精神・発達障がい者の受入れ経験が少ない企業に対して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職場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体験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受入れマッチング会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や企業・支援機関向けに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準備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促</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説明会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を開催し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、障がい者の雇用・定着につながる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職場環境</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づくり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を支援</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10431874" y="2328454"/>
            <a:ext cx="1080000" cy="252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3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成人期</a:t>
            </a:r>
          </a:p>
        </p:txBody>
      </p:sp>
      <p:sp>
        <p:nvSpPr>
          <p:cNvPr id="32" name="テキスト ボックス 8"/>
          <p:cNvSpPr txBox="1">
            <a:spLocks noChangeArrowheads="1"/>
          </p:cNvSpPr>
          <p:nvPr/>
        </p:nvSpPr>
        <p:spPr bwMode="auto">
          <a:xfrm>
            <a:off x="1607622" y="10639504"/>
            <a:ext cx="12996000" cy="396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nchor="ctr" anchorCtr="0">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marL="171437" indent="-171437" eaLnBrk="1" hangingPunct="1">
              <a:buFont typeface="Wingdings" panose="05000000000000000000" pitchFamily="2" charset="2"/>
              <a:buChar char="l"/>
              <a:defRPr/>
            </a:pPr>
            <a:r>
              <a:rPr lang="ja-JP" altLang="en-US" sz="12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児者支援体制整備検討</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部会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【685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12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児者の支援体制の整備に向けた検討を行うため部会やこども・成人両ワーキングを運営</a:t>
            </a:r>
          </a:p>
        </p:txBody>
      </p:sp>
      <p:sp>
        <p:nvSpPr>
          <p:cNvPr id="10" name="テキスト ボックス 8"/>
          <p:cNvSpPr txBox="1">
            <a:spLocks noChangeArrowheads="1"/>
          </p:cNvSpPr>
          <p:nvPr/>
        </p:nvSpPr>
        <p:spPr bwMode="auto">
          <a:xfrm>
            <a:off x="864436" y="2430519"/>
            <a:ext cx="3672000" cy="244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200"/>
              </a:lnSpc>
              <a:defRPr/>
            </a:pPr>
            <a:endParaRPr lang="en-US" altLang="ja-JP" sz="1400" dirty="0">
              <a:solidFill>
                <a:srgbClr val="000000"/>
              </a:solidFill>
              <a:latin typeface="HGP創英角ｺﾞｼｯｸUB" pitchFamily="50" charset="-128"/>
              <a:ea typeface="HGP創英角ｺﾞｼｯｸUB" pitchFamily="50" charset="-128"/>
            </a:endParaRPr>
          </a:p>
          <a:p>
            <a:pPr eaLnBrk="1" hangingPunct="1">
              <a:lnSpc>
                <a:spcPts val="1200"/>
              </a:lnSpc>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早期気づきと早期発達支援の充実</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99"/>
              </a:lnSpc>
              <a:defRPr/>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○乳幼児</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健診や保育所等巡回の取組の充実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取り組む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市町村を支援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・保健師向け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研修（既存研修の活用）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・保育士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・幼稚園教諭・保育教諭などの人材育成</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官民連携・市町村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理解のための取組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進める。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他に「新・子育て支援交付金」を活用した支援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940523" y="2345579"/>
            <a:ext cx="1080000" cy="252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3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乳幼児期</a:t>
            </a:r>
          </a:p>
        </p:txBody>
      </p:sp>
      <p:grpSp>
        <p:nvGrpSpPr>
          <p:cNvPr id="21" name="グループ化 20"/>
          <p:cNvGrpSpPr/>
          <p:nvPr/>
        </p:nvGrpSpPr>
        <p:grpSpPr>
          <a:xfrm>
            <a:off x="702810" y="270913"/>
            <a:ext cx="14405571" cy="771491"/>
            <a:chOff x="721450" y="351833"/>
            <a:chExt cx="14220000" cy="828000"/>
          </a:xfrm>
        </p:grpSpPr>
        <p:sp>
          <p:nvSpPr>
            <p:cNvPr id="41" name="額縁 40"/>
            <p:cNvSpPr/>
            <p:nvPr/>
          </p:nvSpPr>
          <p:spPr>
            <a:xfrm>
              <a:off x="721450" y="351833"/>
              <a:ext cx="14220000" cy="828000"/>
            </a:xfrm>
            <a:prstGeom prst="bevel">
              <a:avLst/>
            </a:prstGeom>
            <a:ln/>
          </p:spPr>
          <p:style>
            <a:lnRef idx="0">
              <a:schemeClr val="accent2"/>
            </a:lnRef>
            <a:fillRef idx="3">
              <a:schemeClr val="accent2"/>
            </a:fillRef>
            <a:effectRef idx="3">
              <a:schemeClr val="accent2"/>
            </a:effectRef>
            <a:fontRef idx="minor">
              <a:schemeClr val="lt1"/>
            </a:fontRef>
          </p:style>
          <p:txBody>
            <a:bodyPr lIns="91416" tIns="45709" rIns="91416" bIns="45709" anchor="ctr"/>
            <a:lstStyle/>
            <a:p>
              <a:pPr algn="ctr" defTabSz="1280064">
                <a:defRPr/>
              </a:pPr>
              <a:r>
                <a:rPr lang="ja-JP" altLang="en-US" b="1" dirty="0">
                  <a:solidFill>
                    <a:schemeClr val="bg1"/>
                  </a:solidFill>
                  <a:latin typeface="HG丸ｺﾞｼｯｸM-PRO" pitchFamily="50" charset="-128"/>
                  <a:ea typeface="HG丸ｺﾞｼｯｸM-PRO" pitchFamily="50" charset="-128"/>
                </a:rPr>
                <a:t>　　　</a:t>
              </a:r>
              <a:r>
                <a:rPr lang="ja-JP" altLang="en-US" sz="2000" b="1" dirty="0">
                  <a:solidFill>
                    <a:schemeClr val="bg1"/>
                  </a:solidFill>
                  <a:latin typeface="HG丸ｺﾞｼｯｸM-PRO" pitchFamily="50" charset="-128"/>
                  <a:ea typeface="HG丸ｺﾞｼｯｸM-PRO" pitchFamily="50" charset="-128"/>
                </a:rPr>
                <a:t>発 達 障 が い 児 者 支 援 に 関 す る 主 な 取 </a:t>
              </a:r>
              <a:r>
                <a:rPr lang="ja-JP" altLang="en-US" sz="2000" b="1" dirty="0" smtClean="0">
                  <a:solidFill>
                    <a:schemeClr val="bg1"/>
                  </a:solidFill>
                  <a:latin typeface="HG丸ｺﾞｼｯｸM-PRO" pitchFamily="50" charset="-128"/>
                  <a:ea typeface="HG丸ｺﾞｼｯｸM-PRO" pitchFamily="50" charset="-128"/>
                </a:rPr>
                <a:t>組</a:t>
              </a:r>
              <a:endParaRPr lang="ja-JP" altLang="en-US" sz="2000" b="1" dirty="0">
                <a:solidFill>
                  <a:prstClr val="white"/>
                </a:solidFill>
                <a:latin typeface="HG丸ｺﾞｼｯｸM-PRO" pitchFamily="50" charset="-128"/>
                <a:ea typeface="HG丸ｺﾞｼｯｸM-PRO" pitchFamily="50" charset="-128"/>
              </a:endParaRPr>
            </a:p>
          </p:txBody>
        </p:sp>
        <p:sp>
          <p:nvSpPr>
            <p:cNvPr id="43" name="正方形/長方形 8"/>
            <p:cNvSpPr>
              <a:spLocks noChangeArrowheads="1"/>
            </p:cNvSpPr>
            <p:nvPr/>
          </p:nvSpPr>
          <p:spPr bwMode="auto">
            <a:xfrm>
              <a:off x="887087" y="515118"/>
              <a:ext cx="2201506" cy="5411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33" tIns="45717" rIns="91433" bIns="45717" anchor="ctr">
              <a:spAutoFit/>
            </a:bodyPr>
            <a:lstStyle>
              <a:lvl1pPr eaLnBrk="0" hangingPunct="0">
                <a:spcBef>
                  <a:spcPct val="20000"/>
                </a:spcBef>
                <a:buFont typeface="Arial" charset="0"/>
                <a:buChar char="•"/>
                <a:defRPr kumimoji="1" sz="45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39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3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8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800">
                  <a:solidFill>
                    <a:schemeClr val="tx1"/>
                  </a:solidFill>
                  <a:latin typeface="Calibri" pitchFamily="34" charset="0"/>
                  <a:ea typeface="ＭＳ Ｐゴシック" charset="-128"/>
                </a:defRPr>
              </a:lvl5pPr>
              <a:lvl6pPr marL="25146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6pPr>
              <a:lvl7pPr marL="29718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7pPr>
              <a:lvl8pPr marL="34290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8pPr>
              <a:lvl9pPr marL="38862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9pPr>
            </a:lstStyle>
            <a:p>
              <a:pPr algn="ctr" eaLnBrk="1" hangingPunct="1">
                <a:lnSpc>
                  <a:spcPts val="1700"/>
                </a:lnSpc>
                <a:spcBef>
                  <a:spcPct val="0"/>
                </a:spcBef>
                <a:buFontTx/>
                <a:buNone/>
              </a:pPr>
              <a:r>
                <a:rPr lang="ja-JP" altLang="en-US" sz="1400" dirty="0" smtClean="0">
                  <a:latin typeface="HG丸ｺﾞｼｯｸM-PRO" pitchFamily="50" charset="-128"/>
                  <a:ea typeface="HG丸ｺﾞｼｯｸM-PRO" pitchFamily="50" charset="-128"/>
                </a:rPr>
                <a:t>令和３年度当初予算</a:t>
              </a: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208,342</a:t>
              </a:r>
              <a:r>
                <a:rPr lang="ja-JP" altLang="en-US" sz="1400" dirty="0" smtClean="0">
                  <a:latin typeface="HG丸ｺﾞｼｯｸM-PRO" pitchFamily="50" charset="-128"/>
                  <a:ea typeface="HG丸ｺﾞｼｯｸM-PRO" pitchFamily="50" charset="-128"/>
                </a:rPr>
                <a:t>千円</a:t>
              </a:r>
              <a:endParaRPr lang="en-US" altLang="ja-JP" sz="1400" dirty="0">
                <a:latin typeface="HG丸ｺﾞｼｯｸM-PRO" pitchFamily="50" charset="-128"/>
                <a:ea typeface="HG丸ｺﾞｼｯｸM-PRO" pitchFamily="50" charset="-128"/>
              </a:endParaRPr>
            </a:p>
          </p:txBody>
        </p:sp>
      </p:grpSp>
      <p:sp>
        <p:nvSpPr>
          <p:cNvPr id="44" name="横巻き 43"/>
          <p:cNvSpPr/>
          <p:nvPr/>
        </p:nvSpPr>
        <p:spPr>
          <a:xfrm>
            <a:off x="757745" y="1074077"/>
            <a:ext cx="14220000" cy="612000"/>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anchor="ctr"/>
          <a:lstStyle/>
          <a:p>
            <a:pPr defTabSz="1280064">
              <a:lnSpc>
                <a:spcPts val="1900"/>
              </a:lnSpc>
              <a:defRPr/>
            </a:pPr>
            <a:r>
              <a:rPr lang="ja-JP" altLang="en-US" sz="1400" dirty="0" smtClean="0">
                <a:solidFill>
                  <a:prstClr val="black"/>
                </a:solidFill>
                <a:latin typeface="HGP創英角ｺﾞｼｯｸUB" pitchFamily="50" charset="-128"/>
                <a:ea typeface="HGP創英角ｺﾞｼｯｸUB" pitchFamily="50" charset="-128"/>
              </a:rPr>
              <a:t>「第</a:t>
            </a:r>
            <a:r>
              <a:rPr lang="en-US" altLang="ja-JP" sz="1400" dirty="0" smtClean="0">
                <a:solidFill>
                  <a:prstClr val="black"/>
                </a:solidFill>
                <a:latin typeface="HGP創英角ｺﾞｼｯｸUB" pitchFamily="50" charset="-128"/>
                <a:ea typeface="HGP創英角ｺﾞｼｯｸUB" pitchFamily="50" charset="-128"/>
              </a:rPr>
              <a:t>5</a:t>
            </a:r>
            <a:r>
              <a:rPr lang="ja-JP" altLang="en-US" sz="1400" dirty="0" err="1" smtClean="0">
                <a:solidFill>
                  <a:prstClr val="black"/>
                </a:solidFill>
                <a:latin typeface="HGP創英角ｺﾞｼｯｸUB" pitchFamily="50" charset="-128"/>
                <a:ea typeface="HGP創英角ｺﾞｼｯｸUB" pitchFamily="50" charset="-128"/>
              </a:rPr>
              <a:t>次障がい</a:t>
            </a:r>
            <a:r>
              <a:rPr lang="ja-JP" altLang="en-US" sz="1400" dirty="0" smtClean="0">
                <a:solidFill>
                  <a:prstClr val="black"/>
                </a:solidFill>
                <a:latin typeface="HGP創英角ｺﾞｼｯｸUB" pitchFamily="50" charset="-128"/>
                <a:ea typeface="HGP創英角ｺﾞｼｯｸUB" pitchFamily="50" charset="-128"/>
              </a:rPr>
              <a:t>者計画」</a:t>
            </a:r>
            <a:r>
              <a:rPr lang="ja-JP" altLang="en-US" sz="1400" dirty="0">
                <a:solidFill>
                  <a:prstClr val="black"/>
                </a:solidFill>
                <a:latin typeface="HGP創英角ｺﾞｼｯｸUB" pitchFamily="50" charset="-128"/>
                <a:ea typeface="HGP創英角ｺﾞｼｯｸUB" pitchFamily="50" charset="-128"/>
              </a:rPr>
              <a:t>に基づき、発達障が</a:t>
            </a:r>
            <a:r>
              <a:rPr lang="ja-JP" altLang="en-US" sz="1400" dirty="0" smtClean="0">
                <a:solidFill>
                  <a:prstClr val="black"/>
                </a:solidFill>
                <a:latin typeface="HGP創英角ｺﾞｼｯｸUB" pitchFamily="50" charset="-128"/>
                <a:ea typeface="HGP創英角ｺﾞｼｯｸUB" pitchFamily="50" charset="-128"/>
              </a:rPr>
              <a:t>いの人に切れ目なく必要な支援</a:t>
            </a:r>
            <a:r>
              <a:rPr lang="ja-JP" altLang="en-US" sz="1400" dirty="0">
                <a:solidFill>
                  <a:prstClr val="black"/>
                </a:solidFill>
                <a:latin typeface="HGP創英角ｺﾞｼｯｸUB" pitchFamily="50" charset="-128"/>
                <a:ea typeface="HGP創英角ｺﾞｼｯｸUB" pitchFamily="50" charset="-128"/>
              </a:rPr>
              <a:t>を受けることができるよう</a:t>
            </a:r>
            <a:r>
              <a:rPr lang="ja-JP" altLang="en-US" sz="1400" dirty="0" smtClean="0">
                <a:solidFill>
                  <a:prstClr val="black"/>
                </a:solidFill>
                <a:latin typeface="HGP創英角ｺﾞｼｯｸUB" pitchFamily="50" charset="-128"/>
                <a:ea typeface="HGP創英角ｺﾞｼｯｸUB" pitchFamily="50" charset="-128"/>
              </a:rPr>
              <a:t>、支援</a:t>
            </a:r>
            <a:r>
              <a:rPr lang="ja-JP" altLang="en-US" sz="1400" dirty="0">
                <a:solidFill>
                  <a:prstClr val="black"/>
                </a:solidFill>
                <a:latin typeface="HGP創英角ｺﾞｼｯｸUB" pitchFamily="50" charset="-128"/>
                <a:ea typeface="HGP創英角ｺﾞｼｯｸUB" pitchFamily="50" charset="-128"/>
              </a:rPr>
              <a:t>体制の整備を図っていきます。</a:t>
            </a:r>
          </a:p>
        </p:txBody>
      </p:sp>
      <p:sp>
        <p:nvSpPr>
          <p:cNvPr id="5" name="正方形/長方形 4"/>
          <p:cNvSpPr/>
          <p:nvPr/>
        </p:nvSpPr>
        <p:spPr>
          <a:xfrm>
            <a:off x="1631833" y="6084912"/>
            <a:ext cx="12996000" cy="1044000"/>
          </a:xfrm>
          <a:prstGeom prst="rect">
            <a:avLst/>
          </a:prstGeom>
          <a:solidFill>
            <a:schemeClr val="bg1"/>
          </a:solidFill>
          <a:ln w="9525"/>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1994" tIns="35997" rIns="71994" bIns="35997" rtlCol="0" anchor="t" anchorCtr="0"/>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　地域生活支援と相談支援体制の</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は広域自治体として、</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児者が身近な地域で生活できるよう市町村の取組を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者支援センター事業</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【33,568</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児者支援を総合的に行う拠点として、専門的な相談支援や機関</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コンサルテーション、</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関係機関への情報提供等を実施</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200" u="sng"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＜発達障がい者地域支援力</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向上事業＞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【9,125</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者支援センターに「地域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支援マネージャー</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」を配置し、市町村を支援</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8"/>
          <p:cNvSpPr txBox="1">
            <a:spLocks noChangeArrowheads="1"/>
          </p:cNvSpPr>
          <p:nvPr/>
        </p:nvSpPr>
        <p:spPr bwMode="auto">
          <a:xfrm>
            <a:off x="860703" y="4955487"/>
            <a:ext cx="9432000" cy="900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　</a:t>
            </a:r>
            <a:r>
              <a:rPr lang="ja-JP" altLang="en-US" sz="13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子どもの時期の支援体制の</a:t>
            </a: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○発達</a:t>
            </a:r>
            <a:r>
              <a:rPr lang="ja-JP" altLang="en-US" sz="13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児向けに身近な地域で個別療育を確保する市町村の取組</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を支援</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○大阪府発達支援拠点による</a:t>
            </a:r>
            <a:r>
              <a:rPr lang="ja-JP" altLang="en-US" sz="12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児通所支援事業所や学校に</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対する機関支援を</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u="sng"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300" u="sng"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がい</a:t>
            </a:r>
            <a:r>
              <a:rPr lang="ja-JP" altLang="en-US" sz="13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3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事業＜障</a:t>
            </a:r>
            <a:r>
              <a:rPr lang="ja-JP" altLang="en-US" sz="13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がい児通所支援事</a:t>
            </a:r>
            <a:r>
              <a:rPr lang="ja-JP" altLang="en-US" sz="13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業者等育成事業</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【25,337</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8"/>
          <p:cNvSpPr txBox="1">
            <a:spLocks noChangeArrowheads="1"/>
          </p:cNvSpPr>
          <p:nvPr/>
        </p:nvSpPr>
        <p:spPr bwMode="auto">
          <a:xfrm>
            <a:off x="4724851" y="2412180"/>
            <a:ext cx="5544000" cy="244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700"/>
              </a:lnSpc>
              <a:defRPr/>
            </a:pPr>
            <a:endParaRPr lang="en-US" altLang="ja-JP" sz="13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教育分野における支援の</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（教育庁）</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defRPr/>
            </a:pPr>
            <a:endParaRPr lang="en-US" altLang="ja-JP" sz="1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ともに学び・ともに育つ学校づくりへの支援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【1,000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200"/>
              </a:lnSpc>
              <a:spcBef>
                <a:spcPts val="600"/>
              </a:spcBef>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各市町村において支援教育を推進するリーディングティチャーの育成を図る等、地域の支援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育</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体制の再構築を図る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障がいのある生徒の高校生活支援事業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【109,696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4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障がいのある生徒の個々の状況に即した学校生活や学習の支援を行うため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、専門的な知識を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持つ</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人材等を配置する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高校生活支援カードの実施</a:t>
            </a:r>
          </a:p>
          <a:p>
            <a:pPr eaLnBrk="1" hangingPunct="1">
              <a:lnSpc>
                <a:spcPts val="14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生徒の状況や保護者のニーズを把握し、高校卒業後の社会的自立に向けて学校生活</a:t>
            </a:r>
          </a:p>
          <a:p>
            <a:pPr eaLnBrk="1" hangingPunct="1">
              <a:lnSpc>
                <a:spcPts val="1400"/>
              </a:lnSpc>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を送れるよう適切な指導・支援の充実につなげる。</a:t>
            </a:r>
          </a:p>
          <a:p>
            <a:pPr eaLnBrk="1" hangingPunct="1">
              <a:lnSpc>
                <a:spcPts val="1400"/>
              </a:lnSpc>
              <a:spcBef>
                <a:spcPts val="400"/>
              </a:spcBef>
              <a:defRPr/>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高等学校支援教育力充実事業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【8,672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4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高等学校に在籍する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等のある生徒への教科指導等の充実を図る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4812135" y="2287355"/>
            <a:ext cx="1080000" cy="252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3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学齢期</a:t>
            </a:r>
          </a:p>
        </p:txBody>
      </p:sp>
      <p:sp>
        <p:nvSpPr>
          <p:cNvPr id="48" name="右矢印 47"/>
          <p:cNvSpPr/>
          <p:nvPr/>
        </p:nvSpPr>
        <p:spPr>
          <a:xfrm>
            <a:off x="831252" y="1813957"/>
            <a:ext cx="14040000" cy="468053"/>
          </a:xfrm>
          <a:prstGeom prst="rightArrow">
            <a:avLst>
              <a:gd name="adj1" fmla="val 61373"/>
              <a:gd name="adj2" fmla="val 72747"/>
            </a:avLst>
          </a:prstGeom>
          <a:solidFill>
            <a:schemeClr val="accent1"/>
          </a:solidFill>
          <a:ln>
            <a:solidFill>
              <a:srgbClr val="003399"/>
            </a:solid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ラ イ フ ス テ </a:t>
            </a:r>
            <a:r>
              <a:rPr lang="ja-JP" altLang="en-US" sz="1400" b="1" dirty="0" err="1" smtClean="0">
                <a:latin typeface="Meiryo UI" panose="020B0604030504040204" pitchFamily="50" charset="-128"/>
                <a:ea typeface="Meiryo UI" panose="020B0604030504040204" pitchFamily="50" charset="-128"/>
                <a:cs typeface="Meiryo UI" panose="020B0604030504040204" pitchFamily="50" charset="-128"/>
              </a:rPr>
              <a:t>ー</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ジ に 応 じ た 取 組</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8"/>
          <p:cNvSpPr txBox="1">
            <a:spLocks noChangeArrowheads="1"/>
          </p:cNvSpPr>
          <p:nvPr/>
        </p:nvSpPr>
        <p:spPr bwMode="auto">
          <a:xfrm>
            <a:off x="1619970" y="7849200"/>
            <a:ext cx="12996000" cy="82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７　家族支援の充実</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・ペアレントサポート</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2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・メンター事業</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（ペアレント・メンター</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活動の普及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促進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【1,952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ペアレント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・メンターの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スキルアップ研修等を実施するとともに市町村に派遣。</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プログラム等フォローアップ研修事業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【167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ペアレント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・プログラム等保護者</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実施する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市町村を支援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8"/>
          <p:cNvSpPr txBox="1">
            <a:spLocks noChangeArrowheads="1"/>
          </p:cNvSpPr>
          <p:nvPr/>
        </p:nvSpPr>
        <p:spPr bwMode="auto">
          <a:xfrm>
            <a:off x="1620167" y="7165032"/>
            <a:ext cx="12996000" cy="64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６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医療機関での初診待期期間の解消等</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err="1" smtClean="0">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200" u="sng"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＜発達障がい医療機関初診待機解消事業＞</a:t>
            </a:r>
            <a:r>
              <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【4,805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初診</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待機解消を図るため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登録医療機関を増やすための専門的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研修等、②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初診待機解消を図るためのアセスメント機能の強化、③拠点医療機関を核とした医療機関連携体制の確保</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等に取り組む。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8"/>
          <p:cNvSpPr txBox="1">
            <a:spLocks noChangeArrowheads="1"/>
          </p:cNvSpPr>
          <p:nvPr/>
        </p:nvSpPr>
        <p:spPr bwMode="auto">
          <a:xfrm>
            <a:off x="1631833" y="8749208"/>
            <a:ext cx="12996000" cy="46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８</a:t>
            </a: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ライフステージを通じた一貫した支援のための取組</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切れ目のない支援を実現していくために必要な情報の引継の実施やその定着、発達障</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がいに係る地域での相談支援体制の</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　</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8"/>
          <p:cNvSpPr txBox="1">
            <a:spLocks noChangeArrowheads="1"/>
          </p:cNvSpPr>
          <p:nvPr/>
        </p:nvSpPr>
        <p:spPr bwMode="auto">
          <a:xfrm>
            <a:off x="1619970" y="9289320"/>
            <a:ext cx="12996000" cy="46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９　</a:t>
            </a:r>
            <a:r>
              <a:rPr lang="ja-JP" altLang="en-US" sz="12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理解のための取組</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世界</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自閉症啓発デー及び</a:t>
            </a:r>
            <a:r>
              <a:rPr lang="ja-JP" altLang="en-US" sz="12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啓発週間に</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おける講演会やブルーライトアップ</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実施、発達障</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がいに対する理解促進の</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取組</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ホームベース 44"/>
          <p:cNvSpPr/>
          <p:nvPr/>
        </p:nvSpPr>
        <p:spPr>
          <a:xfrm>
            <a:off x="864436" y="6121336"/>
            <a:ext cx="540000" cy="3635984"/>
          </a:xfrm>
          <a:prstGeom prst="homePlate">
            <a:avLst>
              <a:gd name="adj" fmla="val 38462"/>
            </a:avLst>
          </a:prstGeom>
          <a:solidFill>
            <a:schemeClr val="accent1">
              <a:lumMod val="75000"/>
            </a:schemeClr>
          </a:solidFill>
          <a:ln>
            <a:solidFill>
              <a:srgbClr val="0000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33" tIns="45717" rIns="91433" bIns="45717" numCol="1" spcCol="0" rtlCol="0" fromWordArt="0" anchor="ctr" anchorCtr="0" forceAA="0" compatLnSpc="1">
            <a:prstTxWarp prst="textNoShape">
              <a:avLst/>
            </a:prstTxWarp>
            <a:noAutofit/>
          </a:bodyPr>
          <a:lstStyle/>
          <a:p>
            <a:pPr algn="ctr"/>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ライフステ｜ジを通じた取組</a:t>
            </a:r>
          </a:p>
        </p:txBody>
      </p:sp>
      <p:sp>
        <p:nvSpPr>
          <p:cNvPr id="3" name="テキスト ボックス 2"/>
          <p:cNvSpPr txBox="1"/>
          <p:nvPr/>
        </p:nvSpPr>
        <p:spPr>
          <a:xfrm>
            <a:off x="2916114" y="2610513"/>
            <a:ext cx="184731" cy="538609"/>
          </a:xfrm>
          <a:prstGeom prst="rect">
            <a:avLst/>
          </a:prstGeom>
          <a:noFill/>
        </p:spPr>
        <p:txBody>
          <a:bodyPr wrap="none" rtlCol="0">
            <a:spAutoFit/>
          </a:bodyPr>
          <a:lstStyle/>
          <a:p>
            <a:endParaRPr kumimoji="1" lang="ja-JP" altLang="en-US" dirty="0"/>
          </a:p>
        </p:txBody>
      </p:sp>
      <p:sp>
        <p:nvSpPr>
          <p:cNvPr id="25" name="角丸四角形 24"/>
          <p:cNvSpPr/>
          <p:nvPr/>
        </p:nvSpPr>
        <p:spPr>
          <a:xfrm>
            <a:off x="3595831" y="2251683"/>
            <a:ext cx="1008000" cy="720000"/>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健康医療</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9252818" y="2268488"/>
            <a:ext cx="1008000" cy="576001"/>
          </a:xfrm>
          <a:prstGeom prst="roundRect">
            <a:avLst/>
          </a:prstGeom>
          <a:ln w="12700"/>
        </p:spPr>
        <p:style>
          <a:lnRef idx="2">
            <a:schemeClr val="dk1"/>
          </a:lnRef>
          <a:fillRef idx="1">
            <a:schemeClr val="lt1"/>
          </a:fillRef>
          <a:effectRef idx="0">
            <a:schemeClr val="dk1"/>
          </a:effectRef>
          <a:fontRef idx="minor">
            <a:schemeClr val="dk1"/>
          </a:fontRef>
        </p:style>
        <p:txBody>
          <a:bodyPr lIns="36000" tIns="0" rIns="3600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角丸四角形 27"/>
          <p:cNvSpPr/>
          <p:nvPr/>
        </p:nvSpPr>
        <p:spPr>
          <a:xfrm>
            <a:off x="13847230" y="2328454"/>
            <a:ext cx="1008000" cy="576000"/>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商工労働</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正方形/長方形 1"/>
          <p:cNvSpPr/>
          <p:nvPr/>
        </p:nvSpPr>
        <p:spPr>
          <a:xfrm>
            <a:off x="13312164" y="444098"/>
            <a:ext cx="1342990" cy="48607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参考資料２</a:t>
            </a:r>
            <a:endParaRPr kumimoji="1" lang="ja-JP" altLang="en-US" sz="1400" dirty="0">
              <a:solidFill>
                <a:schemeClr val="tx1"/>
              </a:solidFill>
            </a:endParaRPr>
          </a:p>
        </p:txBody>
      </p:sp>
      <p:sp>
        <p:nvSpPr>
          <p:cNvPr id="29" name="角丸四角形 28"/>
          <p:cNvSpPr/>
          <p:nvPr/>
        </p:nvSpPr>
        <p:spPr>
          <a:xfrm>
            <a:off x="608488" y="10015380"/>
            <a:ext cx="14314322" cy="504000"/>
          </a:xfrm>
          <a:prstGeom prst="roundRect">
            <a:avLst>
              <a:gd name="adj" fmla="val 3370"/>
            </a:avLst>
          </a:prstGeom>
          <a:solidFill>
            <a:schemeClr val="accent1">
              <a:lumMod val="40000"/>
              <a:lumOff val="60000"/>
            </a:schemeClr>
          </a:solidFill>
          <a:ln w="9525">
            <a:solidFill>
              <a:srgbClr val="003399"/>
            </a:solidFill>
          </a:ln>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lvl="0" algn="ctr" defTabSz="914400" fontAlgn="base">
              <a:lnSpc>
                <a:spcPct val="150000"/>
              </a:lnSpc>
              <a:spcBef>
                <a:spcPct val="0"/>
              </a:spcBef>
              <a:spcAft>
                <a:spcPct val="0"/>
              </a:spcAft>
            </a:pPr>
            <a:endParaRPr kumimoji="0" lang="ja-JP" altLang="en-US" sz="1400" b="1" dirty="0">
              <a:solidFill>
                <a:srgbClr val="FFFFFF"/>
              </a:solidFill>
              <a:latin typeface="Meiryo UI" panose="020B0604030504040204" pitchFamily="50" charset="-128"/>
              <a:ea typeface="Meiryo UI" panose="020B0604030504040204" pitchFamily="50" charset="-128"/>
              <a:sym typeface="HGPｺﾞｼｯｸM" panose="020B0600000000000000" pitchFamily="50" charset="-128"/>
            </a:endParaRPr>
          </a:p>
        </p:txBody>
      </p:sp>
      <p:sp>
        <p:nvSpPr>
          <p:cNvPr id="6" name="正方形/長方形 5"/>
          <p:cNvSpPr/>
          <p:nvPr/>
        </p:nvSpPr>
        <p:spPr>
          <a:xfrm>
            <a:off x="757745" y="10081032"/>
            <a:ext cx="4469421" cy="396000"/>
          </a:xfrm>
          <a:prstGeom prst="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defTabSz="914400" fontAlgn="base">
              <a:lnSpc>
                <a:spcPct val="150000"/>
              </a:lnSpc>
              <a:spcBef>
                <a:spcPct val="0"/>
              </a:spcBef>
              <a:spcAft>
                <a:spcPct val="0"/>
              </a:spcAft>
            </a:pPr>
            <a:r>
              <a:rPr kumimoji="0" lang="ja-JP" altLang="en-US" sz="1400" b="1" dirty="0" err="1">
                <a:solidFill>
                  <a:srgbClr val="FFFFFF"/>
                </a:solidFill>
                <a:latin typeface="Meiryo UI" panose="020B0604030504040204" pitchFamily="50" charset="-128"/>
                <a:ea typeface="Meiryo UI" panose="020B0604030504040204" pitchFamily="50" charset="-128"/>
                <a:sym typeface="HGPｺﾞｼｯｸM" panose="020B0600000000000000" pitchFamily="50" charset="-128"/>
              </a:rPr>
              <a:t>発達障がい</a:t>
            </a:r>
            <a:r>
              <a:rPr kumimoji="0" lang="ja-JP" altLang="en-US" sz="1400" b="1" dirty="0">
                <a:solidFill>
                  <a:srgbClr val="FFFFFF"/>
                </a:solidFill>
                <a:latin typeface="Meiryo UI" panose="020B0604030504040204" pitchFamily="50" charset="-128"/>
                <a:ea typeface="Meiryo UI" panose="020B0604030504040204" pitchFamily="50" charset="-128"/>
                <a:sym typeface="HGPｺﾞｼｯｸM" panose="020B0600000000000000" pitchFamily="50" charset="-128"/>
              </a:rPr>
              <a:t>児者支援に必要な新しい視点の考察をもとに</a:t>
            </a:r>
          </a:p>
        </p:txBody>
      </p:sp>
      <p:sp>
        <p:nvSpPr>
          <p:cNvPr id="7" name="正方形/長方形 6"/>
          <p:cNvSpPr/>
          <p:nvPr/>
        </p:nvSpPr>
        <p:spPr>
          <a:xfrm>
            <a:off x="5376422" y="10117360"/>
            <a:ext cx="1440000" cy="288000"/>
          </a:xfrm>
          <a:prstGeom prst="rect">
            <a:avLst/>
          </a:prstGeom>
          <a:solidFill>
            <a:schemeClr val="bg1"/>
          </a:solidFill>
        </p:spPr>
        <p:txBody>
          <a:bodyPr wrap="square">
            <a:spAutoFit/>
          </a:bodyPr>
          <a:lstStyle/>
          <a:p>
            <a:pPr>
              <a:spcBef>
                <a:spcPct val="0"/>
              </a:spcBef>
            </a:pPr>
            <a:r>
              <a:rPr lang="ja-JP" altLang="en-US" sz="1200" dirty="0">
                <a:latin typeface="Meiryo UI" panose="020B0604030504040204" pitchFamily="50" charset="-128"/>
                <a:ea typeface="Meiryo UI" panose="020B0604030504040204" pitchFamily="50" charset="-128"/>
                <a:sym typeface="HGPｺﾞｼｯｸM" panose="020B0600000000000000" pitchFamily="50" charset="-128"/>
              </a:rPr>
              <a:t>○大学における支援</a:t>
            </a:r>
          </a:p>
        </p:txBody>
      </p:sp>
      <p:sp>
        <p:nvSpPr>
          <p:cNvPr id="36" name="正方形/長方形 35"/>
          <p:cNvSpPr/>
          <p:nvPr/>
        </p:nvSpPr>
        <p:spPr>
          <a:xfrm>
            <a:off x="6912811" y="10117360"/>
            <a:ext cx="1800000" cy="288000"/>
          </a:xfrm>
          <a:prstGeom prst="rect">
            <a:avLst/>
          </a:prstGeom>
          <a:solidFill>
            <a:schemeClr val="bg1"/>
          </a:solidFill>
        </p:spPr>
        <p:txBody>
          <a:bodyPr wrap="square">
            <a:spAutoFit/>
          </a:bodyPr>
          <a:lstStyle/>
          <a:p>
            <a:pPr>
              <a:spcBef>
                <a:spcPct val="0"/>
              </a:spcBef>
            </a:pPr>
            <a:r>
              <a:rPr lang="ja-JP" altLang="en-US" sz="1200" dirty="0" smtClean="0">
                <a:latin typeface="Meiryo UI" panose="020B0604030504040204" pitchFamily="50" charset="-128"/>
                <a:ea typeface="Meiryo UI" panose="020B0604030504040204" pitchFamily="50" charset="-128"/>
                <a:sym typeface="HGPｺﾞｼｯｸM" panose="020B0600000000000000" pitchFamily="50" charset="-128"/>
              </a:rPr>
              <a:t>○司法関係における支援</a:t>
            </a:r>
            <a:endParaRPr lang="ja-JP" altLang="en-US" sz="1200" dirty="0">
              <a:latin typeface="Meiryo UI" panose="020B0604030504040204" pitchFamily="50" charset="-128"/>
              <a:ea typeface="Meiryo UI" panose="020B0604030504040204" pitchFamily="50" charset="-128"/>
              <a:sym typeface="HGPｺﾞｼｯｸM" panose="020B0600000000000000" pitchFamily="50" charset="-128"/>
            </a:endParaRPr>
          </a:p>
        </p:txBody>
      </p:sp>
      <p:sp>
        <p:nvSpPr>
          <p:cNvPr id="37" name="正方形/長方形 36"/>
          <p:cNvSpPr/>
          <p:nvPr/>
        </p:nvSpPr>
        <p:spPr>
          <a:xfrm>
            <a:off x="8913480" y="10117360"/>
            <a:ext cx="1152000" cy="288000"/>
          </a:xfrm>
          <a:prstGeom prst="rect">
            <a:avLst/>
          </a:prstGeom>
          <a:solidFill>
            <a:schemeClr val="bg1"/>
          </a:solidFill>
        </p:spPr>
        <p:txBody>
          <a:bodyPr wrap="square">
            <a:spAutoFit/>
          </a:bodyPr>
          <a:lstStyle/>
          <a:p>
            <a:pPr>
              <a:spcBef>
                <a:spcPct val="0"/>
              </a:spcBef>
            </a:pPr>
            <a:r>
              <a:rPr lang="ja-JP" altLang="en-US" sz="1200" dirty="0" smtClean="0">
                <a:latin typeface="Meiryo UI" panose="020B0604030504040204" pitchFamily="50" charset="-128"/>
                <a:ea typeface="Meiryo UI" panose="020B0604030504040204" pitchFamily="50" charset="-128"/>
                <a:sym typeface="HGPｺﾞｼｯｸM" panose="020B0600000000000000" pitchFamily="50" charset="-128"/>
              </a:rPr>
              <a:t>○大人の支援</a:t>
            </a:r>
            <a:endParaRPr lang="ja-JP" altLang="en-US" sz="1200" dirty="0">
              <a:latin typeface="Meiryo UI" panose="020B0604030504040204" pitchFamily="50" charset="-128"/>
              <a:ea typeface="Meiryo UI" panose="020B0604030504040204" pitchFamily="50" charset="-128"/>
              <a:sym typeface="HGPｺﾞｼｯｸM" panose="020B0600000000000000" pitchFamily="50" charset="-128"/>
            </a:endParaRPr>
          </a:p>
        </p:txBody>
      </p:sp>
      <p:sp>
        <p:nvSpPr>
          <p:cNvPr id="38" name="正方形/長方形 37"/>
          <p:cNvSpPr/>
          <p:nvPr/>
        </p:nvSpPr>
        <p:spPr>
          <a:xfrm>
            <a:off x="10302904" y="10117360"/>
            <a:ext cx="2232000" cy="276999"/>
          </a:xfrm>
          <a:prstGeom prst="rect">
            <a:avLst/>
          </a:prstGeom>
          <a:solidFill>
            <a:schemeClr val="bg1"/>
          </a:solidFill>
        </p:spPr>
        <p:txBody>
          <a:bodyPr wrap="square">
            <a:spAutoFit/>
          </a:bodyPr>
          <a:lstStyle/>
          <a:p>
            <a:pPr>
              <a:spcBef>
                <a:spcPct val="0"/>
              </a:spcBef>
            </a:pPr>
            <a:r>
              <a:rPr lang="ja-JP" altLang="en-US" sz="1200" dirty="0" smtClean="0">
                <a:latin typeface="Meiryo UI" panose="020B0604030504040204" pitchFamily="50" charset="-128"/>
                <a:ea typeface="Meiryo UI" panose="020B0604030504040204" pitchFamily="50" charset="-128"/>
                <a:sym typeface="HGPｺﾞｼｯｸM" panose="020B0600000000000000" pitchFamily="50" charset="-128"/>
              </a:rPr>
              <a:t>○発達</a:t>
            </a:r>
            <a:r>
              <a:rPr lang="ja-JP" altLang="en-US" sz="1200" dirty="0" err="1" smtClean="0">
                <a:latin typeface="Meiryo UI" panose="020B0604030504040204" pitchFamily="50" charset="-128"/>
                <a:ea typeface="Meiryo UI" panose="020B0604030504040204" pitchFamily="50" charset="-128"/>
                <a:sym typeface="HGPｺﾞｼｯｸM" panose="020B0600000000000000" pitchFamily="50" charset="-128"/>
              </a:rPr>
              <a:t>障がい</a:t>
            </a:r>
            <a:r>
              <a:rPr lang="ja-JP" altLang="en-US" sz="1200" dirty="0" smtClean="0">
                <a:latin typeface="Meiryo UI" panose="020B0604030504040204" pitchFamily="50" charset="-128"/>
                <a:ea typeface="Meiryo UI" panose="020B0604030504040204" pitchFamily="50" charset="-128"/>
                <a:sym typeface="HGPｺﾞｼｯｸM" panose="020B0600000000000000" pitchFamily="50" charset="-128"/>
              </a:rPr>
              <a:t>未診断者への支援</a:t>
            </a:r>
            <a:endParaRPr lang="ja-JP" altLang="en-US" sz="1200" dirty="0">
              <a:latin typeface="Meiryo UI" panose="020B0604030504040204" pitchFamily="50" charset="-128"/>
              <a:ea typeface="Meiryo UI" panose="020B0604030504040204" pitchFamily="50" charset="-128"/>
              <a:sym typeface="HGPｺﾞｼｯｸM" panose="020B0600000000000000" pitchFamily="50" charset="-128"/>
            </a:endParaRPr>
          </a:p>
        </p:txBody>
      </p:sp>
    </p:spTree>
    <p:extLst>
      <p:ext uri="{BB962C8B-B14F-4D97-AF65-F5344CB8AC3E}">
        <p14:creationId xmlns:p14="http://schemas.microsoft.com/office/powerpoint/2010/main" val="81558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bg1"/>
        </a:solidFill>
        <a:ln w="9525">
          <a:solidFill>
            <a:schemeClr val="accent1"/>
          </a:solidFill>
          <a:miter lim="800000"/>
          <a:headEnd/>
          <a:tailEnd/>
        </a:ln>
        <a:effectLst>
          <a:outerShdw blurRad="50800" dist="63500" dir="18900000" algn="bl" rotWithShape="0">
            <a:prstClr val="black">
              <a:alpha val="40000"/>
            </a:prstClr>
          </a:outerShdw>
        </a:effectLst>
      </a:spPr>
      <a:bodyPr wrap="square" lIns="35997" tIns="35997" rIns="35997" bIns="35997">
        <a:spAutoFit/>
      </a:bodyPr>
      <a:lstStyle>
        <a:defPPr eaLnBrk="1" hangingPunct="1">
          <a:lnSpc>
            <a:spcPts val="1200"/>
          </a:lnSpc>
          <a:defRPr sz="1400" dirty="0">
            <a:solidFill>
              <a:srgbClr val="000000"/>
            </a:solidFill>
            <a:latin typeface="HGP創英角ｺﾞｼｯｸUB" pitchFamily="50" charset="-128"/>
            <a:ea typeface="HGP創英角ｺﾞｼｯｸUB"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10FA30E3DCF24FBEE46C55F211B3AE" ma:contentTypeVersion="0" ma:contentTypeDescription="新しいドキュメントを作成します。" ma:contentTypeScope="" ma:versionID="d12d04ceca45b4866de6eb8658150cdb">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2F6205-4237-4CAE-BADD-283716BD205A}">
  <ds:schemaRefs>
    <ds:schemaRef ds:uri="http://purl.org/dc/dcmitype/"/>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http://purl.org/dc/term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A6DED6F-C043-4307-A02A-19710A3BE9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D206A81-1DDB-4812-8B57-4E5944612E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5782</TotalTime>
  <Words>1172</Words>
  <Application>Microsoft Office PowerPoint</Application>
  <PresentationFormat>ユーザー設定</PresentationFormat>
  <Paragraphs>86</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HGPｺﾞｼｯｸM</vt:lpstr>
      <vt:lpstr>HGP創英角ｺﾞｼｯｸUB</vt:lpstr>
      <vt:lpstr>HG丸ｺﾞｼｯｸM-PRO</vt:lpstr>
      <vt:lpstr>Meiryo UI</vt:lpstr>
      <vt:lpstr>ＭＳ Ｐゴシック</vt:lpstr>
      <vt:lpstr>Arial</vt:lpstr>
      <vt:lpstr>Calibri</vt:lpstr>
      <vt:lpstr>Wingdings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大阪府子ども総合計画の概要（素案）</dc:title>
  <dc:creator>大阪府庁</dc:creator>
  <cp:lastModifiedBy>薮内　信彦</cp:lastModifiedBy>
  <cp:revision>700</cp:revision>
  <cp:lastPrinted>2021-03-24T09:01:01Z</cp:lastPrinted>
  <dcterms:created xsi:type="dcterms:W3CDTF">2014-08-14T01:34:34Z</dcterms:created>
  <dcterms:modified xsi:type="dcterms:W3CDTF">2021-12-22T06:09:34Z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0x010100E810FA30E3DCF24FBEE46C55F211B3AE</vt:lpwstr>
  </property>
</Properties>
</file>