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1"/>
  </p:sldMasterIdLst>
  <p:notesMasterIdLst>
    <p:notesMasterId r:id="rId17"/>
  </p:notesMasterIdLst>
  <p:sldIdLst>
    <p:sldId id="256" r:id="rId2"/>
    <p:sldId id="257" r:id="rId3"/>
    <p:sldId id="258" r:id="rId4"/>
    <p:sldId id="260" r:id="rId5"/>
    <p:sldId id="262" r:id="rId6"/>
    <p:sldId id="270" r:id="rId7"/>
    <p:sldId id="261" r:id="rId8"/>
    <p:sldId id="271" r:id="rId9"/>
    <p:sldId id="275" r:id="rId10"/>
    <p:sldId id="279" r:id="rId11"/>
    <p:sldId id="280" r:id="rId12"/>
    <p:sldId id="263" r:id="rId13"/>
    <p:sldId id="278" r:id="rId14"/>
    <p:sldId id="274" r:id="rId15"/>
    <p:sldId id="282" r:id="rId16"/>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34F3F27-D087-412E-B305-1820BD934027}"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F05A19A-E657-4B29-8A33-F15FF1AE4CF6}" type="slidenum">
              <a:rPr kumimoji="1" lang="ja-JP" altLang="en-US" smtClean="0"/>
              <a:t>‹#›</a:t>
            </a:fld>
            <a:endParaRPr kumimoji="1" lang="ja-JP" altLang="en-US"/>
          </a:p>
        </p:txBody>
      </p:sp>
    </p:spTree>
    <p:extLst>
      <p:ext uri="{BB962C8B-B14F-4D97-AF65-F5344CB8AC3E}">
        <p14:creationId xmlns:p14="http://schemas.microsoft.com/office/powerpoint/2010/main" val="25251775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74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749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593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ja-JP" altLang="en-US"/>
              <a:t>マスター タイトルの書式設定</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517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98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127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020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239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63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71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89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374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978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014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167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603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72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6/27/2024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5978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ef.osaka.lg.jp/kenkozukuri/boshi/sinseizityoukaku.html"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pref.osaka.lg.jp/jiritsushien/jiritsushien/tsunaginotebiki.html"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54954" y="2099733"/>
            <a:ext cx="10023908" cy="2677648"/>
          </a:xfrm>
        </p:spPr>
        <p:txBody>
          <a:bodyPr anchor="ctr" anchorCtr="0"/>
          <a:lstStyle/>
          <a:p>
            <a:r>
              <a:rPr kumimoji="1" lang="ja-JP" altLang="en-US" sz="4800" dirty="0"/>
              <a:t>大阪府における難聴児の早期支援について</a:t>
            </a:r>
          </a:p>
        </p:txBody>
      </p:sp>
      <p:sp>
        <p:nvSpPr>
          <p:cNvPr id="3" name="サブタイトル 2"/>
          <p:cNvSpPr>
            <a:spLocks noGrp="1"/>
          </p:cNvSpPr>
          <p:nvPr>
            <p:ph type="subTitle" idx="1"/>
          </p:nvPr>
        </p:nvSpPr>
        <p:spPr>
          <a:xfrm>
            <a:off x="581191" y="5573495"/>
            <a:ext cx="10993546" cy="590321"/>
          </a:xfrm>
        </p:spPr>
        <p:txBody>
          <a:bodyPr/>
          <a:lstStyle/>
          <a:p>
            <a:pPr algn="ctr"/>
            <a:r>
              <a:rPr kumimoji="1" lang="ja-JP" altLang="en-US" dirty="0" err="1">
                <a:solidFill>
                  <a:schemeClr val="bg1"/>
                </a:solidFill>
              </a:rPr>
              <a:t>大阪府福祉部障がい</a:t>
            </a:r>
            <a:r>
              <a:rPr kumimoji="1" lang="ja-JP" altLang="en-US" dirty="0">
                <a:solidFill>
                  <a:schemeClr val="bg1"/>
                </a:solidFill>
              </a:rPr>
              <a:t>福祉室自立支援課</a:t>
            </a:r>
          </a:p>
        </p:txBody>
      </p:sp>
    </p:spTree>
    <p:extLst>
      <p:ext uri="{BB962C8B-B14F-4D97-AF65-F5344CB8AC3E}">
        <p14:creationId xmlns:p14="http://schemas.microsoft.com/office/powerpoint/2010/main" val="348061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146998" y="1250082"/>
            <a:ext cx="7448550" cy="5257800"/>
          </a:xfrm>
          <a:prstGeom prst="rect">
            <a:avLst/>
          </a:prstGeom>
        </p:spPr>
      </p:pic>
      <p:pic>
        <p:nvPicPr>
          <p:cNvPr id="5" name="図 4"/>
          <p:cNvPicPr>
            <a:picLocks noChangeAspect="1"/>
          </p:cNvPicPr>
          <p:nvPr/>
        </p:nvPicPr>
        <p:blipFill>
          <a:blip r:embed="rId3"/>
          <a:stretch>
            <a:fillRect/>
          </a:stretch>
        </p:blipFill>
        <p:spPr>
          <a:xfrm>
            <a:off x="4146998" y="1262545"/>
            <a:ext cx="2571750" cy="5210175"/>
          </a:xfrm>
          <a:prstGeom prst="rect">
            <a:avLst/>
          </a:prstGeom>
        </p:spPr>
      </p:pic>
      <p:sp>
        <p:nvSpPr>
          <p:cNvPr id="6" name="正方形/長方形 5"/>
          <p:cNvSpPr/>
          <p:nvPr/>
        </p:nvSpPr>
        <p:spPr>
          <a:xfrm>
            <a:off x="5594990" y="372567"/>
            <a:ext cx="3960138" cy="981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2400" kern="100" dirty="0">
                <a:solidFill>
                  <a:srgbClr val="000000"/>
                </a:solidFill>
                <a:latin typeface="+mn-ea"/>
                <a:cs typeface="Times New Roman" panose="02020603050405020304" pitchFamily="18" charset="0"/>
              </a:rPr>
              <a:t>【</a:t>
            </a:r>
            <a:r>
              <a:rPr lang="ja-JP" altLang="en-US" sz="2400" kern="100" dirty="0" err="1">
                <a:solidFill>
                  <a:srgbClr val="000000"/>
                </a:solidFill>
                <a:latin typeface="+mn-ea"/>
                <a:cs typeface="Times New Roman" panose="02020603050405020304" pitchFamily="18" charset="0"/>
              </a:rPr>
              <a:t>べび</a:t>
            </a:r>
            <a:r>
              <a:rPr lang="ja-JP" altLang="en-US" sz="2400" kern="100" dirty="0">
                <a:solidFill>
                  <a:srgbClr val="000000"/>
                </a:solidFill>
                <a:latin typeface="+mn-ea"/>
                <a:cs typeface="Times New Roman" panose="02020603050405020304" pitchFamily="18" charset="0"/>
              </a:rPr>
              <a:t>こめ</a:t>
            </a:r>
            <a:r>
              <a:rPr lang="en-US" altLang="ja-JP" sz="2400" kern="100" dirty="0">
                <a:solidFill>
                  <a:srgbClr val="000000"/>
                </a:solidFill>
                <a:latin typeface="+mn-ea"/>
                <a:cs typeface="Times New Roman" panose="02020603050405020304" pitchFamily="18" charset="0"/>
              </a:rPr>
              <a:t>】</a:t>
            </a:r>
          </a:p>
        </p:txBody>
      </p:sp>
      <p:sp>
        <p:nvSpPr>
          <p:cNvPr id="7"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100" dirty="0">
                <a:solidFill>
                  <a:schemeClr val="tx1"/>
                </a:solidFill>
              </a:rPr>
              <a:t>９</a:t>
            </a:r>
          </a:p>
        </p:txBody>
      </p:sp>
      <p:pic>
        <p:nvPicPr>
          <p:cNvPr id="2" name="図 1"/>
          <p:cNvPicPr>
            <a:picLocks noChangeAspect="1"/>
          </p:cNvPicPr>
          <p:nvPr/>
        </p:nvPicPr>
        <p:blipFill>
          <a:blip r:embed="rId4"/>
          <a:stretch>
            <a:fillRect/>
          </a:stretch>
        </p:blipFill>
        <p:spPr>
          <a:xfrm>
            <a:off x="408522" y="1262545"/>
            <a:ext cx="3596593" cy="5257800"/>
          </a:xfrm>
          <a:prstGeom prst="rect">
            <a:avLst/>
          </a:prstGeom>
        </p:spPr>
      </p:pic>
      <p:sp>
        <p:nvSpPr>
          <p:cNvPr id="8" name="正方形/長方形 7"/>
          <p:cNvSpPr/>
          <p:nvPr/>
        </p:nvSpPr>
        <p:spPr>
          <a:xfrm>
            <a:off x="180304" y="372567"/>
            <a:ext cx="3966694" cy="981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altLang="ja-JP" sz="2000" kern="100" dirty="0">
                <a:solidFill>
                  <a:srgbClr val="000000"/>
                </a:solidFill>
                <a:latin typeface="+mn-ea"/>
                <a:cs typeface="Times New Roman" panose="02020603050405020304" pitchFamily="18" charset="0"/>
              </a:rPr>
              <a:t>【</a:t>
            </a:r>
            <a:r>
              <a:rPr lang="ja-JP" altLang="en-US" sz="2000" kern="100" dirty="0">
                <a:solidFill>
                  <a:srgbClr val="000000"/>
                </a:solidFill>
                <a:latin typeface="+mn-ea"/>
                <a:cs typeface="Times New Roman" panose="02020603050405020304" pitchFamily="18" charset="0"/>
              </a:rPr>
              <a:t>難聴児の　</a:t>
            </a:r>
            <a:endParaRPr lang="en-US" altLang="ja-JP" sz="2000" kern="100" dirty="0">
              <a:solidFill>
                <a:srgbClr val="000000"/>
              </a:solidFill>
              <a:latin typeface="+mn-ea"/>
              <a:cs typeface="Times New Roman" panose="02020603050405020304" pitchFamily="18" charset="0"/>
            </a:endParaRPr>
          </a:p>
          <a:p>
            <a:pPr>
              <a:spcAft>
                <a:spcPts val="0"/>
              </a:spcAft>
            </a:pPr>
            <a:r>
              <a:rPr lang="ja-JP" altLang="en-US" sz="2000" kern="100" dirty="0">
                <a:solidFill>
                  <a:srgbClr val="000000"/>
                </a:solidFill>
                <a:latin typeface="+mn-ea"/>
                <a:cs typeface="Times New Roman" panose="02020603050405020304" pitchFamily="18" charset="0"/>
              </a:rPr>
              <a:t>　言語獲得支援者養成・派遣</a:t>
            </a:r>
            <a:r>
              <a:rPr lang="en-US" altLang="ja-JP" sz="2000" kern="100" dirty="0">
                <a:solidFill>
                  <a:srgbClr val="000000"/>
                </a:solidFill>
                <a:latin typeface="+mn-ea"/>
                <a:cs typeface="Times New Roman" panose="02020603050405020304" pitchFamily="18" charset="0"/>
              </a:rPr>
              <a:t>】</a:t>
            </a:r>
          </a:p>
        </p:txBody>
      </p:sp>
    </p:spTree>
    <p:extLst>
      <p:ext uri="{BB962C8B-B14F-4D97-AF65-F5344CB8AC3E}">
        <p14:creationId xmlns:p14="http://schemas.microsoft.com/office/powerpoint/2010/main" val="309026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23948" y="1325236"/>
            <a:ext cx="883761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923948" y="4377530"/>
            <a:ext cx="88376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923948" y="734804"/>
            <a:ext cx="8837612" cy="461645"/>
          </a:xfrm>
          <a:prstGeom prst="rect">
            <a:avLst/>
          </a:prstGeom>
          <a:noFill/>
        </p:spPr>
        <p:txBody>
          <a:bodyPr wrap="square" lIns="91418" tIns="45710" rIns="91418" bIns="45710" rtlCol="0">
            <a:spAutoFit/>
          </a:bodyPr>
          <a:lstStyle/>
          <a:p>
            <a:r>
              <a:rPr lang="ja-JP" altLang="en-US" sz="2400" b="1" dirty="0">
                <a:latin typeface="Meiryo UI" pitchFamily="50" charset="-128"/>
                <a:ea typeface="Meiryo UI" pitchFamily="50" charset="-128"/>
                <a:cs typeface="Meiryo UI" pitchFamily="50" charset="-128"/>
              </a:rPr>
              <a:t>手話言語条例に基づく取り組み２．「学ぶ」場面</a:t>
            </a:r>
            <a:endParaRPr lang="ja-JP" altLang="en-US" sz="2400" b="1"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923948" y="3788094"/>
            <a:ext cx="8837612" cy="461645"/>
          </a:xfrm>
          <a:prstGeom prst="rect">
            <a:avLst/>
          </a:prstGeom>
          <a:noFill/>
        </p:spPr>
        <p:txBody>
          <a:bodyPr wrap="square" lIns="91418" tIns="45710" rIns="91418" bIns="45710" rtlCol="0">
            <a:spAutoFit/>
          </a:bodyPr>
          <a:lstStyle/>
          <a:p>
            <a:r>
              <a:rPr lang="ja-JP" altLang="en-US" sz="2400" b="1" dirty="0">
                <a:latin typeface="Meiryo UI" pitchFamily="50" charset="-128"/>
                <a:ea typeface="Meiryo UI" pitchFamily="50" charset="-128"/>
                <a:cs typeface="Meiryo UI" pitchFamily="50" charset="-128"/>
              </a:rPr>
              <a:t>手話言語条例に基づく取り組み３．「働く」場面</a:t>
            </a:r>
            <a:endParaRPr lang="ja-JP" altLang="en-US" sz="2400" b="1" dirty="0">
              <a:solidFill>
                <a:prstClr val="black"/>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923948" y="1454024"/>
            <a:ext cx="8837612" cy="1938972"/>
          </a:xfrm>
          <a:prstGeom prst="rect">
            <a:avLst/>
          </a:prstGeom>
          <a:noFill/>
        </p:spPr>
        <p:txBody>
          <a:bodyPr wrap="square" lIns="91418" tIns="45710" rIns="91418" bIns="45710" rtlCol="0">
            <a:spAutoFit/>
          </a:bodyPr>
          <a:lstStyle/>
          <a:p>
            <a:r>
              <a:rPr lang="ja-JP" altLang="en-US" sz="2000" dirty="0">
                <a:latin typeface="Meiryo UI" pitchFamily="50" charset="-128"/>
                <a:ea typeface="Meiryo UI" pitchFamily="50" charset="-128"/>
                <a:cs typeface="Meiryo UI" pitchFamily="50" charset="-128"/>
              </a:rPr>
              <a:t>施　策：教員等の手話の習得支援の展開</a:t>
            </a:r>
            <a:endParaRPr lang="en-US" altLang="ja-JP" sz="2000" dirty="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目　標：「手話で学び、手話を学ぶ」ことができる環境の整備、</a:t>
            </a:r>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カリキュラム・テキスト等の確立</a:t>
            </a:r>
            <a:endParaRPr lang="en-US" altLang="ja-JP" sz="2000" dirty="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取　組：聴覚支援学校教員への手話講座、難聴学級等の教員への手話講座</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923948" y="4588885"/>
            <a:ext cx="8837612" cy="1938972"/>
          </a:xfrm>
          <a:prstGeom prst="rect">
            <a:avLst/>
          </a:prstGeom>
          <a:noFill/>
        </p:spPr>
        <p:txBody>
          <a:bodyPr wrap="square" lIns="91418" tIns="45710" rIns="91418" bIns="45710" rtlCol="0">
            <a:spAutoFit/>
          </a:bodyPr>
          <a:lstStyle/>
          <a:p>
            <a:r>
              <a:rPr lang="ja-JP" altLang="en-US" sz="2000" dirty="0">
                <a:latin typeface="Meiryo UI" pitchFamily="50" charset="-128"/>
                <a:ea typeface="Meiryo UI" pitchFamily="50" charset="-128"/>
                <a:cs typeface="Meiryo UI" pitchFamily="50" charset="-128"/>
              </a:rPr>
              <a:t>施　策：手話に関して取組む企業等との協働の展開</a:t>
            </a:r>
            <a:endParaRPr lang="en-US" altLang="ja-JP" sz="2000" dirty="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目　標：手話力を評価するなど手話に取組む企業との協定の締結などの連携確保</a:t>
            </a:r>
            <a:endParaRPr lang="en-US" altLang="ja-JP" sz="2000" dirty="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取　組：</a:t>
            </a:r>
            <a:r>
              <a:rPr lang="ja-JP" altLang="en-US" sz="2000" dirty="0" err="1">
                <a:latin typeface="Meiryo UI" pitchFamily="50" charset="-128"/>
                <a:ea typeface="Meiryo UI" pitchFamily="50" charset="-128"/>
                <a:cs typeface="Meiryo UI" pitchFamily="50" charset="-128"/>
              </a:rPr>
              <a:t>障がい</a:t>
            </a:r>
            <a:r>
              <a:rPr lang="ja-JP" altLang="en-US" sz="2000" dirty="0">
                <a:latin typeface="Meiryo UI" pitchFamily="50" charset="-128"/>
                <a:ea typeface="Meiryo UI" pitchFamily="50" charset="-128"/>
                <a:cs typeface="Meiryo UI" pitchFamily="50" charset="-128"/>
              </a:rPr>
              <a:t>者サポートカンパニー企業登録（手話の普及）　等</a:t>
            </a:r>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a:t>
            </a:r>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業界団体等への手話講座は新型コロナウイルス感染症の影響により中止</a:t>
            </a:r>
          </a:p>
        </p:txBody>
      </p:sp>
      <p:sp>
        <p:nvSpPr>
          <p:cNvPr id="9"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100" dirty="0">
                <a:solidFill>
                  <a:schemeClr val="tx1"/>
                </a:solidFill>
              </a:rPr>
              <a:t>10</a:t>
            </a:r>
            <a:endParaRPr kumimoji="1" lang="ja-JP" altLang="en-US" sz="1100" dirty="0">
              <a:solidFill>
                <a:schemeClr val="tx1"/>
              </a:solidFill>
            </a:endParaRPr>
          </a:p>
        </p:txBody>
      </p:sp>
    </p:spTree>
    <p:extLst>
      <p:ext uri="{BB962C8B-B14F-4D97-AF65-F5344CB8AC3E}">
        <p14:creationId xmlns:p14="http://schemas.microsoft.com/office/powerpoint/2010/main" val="86464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3" y="973668"/>
            <a:ext cx="9225419" cy="706964"/>
          </a:xfrm>
        </p:spPr>
        <p:txBody>
          <a:bodyPr/>
          <a:lstStyle/>
          <a:p>
            <a:r>
              <a:rPr lang="en-US" altLang="ja-JP" sz="3200" dirty="0"/>
              <a:t>【</a:t>
            </a:r>
            <a:r>
              <a:rPr lang="ja-JP" altLang="en-US" sz="3200" dirty="0"/>
              <a:t>早期支援</a:t>
            </a:r>
            <a:r>
              <a:rPr lang="en-US" altLang="ja-JP" sz="3200" dirty="0"/>
              <a:t>】</a:t>
            </a:r>
            <a:br>
              <a:rPr lang="en-US" altLang="ja-JP" sz="3200" dirty="0"/>
            </a:br>
            <a:r>
              <a:rPr lang="ja-JP" altLang="en-US" sz="3200" dirty="0"/>
              <a:t>５．難聴児の切れ目ない支援をめざして</a:t>
            </a:r>
            <a:endParaRPr kumimoji="1" lang="ja-JP" altLang="en-US" sz="3200" dirty="0"/>
          </a:p>
        </p:txBody>
      </p:sp>
      <p:sp>
        <p:nvSpPr>
          <p:cNvPr id="4"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100" dirty="0">
                <a:solidFill>
                  <a:schemeClr val="tx1"/>
                </a:solidFill>
              </a:rPr>
              <a:t>11</a:t>
            </a:r>
            <a:endParaRPr kumimoji="1" lang="ja-JP" altLang="en-US" sz="1100" dirty="0">
              <a:solidFill>
                <a:schemeClr val="tx1"/>
              </a:solidFill>
            </a:endParaRPr>
          </a:p>
        </p:txBody>
      </p:sp>
      <p:sp>
        <p:nvSpPr>
          <p:cNvPr id="7" name="正方形/長方形 6"/>
          <p:cNvSpPr/>
          <p:nvPr/>
        </p:nvSpPr>
        <p:spPr>
          <a:xfrm>
            <a:off x="614040" y="2401910"/>
            <a:ext cx="11453463" cy="42771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200" u="sng" dirty="0">
                <a:effectLst>
                  <a:outerShdw blurRad="38100" dist="38100" dir="2700000" algn="tl">
                    <a:srgbClr val="000000">
                      <a:alpha val="43137"/>
                    </a:srgbClr>
                  </a:outerShdw>
                </a:effectLst>
              </a:rPr>
              <a:t>１．拠点整備</a:t>
            </a:r>
            <a:endParaRPr kumimoji="1" lang="en-US" altLang="ja-JP" sz="2200" u="sng" dirty="0">
              <a:effectLst>
                <a:outerShdw blurRad="38100" dist="38100" dir="2700000" algn="tl">
                  <a:srgbClr val="000000">
                    <a:alpha val="43137"/>
                  </a:srgbClr>
                </a:outerShdw>
              </a:effectLst>
            </a:endParaRPr>
          </a:p>
          <a:p>
            <a:r>
              <a:rPr kumimoji="1" lang="ja-JP" altLang="en-US" sz="2200" dirty="0"/>
              <a:t>　　</a:t>
            </a:r>
            <a:r>
              <a:rPr kumimoji="1" lang="ja-JP" altLang="en-US" sz="2000" dirty="0"/>
              <a:t>中核拠点：国の</a:t>
            </a:r>
            <a:r>
              <a:rPr kumimoji="1" lang="en-US" altLang="ja-JP" sz="2000" dirty="0"/>
              <a:t>『</a:t>
            </a:r>
            <a:r>
              <a:rPr kumimoji="1" lang="ja-JP" altLang="en-US" sz="2000" dirty="0"/>
              <a:t>早期発見、早期療育推進のための基本方針</a:t>
            </a:r>
            <a:r>
              <a:rPr kumimoji="1" lang="en-US" altLang="ja-JP" sz="2000" dirty="0"/>
              <a:t>』</a:t>
            </a:r>
            <a:r>
              <a:rPr kumimoji="1" lang="ja-JP" altLang="en-US" sz="2000" dirty="0"/>
              <a:t>（令和</a:t>
            </a:r>
            <a:r>
              <a:rPr kumimoji="1" lang="en-US" altLang="ja-JP" sz="2000" dirty="0"/>
              <a:t>4</a:t>
            </a:r>
            <a:r>
              <a:rPr kumimoji="1" lang="ja-JP" altLang="en-US" sz="2000" dirty="0"/>
              <a:t>年</a:t>
            </a:r>
            <a:r>
              <a:rPr kumimoji="1" lang="en-US" altLang="ja-JP" sz="2000" dirty="0"/>
              <a:t>2</a:t>
            </a:r>
            <a:r>
              <a:rPr kumimoji="1" lang="ja-JP" altLang="en-US" sz="2000" dirty="0"/>
              <a:t>月）を受け、</a:t>
            </a:r>
            <a:endParaRPr kumimoji="1" lang="en-US" altLang="ja-JP" sz="2000" dirty="0"/>
          </a:p>
          <a:p>
            <a:r>
              <a:rPr kumimoji="1" lang="ja-JP" altLang="en-US" sz="2000" dirty="0"/>
              <a:t>　　　　　　　大阪府立福祉情報コミュニケーションセンター（視聴覚障害者情報提供施設）</a:t>
            </a:r>
            <a:endParaRPr kumimoji="1" lang="en-US" altLang="ja-JP" sz="2000" dirty="0"/>
          </a:p>
          <a:p>
            <a:r>
              <a:rPr kumimoji="1" lang="ja-JP" altLang="en-US" sz="2000" dirty="0"/>
              <a:t>　　　　　　　を難聴児支援の中核機能拠点と位置付け、専門的なカウンセリングが可能な専門</a:t>
            </a:r>
            <a:endParaRPr kumimoji="1" lang="en-US" altLang="ja-JP" sz="2000" dirty="0"/>
          </a:p>
          <a:p>
            <a:r>
              <a:rPr kumimoji="1" lang="ja-JP" altLang="en-US" sz="2000" dirty="0"/>
              <a:t>　　　　　　　の相談窓口である「ひだまり・</a:t>
            </a:r>
            <a:r>
              <a:rPr kumimoji="1" lang="en-US" altLang="ja-JP" sz="2000" dirty="0"/>
              <a:t>MOE</a:t>
            </a:r>
            <a:r>
              <a:rPr kumimoji="1" lang="ja-JP" altLang="en-US" sz="2000" dirty="0"/>
              <a:t>」（福祉部自立支援課所管大阪府指定管理</a:t>
            </a:r>
            <a:endParaRPr kumimoji="1" lang="en-US" altLang="ja-JP" sz="2000" dirty="0"/>
          </a:p>
          <a:p>
            <a:r>
              <a:rPr kumimoji="1" lang="ja-JP" altLang="en-US" sz="2000" dirty="0"/>
              <a:t>　　　　　　　業務）が当該センターでの中核を担う。</a:t>
            </a:r>
          </a:p>
          <a:p>
            <a:r>
              <a:rPr kumimoji="1" lang="ja-JP" altLang="en-US" sz="2000" dirty="0"/>
              <a:t>　　</a:t>
            </a:r>
            <a:endParaRPr kumimoji="1" lang="en-US" altLang="ja-JP" sz="1600" dirty="0"/>
          </a:p>
          <a:p>
            <a:endParaRPr kumimoji="1" lang="en-US" altLang="ja-JP" sz="1600" dirty="0"/>
          </a:p>
          <a:p>
            <a:r>
              <a:rPr kumimoji="1" lang="ja-JP" altLang="en-US" sz="2200" u="sng" dirty="0">
                <a:effectLst>
                  <a:outerShdw blurRad="38100" dist="38100" dir="2700000" algn="tl">
                    <a:srgbClr val="000000">
                      <a:alpha val="43137"/>
                    </a:srgbClr>
                  </a:outerShdw>
                </a:effectLst>
              </a:rPr>
              <a:t>２．取組内容</a:t>
            </a:r>
            <a:endParaRPr kumimoji="1" lang="en-US" altLang="ja-JP" sz="2200" u="sng" dirty="0">
              <a:effectLst>
                <a:outerShdw blurRad="38100" dist="38100" dir="2700000" algn="tl">
                  <a:srgbClr val="000000">
                    <a:alpha val="43137"/>
                  </a:srgbClr>
                </a:outerShdw>
              </a:effectLst>
            </a:endParaRPr>
          </a:p>
          <a:p>
            <a:r>
              <a:rPr kumimoji="1" lang="ja-JP" altLang="en-US" sz="2200" dirty="0"/>
              <a:t>　</a:t>
            </a:r>
            <a:r>
              <a:rPr kumimoji="1" lang="ja-JP" altLang="en-US" sz="2000" dirty="0"/>
              <a:t>◆難聴児支援に関わる部局による庁内連携会議の運営</a:t>
            </a:r>
            <a:endParaRPr kumimoji="1" lang="en-US" altLang="ja-JP" sz="2000" dirty="0"/>
          </a:p>
          <a:p>
            <a:r>
              <a:rPr kumimoji="1" lang="en-US" altLang="ja-JP" sz="2000" dirty="0"/>
              <a:t> </a:t>
            </a:r>
            <a:r>
              <a:rPr kumimoji="1" lang="ja-JP" altLang="en-US" sz="2000" dirty="0"/>
              <a:t>　◆難聴児の早期支援等に関する調査審議を行う協議会（手話言語条例評価部会）の運営</a:t>
            </a:r>
            <a:endParaRPr kumimoji="1" lang="en-US" altLang="ja-JP" sz="2000" dirty="0"/>
          </a:p>
          <a:p>
            <a:r>
              <a:rPr kumimoji="1" lang="ja-JP" altLang="en-US" sz="2000" dirty="0"/>
              <a:t>　 ◆第５次大阪府障がい者計画（後期計画）において関係所管課の取組みを位置づけ</a:t>
            </a:r>
            <a:r>
              <a:rPr kumimoji="1" lang="ja-JP" altLang="en-US" sz="1400" dirty="0"/>
              <a:t>（令和</a:t>
            </a:r>
            <a:r>
              <a:rPr kumimoji="1" lang="en-US" altLang="ja-JP" sz="1400" dirty="0"/>
              <a:t>6</a:t>
            </a:r>
            <a:r>
              <a:rPr kumimoji="1" lang="ja-JP" altLang="en-US" sz="1400" dirty="0"/>
              <a:t>年</a:t>
            </a:r>
            <a:r>
              <a:rPr kumimoji="1" lang="en-US" altLang="ja-JP" sz="1400" dirty="0"/>
              <a:t>3</a:t>
            </a:r>
            <a:r>
              <a:rPr kumimoji="1" lang="ja-JP" altLang="en-US" sz="1400" dirty="0"/>
              <a:t>月）</a:t>
            </a:r>
            <a:endParaRPr kumimoji="1" lang="en-US" altLang="ja-JP" sz="1400" dirty="0"/>
          </a:p>
          <a:p>
            <a:r>
              <a:rPr kumimoji="1" lang="en-US" altLang="ja-JP" sz="1400" dirty="0"/>
              <a:t>       </a:t>
            </a:r>
            <a:r>
              <a:rPr kumimoji="1" lang="ja-JP" altLang="en-US" sz="2000" dirty="0"/>
              <a:t>◆大阪府新生児聴覚検査から支援までを遅滞なく円滑に実施するための手引きの作成</a:t>
            </a:r>
            <a:r>
              <a:rPr kumimoji="1" lang="ja-JP" altLang="en-US" sz="1400" dirty="0"/>
              <a:t>（令和</a:t>
            </a:r>
            <a:r>
              <a:rPr kumimoji="1" lang="en-US" altLang="ja-JP" sz="1400" dirty="0"/>
              <a:t>4</a:t>
            </a:r>
            <a:r>
              <a:rPr kumimoji="1" lang="ja-JP" altLang="en-US" sz="1400" dirty="0"/>
              <a:t>年</a:t>
            </a:r>
            <a:r>
              <a:rPr kumimoji="1" lang="en-US" altLang="ja-JP" sz="1400" dirty="0"/>
              <a:t>3</a:t>
            </a:r>
            <a:r>
              <a:rPr kumimoji="1" lang="ja-JP" altLang="en-US" sz="1400" dirty="0"/>
              <a:t>月）</a:t>
            </a:r>
            <a:endParaRPr kumimoji="1" lang="en-US" altLang="ja-JP" sz="1400" dirty="0"/>
          </a:p>
        </p:txBody>
      </p:sp>
    </p:spTree>
    <p:extLst>
      <p:ext uri="{BB962C8B-B14F-4D97-AF65-F5344CB8AC3E}">
        <p14:creationId xmlns:p14="http://schemas.microsoft.com/office/powerpoint/2010/main" val="123666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65059" y="14749"/>
            <a:ext cx="4470639" cy="6443856"/>
          </a:xfrm>
          <a:prstGeom prst="rect">
            <a:avLst/>
          </a:prstGeom>
        </p:spPr>
      </p:pic>
      <p:sp>
        <p:nvSpPr>
          <p:cNvPr id="3" name="正方形/長方形 2"/>
          <p:cNvSpPr/>
          <p:nvPr/>
        </p:nvSpPr>
        <p:spPr>
          <a:xfrm>
            <a:off x="1342103" y="5973097"/>
            <a:ext cx="5029200" cy="372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endParaRPr>
          </a:p>
        </p:txBody>
      </p:sp>
      <p:sp>
        <p:nvSpPr>
          <p:cNvPr id="6" name="正方形/長方形 5"/>
          <p:cNvSpPr/>
          <p:nvPr/>
        </p:nvSpPr>
        <p:spPr>
          <a:xfrm>
            <a:off x="398897" y="5973097"/>
            <a:ext cx="5002962"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kumimoji="1" lang="ja-JP" altLang="en-US" sz="1400" dirty="0">
                <a:solidFill>
                  <a:schemeClr val="tx1"/>
                </a:solidFill>
              </a:rPr>
              <a:t>平成</a:t>
            </a:r>
            <a:r>
              <a:rPr kumimoji="1" lang="en-US" altLang="ja-JP" sz="1400" dirty="0">
                <a:solidFill>
                  <a:schemeClr val="tx1"/>
                </a:solidFill>
              </a:rPr>
              <a:t>30</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月作成（令和</a:t>
            </a:r>
            <a:r>
              <a:rPr kumimoji="1" lang="en-US" altLang="ja-JP" sz="1400" dirty="0">
                <a:solidFill>
                  <a:schemeClr val="tx1"/>
                </a:solidFill>
              </a:rPr>
              <a:t>4</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月更新）</a:t>
            </a:r>
          </a:p>
          <a:p>
            <a:r>
              <a:rPr lang="en-US" altLang="ja-JP" sz="1400" dirty="0">
                <a:solidFill>
                  <a:schemeClr val="tx1"/>
                </a:solidFill>
                <a:hlinkClick r:id="rId3"/>
              </a:rPr>
              <a:t>https://www.pref.osaka.lg.jp/kenkozukuri/boshi/sinseizityoukaku.html</a:t>
            </a:r>
            <a:endParaRPr lang="en-US" altLang="ja-JP" sz="1400" dirty="0">
              <a:solidFill>
                <a:schemeClr val="tx1"/>
              </a:solidFill>
            </a:endParaRPr>
          </a:p>
        </p:txBody>
      </p:sp>
      <p:pic>
        <p:nvPicPr>
          <p:cNvPr id="4" name="図 3"/>
          <p:cNvPicPr>
            <a:picLocks noChangeAspect="1"/>
          </p:cNvPicPr>
          <p:nvPr/>
        </p:nvPicPr>
        <p:blipFill>
          <a:blip r:embed="rId4"/>
          <a:stretch>
            <a:fillRect/>
          </a:stretch>
        </p:blipFill>
        <p:spPr>
          <a:xfrm>
            <a:off x="7130076" y="416741"/>
            <a:ext cx="4108195" cy="5454284"/>
          </a:xfrm>
          <a:prstGeom prst="rect">
            <a:avLst/>
          </a:prstGeom>
        </p:spPr>
      </p:pic>
      <p:sp>
        <p:nvSpPr>
          <p:cNvPr id="7" name="正方形/長方形 6"/>
          <p:cNvSpPr/>
          <p:nvPr/>
        </p:nvSpPr>
        <p:spPr>
          <a:xfrm>
            <a:off x="7048347" y="5973097"/>
            <a:ext cx="4997479" cy="7820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令和</a:t>
            </a:r>
            <a:r>
              <a:rPr kumimoji="1" lang="en-US" altLang="ja-JP" sz="1400" dirty="0">
                <a:solidFill>
                  <a:schemeClr val="tx1"/>
                </a:solidFill>
              </a:rPr>
              <a:t>4</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月作成</a:t>
            </a:r>
            <a:r>
              <a:rPr kumimoji="1" lang="en-US" altLang="ja-JP" sz="1400" dirty="0">
                <a:solidFill>
                  <a:schemeClr val="tx1"/>
                </a:solidFill>
                <a:hlinkClick r:id="rId5"/>
              </a:rPr>
              <a:t>https://www.pref.osaka.lg.jp/jiritsushien/jiritsushien/tsunaginotebiki.html</a:t>
            </a:r>
            <a:endParaRPr kumimoji="1" lang="en-US" altLang="ja-JP" sz="1400" dirty="0">
              <a:solidFill>
                <a:schemeClr val="tx1"/>
              </a:solidFill>
            </a:endParaRPr>
          </a:p>
        </p:txBody>
      </p:sp>
      <p:sp>
        <p:nvSpPr>
          <p:cNvPr id="9" name="スライド番号プレースホルダー 2"/>
          <p:cNvSpPr>
            <a:spLocks noGrp="1"/>
          </p:cNvSpPr>
          <p:nvPr>
            <p:ph type="sldNum" sz="quarter" idx="12"/>
          </p:nvPr>
        </p:nvSpPr>
        <p:spPr>
          <a:xfrm>
            <a:off x="9677668" y="6313971"/>
            <a:ext cx="2057400" cy="365125"/>
          </a:xfrm>
        </p:spPr>
        <p:txBody>
          <a:bodyPr/>
          <a:lstStyle/>
          <a:p>
            <a:pPr algn="r"/>
            <a:r>
              <a:rPr kumimoji="1" lang="en-US" altLang="ja-JP" sz="1100" dirty="0">
                <a:solidFill>
                  <a:schemeClr val="tx1"/>
                </a:solidFill>
              </a:rPr>
              <a:t>12</a:t>
            </a:r>
            <a:endParaRPr kumimoji="1" lang="ja-JP" altLang="en-US" sz="1100" dirty="0">
              <a:solidFill>
                <a:schemeClr val="tx1"/>
              </a:solidFill>
            </a:endParaRPr>
          </a:p>
        </p:txBody>
      </p:sp>
      <p:pic>
        <p:nvPicPr>
          <p:cNvPr id="8" name="図 7"/>
          <p:cNvPicPr/>
          <p:nvPr/>
        </p:nvPicPr>
        <p:blipFill>
          <a:blip r:embed="rId6" cstate="print">
            <a:extLst>
              <a:ext uri="{28A0092B-C50C-407E-A947-70E740481C1C}">
                <a14:useLocalDpi xmlns:a14="http://schemas.microsoft.com/office/drawing/2010/main" val="0"/>
              </a:ext>
            </a:extLst>
          </a:blip>
          <a:stretch>
            <a:fillRect/>
          </a:stretch>
        </p:blipFill>
        <p:spPr>
          <a:xfrm>
            <a:off x="10856102" y="4714784"/>
            <a:ext cx="952500" cy="952500"/>
          </a:xfrm>
          <a:prstGeom prst="rect">
            <a:avLst/>
          </a:prstGeom>
        </p:spPr>
      </p:pic>
    </p:spTree>
    <p:extLst>
      <p:ext uri="{BB962C8B-B14F-4D97-AF65-F5344CB8AC3E}">
        <p14:creationId xmlns:p14="http://schemas.microsoft.com/office/powerpoint/2010/main" val="103792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22437" y="681293"/>
            <a:ext cx="88376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609859" y="189057"/>
            <a:ext cx="9322737" cy="461645"/>
          </a:xfrm>
          <a:prstGeom prst="rect">
            <a:avLst/>
          </a:prstGeom>
          <a:noFill/>
        </p:spPr>
        <p:txBody>
          <a:bodyPr wrap="square" lIns="91418" tIns="45710" rIns="91418" bIns="45710" rtlCol="0">
            <a:spAutoFit/>
          </a:bodyPr>
          <a:lstStyle/>
          <a:p>
            <a:r>
              <a:rPr lang="ja-JP" altLang="en-US" sz="2400" b="1" dirty="0">
                <a:solidFill>
                  <a:prstClr val="black"/>
                </a:solidFill>
                <a:latin typeface="Meiryo UI" pitchFamily="50" charset="-128"/>
                <a:ea typeface="Meiryo UI" pitchFamily="50" charset="-128"/>
                <a:cs typeface="Meiryo UI" pitchFamily="50" charset="-128"/>
              </a:rPr>
              <a:t>難聴児の早期支援等に関する調査審議を行う協議会の設置</a:t>
            </a:r>
          </a:p>
        </p:txBody>
      </p:sp>
      <p:sp>
        <p:nvSpPr>
          <p:cNvPr id="8" name="正方形/長方形 7"/>
          <p:cNvSpPr/>
          <p:nvPr/>
        </p:nvSpPr>
        <p:spPr>
          <a:xfrm>
            <a:off x="1722438" y="1269546"/>
            <a:ext cx="8709449" cy="1832199"/>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　置：令和４年</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月拡大（令和元年</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月設置）</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「大阪府言語としての手話の認識の普及及び習得の機会の確保に関する条例」関連施策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連携会議を拡大して活用。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　成：福祉部（障がい福祉室、子ども家庭局）、健康医療部、商工労働部、教育庁の</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関係課</a:t>
            </a:r>
          </a:p>
        </p:txBody>
      </p:sp>
      <p:sp>
        <p:nvSpPr>
          <p:cNvPr id="9" name="角丸四角形 8"/>
          <p:cNvSpPr/>
          <p:nvPr/>
        </p:nvSpPr>
        <p:spPr>
          <a:xfrm>
            <a:off x="1722437" y="843296"/>
            <a:ext cx="3107140" cy="669702"/>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大阪府庁内連携会議の設置</a:t>
            </a:r>
          </a:p>
        </p:txBody>
      </p:sp>
      <p:sp>
        <p:nvSpPr>
          <p:cNvPr id="10" name="ストライプ矢印 9"/>
          <p:cNvSpPr/>
          <p:nvPr/>
        </p:nvSpPr>
        <p:spPr>
          <a:xfrm rot="5400000">
            <a:off x="5768069" y="2967764"/>
            <a:ext cx="618186" cy="106894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22437" y="4237579"/>
            <a:ext cx="8709450" cy="2441517"/>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　置：令和５年３月拡大（平成</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月設置）</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者施策推進協議会手話言語条例評価部会の調査審議事項を追加し活用。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　成：学識経験者、関係団体、医療機関、療育機関、教育機関、市町村代表、</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中核施設（</a:t>
            </a:r>
            <a:r>
              <a:rPr lang="zh-TW"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聴覚障害者情報提供施設</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）、中核機能（機関）等</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a:t>
            </a:r>
            <a:r>
              <a:rPr lang="ja-JP" altLang="en-US"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福祉室自立支援課</a:t>
            </a:r>
          </a:p>
        </p:txBody>
      </p:sp>
      <p:sp>
        <p:nvSpPr>
          <p:cNvPr id="13" name="角丸四角形 12"/>
          <p:cNvSpPr/>
          <p:nvPr/>
        </p:nvSpPr>
        <p:spPr>
          <a:xfrm>
            <a:off x="1722437" y="3811330"/>
            <a:ext cx="8619298" cy="669702"/>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難聴児の早期支援等に関する調査審議を行う協議会（手話言語条例評価部会）の設置</a:t>
            </a:r>
          </a:p>
        </p:txBody>
      </p:sp>
      <p:sp>
        <p:nvSpPr>
          <p:cNvPr id="11"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100" dirty="0">
                <a:solidFill>
                  <a:schemeClr val="tx1"/>
                </a:solidFill>
              </a:rPr>
              <a:t>13</a:t>
            </a:r>
            <a:endParaRPr kumimoji="1" lang="ja-JP" altLang="en-US" sz="1100" dirty="0">
              <a:solidFill>
                <a:schemeClr val="tx1"/>
              </a:solidFill>
            </a:endParaRPr>
          </a:p>
        </p:txBody>
      </p:sp>
    </p:spTree>
    <p:extLst>
      <p:ext uri="{BB962C8B-B14F-4D97-AF65-F5344CB8AC3E}">
        <p14:creationId xmlns:p14="http://schemas.microsoft.com/office/powerpoint/2010/main" val="77951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300480" y="406224"/>
            <a:ext cx="9956800" cy="3152931"/>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1722437" y="650702"/>
            <a:ext cx="8546978" cy="305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609859" y="189057"/>
            <a:ext cx="8518879" cy="461645"/>
          </a:xfrm>
          <a:prstGeom prst="rect">
            <a:avLst/>
          </a:prstGeom>
          <a:solidFill>
            <a:schemeClr val="bg1"/>
          </a:solidFill>
        </p:spPr>
        <p:txBody>
          <a:bodyPr wrap="square" lIns="91418" tIns="45710" rIns="91418" bIns="45710" rtlCol="0">
            <a:spAutoFit/>
          </a:bodyPr>
          <a:lstStyle/>
          <a:p>
            <a:r>
              <a:rPr lang="ja-JP" altLang="en-US" sz="2400" b="1" dirty="0">
                <a:solidFill>
                  <a:prstClr val="black"/>
                </a:solidFill>
                <a:latin typeface="Meiryo UI" pitchFamily="50" charset="-128"/>
                <a:ea typeface="Meiryo UI" pitchFamily="50" charset="-128"/>
                <a:cs typeface="Meiryo UI" pitchFamily="50" charset="-128"/>
              </a:rPr>
              <a:t>乳幼児期手話言語獲得ネットワーク</a:t>
            </a:r>
          </a:p>
        </p:txBody>
      </p:sp>
      <p:sp>
        <p:nvSpPr>
          <p:cNvPr id="8" name="正方形/長方形 7"/>
          <p:cNvSpPr/>
          <p:nvPr/>
        </p:nvSpPr>
        <p:spPr>
          <a:xfrm>
            <a:off x="1722439" y="1269547"/>
            <a:ext cx="1894521" cy="1148534"/>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河﨑部会長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こめっこ</a:t>
            </a:r>
          </a:p>
        </p:txBody>
      </p:sp>
      <p:sp>
        <p:nvSpPr>
          <p:cNvPr id="9" name="角丸四角形 8"/>
          <p:cNvSpPr/>
          <p:nvPr/>
        </p:nvSpPr>
        <p:spPr>
          <a:xfrm>
            <a:off x="1722437" y="843296"/>
            <a:ext cx="1894523" cy="516991"/>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こめっこプロジェクト</a:t>
            </a:r>
          </a:p>
        </p:txBody>
      </p:sp>
      <p:sp>
        <p:nvSpPr>
          <p:cNvPr id="12" name="正方形/長方形 11"/>
          <p:cNvSpPr/>
          <p:nvPr/>
        </p:nvSpPr>
        <p:spPr>
          <a:xfrm>
            <a:off x="737693" y="4917570"/>
            <a:ext cx="5212346" cy="1648060"/>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　置：令和４年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「大阪府言語としての手話の認識の普及及び習得の機会の確保に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関する条例」関連施策連携会議を活用。</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　成：福祉部（障がい福祉室、子ども家庭局）、</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健康医療部、商工労働部、教育庁の関係課</a:t>
            </a:r>
          </a:p>
          <a:p>
            <a:pPr algn="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737693" y="4424642"/>
            <a:ext cx="5212346" cy="492928"/>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庁内連携会議</a:t>
            </a:r>
          </a:p>
        </p:txBody>
      </p:sp>
      <p:sp>
        <p:nvSpPr>
          <p:cNvPr id="11" name="スライド番号プレースホルダー 2"/>
          <p:cNvSpPr txBox="1">
            <a:spLocks/>
          </p:cNvSpPr>
          <p:nvPr/>
        </p:nvSpPr>
        <p:spPr>
          <a:xfrm>
            <a:off x="9677668" y="6043512"/>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100">
                <a:solidFill>
                  <a:schemeClr val="tx1"/>
                </a:solidFill>
              </a:rPr>
              <a:t>15</a:t>
            </a:r>
            <a:endParaRPr kumimoji="1" lang="ja-JP" altLang="en-US" sz="1100" dirty="0">
              <a:solidFill>
                <a:schemeClr val="tx1"/>
              </a:solidFill>
            </a:endParaRPr>
          </a:p>
        </p:txBody>
      </p:sp>
      <p:sp>
        <p:nvSpPr>
          <p:cNvPr id="14" name="正方形/長方形 13"/>
          <p:cNvSpPr/>
          <p:nvPr/>
        </p:nvSpPr>
        <p:spPr>
          <a:xfrm>
            <a:off x="3899097" y="1247467"/>
            <a:ext cx="2837791" cy="1547752"/>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中央聴覚支援学校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生野聴覚支援学校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堺聴覚支援学校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だいせん聴覚</a:t>
            </a:r>
            <a:r>
              <a:rPr lang="ja-JP" altLang="en-US"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支援支援</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899097" y="883658"/>
            <a:ext cx="1894523" cy="516991"/>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聴覚支援学校</a:t>
            </a:r>
          </a:p>
        </p:txBody>
      </p:sp>
      <p:sp>
        <p:nvSpPr>
          <p:cNvPr id="16" name="正方形/長方形 15"/>
          <p:cNvSpPr/>
          <p:nvPr/>
        </p:nvSpPr>
        <p:spPr>
          <a:xfrm>
            <a:off x="7046279" y="1299327"/>
            <a:ext cx="3490424" cy="1789048"/>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大阪聴力障害者協会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大阪府肢体不自由者協会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（ぴょんぴょん教室）</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愛徳福祉会（ゆうなぎ園）</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サイレントボイス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ベストケア・パートナーズ（なないろ）</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7046277" y="873076"/>
            <a:ext cx="1894523" cy="516991"/>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関係機関</a:t>
            </a:r>
          </a:p>
        </p:txBody>
      </p:sp>
      <p:sp>
        <p:nvSpPr>
          <p:cNvPr id="2" name="上下矢印 1"/>
          <p:cNvSpPr/>
          <p:nvPr/>
        </p:nvSpPr>
        <p:spPr>
          <a:xfrm rot="1642789">
            <a:off x="3940781" y="3577022"/>
            <a:ext cx="551758" cy="812235"/>
          </a:xfrm>
          <a:prstGeom prst="upDownArrow">
            <a:avLst>
              <a:gd name="adj1" fmla="val 36066"/>
              <a:gd name="adj2" fmla="val 24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736889" y="4878933"/>
            <a:ext cx="5163190" cy="1882475"/>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　置：令和</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調査審議事項：手話言語条例に基づく施策の評価、助言</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難聴児の早期支援等に関すること</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　成：</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河﨑部会長、医療機関関係、療育関係、</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聴覚支援学校、市町会　等</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6736888" y="4377051"/>
            <a:ext cx="5163190" cy="514762"/>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手話言語条例評価部会</a:t>
            </a:r>
          </a:p>
        </p:txBody>
      </p:sp>
      <p:sp>
        <p:nvSpPr>
          <p:cNvPr id="20" name="上下矢印 19"/>
          <p:cNvSpPr/>
          <p:nvPr/>
        </p:nvSpPr>
        <p:spPr>
          <a:xfrm rot="19682881">
            <a:off x="8515611" y="3599585"/>
            <a:ext cx="551758" cy="733108"/>
          </a:xfrm>
          <a:prstGeom prst="upDownArrow">
            <a:avLst>
              <a:gd name="adj1" fmla="val 36066"/>
              <a:gd name="adj2" fmla="val 24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下矢印 20"/>
          <p:cNvSpPr/>
          <p:nvPr/>
        </p:nvSpPr>
        <p:spPr>
          <a:xfrm rot="16200000">
            <a:off x="6034943" y="5229395"/>
            <a:ext cx="551758" cy="629792"/>
          </a:xfrm>
          <a:prstGeom prst="upDownArrow">
            <a:avLst>
              <a:gd name="adj1" fmla="val 36066"/>
              <a:gd name="adj2" fmla="val 24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2">
            <a:extLst>
              <a:ext uri="{FF2B5EF4-FFF2-40B4-BE49-F238E27FC236}">
                <a16:creationId xmlns:a16="http://schemas.microsoft.com/office/drawing/2014/main" id="{B0495FF6-5EF1-4F94-B12B-E796F5E266DD}"/>
              </a:ext>
            </a:extLst>
          </p:cNvPr>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100">
                <a:solidFill>
                  <a:schemeClr val="tx1"/>
                </a:solidFill>
              </a:rPr>
              <a:t>14</a:t>
            </a:r>
            <a:endParaRPr kumimoji="1" lang="ja-JP" altLang="en-US" sz="1100" dirty="0">
              <a:solidFill>
                <a:schemeClr val="tx1"/>
              </a:solidFill>
            </a:endParaRPr>
          </a:p>
        </p:txBody>
      </p:sp>
    </p:spTree>
    <p:extLst>
      <p:ext uri="{BB962C8B-B14F-4D97-AF65-F5344CB8AC3E}">
        <p14:creationId xmlns:p14="http://schemas.microsoft.com/office/powerpoint/2010/main" val="24500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　次</a:t>
            </a:r>
          </a:p>
        </p:txBody>
      </p:sp>
      <p:sp>
        <p:nvSpPr>
          <p:cNvPr id="3" name="コンテンツ プレースホルダー 2"/>
          <p:cNvSpPr>
            <a:spLocks noGrp="1"/>
          </p:cNvSpPr>
          <p:nvPr>
            <p:ph idx="1"/>
          </p:nvPr>
        </p:nvSpPr>
        <p:spPr>
          <a:xfrm>
            <a:off x="1154955" y="2603499"/>
            <a:ext cx="10564820" cy="3810179"/>
          </a:xfrm>
        </p:spPr>
        <p:txBody>
          <a:bodyPr>
            <a:normAutofit/>
          </a:bodyPr>
          <a:lstStyle/>
          <a:p>
            <a:pPr>
              <a:lnSpc>
                <a:spcPct val="200000"/>
              </a:lnSpc>
            </a:pPr>
            <a:r>
              <a:rPr lang="ja-JP" altLang="en-US" dirty="0"/>
              <a:t>１．大阪府の現状　</a:t>
            </a:r>
            <a:endParaRPr lang="en-US" altLang="ja-JP" dirty="0"/>
          </a:p>
          <a:p>
            <a:pPr>
              <a:lnSpc>
                <a:spcPct val="200000"/>
              </a:lnSpc>
            </a:pPr>
            <a:r>
              <a:rPr lang="ja-JP" altLang="en-US" dirty="0"/>
              <a:t>２．大阪府立福祉情報コミュニケーションセンターについて</a:t>
            </a:r>
            <a:endParaRPr lang="en-US" altLang="ja-JP" dirty="0"/>
          </a:p>
          <a:p>
            <a:pPr>
              <a:lnSpc>
                <a:spcPct val="200000"/>
              </a:lnSpc>
            </a:pPr>
            <a:r>
              <a:rPr lang="ja-JP" altLang="en-US" dirty="0"/>
              <a:t>３．「大阪府言語としての手話の認識の普及及び習得の機会の確保に関する条例」の制定</a:t>
            </a:r>
          </a:p>
          <a:p>
            <a:pPr>
              <a:lnSpc>
                <a:spcPct val="200000"/>
              </a:lnSpc>
            </a:pPr>
            <a:r>
              <a:rPr lang="ja-JP" altLang="en-US" dirty="0"/>
              <a:t>４．手話言語条例に基づく支援の実施について</a:t>
            </a:r>
            <a:endParaRPr lang="en-US" altLang="ja-JP" dirty="0"/>
          </a:p>
          <a:p>
            <a:pPr>
              <a:lnSpc>
                <a:spcPct val="200000"/>
              </a:lnSpc>
            </a:pPr>
            <a:r>
              <a:rPr lang="ja-JP" altLang="en-US" dirty="0"/>
              <a:t>５．</a:t>
            </a:r>
            <a:r>
              <a:rPr lang="en-US" altLang="ja-JP" dirty="0"/>
              <a:t>【</a:t>
            </a:r>
            <a:r>
              <a:rPr lang="ja-JP" altLang="en-US" dirty="0"/>
              <a:t>早期支援</a:t>
            </a:r>
            <a:r>
              <a:rPr lang="en-US" altLang="ja-JP" dirty="0"/>
              <a:t>】</a:t>
            </a:r>
            <a:r>
              <a:rPr lang="ja-JP" altLang="en-US" dirty="0"/>
              <a:t>難聴児の切れ目ない支援をめざして</a:t>
            </a:r>
          </a:p>
          <a:p>
            <a:endParaRPr lang="ja-JP" altLang="en-US" dirty="0"/>
          </a:p>
          <a:p>
            <a:endParaRPr kumimoji="1" lang="ja-JP" altLang="en-US" dirty="0"/>
          </a:p>
        </p:txBody>
      </p:sp>
      <p:sp>
        <p:nvSpPr>
          <p:cNvPr id="4" name="スライド番号プレースホルダー 2">
            <a:extLst>
              <a:ext uri="{FF2B5EF4-FFF2-40B4-BE49-F238E27FC236}">
                <a16:creationId xmlns:a16="http://schemas.microsoft.com/office/drawing/2014/main" id="{BE503F3C-2ABC-43A1-93FF-704905A9F232}"/>
              </a:ext>
            </a:extLst>
          </p:cNvPr>
          <p:cNvSpPr>
            <a:spLocks noGrp="1"/>
          </p:cNvSpPr>
          <p:nvPr>
            <p:ph type="sldNum" sz="quarter" idx="12"/>
          </p:nvPr>
        </p:nvSpPr>
        <p:spPr>
          <a:xfrm>
            <a:off x="9677668" y="6313971"/>
            <a:ext cx="2057400" cy="365125"/>
          </a:xfrm>
        </p:spPr>
        <p:txBody>
          <a:bodyPr/>
          <a:lstStyle/>
          <a:p>
            <a:pPr algn="r"/>
            <a:r>
              <a:rPr kumimoji="1" lang="en-US" altLang="ja-JP" sz="1100" dirty="0">
                <a:solidFill>
                  <a:schemeClr val="tx1"/>
                </a:solidFill>
              </a:rPr>
              <a:t>1</a:t>
            </a:r>
          </a:p>
        </p:txBody>
      </p:sp>
    </p:spTree>
    <p:extLst>
      <p:ext uri="{BB962C8B-B14F-4D97-AF65-F5344CB8AC3E}">
        <p14:creationId xmlns:p14="http://schemas.microsoft.com/office/powerpoint/2010/main" val="64685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１．大阪府の現状</a:t>
            </a:r>
          </a:p>
        </p:txBody>
      </p:sp>
      <p:pic>
        <p:nvPicPr>
          <p:cNvPr id="10" name="図 9"/>
          <p:cNvPicPr>
            <a:picLocks noChangeAspect="1"/>
          </p:cNvPicPr>
          <p:nvPr/>
        </p:nvPicPr>
        <p:blipFill>
          <a:blip r:embed="rId2"/>
          <a:stretch>
            <a:fillRect/>
          </a:stretch>
        </p:blipFill>
        <p:spPr>
          <a:xfrm>
            <a:off x="933864" y="2236028"/>
            <a:ext cx="3380014" cy="4621972"/>
          </a:xfrm>
          <a:prstGeom prst="rect">
            <a:avLst/>
          </a:prstGeom>
        </p:spPr>
      </p:pic>
      <p:sp>
        <p:nvSpPr>
          <p:cNvPr id="14" name="正方形/長方形 13"/>
          <p:cNvSpPr/>
          <p:nvPr/>
        </p:nvSpPr>
        <p:spPr>
          <a:xfrm>
            <a:off x="4903304" y="2478157"/>
            <a:ext cx="7010400" cy="42009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200000"/>
              </a:lnSpc>
            </a:pPr>
            <a:r>
              <a:rPr kumimoji="1" lang="ja-JP" altLang="en-US" sz="2000" u="sng" dirty="0"/>
              <a:t>大阪府内の</a:t>
            </a:r>
            <a:r>
              <a:rPr kumimoji="1" lang="ja-JP" altLang="en-US" sz="2000" u="sng" dirty="0" err="1"/>
              <a:t>身体障がい</a:t>
            </a:r>
            <a:r>
              <a:rPr kumimoji="1" lang="ja-JP" altLang="en-US" sz="2000" u="sng" dirty="0"/>
              <a:t>者手帳の交付状況</a:t>
            </a:r>
            <a:r>
              <a:rPr kumimoji="1" lang="ja-JP" altLang="en-US" sz="2000" dirty="0"/>
              <a:t>　　</a:t>
            </a:r>
            <a:endParaRPr kumimoji="1" lang="en-US" altLang="ja-JP" sz="2000" dirty="0"/>
          </a:p>
          <a:p>
            <a:pPr>
              <a:lnSpc>
                <a:spcPct val="200000"/>
              </a:lnSpc>
            </a:pPr>
            <a:r>
              <a:rPr kumimoji="1" lang="ja-JP" altLang="en-US" sz="2000" dirty="0"/>
              <a:t>　　 　　（全体） 　　</a:t>
            </a:r>
            <a:r>
              <a:rPr kumimoji="1" lang="en-US" altLang="ja-JP" sz="2000" dirty="0"/>
              <a:t>377,667</a:t>
            </a:r>
            <a:r>
              <a:rPr kumimoji="1" lang="ja-JP" altLang="en-US" sz="2000" dirty="0"/>
              <a:t>名</a:t>
            </a:r>
            <a:endParaRPr kumimoji="1" lang="en-US" altLang="ja-JP" sz="2000" dirty="0"/>
          </a:p>
          <a:p>
            <a:pPr>
              <a:lnSpc>
                <a:spcPct val="200000"/>
              </a:lnSpc>
            </a:pPr>
            <a:r>
              <a:rPr kumimoji="1" lang="ja-JP" altLang="en-US" sz="2000" dirty="0"/>
              <a:t>　　　　　聴覚障がい　</a:t>
            </a:r>
            <a:r>
              <a:rPr kumimoji="1" lang="en-US" altLang="ja-JP" sz="2000" dirty="0"/>
              <a:t>32,611</a:t>
            </a:r>
            <a:r>
              <a:rPr kumimoji="1" lang="ja-JP" altLang="en-US" sz="2000" dirty="0"/>
              <a:t>名</a:t>
            </a:r>
            <a:endParaRPr kumimoji="1" lang="en-US" altLang="ja-JP" sz="2000" dirty="0"/>
          </a:p>
          <a:p>
            <a:pPr>
              <a:lnSpc>
                <a:spcPct val="200000"/>
              </a:lnSpc>
            </a:pPr>
            <a:r>
              <a:rPr kumimoji="1" lang="ja-JP" altLang="en-US" sz="2000" dirty="0"/>
              <a:t>　　　　　　</a:t>
            </a:r>
            <a:r>
              <a:rPr kumimoji="1" lang="en-US" altLang="ja-JP" sz="2000" dirty="0"/>
              <a:t>18</a:t>
            </a:r>
            <a:r>
              <a:rPr kumimoji="1" lang="ja-JP" altLang="en-US" sz="2000" dirty="0"/>
              <a:t>歳以上　</a:t>
            </a:r>
            <a:r>
              <a:rPr kumimoji="1" lang="en-US" altLang="ja-JP" sz="2000" dirty="0"/>
              <a:t>31,765</a:t>
            </a:r>
            <a:r>
              <a:rPr kumimoji="1" lang="ja-JP" altLang="en-US" sz="2000" dirty="0"/>
              <a:t>名</a:t>
            </a:r>
            <a:endParaRPr kumimoji="1" lang="en-US" altLang="ja-JP" sz="2000" dirty="0"/>
          </a:p>
          <a:p>
            <a:pPr>
              <a:lnSpc>
                <a:spcPct val="200000"/>
              </a:lnSpc>
            </a:pPr>
            <a:r>
              <a:rPr kumimoji="1" lang="ja-JP" altLang="en-US" sz="2000" dirty="0"/>
              <a:t>　　　　　　</a:t>
            </a:r>
            <a:r>
              <a:rPr kumimoji="1" lang="en-US" altLang="ja-JP" sz="2000" dirty="0"/>
              <a:t>18</a:t>
            </a:r>
            <a:r>
              <a:rPr kumimoji="1" lang="ja-JP" altLang="en-US" sz="2000" dirty="0"/>
              <a:t>歳未満　     </a:t>
            </a:r>
            <a:r>
              <a:rPr kumimoji="1" lang="en-US" altLang="ja-JP" sz="2000" dirty="0"/>
              <a:t>846</a:t>
            </a:r>
            <a:r>
              <a:rPr kumimoji="1" lang="ja-JP" altLang="en-US" sz="2000" dirty="0"/>
              <a:t>名</a:t>
            </a:r>
            <a:endParaRPr kumimoji="1" lang="en-US" altLang="ja-JP" sz="2000" dirty="0"/>
          </a:p>
          <a:p>
            <a:r>
              <a:rPr kumimoji="1" lang="ja-JP" altLang="en-US" dirty="0"/>
              <a:t>　　　　　　　　　　　　　　　　　　　　　　</a:t>
            </a:r>
            <a:r>
              <a:rPr kumimoji="1" lang="en-US" altLang="ja-JP" sz="1600" dirty="0"/>
              <a:t>※R4.3</a:t>
            </a:r>
            <a:r>
              <a:rPr kumimoji="1" lang="ja-JP" altLang="en-US" sz="1600" dirty="0"/>
              <a:t>末時点</a:t>
            </a:r>
          </a:p>
        </p:txBody>
      </p:sp>
      <p:sp>
        <p:nvSpPr>
          <p:cNvPr id="5" name="スライド番号プレースホルダー 2"/>
          <p:cNvSpPr>
            <a:spLocks noGrp="1"/>
          </p:cNvSpPr>
          <p:nvPr>
            <p:ph type="sldNum" sz="quarter" idx="12"/>
          </p:nvPr>
        </p:nvSpPr>
        <p:spPr>
          <a:xfrm>
            <a:off x="9677668" y="6313971"/>
            <a:ext cx="2057400" cy="365125"/>
          </a:xfrm>
        </p:spPr>
        <p:txBody>
          <a:bodyPr/>
          <a:lstStyle/>
          <a:p>
            <a:pPr algn="r"/>
            <a:r>
              <a:rPr kumimoji="1" lang="en-US" altLang="ja-JP" sz="1100" dirty="0">
                <a:solidFill>
                  <a:schemeClr val="tx1"/>
                </a:solidFill>
              </a:rPr>
              <a:t>2</a:t>
            </a:r>
            <a:endParaRPr kumimoji="1" lang="ja-JP" altLang="en-US" sz="1100" dirty="0">
              <a:solidFill>
                <a:schemeClr val="tx1"/>
              </a:solidFill>
            </a:endParaRPr>
          </a:p>
        </p:txBody>
      </p:sp>
    </p:spTree>
    <p:extLst>
      <p:ext uri="{BB962C8B-B14F-4D97-AF65-F5344CB8AC3E}">
        <p14:creationId xmlns:p14="http://schemas.microsoft.com/office/powerpoint/2010/main" val="418919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3" y="875763"/>
            <a:ext cx="9302692" cy="804869"/>
          </a:xfrm>
        </p:spPr>
        <p:txBody>
          <a:bodyPr/>
          <a:lstStyle/>
          <a:p>
            <a:r>
              <a:rPr lang="ja-JP" altLang="en-US" sz="2400" dirty="0"/>
              <a:t>２．大阪府立福祉情報コミュニケーションセンターについて</a:t>
            </a:r>
            <a:endParaRPr kumimoji="1" lang="ja-JP" altLang="en-US" sz="2400" dirty="0"/>
          </a:p>
        </p:txBody>
      </p:sp>
      <p:pic>
        <p:nvPicPr>
          <p:cNvPr id="3078" name="Picture 6" descr="http://osakacommunication.com/01/wp-content/uploads/2020/05/fdf1504e38b2969c43200905ade7dadd-225x300.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304" y="2359160"/>
            <a:ext cx="3185206" cy="424694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185634" y="2359160"/>
            <a:ext cx="7443989" cy="42469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u="sng" dirty="0">
                <a:latin typeface="+mn-ea"/>
              </a:rPr>
              <a:t>大阪府立福祉情報コミュニケーションセンター</a:t>
            </a:r>
          </a:p>
          <a:p>
            <a:r>
              <a:rPr kumimoji="1" lang="ja-JP" altLang="en-US" sz="1600" dirty="0">
                <a:latin typeface="+mn-ea"/>
              </a:rPr>
              <a:t>　令和</a:t>
            </a:r>
            <a:r>
              <a:rPr kumimoji="1" lang="en-US" altLang="ja-JP" sz="1600" dirty="0">
                <a:latin typeface="+mn-ea"/>
              </a:rPr>
              <a:t>2</a:t>
            </a:r>
            <a:r>
              <a:rPr kumimoji="1" lang="ja-JP" altLang="en-US" sz="1600" dirty="0">
                <a:latin typeface="+mn-ea"/>
              </a:rPr>
              <a:t>年</a:t>
            </a:r>
            <a:r>
              <a:rPr kumimoji="1" lang="en-US" altLang="ja-JP" sz="1600" dirty="0">
                <a:latin typeface="+mn-ea"/>
              </a:rPr>
              <a:t>4</a:t>
            </a:r>
            <a:r>
              <a:rPr kumimoji="1" lang="ja-JP" altLang="en-US" sz="1600" dirty="0">
                <a:latin typeface="+mn-ea"/>
              </a:rPr>
              <a:t>月末竣工、</a:t>
            </a:r>
            <a:r>
              <a:rPr kumimoji="1" lang="en-US" altLang="ja-JP" sz="1600" dirty="0">
                <a:latin typeface="+mn-ea"/>
              </a:rPr>
              <a:t>6</a:t>
            </a:r>
            <a:r>
              <a:rPr kumimoji="1" lang="ja-JP" altLang="en-US" sz="1600" dirty="0">
                <a:latin typeface="+mn-ea"/>
              </a:rPr>
              <a:t>月</a:t>
            </a:r>
            <a:r>
              <a:rPr kumimoji="1" lang="en-US" altLang="ja-JP" sz="1600" dirty="0">
                <a:latin typeface="+mn-ea"/>
              </a:rPr>
              <a:t>15</a:t>
            </a:r>
            <a:r>
              <a:rPr kumimoji="1" lang="ja-JP" altLang="en-US" sz="1600" dirty="0">
                <a:latin typeface="+mn-ea"/>
              </a:rPr>
              <a:t>日オープン</a:t>
            </a:r>
          </a:p>
          <a:p>
            <a:r>
              <a:rPr kumimoji="1" lang="ja-JP" altLang="en-US" sz="1600" dirty="0">
                <a:latin typeface="+mn-ea"/>
              </a:rPr>
              <a:t>　　所在地　　大阪市東成区中道</a:t>
            </a:r>
            <a:r>
              <a:rPr kumimoji="1" lang="en-US" altLang="ja-JP" sz="1600" dirty="0">
                <a:latin typeface="+mn-ea"/>
              </a:rPr>
              <a:t>1-3-59</a:t>
            </a:r>
            <a:r>
              <a:rPr kumimoji="1" lang="ja-JP" altLang="en-US" sz="1600" dirty="0">
                <a:latin typeface="+mn-ea"/>
              </a:rPr>
              <a:t>　</a:t>
            </a:r>
            <a:endParaRPr kumimoji="1" lang="en-US" altLang="ja-JP" sz="1600" dirty="0">
              <a:latin typeface="+mn-ea"/>
            </a:endParaRPr>
          </a:p>
          <a:p>
            <a:r>
              <a:rPr kumimoji="1" lang="ja-JP" altLang="en-US" sz="1600" dirty="0">
                <a:latin typeface="+mn-ea"/>
              </a:rPr>
              <a:t>　　敷地面積　</a:t>
            </a:r>
            <a:r>
              <a:rPr kumimoji="1" lang="en-US" altLang="ja-JP" sz="1600" dirty="0">
                <a:latin typeface="+mn-ea"/>
              </a:rPr>
              <a:t>2,377.89㎡</a:t>
            </a:r>
          </a:p>
          <a:p>
            <a:r>
              <a:rPr kumimoji="1" lang="ja-JP" altLang="en-US" sz="1600" dirty="0">
                <a:latin typeface="+mn-ea"/>
              </a:rPr>
              <a:t>　　延床面積　</a:t>
            </a:r>
            <a:r>
              <a:rPr kumimoji="1" lang="en-US" altLang="ja-JP" sz="1600" dirty="0">
                <a:latin typeface="+mn-ea"/>
              </a:rPr>
              <a:t>3,845.17㎡</a:t>
            </a:r>
            <a:r>
              <a:rPr kumimoji="1" lang="ja-JP" altLang="en-US" sz="1600" dirty="0">
                <a:latin typeface="+mn-ea"/>
              </a:rPr>
              <a:t>（本体棟</a:t>
            </a:r>
            <a:r>
              <a:rPr kumimoji="1" lang="en-US" altLang="ja-JP" sz="1600" dirty="0">
                <a:latin typeface="+mn-ea"/>
              </a:rPr>
              <a:t>3,829.77㎡</a:t>
            </a:r>
            <a:r>
              <a:rPr kumimoji="1" lang="ja-JP" altLang="en-US" sz="1600" dirty="0" err="1">
                <a:latin typeface="+mn-ea"/>
              </a:rPr>
              <a:t>、</a:t>
            </a:r>
            <a:r>
              <a:rPr kumimoji="1" lang="ja-JP" altLang="en-US" sz="1600" dirty="0">
                <a:latin typeface="+mn-ea"/>
              </a:rPr>
              <a:t>駐輪場棟</a:t>
            </a:r>
            <a:r>
              <a:rPr kumimoji="1" lang="en-US" altLang="ja-JP" sz="1600" dirty="0">
                <a:latin typeface="+mn-ea"/>
              </a:rPr>
              <a:t>15.40㎡</a:t>
            </a:r>
            <a:r>
              <a:rPr kumimoji="1" lang="ja-JP" altLang="en-US" sz="1600" dirty="0">
                <a:latin typeface="+mn-ea"/>
              </a:rPr>
              <a:t>）</a:t>
            </a:r>
            <a:endParaRPr kumimoji="1" lang="en-US" altLang="ja-JP" sz="1600" dirty="0">
              <a:latin typeface="+mn-ea"/>
            </a:endParaRPr>
          </a:p>
          <a:p>
            <a:endParaRPr kumimoji="1" lang="en-US" altLang="ja-JP" sz="1600" dirty="0">
              <a:latin typeface="+mn-ea"/>
            </a:endParaRPr>
          </a:p>
          <a:p>
            <a:r>
              <a:rPr kumimoji="1" lang="ja-JP" altLang="en-US" sz="1600" dirty="0">
                <a:latin typeface="+mn-ea"/>
              </a:rPr>
              <a:t>　　　１階　盲</a:t>
            </a:r>
            <a:r>
              <a:rPr kumimoji="1" lang="ja-JP" altLang="en-US" sz="1600" dirty="0" err="1">
                <a:latin typeface="+mn-ea"/>
              </a:rPr>
              <a:t>ろう</a:t>
            </a:r>
            <a:r>
              <a:rPr kumimoji="1" lang="ja-JP" altLang="en-US" sz="1600" dirty="0">
                <a:latin typeface="+mn-ea"/>
              </a:rPr>
              <a:t>者等社会参加支援センター（事務室）</a:t>
            </a:r>
          </a:p>
          <a:p>
            <a:r>
              <a:rPr kumimoji="1" lang="ja-JP" altLang="en-US" sz="1600" dirty="0">
                <a:latin typeface="+mn-ea"/>
              </a:rPr>
              <a:t>　　　　　　</a:t>
            </a:r>
            <a:r>
              <a:rPr kumimoji="1" lang="ja-JP" altLang="en-US" sz="1600" dirty="0" err="1">
                <a:latin typeface="+mn-ea"/>
              </a:rPr>
              <a:t>視覚障がい</a:t>
            </a:r>
            <a:r>
              <a:rPr kumimoji="1" lang="ja-JP" altLang="en-US" sz="1600" dirty="0">
                <a:latin typeface="+mn-ea"/>
              </a:rPr>
              <a:t>者支援センター（事務室）</a:t>
            </a:r>
          </a:p>
          <a:p>
            <a:endParaRPr kumimoji="1" lang="ja-JP" altLang="en-US" sz="1600" dirty="0">
              <a:latin typeface="+mn-ea"/>
            </a:endParaRPr>
          </a:p>
          <a:p>
            <a:r>
              <a:rPr kumimoji="1" lang="ja-JP" altLang="en-US" sz="1600" dirty="0">
                <a:latin typeface="+mn-ea"/>
              </a:rPr>
              <a:t>　　　２階　母子・父子福祉センター（事務室）</a:t>
            </a:r>
          </a:p>
          <a:p>
            <a:r>
              <a:rPr kumimoji="1" lang="ja-JP" altLang="en-US" sz="1600" dirty="0">
                <a:latin typeface="+mn-ea"/>
              </a:rPr>
              <a:t>　　　　　　</a:t>
            </a:r>
            <a:r>
              <a:rPr kumimoji="1" lang="ja-JP" altLang="en-US" sz="1600" dirty="0" err="1">
                <a:latin typeface="+mn-ea"/>
              </a:rPr>
              <a:t>視覚障がい</a:t>
            </a:r>
            <a:r>
              <a:rPr kumimoji="1" lang="ja-JP" altLang="en-US" sz="1600" dirty="0">
                <a:latin typeface="+mn-ea"/>
              </a:rPr>
              <a:t>者支援センター（点字図書館等）</a:t>
            </a:r>
          </a:p>
          <a:p>
            <a:endParaRPr kumimoji="1" lang="ja-JP" altLang="en-US" sz="1600" dirty="0">
              <a:latin typeface="+mn-ea"/>
            </a:endParaRPr>
          </a:p>
          <a:p>
            <a:r>
              <a:rPr kumimoji="1" lang="ja-JP" altLang="en-US" sz="1600" dirty="0">
                <a:latin typeface="+mn-ea"/>
              </a:rPr>
              <a:t>　　　３階　</a:t>
            </a:r>
            <a:r>
              <a:rPr kumimoji="1" lang="ja-JP" altLang="en-US" sz="1600" dirty="0" err="1">
                <a:latin typeface="+mn-ea"/>
              </a:rPr>
              <a:t>聴覚障がい</a:t>
            </a:r>
            <a:r>
              <a:rPr kumimoji="1" lang="ja-JP" altLang="en-US" sz="1600" dirty="0">
                <a:latin typeface="+mn-ea"/>
              </a:rPr>
              <a:t>者支援センター（事務室）</a:t>
            </a:r>
          </a:p>
          <a:p>
            <a:r>
              <a:rPr kumimoji="1" lang="ja-JP" altLang="en-US" sz="1600" dirty="0">
                <a:latin typeface="+mn-ea"/>
              </a:rPr>
              <a:t>　　　　　　盲</a:t>
            </a:r>
            <a:r>
              <a:rPr kumimoji="1" lang="ja-JP" altLang="en-US" sz="1600" dirty="0" err="1">
                <a:latin typeface="+mn-ea"/>
              </a:rPr>
              <a:t>ろう</a:t>
            </a:r>
            <a:r>
              <a:rPr kumimoji="1" lang="ja-JP" altLang="en-US" sz="1600" dirty="0">
                <a:latin typeface="+mn-ea"/>
              </a:rPr>
              <a:t>者等社会参加支援センター（相談連携室）</a:t>
            </a:r>
          </a:p>
          <a:p>
            <a:endParaRPr kumimoji="1" lang="ja-JP" altLang="en-US" sz="1600" dirty="0">
              <a:latin typeface="+mn-ea"/>
            </a:endParaRPr>
          </a:p>
          <a:p>
            <a:r>
              <a:rPr kumimoji="1" lang="ja-JP" altLang="en-US" sz="1600" dirty="0">
                <a:latin typeface="+mn-ea"/>
              </a:rPr>
              <a:t>　　　４階　会議室</a:t>
            </a:r>
          </a:p>
          <a:p>
            <a:r>
              <a:rPr kumimoji="1" lang="ja-JP" altLang="en-US" sz="1600" dirty="0">
                <a:latin typeface="+mn-ea"/>
              </a:rPr>
              <a:t>　　　　　　盲</a:t>
            </a:r>
            <a:r>
              <a:rPr kumimoji="1" lang="ja-JP" altLang="en-US" sz="1600" dirty="0" err="1">
                <a:latin typeface="+mn-ea"/>
              </a:rPr>
              <a:t>ろう</a:t>
            </a:r>
            <a:r>
              <a:rPr kumimoji="1" lang="ja-JP" altLang="en-US" sz="1600" dirty="0">
                <a:latin typeface="+mn-ea"/>
              </a:rPr>
              <a:t>者等社会参加支援センター（研修室）</a:t>
            </a:r>
          </a:p>
        </p:txBody>
      </p:sp>
      <p:sp>
        <p:nvSpPr>
          <p:cNvPr id="5" name="スライド番号プレースホルダー 2"/>
          <p:cNvSpPr>
            <a:spLocks noGrp="1"/>
          </p:cNvSpPr>
          <p:nvPr>
            <p:ph type="sldNum" sz="quarter" idx="12"/>
          </p:nvPr>
        </p:nvSpPr>
        <p:spPr>
          <a:xfrm>
            <a:off x="9677668" y="6313971"/>
            <a:ext cx="2057400" cy="365125"/>
          </a:xfrm>
        </p:spPr>
        <p:txBody>
          <a:bodyPr/>
          <a:lstStyle/>
          <a:p>
            <a:pPr algn="r"/>
            <a:r>
              <a:rPr kumimoji="1" lang="ja-JP" altLang="en-US" sz="1100" dirty="0">
                <a:solidFill>
                  <a:schemeClr val="tx1"/>
                </a:solidFill>
              </a:rPr>
              <a:t>３</a:t>
            </a:r>
          </a:p>
        </p:txBody>
      </p:sp>
      <p:pic>
        <p:nvPicPr>
          <p:cNvPr id="8" name="図 7"/>
          <p:cNvPicPr>
            <a:picLocks noChangeAspect="1"/>
          </p:cNvPicPr>
          <p:nvPr/>
        </p:nvPicPr>
        <p:blipFill>
          <a:blip r:embed="rId3"/>
          <a:stretch>
            <a:fillRect/>
          </a:stretch>
        </p:blipFill>
        <p:spPr>
          <a:xfrm>
            <a:off x="10248006" y="5009882"/>
            <a:ext cx="1304089" cy="1304089"/>
          </a:xfrm>
          <a:prstGeom prst="rect">
            <a:avLst/>
          </a:prstGeom>
        </p:spPr>
      </p:pic>
    </p:spTree>
    <p:extLst>
      <p:ext uri="{BB962C8B-B14F-4D97-AF65-F5344CB8AC3E}">
        <p14:creationId xmlns:p14="http://schemas.microsoft.com/office/powerpoint/2010/main" val="199959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3" y="798490"/>
            <a:ext cx="10013232" cy="882142"/>
          </a:xfrm>
        </p:spPr>
        <p:txBody>
          <a:bodyPr/>
          <a:lstStyle/>
          <a:p>
            <a:r>
              <a:rPr lang="ja-JP" altLang="en-US" sz="2600" dirty="0"/>
              <a:t>３．「大阪府言語としての手話の認識の普及及び習得の機会　</a:t>
            </a:r>
            <a:br>
              <a:rPr lang="en-US" altLang="ja-JP" sz="2600" dirty="0"/>
            </a:br>
            <a:r>
              <a:rPr lang="ja-JP" altLang="en-US" sz="2600" dirty="0"/>
              <a:t>　　の確保に関する条例」の制定　</a:t>
            </a:r>
            <a:r>
              <a:rPr lang="ja-JP" altLang="en-US" sz="1800" dirty="0"/>
              <a:t>～「言語としての手話」を取り巻く状況～</a:t>
            </a:r>
            <a:endParaRPr kumimoji="1" lang="ja-JP" altLang="en-US" sz="2600" dirty="0"/>
          </a:p>
        </p:txBody>
      </p:sp>
      <p:sp>
        <p:nvSpPr>
          <p:cNvPr id="8" name="角丸四角形 7"/>
          <p:cNvSpPr/>
          <p:nvPr/>
        </p:nvSpPr>
        <p:spPr>
          <a:xfrm>
            <a:off x="593278" y="2410497"/>
            <a:ext cx="10993811" cy="1173437"/>
          </a:xfrm>
          <a:prstGeom prst="roundRect">
            <a:avLst>
              <a:gd name="adj" fmla="val 3581"/>
            </a:avLst>
          </a:prstGeom>
          <a:solidFill>
            <a:schemeClr val="accent1">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tIns="108000" rtlCol="0" anchor="t"/>
          <a:lstStyle/>
          <a:p>
            <a:pPr>
              <a:spcAft>
                <a:spcPts val="1200"/>
              </a:spcAft>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「手話が言語である」という認識の普及が不十分</a:t>
            </a:r>
            <a:endParaRPr lang="en-US" altLang="ja-JP" b="1" u="sng" dirty="0">
              <a:solidFill>
                <a:prstClr val="black"/>
              </a:solidFill>
              <a:latin typeface="Meiryo UI" panose="020B0604030504040204" pitchFamily="50" charset="-128"/>
              <a:ea typeface="Meiryo UI" panose="020B0604030504040204" pitchFamily="50" charset="-128"/>
            </a:endParaRPr>
          </a:p>
          <a:p>
            <a:pPr>
              <a:lnSpc>
                <a:spcPts val="1100"/>
              </a:lnSpc>
              <a:spcAft>
                <a:spcPts val="1200"/>
              </a:spcAft>
            </a:pPr>
            <a:r>
              <a:rPr lang="ja-JP" altLang="en-US"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障害者基本法第３条で、「言語（手話を含む。）」と明記されている一方で、「手話が言語である」という認識は</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Aft>
                <a:spcPts val="12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普及していない（「言語としての手話」の認識を持つ府民の割合</a:t>
            </a:r>
            <a:r>
              <a:rPr lang="ja-JP" altLang="en-US"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39.8</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角丸四角形 8"/>
          <p:cNvSpPr/>
          <p:nvPr/>
        </p:nvSpPr>
        <p:spPr>
          <a:xfrm>
            <a:off x="593278" y="3752693"/>
            <a:ext cx="10993812" cy="1987459"/>
          </a:xfrm>
          <a:prstGeom prst="roundRect">
            <a:avLst>
              <a:gd name="adj" fmla="val 3581"/>
            </a:avLst>
          </a:prstGeom>
          <a:solidFill>
            <a:schemeClr val="accent1">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tIns="108000" rtlCol="0" anchor="t"/>
          <a:lstStyle/>
          <a:p>
            <a:pPr>
              <a:spcAft>
                <a:spcPts val="1200"/>
              </a:spcAft>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手話を習得する環境が不十分</a:t>
            </a:r>
            <a:endParaRPr lang="en-US" altLang="ja-JP" b="1" u="sng" dirty="0">
              <a:solidFill>
                <a:prstClr val="black"/>
              </a:solidFill>
              <a:latin typeface="Meiryo UI" panose="020B0604030504040204" pitchFamily="50" charset="-128"/>
              <a:ea typeface="Meiryo UI" panose="020B0604030504040204" pitchFamily="50" charset="-128"/>
            </a:endParaRPr>
          </a:p>
          <a:p>
            <a:pPr marL="253334" indent="-253334">
              <a:spcAft>
                <a:spcPts val="1200"/>
              </a:spcAft>
            </a:pPr>
            <a:r>
              <a:rPr lang="ja-JP" altLang="en-US"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言語は本来、乳幼児期に自然に習得される。しかし、家族等が手話を使えない場合は、自然習得できず、言語能力の発達に支障を生ずる可能性があるにもかかわらず、手話の自然習得の機会を確保するための法律等はない。</a:t>
            </a:r>
          </a:p>
          <a:p>
            <a:pPr marL="253334" indent="-253334">
              <a:spcAft>
                <a:spcPts val="12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言語は、学校の教育課程において文法力や語彙力を高める機会が確保される。しかし、学習指導要領（特別支援学校）には、手話を指導・習得させる旨の記載がない。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視覚障がい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児に点字を指導・習得させる旨の記載は有。</a:t>
            </a:r>
          </a:p>
          <a:p>
            <a:pPr marL="253334" indent="-253334">
              <a:spcAft>
                <a:spcPts val="1200"/>
              </a:spcAf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3334" indent="-253334">
              <a:spcAft>
                <a:spcPts val="1200"/>
              </a:spcAft>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二等辺三角形 9"/>
          <p:cNvSpPr>
            <a:spLocks/>
          </p:cNvSpPr>
          <p:nvPr/>
        </p:nvSpPr>
        <p:spPr>
          <a:xfrm rot="10800000">
            <a:off x="4567970" y="5908911"/>
            <a:ext cx="2399384" cy="1887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ja-JP" altLang="en-US">
              <a:solidFill>
                <a:prstClr val="white"/>
              </a:solidFill>
            </a:endParaRPr>
          </a:p>
        </p:txBody>
      </p:sp>
      <p:sp>
        <p:nvSpPr>
          <p:cNvPr id="11" name="正方形/長方形 10"/>
          <p:cNvSpPr/>
          <p:nvPr/>
        </p:nvSpPr>
        <p:spPr>
          <a:xfrm>
            <a:off x="593278" y="6090744"/>
            <a:ext cx="11101588" cy="7554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府民がより多くの機会で手話を使用することのできる社会（＝</a:t>
            </a:r>
            <a:r>
              <a:rPr lang="ja-JP" altLang="en-US"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聴覚障がい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者が、手話通訳によらずとも手話で意思を通じ合あえる社会）となっていない。</a:t>
            </a:r>
          </a:p>
        </p:txBody>
      </p:sp>
      <p:sp>
        <p:nvSpPr>
          <p:cNvPr id="12" name="正方形/長方形 11"/>
          <p:cNvSpPr/>
          <p:nvPr/>
        </p:nvSpPr>
        <p:spPr>
          <a:xfrm>
            <a:off x="6967354" y="3313618"/>
            <a:ext cx="5112000" cy="270316"/>
          </a:xfrm>
          <a:prstGeom prst="rect">
            <a:avLst/>
          </a:prstGeom>
        </p:spPr>
        <p:txBody>
          <a:bodyPr wrap="square" lIns="128001" tIns="64001" rIns="128001" bIns="64001">
            <a:spAutoFit/>
          </a:bodyPr>
          <a:lstStyle/>
          <a:p>
            <a:pPr marL="253334" indent="-253334">
              <a:lnSpc>
                <a:spcPts val="1120"/>
              </a:lnSpc>
            </a:pPr>
            <a:r>
              <a:rPr lang="ja-JP" altLang="en-US" sz="1000"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rPr>
              <a:t>＊１ 大阪府政策マーケティング・リサーチ「おおさか</a:t>
            </a:r>
            <a:r>
              <a:rPr lang="en-US" altLang="ja-JP" sz="1000"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rPr>
              <a:t>Q</a:t>
            </a:r>
            <a:r>
              <a:rPr lang="ja-JP" altLang="en-US" sz="1000"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rPr>
              <a:t>ネット」（</a:t>
            </a:r>
            <a:r>
              <a:rPr lang="en-US" altLang="ja-JP" sz="1000"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rPr>
              <a:t>H28.8</a:t>
            </a:r>
            <a:r>
              <a:rPr lang="ja-JP" altLang="en-US" sz="1000"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rPr>
              <a:t>実施）</a:t>
            </a:r>
          </a:p>
        </p:txBody>
      </p:sp>
      <p:sp>
        <p:nvSpPr>
          <p:cNvPr id="13" name="スライド番号プレースホルダー 2"/>
          <p:cNvSpPr>
            <a:spLocks noGrp="1"/>
          </p:cNvSpPr>
          <p:nvPr>
            <p:ph type="sldNum" sz="quarter" idx="12"/>
          </p:nvPr>
        </p:nvSpPr>
        <p:spPr>
          <a:xfrm>
            <a:off x="9677668" y="6313971"/>
            <a:ext cx="2057400" cy="365125"/>
          </a:xfrm>
        </p:spPr>
        <p:txBody>
          <a:bodyPr/>
          <a:lstStyle/>
          <a:p>
            <a:pPr algn="r"/>
            <a:r>
              <a:rPr kumimoji="1" lang="ja-JP" altLang="en-US" sz="1100" dirty="0">
                <a:solidFill>
                  <a:schemeClr val="tx1"/>
                </a:solidFill>
              </a:rPr>
              <a:t>４</a:t>
            </a:r>
          </a:p>
        </p:txBody>
      </p:sp>
    </p:spTree>
    <p:extLst>
      <p:ext uri="{BB962C8B-B14F-4D97-AF65-F5344CB8AC3E}">
        <p14:creationId xmlns:p14="http://schemas.microsoft.com/office/powerpoint/2010/main" val="166415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75521" y="116618"/>
            <a:ext cx="6210803" cy="461645"/>
          </a:xfrm>
          <a:prstGeom prst="rect">
            <a:avLst/>
          </a:prstGeom>
          <a:noFill/>
        </p:spPr>
        <p:txBody>
          <a:bodyPr wrap="square" lIns="91418" tIns="45710" rIns="91418" bIns="45710" rtlCol="0">
            <a:spAutoFit/>
          </a:bodyPr>
          <a:lstStyle/>
          <a:p>
            <a:r>
              <a:rPr lang="ja-JP" altLang="en-US" sz="2400" b="1" dirty="0">
                <a:latin typeface="Meiryo UI" pitchFamily="50" charset="-128"/>
                <a:ea typeface="Meiryo UI" pitchFamily="50" charset="-128"/>
                <a:cs typeface="Meiryo UI" pitchFamily="50" charset="-128"/>
              </a:rPr>
              <a:t>大阪府手話言語</a:t>
            </a:r>
            <a:r>
              <a:rPr lang="ja-JP" altLang="en-US" sz="2400" b="1" dirty="0">
                <a:solidFill>
                  <a:prstClr val="black"/>
                </a:solidFill>
                <a:latin typeface="Meiryo UI" pitchFamily="50" charset="-128"/>
                <a:ea typeface="Meiryo UI" pitchFamily="50" charset="-128"/>
                <a:cs typeface="Meiryo UI" pitchFamily="50" charset="-128"/>
              </a:rPr>
              <a:t>条例の概要</a:t>
            </a:r>
          </a:p>
        </p:txBody>
      </p:sp>
      <p:cxnSp>
        <p:nvCxnSpPr>
          <p:cNvPr id="9" name="直線コネクタ 8"/>
          <p:cNvCxnSpPr/>
          <p:nvPr/>
        </p:nvCxnSpPr>
        <p:spPr>
          <a:xfrm>
            <a:off x="1722438" y="578262"/>
            <a:ext cx="88376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724902" y="2611040"/>
            <a:ext cx="2196000" cy="468000"/>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目的</a:t>
            </a:r>
          </a:p>
        </p:txBody>
      </p:sp>
      <p:sp>
        <p:nvSpPr>
          <p:cNvPr id="18" name="正方形/長方形 17"/>
          <p:cNvSpPr/>
          <p:nvPr/>
        </p:nvSpPr>
        <p:spPr>
          <a:xfrm>
            <a:off x="1717229" y="3492038"/>
            <a:ext cx="2196000" cy="468000"/>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300" b="1"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言語としての手話の認識の普及</a:t>
            </a:r>
            <a:endParaRPr lang="en-US" altLang="ja-JP" sz="1300" b="1"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724902" y="4364789"/>
            <a:ext cx="2196000" cy="468000"/>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300" b="1"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「乳幼児期」からの手話の習得</a:t>
            </a:r>
          </a:p>
        </p:txBody>
      </p:sp>
      <p:sp>
        <p:nvSpPr>
          <p:cNvPr id="20" name="正方形/長方形 19"/>
          <p:cNvSpPr/>
          <p:nvPr/>
        </p:nvSpPr>
        <p:spPr>
          <a:xfrm>
            <a:off x="1715293" y="5239280"/>
            <a:ext cx="2196000" cy="468000"/>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「学校」による手話の習得</a:t>
            </a:r>
          </a:p>
        </p:txBody>
      </p:sp>
      <p:sp>
        <p:nvSpPr>
          <p:cNvPr id="26" name="正方形/長方形 25"/>
          <p:cNvSpPr/>
          <p:nvPr/>
        </p:nvSpPr>
        <p:spPr>
          <a:xfrm>
            <a:off x="1715377" y="6120382"/>
            <a:ext cx="2196000" cy="468000"/>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「事業者」による手話の習得</a:t>
            </a:r>
          </a:p>
        </p:txBody>
      </p:sp>
      <p:sp>
        <p:nvSpPr>
          <p:cNvPr id="27" name="角丸四角形 26"/>
          <p:cNvSpPr/>
          <p:nvPr/>
        </p:nvSpPr>
        <p:spPr>
          <a:xfrm>
            <a:off x="4435163" y="2431048"/>
            <a:ext cx="6120000" cy="72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5725"/>
            <a:r>
              <a:rPr lang="ja-JP" altLang="en-US" sz="15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聴覚障がい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者のほか、共に暮らし、学び、又は働く者が手話を習得することで、</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府民がより多くの機会で手話を使用することのできる社会の実現に寄与</a:t>
            </a:r>
          </a:p>
        </p:txBody>
      </p:sp>
      <p:sp>
        <p:nvSpPr>
          <p:cNvPr id="28" name="角丸四角形 27"/>
          <p:cNvSpPr/>
          <p:nvPr/>
        </p:nvSpPr>
        <p:spPr>
          <a:xfrm>
            <a:off x="4440496" y="3334236"/>
            <a:ext cx="6120000" cy="72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indent="85725"/>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手話が言語として認識されるための普及啓発</a:t>
            </a:r>
          </a:p>
        </p:txBody>
      </p:sp>
      <p:sp>
        <p:nvSpPr>
          <p:cNvPr id="31" name="角丸四角形 30"/>
          <p:cNvSpPr/>
          <p:nvPr/>
        </p:nvSpPr>
        <p:spPr>
          <a:xfrm>
            <a:off x="4436304" y="4212198"/>
            <a:ext cx="6120000" cy="72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5725"/>
            <a:r>
              <a:rPr lang="ja-JP" altLang="en-US" sz="15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聴覚障がい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者が、乳幼児期から、その保護者等と共に手話を習得することのできる機会の確保</a:t>
            </a:r>
          </a:p>
        </p:txBody>
      </p:sp>
      <p:sp>
        <p:nvSpPr>
          <p:cNvPr id="32" name="角丸四角形 31"/>
          <p:cNvSpPr/>
          <p:nvPr/>
        </p:nvSpPr>
        <p:spPr>
          <a:xfrm>
            <a:off x="4434483" y="5085819"/>
            <a:ext cx="6120000" cy="72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5725"/>
            <a:r>
              <a:rPr lang="ja-JP" altLang="en-US" sz="1500" spc="-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聴覚に障がいのある児童等が在学する学校による手話の習得機会の確保を支援</a:t>
            </a:r>
          </a:p>
        </p:txBody>
      </p:sp>
      <p:sp>
        <p:nvSpPr>
          <p:cNvPr id="33" name="角丸四角形 32"/>
          <p:cNvSpPr/>
          <p:nvPr/>
        </p:nvSpPr>
        <p:spPr>
          <a:xfrm>
            <a:off x="4434483" y="5959440"/>
            <a:ext cx="6120000" cy="720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5725"/>
            <a:r>
              <a:rPr lang="ja-JP" altLang="en-US" sz="15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聴覚に障がいのある者が勤務する事業者による手話の習得機会の確保を支援</a:t>
            </a:r>
          </a:p>
        </p:txBody>
      </p:sp>
      <p:sp>
        <p:nvSpPr>
          <p:cNvPr id="13" name="角丸四角形 12"/>
          <p:cNvSpPr/>
          <p:nvPr/>
        </p:nvSpPr>
        <p:spPr>
          <a:xfrm>
            <a:off x="1708605" y="3204054"/>
            <a:ext cx="864000" cy="324000"/>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第２条</a:t>
            </a:r>
          </a:p>
        </p:txBody>
      </p:sp>
      <p:sp>
        <p:nvSpPr>
          <p:cNvPr id="14" name="角丸四角形 13"/>
          <p:cNvSpPr/>
          <p:nvPr/>
        </p:nvSpPr>
        <p:spPr>
          <a:xfrm>
            <a:off x="1711028" y="4076805"/>
            <a:ext cx="864000" cy="324000"/>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第３条</a:t>
            </a:r>
          </a:p>
        </p:txBody>
      </p:sp>
      <p:sp>
        <p:nvSpPr>
          <p:cNvPr id="15" name="角丸四角形 14"/>
          <p:cNvSpPr/>
          <p:nvPr/>
        </p:nvSpPr>
        <p:spPr>
          <a:xfrm>
            <a:off x="1705825" y="5832334"/>
            <a:ext cx="864000" cy="324000"/>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第５条</a:t>
            </a:r>
          </a:p>
        </p:txBody>
      </p:sp>
      <p:sp>
        <p:nvSpPr>
          <p:cNvPr id="16" name="角丸四角形 15"/>
          <p:cNvSpPr/>
          <p:nvPr/>
        </p:nvSpPr>
        <p:spPr>
          <a:xfrm>
            <a:off x="1708605" y="4959951"/>
            <a:ext cx="864000" cy="324000"/>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第４条</a:t>
            </a:r>
          </a:p>
        </p:txBody>
      </p:sp>
      <p:sp>
        <p:nvSpPr>
          <p:cNvPr id="12" name="角丸四角形 11"/>
          <p:cNvSpPr/>
          <p:nvPr/>
        </p:nvSpPr>
        <p:spPr>
          <a:xfrm>
            <a:off x="1711028" y="2348880"/>
            <a:ext cx="864000" cy="324000"/>
          </a:xfrm>
          <a:prstGeom prst="round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第１条</a:t>
            </a:r>
          </a:p>
        </p:txBody>
      </p:sp>
      <p:sp>
        <p:nvSpPr>
          <p:cNvPr id="22" name="二等辺三角形 21"/>
          <p:cNvSpPr>
            <a:spLocks/>
          </p:cNvSpPr>
          <p:nvPr/>
        </p:nvSpPr>
        <p:spPr>
          <a:xfrm rot="5400000">
            <a:off x="3944172" y="2742270"/>
            <a:ext cx="432000" cy="2224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ja-JP" altLang="en-US">
              <a:solidFill>
                <a:prstClr val="white"/>
              </a:solidFill>
            </a:endParaRPr>
          </a:p>
        </p:txBody>
      </p:sp>
      <p:sp>
        <p:nvSpPr>
          <p:cNvPr id="23" name="二等辺三角形 22"/>
          <p:cNvSpPr>
            <a:spLocks/>
          </p:cNvSpPr>
          <p:nvPr/>
        </p:nvSpPr>
        <p:spPr>
          <a:xfrm rot="5400000">
            <a:off x="3944172" y="5363085"/>
            <a:ext cx="432000" cy="2224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ja-JP" altLang="en-US">
              <a:solidFill>
                <a:prstClr val="white"/>
              </a:solidFill>
            </a:endParaRPr>
          </a:p>
        </p:txBody>
      </p:sp>
      <p:sp>
        <p:nvSpPr>
          <p:cNvPr id="24" name="二等辺三角形 23"/>
          <p:cNvSpPr>
            <a:spLocks/>
          </p:cNvSpPr>
          <p:nvPr/>
        </p:nvSpPr>
        <p:spPr>
          <a:xfrm rot="5400000">
            <a:off x="3940706" y="6232562"/>
            <a:ext cx="432000" cy="2224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ja-JP" altLang="en-US">
              <a:solidFill>
                <a:prstClr val="white"/>
              </a:solidFill>
            </a:endParaRPr>
          </a:p>
        </p:txBody>
      </p:sp>
      <p:sp>
        <p:nvSpPr>
          <p:cNvPr id="25" name="二等辺三角形 24"/>
          <p:cNvSpPr>
            <a:spLocks/>
          </p:cNvSpPr>
          <p:nvPr/>
        </p:nvSpPr>
        <p:spPr>
          <a:xfrm rot="5400000">
            <a:off x="3935080" y="4479939"/>
            <a:ext cx="432000" cy="2224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ja-JP" altLang="en-US">
              <a:solidFill>
                <a:prstClr val="white"/>
              </a:solidFill>
            </a:endParaRPr>
          </a:p>
        </p:txBody>
      </p:sp>
      <p:sp>
        <p:nvSpPr>
          <p:cNvPr id="34" name="二等辺三角形 33"/>
          <p:cNvSpPr>
            <a:spLocks/>
          </p:cNvSpPr>
          <p:nvPr/>
        </p:nvSpPr>
        <p:spPr>
          <a:xfrm rot="5400000">
            <a:off x="3941546" y="3615890"/>
            <a:ext cx="432000" cy="2224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endParaRPr lang="ja-JP" altLang="en-US">
              <a:solidFill>
                <a:prstClr val="white"/>
              </a:solidFill>
            </a:endParaRPr>
          </a:p>
        </p:txBody>
      </p:sp>
      <p:sp>
        <p:nvSpPr>
          <p:cNvPr id="30" name="角丸四角形 29"/>
          <p:cNvSpPr/>
          <p:nvPr/>
        </p:nvSpPr>
        <p:spPr>
          <a:xfrm>
            <a:off x="1466329" y="864022"/>
            <a:ext cx="8886211" cy="1115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r>
              <a:rPr lang="ja-JP" altLang="en-US" dirty="0">
                <a:solidFill>
                  <a:prstClr val="black"/>
                </a:solidFill>
                <a:latin typeface="Meiryo UI" pitchFamily="50" charset="-128"/>
                <a:ea typeface="Meiryo UI" pitchFamily="50" charset="-128"/>
                <a:cs typeface="Meiryo UI" pitchFamily="50" charset="-128"/>
              </a:rPr>
              <a:t>　○　平成</a:t>
            </a:r>
            <a:r>
              <a:rPr lang="en-US" altLang="ja-JP" dirty="0">
                <a:solidFill>
                  <a:prstClr val="black"/>
                </a:solidFill>
                <a:latin typeface="Meiryo UI" pitchFamily="50" charset="-128"/>
                <a:ea typeface="Meiryo UI" pitchFamily="50" charset="-128"/>
                <a:cs typeface="Meiryo UI" pitchFamily="50" charset="-128"/>
              </a:rPr>
              <a:t>29</a:t>
            </a:r>
            <a:r>
              <a:rPr lang="ja-JP" altLang="en-US" dirty="0">
                <a:solidFill>
                  <a:prstClr val="black"/>
                </a:solidFill>
                <a:latin typeface="Meiryo UI" pitchFamily="50" charset="-128"/>
                <a:ea typeface="Meiryo UI" pitchFamily="50" charset="-128"/>
                <a:cs typeface="Meiryo UI" pitchFamily="50" charset="-128"/>
              </a:rPr>
              <a:t>年</a:t>
            </a:r>
            <a:r>
              <a:rPr lang="en-US" altLang="ja-JP" dirty="0">
                <a:solidFill>
                  <a:prstClr val="black"/>
                </a:solidFill>
                <a:latin typeface="Meiryo UI" pitchFamily="50" charset="-128"/>
                <a:ea typeface="Meiryo UI" pitchFamily="50" charset="-128"/>
                <a:cs typeface="Meiryo UI" pitchFamily="50" charset="-128"/>
              </a:rPr>
              <a:t>3</a:t>
            </a:r>
            <a:r>
              <a:rPr lang="ja-JP" altLang="en-US" dirty="0">
                <a:solidFill>
                  <a:prstClr val="black"/>
                </a:solidFill>
                <a:latin typeface="Meiryo UI" pitchFamily="50" charset="-128"/>
                <a:ea typeface="Meiryo UI" pitchFamily="50" charset="-128"/>
                <a:cs typeface="Meiryo UI" pitchFamily="50" charset="-128"/>
              </a:rPr>
              <a:t>月、「大阪府言語としての手話の認識の普及及び習得の機会の確保に関する条例」を公布・施行</a:t>
            </a:r>
            <a:endParaRPr lang="en-US" altLang="ja-JP" dirty="0">
              <a:solidFill>
                <a:prstClr val="black"/>
              </a:solidFill>
              <a:latin typeface="Meiryo UI" pitchFamily="50" charset="-128"/>
              <a:ea typeface="Meiryo UI" pitchFamily="50" charset="-128"/>
              <a:cs typeface="Meiryo UI" pitchFamily="50" charset="-128"/>
            </a:endParaRPr>
          </a:p>
          <a:p>
            <a:pPr marL="355600" indent="-355600"/>
            <a:r>
              <a:rPr lang="ja-JP" altLang="en-US" dirty="0">
                <a:solidFill>
                  <a:prstClr val="black"/>
                </a:solidFill>
                <a:latin typeface="Meiryo UI" pitchFamily="50" charset="-128"/>
                <a:ea typeface="Meiryo UI" pitchFamily="50" charset="-128"/>
                <a:cs typeface="Meiryo UI" pitchFamily="50" charset="-128"/>
              </a:rPr>
              <a:t>　○　「言語としての手話の認識の普及」と「手話の習得の機会の確保」を規定</a:t>
            </a:r>
          </a:p>
        </p:txBody>
      </p:sp>
      <p:sp>
        <p:nvSpPr>
          <p:cNvPr id="29"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100" dirty="0">
                <a:solidFill>
                  <a:schemeClr val="tx1"/>
                </a:solidFill>
              </a:rPr>
              <a:t>５</a:t>
            </a:r>
          </a:p>
        </p:txBody>
      </p:sp>
    </p:spTree>
    <p:extLst>
      <p:ext uri="{BB962C8B-B14F-4D97-AF65-F5344CB8AC3E}">
        <p14:creationId xmlns:p14="http://schemas.microsoft.com/office/powerpoint/2010/main" val="163749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3" y="973668"/>
            <a:ext cx="9238298" cy="706964"/>
          </a:xfrm>
        </p:spPr>
        <p:txBody>
          <a:bodyPr/>
          <a:lstStyle/>
          <a:p>
            <a:r>
              <a:rPr lang="ja-JP" altLang="en-US" sz="3200" dirty="0"/>
              <a:t>４．手話言語条例に基づく支援の実施について</a:t>
            </a:r>
            <a:endParaRPr kumimoji="1" lang="ja-JP" altLang="en-US" sz="3200" dirty="0"/>
          </a:p>
        </p:txBody>
      </p:sp>
      <p:sp>
        <p:nvSpPr>
          <p:cNvPr id="6" name="正方形/長方形 5"/>
          <p:cNvSpPr/>
          <p:nvPr/>
        </p:nvSpPr>
        <p:spPr>
          <a:xfrm>
            <a:off x="811369" y="2253802"/>
            <a:ext cx="10998558" cy="41856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kumimoji="1" lang="ja-JP" altLang="en-US" sz="2400" dirty="0"/>
              <a:t>１．「暮らす」場面での取り組み</a:t>
            </a:r>
            <a:r>
              <a:rPr kumimoji="1" lang="ja-JP" altLang="en-US" sz="2200" dirty="0"/>
              <a:t>～小さな子どもたちの「ことば」の獲得～</a:t>
            </a:r>
            <a:endParaRPr kumimoji="1" lang="en-US" altLang="ja-JP" sz="2200" dirty="0"/>
          </a:p>
          <a:p>
            <a:pPr>
              <a:lnSpc>
                <a:spcPct val="150000"/>
              </a:lnSpc>
            </a:pPr>
            <a:r>
              <a:rPr kumimoji="1" lang="ja-JP" altLang="en-US" sz="2200" dirty="0"/>
              <a:t>　　　</a:t>
            </a:r>
            <a:r>
              <a:rPr kumimoji="1" lang="ja-JP" altLang="en-US" sz="2000" dirty="0"/>
              <a:t>聴覚に障がいのある子どもと保護者の相談支援ネットワーク事業</a:t>
            </a:r>
            <a:endParaRPr kumimoji="1" lang="en-US" altLang="ja-JP" sz="2000" dirty="0"/>
          </a:p>
          <a:p>
            <a:pPr>
              <a:lnSpc>
                <a:spcPct val="150000"/>
              </a:lnSpc>
            </a:pPr>
            <a:r>
              <a:rPr kumimoji="1" lang="ja-JP" altLang="en-US" sz="2000" dirty="0"/>
              <a:t>　　　 聴覚に障がいのある子どもの言語獲得支援者養成・派遣等に関する事業</a:t>
            </a:r>
            <a:endParaRPr kumimoji="1" lang="en-US" altLang="ja-JP" sz="2000" dirty="0"/>
          </a:p>
          <a:p>
            <a:pPr>
              <a:lnSpc>
                <a:spcPct val="200000"/>
              </a:lnSpc>
            </a:pPr>
            <a:r>
              <a:rPr kumimoji="1" lang="ja-JP" altLang="en-US" sz="2400" dirty="0"/>
              <a:t>２．「学ぶ」場面での取り組み</a:t>
            </a:r>
            <a:r>
              <a:rPr kumimoji="1" lang="ja-JP" altLang="en-US" sz="2200" dirty="0"/>
              <a:t>～学校などで学ぶ子どもたちのために～</a:t>
            </a:r>
            <a:endParaRPr kumimoji="1" lang="en-US" altLang="ja-JP" sz="2200" dirty="0"/>
          </a:p>
          <a:p>
            <a:pPr>
              <a:lnSpc>
                <a:spcPct val="200000"/>
              </a:lnSpc>
            </a:pPr>
            <a:r>
              <a:rPr kumimoji="1" lang="ja-JP" altLang="en-US" sz="2400" dirty="0"/>
              <a:t>３．「働く」場面での取り組み</a:t>
            </a:r>
            <a:r>
              <a:rPr kumimoji="1" lang="ja-JP" altLang="en-US" sz="2200" dirty="0"/>
              <a:t>～企業などで働く人々のために～</a:t>
            </a:r>
            <a:endParaRPr kumimoji="1" lang="en-US" altLang="ja-JP" sz="2200" dirty="0"/>
          </a:p>
        </p:txBody>
      </p:sp>
      <p:sp>
        <p:nvSpPr>
          <p:cNvPr id="5"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100" dirty="0">
                <a:solidFill>
                  <a:schemeClr val="tx1"/>
                </a:solidFill>
              </a:rPr>
              <a:t>６</a:t>
            </a:r>
          </a:p>
        </p:txBody>
      </p:sp>
    </p:spTree>
    <p:extLst>
      <p:ext uri="{BB962C8B-B14F-4D97-AF65-F5344CB8AC3E}">
        <p14:creationId xmlns:p14="http://schemas.microsoft.com/office/powerpoint/2010/main" val="405913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50499" y="1066415"/>
            <a:ext cx="10050333" cy="981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3200" kern="100" dirty="0">
                <a:solidFill>
                  <a:srgbClr val="000000"/>
                </a:solidFill>
                <a:latin typeface="+mn-ea"/>
                <a:cs typeface="Times New Roman" panose="02020603050405020304" pitchFamily="18" charset="0"/>
              </a:rPr>
              <a:t>大阪府指定管理業務「ひだまり・</a:t>
            </a:r>
            <a:r>
              <a:rPr lang="en-US" altLang="ja-JP" sz="3200" kern="100" dirty="0">
                <a:solidFill>
                  <a:srgbClr val="000000"/>
                </a:solidFill>
                <a:latin typeface="+mn-ea"/>
                <a:cs typeface="Times New Roman" panose="02020603050405020304" pitchFamily="18" charset="0"/>
              </a:rPr>
              <a:t>MOE</a:t>
            </a:r>
            <a:r>
              <a:rPr lang="ja-JP" altLang="en-US" sz="3200" kern="100" dirty="0">
                <a:solidFill>
                  <a:srgbClr val="000000"/>
                </a:solidFill>
                <a:latin typeface="+mn-ea"/>
                <a:cs typeface="Times New Roman" panose="02020603050405020304" pitchFamily="18" charset="0"/>
              </a:rPr>
              <a:t>」</a:t>
            </a:r>
            <a:endParaRPr lang="ja-JP" sz="2400" kern="100" dirty="0">
              <a:effectLst/>
              <a:latin typeface="+mn-ea"/>
              <a:cs typeface="Times New Roman" panose="02020603050405020304" pitchFamily="18" charset="0"/>
            </a:endParaRPr>
          </a:p>
        </p:txBody>
      </p:sp>
      <p:sp>
        <p:nvSpPr>
          <p:cNvPr id="5"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100" dirty="0">
                <a:solidFill>
                  <a:schemeClr val="tx1"/>
                </a:solidFill>
              </a:rPr>
              <a:t>７</a:t>
            </a:r>
          </a:p>
        </p:txBody>
      </p:sp>
      <p:cxnSp>
        <p:nvCxnSpPr>
          <p:cNvPr id="6" name="直線コネクタ 5"/>
          <p:cNvCxnSpPr/>
          <p:nvPr/>
        </p:nvCxnSpPr>
        <p:spPr>
          <a:xfrm>
            <a:off x="650499" y="822960"/>
            <a:ext cx="88376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50499" y="278187"/>
            <a:ext cx="8837612" cy="461645"/>
          </a:xfrm>
          <a:prstGeom prst="rect">
            <a:avLst/>
          </a:prstGeom>
          <a:noFill/>
        </p:spPr>
        <p:txBody>
          <a:bodyPr wrap="square" lIns="91418" tIns="45710" rIns="91418" bIns="45710" rtlCol="0">
            <a:spAutoFit/>
          </a:bodyPr>
          <a:lstStyle/>
          <a:p>
            <a:r>
              <a:rPr lang="ja-JP" altLang="en-US" sz="2400" b="1" dirty="0">
                <a:latin typeface="Meiryo UI" pitchFamily="50" charset="-128"/>
                <a:ea typeface="Meiryo UI" pitchFamily="50" charset="-128"/>
                <a:cs typeface="Meiryo UI" pitchFamily="50" charset="-128"/>
              </a:rPr>
              <a:t>手話言語条例に基づく取り組み１．「暮らす」場面</a:t>
            </a:r>
            <a:endParaRPr lang="ja-JP" altLang="en-US" sz="2400" b="1" dirty="0">
              <a:solidFill>
                <a:prstClr val="black"/>
              </a:solidFill>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EA3B5235-4794-4168-BF3C-C35B1E9BC5FF}"/>
              </a:ext>
            </a:extLst>
          </p:cNvPr>
          <p:cNvPicPr>
            <a:picLocks noChangeAspect="1"/>
          </p:cNvPicPr>
          <p:nvPr/>
        </p:nvPicPr>
        <p:blipFill>
          <a:blip r:embed="rId2"/>
          <a:stretch>
            <a:fillRect/>
          </a:stretch>
        </p:blipFill>
        <p:spPr>
          <a:xfrm>
            <a:off x="650499" y="1948869"/>
            <a:ext cx="5517545" cy="3842716"/>
          </a:xfrm>
          <a:prstGeom prst="rect">
            <a:avLst/>
          </a:prstGeom>
        </p:spPr>
      </p:pic>
      <p:pic>
        <p:nvPicPr>
          <p:cNvPr id="9" name="図 8">
            <a:extLst>
              <a:ext uri="{FF2B5EF4-FFF2-40B4-BE49-F238E27FC236}">
                <a16:creationId xmlns:a16="http://schemas.microsoft.com/office/drawing/2014/main" id="{010544D1-73D0-44E8-8AB7-DEB852F617ED}"/>
              </a:ext>
            </a:extLst>
          </p:cNvPr>
          <p:cNvPicPr>
            <a:picLocks noChangeAspect="1"/>
          </p:cNvPicPr>
          <p:nvPr/>
        </p:nvPicPr>
        <p:blipFill>
          <a:blip r:embed="rId3"/>
          <a:stretch>
            <a:fillRect/>
          </a:stretch>
        </p:blipFill>
        <p:spPr>
          <a:xfrm>
            <a:off x="6429327" y="1948869"/>
            <a:ext cx="5422972" cy="3842717"/>
          </a:xfrm>
          <a:prstGeom prst="rect">
            <a:avLst/>
          </a:prstGeom>
        </p:spPr>
      </p:pic>
    </p:spTree>
    <p:extLst>
      <p:ext uri="{BB962C8B-B14F-4D97-AF65-F5344CB8AC3E}">
        <p14:creationId xmlns:p14="http://schemas.microsoft.com/office/powerpoint/2010/main" val="173044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790751" y="1171978"/>
            <a:ext cx="6001745" cy="539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u="sng" kern="100" dirty="0">
                <a:solidFill>
                  <a:srgbClr val="000000"/>
                </a:solidFill>
                <a:latin typeface="+mn-ea"/>
                <a:cs typeface="Times New Roman" panose="02020603050405020304" pitchFamily="18" charset="0"/>
              </a:rPr>
              <a:t>難聴児の支援にかかる市町村担当者向け説明会</a:t>
            </a:r>
          </a:p>
          <a:p>
            <a:pPr>
              <a:spcAft>
                <a:spcPts val="0"/>
              </a:spcAft>
            </a:pPr>
            <a:endParaRPr lang="en-US" altLang="ja-JP" kern="100" dirty="0">
              <a:solidFill>
                <a:srgbClr val="000000"/>
              </a:solidFill>
              <a:latin typeface="+mn-ea"/>
              <a:cs typeface="Times New Roman" panose="02020603050405020304" pitchFamily="18" charset="0"/>
            </a:endParaRPr>
          </a:p>
          <a:p>
            <a:pPr>
              <a:spcAft>
                <a:spcPts val="0"/>
              </a:spcAft>
            </a:pPr>
            <a:r>
              <a:rPr lang="en-US" altLang="ja-JP" kern="100" dirty="0">
                <a:solidFill>
                  <a:srgbClr val="000000"/>
                </a:solidFill>
                <a:latin typeface="+mn-ea"/>
                <a:cs typeface="Times New Roman" panose="02020603050405020304" pitchFamily="18" charset="0"/>
              </a:rPr>
              <a:t>【</a:t>
            </a:r>
            <a:r>
              <a:rPr lang="ja-JP" altLang="en-US" kern="100" dirty="0">
                <a:solidFill>
                  <a:srgbClr val="000000"/>
                </a:solidFill>
                <a:latin typeface="+mn-ea"/>
                <a:cs typeface="Times New Roman" panose="02020603050405020304" pitchFamily="18" charset="0"/>
              </a:rPr>
              <a:t>参加者</a:t>
            </a:r>
            <a:r>
              <a:rPr lang="en-US" altLang="ja-JP" kern="100" dirty="0">
                <a:solidFill>
                  <a:srgbClr val="000000"/>
                </a:solidFill>
                <a:latin typeface="+mn-ea"/>
                <a:cs typeface="Times New Roman" panose="02020603050405020304" pitchFamily="18" charset="0"/>
              </a:rPr>
              <a:t>】</a:t>
            </a:r>
          </a:p>
          <a:p>
            <a:pPr>
              <a:spcAft>
                <a:spcPts val="0"/>
              </a:spcAft>
            </a:pPr>
            <a:r>
              <a:rPr lang="ja-JP" altLang="en-US" kern="100" dirty="0">
                <a:solidFill>
                  <a:srgbClr val="000000"/>
                </a:solidFill>
                <a:latin typeface="+mn-ea"/>
                <a:cs typeface="Times New Roman" panose="02020603050405020304" pitchFamily="18" charset="0"/>
              </a:rPr>
              <a:t>　市町村</a:t>
            </a:r>
            <a:r>
              <a:rPr lang="ja-JP" altLang="en-US" kern="100" dirty="0" err="1">
                <a:solidFill>
                  <a:srgbClr val="000000"/>
                </a:solidFill>
                <a:latin typeface="+mn-ea"/>
                <a:cs typeface="Times New Roman" panose="02020603050405020304" pitchFamily="18" charset="0"/>
              </a:rPr>
              <a:t>障がい</a:t>
            </a:r>
            <a:r>
              <a:rPr lang="ja-JP" altLang="en-US" kern="100" dirty="0">
                <a:solidFill>
                  <a:srgbClr val="000000"/>
                </a:solidFill>
                <a:latin typeface="+mn-ea"/>
                <a:cs typeface="Times New Roman" panose="02020603050405020304" pitchFamily="18" charset="0"/>
              </a:rPr>
              <a:t>福祉主管課、児童福祉主管課、母子保健主管課の行政職、保健師等</a:t>
            </a:r>
            <a:endParaRPr lang="en-US" altLang="ja-JP" kern="100" dirty="0">
              <a:solidFill>
                <a:srgbClr val="000000"/>
              </a:solidFill>
              <a:latin typeface="+mn-ea"/>
              <a:cs typeface="Times New Roman" panose="02020603050405020304" pitchFamily="18" charset="0"/>
            </a:endParaRPr>
          </a:p>
          <a:p>
            <a:pPr>
              <a:spcAft>
                <a:spcPts val="0"/>
              </a:spcAft>
            </a:pPr>
            <a:endParaRPr lang="en-US" altLang="ja-JP" kern="100" dirty="0">
              <a:solidFill>
                <a:srgbClr val="000000"/>
              </a:solidFill>
              <a:latin typeface="+mn-ea"/>
              <a:cs typeface="Times New Roman" panose="02020603050405020304" pitchFamily="18" charset="0"/>
            </a:endParaRPr>
          </a:p>
          <a:p>
            <a:pPr>
              <a:spcAft>
                <a:spcPts val="0"/>
              </a:spcAft>
            </a:pPr>
            <a:r>
              <a:rPr lang="en-US" altLang="ja-JP" kern="100" dirty="0">
                <a:solidFill>
                  <a:srgbClr val="000000"/>
                </a:solidFill>
                <a:latin typeface="+mn-ea"/>
                <a:cs typeface="Times New Roman" panose="02020603050405020304" pitchFamily="18" charset="0"/>
              </a:rPr>
              <a:t>【</a:t>
            </a:r>
            <a:r>
              <a:rPr lang="ja-JP" altLang="en-US" kern="100" dirty="0">
                <a:solidFill>
                  <a:srgbClr val="000000"/>
                </a:solidFill>
                <a:latin typeface="+mn-ea"/>
                <a:cs typeface="Times New Roman" panose="02020603050405020304" pitchFamily="18" charset="0"/>
              </a:rPr>
              <a:t>内　容</a:t>
            </a:r>
            <a:r>
              <a:rPr lang="en-US" altLang="ja-JP" kern="100" dirty="0">
                <a:solidFill>
                  <a:srgbClr val="000000"/>
                </a:solidFill>
                <a:latin typeface="+mn-ea"/>
                <a:cs typeface="Times New Roman" panose="02020603050405020304" pitchFamily="18" charset="0"/>
              </a:rPr>
              <a:t>】</a:t>
            </a:r>
          </a:p>
          <a:p>
            <a:pPr>
              <a:spcAft>
                <a:spcPts val="0"/>
              </a:spcAft>
            </a:pPr>
            <a:r>
              <a:rPr lang="ja-JP" altLang="en-US" kern="100" dirty="0">
                <a:solidFill>
                  <a:srgbClr val="000000"/>
                </a:solidFill>
                <a:latin typeface="+mn-ea"/>
                <a:cs typeface="Times New Roman" panose="02020603050405020304" pitchFamily="18" charset="0"/>
              </a:rPr>
              <a:t>　難聴児とその保護者への切れ目ない支援に向けて、聴覚障がいを専門とする臨床心理士が専門的カウンセリングや情報提供等を実施し、新生児聴覚スクリーニング検査において「聴覚障がいの疑いあり」と診断された保護者等を支援する「ひだまり・ＭＯＥ」 についての説明等。</a:t>
            </a:r>
            <a:endParaRPr lang="en-US" altLang="ja-JP" kern="100" dirty="0">
              <a:solidFill>
                <a:srgbClr val="000000"/>
              </a:solidFill>
              <a:latin typeface="+mn-ea"/>
              <a:cs typeface="Times New Roman" panose="02020603050405020304" pitchFamily="18" charset="0"/>
            </a:endParaRPr>
          </a:p>
          <a:p>
            <a:pPr>
              <a:spcAft>
                <a:spcPts val="0"/>
              </a:spcAft>
            </a:pPr>
            <a:endParaRPr lang="en-US" altLang="ja-JP" kern="100" dirty="0">
              <a:solidFill>
                <a:srgbClr val="000000"/>
              </a:solidFill>
              <a:latin typeface="+mn-ea"/>
              <a:cs typeface="Times New Roman" panose="02020603050405020304" pitchFamily="18" charset="0"/>
            </a:endParaRPr>
          </a:p>
          <a:p>
            <a:pPr>
              <a:spcAft>
                <a:spcPts val="0"/>
              </a:spcAft>
            </a:pPr>
            <a:r>
              <a:rPr lang="en-US" altLang="ja-JP" sz="1400" kern="100" dirty="0">
                <a:solidFill>
                  <a:srgbClr val="000000"/>
                </a:solidFill>
                <a:latin typeface="+mn-ea"/>
                <a:cs typeface="Times New Roman" panose="02020603050405020304" pitchFamily="18" charset="0"/>
              </a:rPr>
              <a:t>※</a:t>
            </a:r>
            <a:r>
              <a:rPr lang="ja-JP" altLang="en-US" sz="1400" kern="100" dirty="0">
                <a:solidFill>
                  <a:srgbClr val="000000"/>
                </a:solidFill>
                <a:latin typeface="+mn-ea"/>
                <a:cs typeface="Times New Roman" panose="02020603050405020304" pitchFamily="18" charset="0"/>
              </a:rPr>
              <a:t>ひだまり・</a:t>
            </a:r>
            <a:r>
              <a:rPr lang="en-US" altLang="ja-JP" sz="1400" kern="100" dirty="0">
                <a:solidFill>
                  <a:srgbClr val="000000"/>
                </a:solidFill>
                <a:latin typeface="+mn-ea"/>
                <a:cs typeface="Times New Roman" panose="02020603050405020304" pitchFamily="18" charset="0"/>
              </a:rPr>
              <a:t>MOE</a:t>
            </a:r>
            <a:r>
              <a:rPr lang="ja-JP" altLang="en-US" sz="1400" kern="100" dirty="0">
                <a:solidFill>
                  <a:srgbClr val="000000"/>
                </a:solidFill>
                <a:latin typeface="+mn-ea"/>
                <a:cs typeface="Times New Roman" panose="02020603050405020304" pitchFamily="18" charset="0"/>
              </a:rPr>
              <a:t>は大阪府立福祉情報コミュニケーションセンターに設置している大阪府指定管理業務。</a:t>
            </a:r>
            <a:endParaRPr lang="en-US" altLang="ja-JP" sz="1400" kern="100" dirty="0">
              <a:solidFill>
                <a:srgbClr val="000000"/>
              </a:solidFill>
              <a:latin typeface="+mn-ea"/>
              <a:cs typeface="Times New Roman" panose="02020603050405020304" pitchFamily="18" charset="0"/>
            </a:endParaRPr>
          </a:p>
          <a:p>
            <a:pPr>
              <a:spcAft>
                <a:spcPts val="0"/>
              </a:spcAft>
            </a:pPr>
            <a:r>
              <a:rPr lang="en-US" altLang="ja-JP" sz="1400" kern="100" dirty="0">
                <a:solidFill>
                  <a:srgbClr val="000000"/>
                </a:solidFill>
                <a:latin typeface="+mn-ea"/>
                <a:cs typeface="Times New Roman" panose="02020603050405020304" pitchFamily="18" charset="0"/>
              </a:rPr>
              <a:t>※</a:t>
            </a:r>
            <a:r>
              <a:rPr lang="ja-JP" altLang="en-US" sz="1400" kern="100" dirty="0">
                <a:solidFill>
                  <a:srgbClr val="000000"/>
                </a:solidFill>
                <a:latin typeface="+mn-ea"/>
                <a:cs typeface="Times New Roman" panose="02020603050405020304" pitchFamily="18" charset="0"/>
              </a:rPr>
              <a:t>説明会終了後、会場内で療育機関による質問・相談対応と、障がいのある子どもの手話言語獲得支援「こめっこ」の見学を実施。</a:t>
            </a:r>
            <a:endParaRPr lang="en-US" altLang="ja-JP" sz="1400" kern="100" dirty="0">
              <a:solidFill>
                <a:srgbClr val="000000"/>
              </a:solidFill>
              <a:latin typeface="+mn-ea"/>
              <a:cs typeface="Times New Roman" panose="02020603050405020304" pitchFamily="18" charset="0"/>
            </a:endParaRPr>
          </a:p>
        </p:txBody>
      </p:sp>
      <p:sp>
        <p:nvSpPr>
          <p:cNvPr id="7" name="スライド番号プレースホルダー 2"/>
          <p:cNvSpPr txBox="1">
            <a:spLocks/>
          </p:cNvSpPr>
          <p:nvPr/>
        </p:nvSpPr>
        <p:spPr>
          <a:xfrm>
            <a:off x="9677668" y="6313971"/>
            <a:ext cx="2057400"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100" dirty="0">
                <a:solidFill>
                  <a:schemeClr val="tx1"/>
                </a:solidFill>
              </a:rPr>
              <a:t>８</a:t>
            </a:r>
          </a:p>
        </p:txBody>
      </p:sp>
      <p:sp>
        <p:nvSpPr>
          <p:cNvPr id="8" name="正方形/長方形 7"/>
          <p:cNvSpPr/>
          <p:nvPr/>
        </p:nvSpPr>
        <p:spPr>
          <a:xfrm>
            <a:off x="330251" y="368349"/>
            <a:ext cx="4460500" cy="981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altLang="ja-JP" sz="2400" kern="100" dirty="0">
                <a:solidFill>
                  <a:srgbClr val="000000"/>
                </a:solidFill>
                <a:latin typeface="+mn-ea"/>
                <a:cs typeface="Times New Roman" panose="02020603050405020304" pitchFamily="18" charset="0"/>
              </a:rPr>
              <a:t>【</a:t>
            </a:r>
            <a:r>
              <a:rPr lang="ja-JP" altLang="en-US" sz="2400" kern="100" dirty="0">
                <a:solidFill>
                  <a:srgbClr val="000000"/>
                </a:solidFill>
                <a:latin typeface="+mn-ea"/>
                <a:cs typeface="Times New Roman" panose="02020603050405020304" pitchFamily="18" charset="0"/>
              </a:rPr>
              <a:t>相談支援ネットワーク事業</a:t>
            </a:r>
            <a:r>
              <a:rPr lang="en-US" altLang="ja-JP" sz="2400" kern="100" dirty="0">
                <a:solidFill>
                  <a:srgbClr val="000000"/>
                </a:solidFill>
                <a:latin typeface="+mn-ea"/>
                <a:cs typeface="Times New Roman" panose="02020603050405020304" pitchFamily="18" charset="0"/>
              </a:rPr>
              <a:t>】</a:t>
            </a:r>
            <a:endParaRPr lang="ja-JP" sz="2400" kern="100" dirty="0">
              <a:effectLst/>
              <a:latin typeface="+mn-ea"/>
              <a:cs typeface="Times New Roman" panose="02020603050405020304" pitchFamily="18" charset="0"/>
            </a:endParaRPr>
          </a:p>
        </p:txBody>
      </p:sp>
      <p:pic>
        <p:nvPicPr>
          <p:cNvPr id="2" name="図 1">
            <a:extLst>
              <a:ext uri="{FF2B5EF4-FFF2-40B4-BE49-F238E27FC236}">
                <a16:creationId xmlns:a16="http://schemas.microsoft.com/office/drawing/2014/main" id="{B1901FEE-4DA8-4CD7-B2EC-9084F0D62A02}"/>
              </a:ext>
            </a:extLst>
          </p:cNvPr>
          <p:cNvPicPr>
            <a:picLocks noChangeAspect="1"/>
          </p:cNvPicPr>
          <p:nvPr/>
        </p:nvPicPr>
        <p:blipFill>
          <a:blip r:embed="rId2"/>
          <a:stretch>
            <a:fillRect/>
          </a:stretch>
        </p:blipFill>
        <p:spPr>
          <a:xfrm>
            <a:off x="361512" y="1055929"/>
            <a:ext cx="4307582" cy="5745238"/>
          </a:xfrm>
          <a:prstGeom prst="rect">
            <a:avLst/>
          </a:prstGeom>
        </p:spPr>
      </p:pic>
    </p:spTree>
    <p:extLst>
      <p:ext uri="{BB962C8B-B14F-4D97-AF65-F5344CB8AC3E}">
        <p14:creationId xmlns:p14="http://schemas.microsoft.com/office/powerpoint/2010/main" val="2866634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990</TotalTime>
  <Words>2107</Words>
  <Application>Microsoft Office PowerPoint</Application>
  <PresentationFormat>ワイド画面</PresentationFormat>
  <Paragraphs>179</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Meiryo UI</vt:lpstr>
      <vt:lpstr>ＭＳ 明朝</vt:lpstr>
      <vt:lpstr>メイリオ</vt:lpstr>
      <vt:lpstr>游ゴシック</vt:lpstr>
      <vt:lpstr>Arial</vt:lpstr>
      <vt:lpstr>Century Gothic</vt:lpstr>
      <vt:lpstr>Wingdings 3</vt:lpstr>
      <vt:lpstr>イオン ボードルーム</vt:lpstr>
      <vt:lpstr>大阪府における難聴児の早期支援について</vt:lpstr>
      <vt:lpstr>目　次</vt:lpstr>
      <vt:lpstr>１．大阪府の現状</vt:lpstr>
      <vt:lpstr>２．大阪府立福祉情報コミュニケーションセンターについて</vt:lpstr>
      <vt:lpstr>３．「大阪府言語としての手話の認識の普及及び習得の機会　 　　の確保に関する条例」の制定　～「言語としての手話」を取り巻く状況～</vt:lpstr>
      <vt:lpstr>PowerPoint プレゼンテーション</vt:lpstr>
      <vt:lpstr>４．手話言語条例に基づく支援の実施について</vt:lpstr>
      <vt:lpstr>PowerPoint プレゼンテーション</vt:lpstr>
      <vt:lpstr>PowerPoint プレゼンテーション</vt:lpstr>
      <vt:lpstr>PowerPoint プレゼンテーション</vt:lpstr>
      <vt:lpstr>PowerPoint プレゼンテーション</vt:lpstr>
      <vt:lpstr>【早期支援】 ５．難聴児の切れ目ない支援をめざして</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大阪府における聴覚障がい児の早期発見・早期支援について</dc:title>
  <dc:creator/>
  <cp:lastModifiedBy>大阪府</cp:lastModifiedBy>
  <cp:revision>115</cp:revision>
  <cp:lastPrinted>2023-08-03T05:16:18Z</cp:lastPrinted>
  <dcterms:created xsi:type="dcterms:W3CDTF">2022-10-12T03:56:15Z</dcterms:created>
  <dcterms:modified xsi:type="dcterms:W3CDTF">2024-06-27T06:20:10Z</dcterms:modified>
</cp:coreProperties>
</file>