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8" r:id="rId1"/>
  </p:sldMasterIdLst>
  <p:notesMasterIdLst>
    <p:notesMasterId r:id="rId10"/>
  </p:notesMasterIdLst>
  <p:sldIdLst>
    <p:sldId id="256" r:id="rId2"/>
    <p:sldId id="257" r:id="rId3"/>
    <p:sldId id="283" r:id="rId4"/>
    <p:sldId id="284" r:id="rId5"/>
    <p:sldId id="282" r:id="rId6"/>
    <p:sldId id="280" r:id="rId7"/>
    <p:sldId id="285" r:id="rId8"/>
    <p:sldId id="286" r:id="rId9"/>
  </p:sldIdLst>
  <p:sldSz cx="6858000" cy="972026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4434" autoAdjust="0"/>
  </p:normalViewPr>
  <p:slideViewPr>
    <p:cSldViewPr>
      <p:cViewPr varScale="1">
        <p:scale>
          <a:sx n="50" d="100"/>
          <a:sy n="50" d="100"/>
        </p:scale>
        <p:origin x="2208" y="48"/>
      </p:cViewPr>
      <p:guideLst>
        <p:guide orient="horz" pos="3062"/>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BCBDA1E-007E-4905-B20C-329F8BE9A473}" type="datetimeFigureOut">
              <a:rPr kumimoji="1" lang="ja-JP" altLang="en-US" smtClean="0"/>
              <a:t>2019/2/18</a:t>
            </a:fld>
            <a:endParaRPr kumimoji="1" lang="ja-JP" altLang="en-US"/>
          </a:p>
        </p:txBody>
      </p:sp>
      <p:sp>
        <p:nvSpPr>
          <p:cNvPr id="4" name="スライド イメージ プレースホルダー 3"/>
          <p:cNvSpPr>
            <a:spLocks noGrp="1" noRot="1" noChangeAspect="1"/>
          </p:cNvSpPr>
          <p:nvPr>
            <p:ph type="sldImg" idx="2"/>
          </p:nvPr>
        </p:nvSpPr>
        <p:spPr>
          <a:xfrm>
            <a:off x="2089150" y="746125"/>
            <a:ext cx="2628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94EAA78-3A84-4C66-B4E1-384986A7CAD7}" type="slidenum">
              <a:rPr kumimoji="1" lang="ja-JP" altLang="en-US" smtClean="0"/>
              <a:t>‹#›</a:t>
            </a:fld>
            <a:endParaRPr kumimoji="1" lang="ja-JP" altLang="en-US"/>
          </a:p>
        </p:txBody>
      </p:sp>
    </p:spTree>
    <p:extLst>
      <p:ext uri="{BB962C8B-B14F-4D97-AF65-F5344CB8AC3E}">
        <p14:creationId xmlns:p14="http://schemas.microsoft.com/office/powerpoint/2010/main" val="29292654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9150" y="746125"/>
            <a:ext cx="26289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4EAA78-3A84-4C66-B4E1-384986A7CAD7}" type="slidenum">
              <a:rPr kumimoji="1" lang="ja-JP" altLang="en-US" smtClean="0"/>
              <a:t>2</a:t>
            </a:fld>
            <a:endParaRPr kumimoji="1" lang="ja-JP" altLang="en-US"/>
          </a:p>
        </p:txBody>
      </p:sp>
    </p:spTree>
    <p:extLst>
      <p:ext uri="{BB962C8B-B14F-4D97-AF65-F5344CB8AC3E}">
        <p14:creationId xmlns:p14="http://schemas.microsoft.com/office/powerpoint/2010/main" val="3323555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4EAA78-3A84-4C66-B4E1-384986A7CAD7}" type="slidenum">
              <a:rPr kumimoji="1" lang="ja-JP" altLang="en-US" smtClean="0"/>
              <a:t>8</a:t>
            </a:fld>
            <a:endParaRPr kumimoji="1" lang="ja-JP" altLang="en-US"/>
          </a:p>
        </p:txBody>
      </p:sp>
    </p:spTree>
    <p:extLst>
      <p:ext uri="{BB962C8B-B14F-4D97-AF65-F5344CB8AC3E}">
        <p14:creationId xmlns:p14="http://schemas.microsoft.com/office/powerpoint/2010/main" val="415934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590794"/>
            <a:ext cx="5143500" cy="3384092"/>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105389"/>
            <a:ext cx="5143500" cy="234681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8C5773-BF8E-4595-A2CF-CF576693887D}"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143404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A4C9206-E2F0-4ED1-B5D9-18E019D95B55}"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696831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17514"/>
            <a:ext cx="1478756" cy="8237474"/>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17514"/>
            <a:ext cx="4350544" cy="8237474"/>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D96A2B-4C4E-49A1-AFC2-BA408343615E}"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185250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D53502-A7DA-4E26-9E01-E7CD13FFCD03}"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10229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23317"/>
            <a:ext cx="5915025" cy="4043359"/>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504927"/>
            <a:ext cx="5915025" cy="212630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B439A9D-1799-4BCF-B527-555255D5FB57}" type="datetime1">
              <a:rPr kumimoji="1" lang="ja-JP" altLang="en-US" smtClean="0"/>
              <a:t>2019/2/18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510672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587570"/>
            <a:ext cx="2914650" cy="616741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587570"/>
            <a:ext cx="2914650" cy="616741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1295788-F103-4966-999D-B6386219DE1A}" type="datetime1">
              <a:rPr kumimoji="1" lang="ja-JP" altLang="en-US" smtClean="0"/>
              <a:t>2019/2/18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421762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17514"/>
            <a:ext cx="5915025" cy="18788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382815"/>
            <a:ext cx="2901255" cy="1167781"/>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550596"/>
            <a:ext cx="2901255" cy="522239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382815"/>
            <a:ext cx="2915543" cy="1167781"/>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550596"/>
            <a:ext cx="2915543" cy="522239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63855D-D88B-49AA-8DF0-0FD187EE235E}" type="datetime1">
              <a:rPr kumimoji="1" lang="ja-JP" altLang="en-US" smtClean="0"/>
              <a:t>2019/2/18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4155747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2D1F96-2401-46CD-BD64-324F239C387A}" type="datetime1">
              <a:rPr kumimoji="1" lang="ja-JP" altLang="en-US" smtClean="0"/>
              <a:t>2019/2/18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321527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31CE148-4A27-4C00-90B4-A44256236461}" type="datetime1">
              <a:rPr kumimoji="1" lang="ja-JP" altLang="en-US" smtClean="0"/>
              <a:t>2019/2/18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3416440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018"/>
            <a:ext cx="2211883" cy="2268061"/>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399539"/>
            <a:ext cx="3471863" cy="690768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16079"/>
            <a:ext cx="2211883" cy="540239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B0A2B36-B402-446E-81C6-0860A2441C7A}" type="datetime1">
              <a:rPr kumimoji="1" lang="ja-JP" altLang="en-US" smtClean="0"/>
              <a:t>2019/2/18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441790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018"/>
            <a:ext cx="2211883" cy="2268061"/>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399539"/>
            <a:ext cx="3471863" cy="690768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16079"/>
            <a:ext cx="2211883" cy="540239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C99B6E-3078-48E0-9990-2DB086C6D204}" type="datetime1">
              <a:rPr kumimoji="1" lang="ja-JP" altLang="en-US" smtClean="0"/>
              <a:t>2019/2/18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174091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17514"/>
            <a:ext cx="5915025" cy="18788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587570"/>
            <a:ext cx="5915025" cy="616741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009244"/>
            <a:ext cx="1543050" cy="517514"/>
          </a:xfrm>
          <a:prstGeom prst="rect">
            <a:avLst/>
          </a:prstGeom>
        </p:spPr>
        <p:txBody>
          <a:bodyPr vert="horz" lIns="91440" tIns="45720" rIns="91440" bIns="45720" rtlCol="0" anchor="ctr"/>
          <a:lstStyle>
            <a:lvl1pPr algn="l">
              <a:defRPr sz="675">
                <a:solidFill>
                  <a:schemeClr val="tx1">
                    <a:tint val="75000"/>
                  </a:schemeClr>
                </a:solidFill>
              </a:defRPr>
            </a:lvl1pPr>
          </a:lstStyle>
          <a:p>
            <a:fld id="{301B0DA1-76FF-4E1F-A819-845E24FB539D}" type="datetime1">
              <a:rPr kumimoji="1" lang="ja-JP" altLang="en-US" smtClean="0"/>
              <a:t>2019/2/18</a:t>
            </a:fld>
            <a:endParaRPr kumimoji="1" lang="ja-JP" altLang="en-US"/>
          </a:p>
        </p:txBody>
      </p:sp>
      <p:sp>
        <p:nvSpPr>
          <p:cNvPr id="5" name="フッター プレースホルダー 4"/>
          <p:cNvSpPr>
            <a:spLocks noGrp="1"/>
          </p:cNvSpPr>
          <p:nvPr>
            <p:ph type="ftr" sz="quarter" idx="3"/>
          </p:nvPr>
        </p:nvSpPr>
        <p:spPr>
          <a:xfrm>
            <a:off x="2271713" y="9009244"/>
            <a:ext cx="2314575" cy="517514"/>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009244"/>
            <a:ext cx="1543050" cy="517514"/>
          </a:xfrm>
          <a:prstGeom prst="rect">
            <a:avLst/>
          </a:prstGeom>
        </p:spPr>
        <p:txBody>
          <a:bodyPr vert="horz" lIns="91440" tIns="45720" rIns="91440" bIns="45720" rtlCol="0" anchor="ctr"/>
          <a:lstStyle>
            <a:lvl1pPr algn="r">
              <a:defRPr sz="675">
                <a:solidFill>
                  <a:schemeClr val="tx1">
                    <a:tint val="75000"/>
                  </a:schemeClr>
                </a:solidFill>
              </a:defRPr>
            </a:lvl1pPr>
          </a:lstStyle>
          <a:p>
            <a:fld id="{F3E5EDE9-C1E3-4BA7-9C72-D92CDC7F1C7A}" type="slidenum">
              <a:rPr kumimoji="1" lang="ja-JP" altLang="en-US" smtClean="0"/>
              <a:t>‹#›</a:t>
            </a:fld>
            <a:endParaRPr kumimoji="1" lang="ja-JP" altLang="en-US"/>
          </a:p>
        </p:txBody>
      </p:sp>
    </p:spTree>
    <p:extLst>
      <p:ext uri="{BB962C8B-B14F-4D97-AF65-F5344CB8AC3E}">
        <p14:creationId xmlns:p14="http://schemas.microsoft.com/office/powerpoint/2010/main" val="2050954035"/>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hf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72816" y="8388523"/>
            <a:ext cx="3744416" cy="646331"/>
          </a:xfrm>
          <a:prstGeom prst="rect">
            <a:avLst/>
          </a:prstGeom>
          <a:noFill/>
        </p:spPr>
        <p:txBody>
          <a:bodyPr wrap="square" rtlCol="0">
            <a:spAutoFit/>
          </a:bodyPr>
          <a:lstStyle/>
          <a:p>
            <a:pPr algn="ctr"/>
            <a:r>
              <a:rPr lang="ja-JP" altLang="en-US" dirty="0" smtClean="0">
                <a:latin typeface="ＭＳ ゴシック" panose="020B0609070205080204" pitchFamily="49" charset="-128"/>
                <a:ea typeface="ＭＳ ゴシック" panose="020B0609070205080204" pitchFamily="49" charset="-128"/>
              </a:rPr>
              <a:t>平成３１年２月</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err="1" smtClean="0">
                <a:latin typeface="ＭＳ ゴシック" panose="020B0609070205080204" pitchFamily="49" charset="-128"/>
                <a:ea typeface="ＭＳ ゴシック" panose="020B0609070205080204" pitchFamily="49" charset="-128"/>
              </a:rPr>
              <a:t>大阪府障</a:t>
            </a:r>
            <a:r>
              <a:rPr lang="ja-JP" altLang="en-US" dirty="0" err="1">
                <a:latin typeface="ＭＳ ゴシック" panose="020B0609070205080204" pitchFamily="49" charset="-128"/>
                <a:ea typeface="ＭＳ ゴシック" panose="020B0609070205080204" pitchFamily="49" charset="-128"/>
              </a:rPr>
              <a:t>がい</a:t>
            </a:r>
            <a:r>
              <a:rPr lang="ja-JP" altLang="en-US" dirty="0">
                <a:latin typeface="ＭＳ ゴシック" panose="020B0609070205080204" pitchFamily="49" charset="-128"/>
                <a:ea typeface="ＭＳ ゴシック" panose="020B0609070205080204" pitchFamily="49" charset="-128"/>
              </a:rPr>
              <a:t>福祉室自立支援課</a:t>
            </a:r>
          </a:p>
        </p:txBody>
      </p:sp>
      <p:sp>
        <p:nvSpPr>
          <p:cNvPr id="6" name="正方形/長方形 5"/>
          <p:cNvSpPr/>
          <p:nvPr/>
        </p:nvSpPr>
        <p:spPr>
          <a:xfrm>
            <a:off x="515075" y="1923215"/>
            <a:ext cx="5314275" cy="1323439"/>
          </a:xfrm>
          <a:prstGeom prst="rect">
            <a:avLst/>
          </a:prstGeom>
          <a:noFill/>
        </p:spPr>
        <p:txBody>
          <a:bodyPr wrap="none" lIns="91440" tIns="45720" rIns="91440" bIns="45720">
            <a:spAutoFit/>
          </a:bodyPr>
          <a:lstStyle/>
          <a:p>
            <a:pPr algn="ctr"/>
            <a:r>
              <a:rPr lang="ja-JP" altLang="en-US" sz="4000" b="1" cap="none" spc="0" dirty="0" err="1" smtClean="0">
                <a:ln w="0"/>
                <a:solidFill>
                  <a:schemeClr val="tx1"/>
                </a:solidFill>
                <a:effectLst>
                  <a:outerShdw blurRad="38100" dist="19050" dir="2700000" algn="tl" rotWithShape="0">
                    <a:schemeClr val="dk1">
                      <a:alpha val="40000"/>
                    </a:schemeClr>
                  </a:outerShdw>
                </a:effectLst>
              </a:rPr>
              <a:t>発達障がい</a:t>
            </a:r>
            <a:r>
              <a:rPr lang="ja-JP" altLang="en-US" sz="4000" b="1" cap="none" spc="0" dirty="0" smtClean="0">
                <a:ln w="0"/>
                <a:solidFill>
                  <a:schemeClr val="tx1"/>
                </a:solidFill>
                <a:effectLst>
                  <a:outerShdw blurRad="38100" dist="19050" dir="2700000" algn="tl" rotWithShape="0">
                    <a:schemeClr val="dk1">
                      <a:alpha val="40000"/>
                    </a:schemeClr>
                  </a:outerShdw>
                </a:effectLst>
              </a:rPr>
              <a:t>者のための</a:t>
            </a:r>
            <a:endParaRPr lang="en-US" altLang="ja-JP" sz="4000" b="1" cap="none" spc="0" dirty="0" smtClean="0">
              <a:ln w="0"/>
              <a:solidFill>
                <a:schemeClr val="tx1"/>
              </a:solidFill>
              <a:effectLst>
                <a:outerShdw blurRad="38100" dist="19050" dir="2700000" algn="tl" rotWithShape="0">
                  <a:schemeClr val="dk1">
                    <a:alpha val="40000"/>
                  </a:schemeClr>
                </a:outerShdw>
              </a:effectLst>
            </a:endParaRPr>
          </a:p>
          <a:p>
            <a:pPr algn="ctr"/>
            <a:r>
              <a:rPr lang="ja-JP" altLang="en-US" sz="4000" b="1" dirty="0" smtClean="0">
                <a:ln w="0"/>
                <a:effectLst>
                  <a:outerShdw blurRad="38100" dist="19050" dir="2700000" algn="tl" rotWithShape="0">
                    <a:schemeClr val="dk1">
                      <a:alpha val="40000"/>
                    </a:schemeClr>
                  </a:outerShdw>
                </a:effectLst>
              </a:rPr>
              <a:t>就労サポート</a:t>
            </a:r>
            <a:r>
              <a:rPr lang="ja-JP" altLang="en-US" sz="4000" b="1" dirty="0">
                <a:ln w="0"/>
                <a:effectLst>
                  <a:outerShdw blurRad="38100" dist="19050" dir="2700000" algn="tl" rotWithShape="0">
                    <a:schemeClr val="dk1">
                      <a:alpha val="40000"/>
                    </a:schemeClr>
                  </a:outerShdw>
                </a:effectLst>
              </a:rPr>
              <a:t>カード</a:t>
            </a:r>
            <a:endParaRPr lang="ja-JP" altLang="en-US" sz="4000" b="1" cap="none" spc="0" dirty="0">
              <a:ln w="0"/>
              <a:solidFill>
                <a:schemeClr val="tx1"/>
              </a:solidFill>
              <a:effectLst>
                <a:outerShdw blurRad="38100" dist="19050" dir="2700000" algn="tl" rotWithShape="0">
                  <a:schemeClr val="dk1">
                    <a:alpha val="40000"/>
                  </a:schemeClr>
                </a:outerShdw>
              </a:effectLst>
            </a:endParaRPr>
          </a:p>
        </p:txBody>
      </p:sp>
      <p:sp>
        <p:nvSpPr>
          <p:cNvPr id="7" name="正方形/長方形 6"/>
          <p:cNvSpPr/>
          <p:nvPr/>
        </p:nvSpPr>
        <p:spPr>
          <a:xfrm>
            <a:off x="188640" y="3577784"/>
            <a:ext cx="6480720" cy="954107"/>
          </a:xfrm>
          <a:prstGeom prst="rect">
            <a:avLst/>
          </a:prstGeom>
          <a:noFill/>
        </p:spPr>
        <p:txBody>
          <a:bodyPr wrap="square" lIns="91440" tIns="45720" rIns="91440" bIns="45720">
            <a:spAutoFit/>
          </a:bodyPr>
          <a:lstStyle/>
          <a:p>
            <a:pPr algn="ctr"/>
            <a:r>
              <a:rPr lang="ja-JP" altLang="en-US" sz="2800" b="1" cap="none" spc="0" dirty="0" smtClean="0">
                <a:ln w="0"/>
                <a:solidFill>
                  <a:schemeClr val="tx1"/>
                </a:solidFill>
                <a:effectLst>
                  <a:outerShdw blurRad="38100" dist="19050" dir="2700000" algn="tl" rotWithShape="0">
                    <a:schemeClr val="dk1">
                      <a:alpha val="40000"/>
                    </a:schemeClr>
                  </a:outerShdw>
                </a:effectLst>
              </a:rPr>
              <a:t>～働く</a:t>
            </a:r>
            <a:r>
              <a:rPr lang="ja-JP" altLang="en-US" sz="2800" b="1" dirty="0" smtClean="0">
                <a:ln w="0"/>
                <a:effectLst>
                  <a:outerShdw blurRad="38100" dist="19050" dir="2700000" algn="tl" rotWithShape="0">
                    <a:schemeClr val="dk1">
                      <a:alpha val="40000"/>
                    </a:schemeClr>
                  </a:outerShdw>
                </a:effectLst>
              </a:rPr>
              <a:t>うえでの強みや配慮事項を</a:t>
            </a:r>
            <a:endParaRPr lang="en-US" altLang="ja-JP" sz="2800" b="1" dirty="0">
              <a:ln w="0"/>
              <a:effectLst>
                <a:outerShdw blurRad="38100" dist="19050" dir="2700000" algn="tl" rotWithShape="0">
                  <a:schemeClr val="dk1">
                    <a:alpha val="40000"/>
                  </a:schemeClr>
                </a:outerShdw>
              </a:effectLst>
            </a:endParaRPr>
          </a:p>
          <a:p>
            <a:pPr algn="ctr"/>
            <a:r>
              <a:rPr lang="ja-JP" altLang="en-US" sz="2800" b="1" dirty="0" smtClean="0">
                <a:ln w="0"/>
                <a:effectLst>
                  <a:outerShdw blurRad="38100" dist="19050" dir="2700000" algn="tl" rotWithShape="0">
                    <a:schemeClr val="dk1">
                      <a:alpha val="40000"/>
                    </a:schemeClr>
                  </a:outerShdw>
                </a:effectLst>
              </a:rPr>
              <a:t>整理するために～</a:t>
            </a:r>
            <a:endParaRPr lang="ja-JP" altLang="en-US" sz="2800" b="1" cap="none" spc="0" dirty="0">
              <a:ln w="0"/>
              <a:solidFill>
                <a:schemeClr val="tx1"/>
              </a:solidFill>
              <a:effectLst>
                <a:outerShdw blurRad="38100" dist="19050" dir="2700000" algn="tl" rotWithShape="0">
                  <a:schemeClr val="dk1">
                    <a:alpha val="40000"/>
                  </a:schemeClr>
                </a:outerShdw>
              </a:effectLst>
            </a:endParaRPr>
          </a:p>
        </p:txBody>
      </p:sp>
      <p:sp>
        <p:nvSpPr>
          <p:cNvPr id="9" name="正方形/長方形 8"/>
          <p:cNvSpPr/>
          <p:nvPr/>
        </p:nvSpPr>
        <p:spPr>
          <a:xfrm>
            <a:off x="954639" y="5580211"/>
            <a:ext cx="4852610" cy="523220"/>
          </a:xfrm>
          <a:prstGeom prst="rect">
            <a:avLst/>
          </a:prstGeom>
          <a:noFill/>
        </p:spPr>
        <p:txBody>
          <a:bodyPr wrap="none" lIns="91440" tIns="45720" rIns="91440" bIns="45720">
            <a:spAutoFit/>
          </a:bodyPr>
          <a:lstStyle/>
          <a:p>
            <a:pPr algn="ctr"/>
            <a:r>
              <a:rPr lang="ja-JP" altLang="en-US" sz="2800" dirty="0" smtClean="0">
                <a:ln w="0"/>
                <a:effectLst>
                  <a:outerShdw blurRad="38100" dist="19050" dir="2700000" algn="tl" rotWithShape="0">
                    <a:schemeClr val="dk1">
                      <a:alpha val="40000"/>
                    </a:schemeClr>
                  </a:outerShdw>
                </a:effectLst>
              </a:rPr>
              <a:t>就労支援機関用　活用ガイド</a:t>
            </a:r>
            <a:endParaRPr lang="ja-JP" altLang="en-US" sz="28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11482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97953" y="3442993"/>
            <a:ext cx="6415915" cy="548603"/>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 name="タイトル 1"/>
          <p:cNvSpPr>
            <a:spLocks noGrp="1"/>
          </p:cNvSpPr>
          <p:nvPr>
            <p:ph type="title"/>
          </p:nvPr>
        </p:nvSpPr>
        <p:spPr>
          <a:xfrm>
            <a:off x="322049" y="210675"/>
            <a:ext cx="5400600" cy="504056"/>
          </a:xfrm>
        </p:spPr>
        <p:txBody>
          <a:bodyPr>
            <a:normAutofit/>
          </a:bodyPr>
          <a:lstStyle/>
          <a:p>
            <a:r>
              <a:rPr lang="ja-JP" altLang="en-US" sz="1800" dirty="0" err="1">
                <a:latin typeface="ＭＳ ゴシック" panose="020B0609070205080204" pitchFamily="49" charset="-128"/>
                <a:ea typeface="ＭＳ ゴシック" panose="020B0609070205080204" pitchFamily="49" charset="-128"/>
              </a:rPr>
              <a:t>発達障がい</a:t>
            </a:r>
            <a:r>
              <a:rPr lang="ja-JP" altLang="en-US" sz="1800" dirty="0">
                <a:latin typeface="ＭＳ ゴシック" panose="020B0609070205080204" pitchFamily="49" charset="-128"/>
                <a:ea typeface="ＭＳ ゴシック" panose="020B0609070205080204" pitchFamily="49" charset="-128"/>
              </a:rPr>
              <a:t>者のための就労サポートカードとは</a:t>
            </a:r>
          </a:p>
        </p:txBody>
      </p:sp>
      <p:sp>
        <p:nvSpPr>
          <p:cNvPr id="3" name="コンテンツ プレースホルダー 2"/>
          <p:cNvSpPr>
            <a:spLocks noGrp="1"/>
          </p:cNvSpPr>
          <p:nvPr>
            <p:ph idx="1"/>
          </p:nvPr>
        </p:nvSpPr>
        <p:spPr>
          <a:xfrm>
            <a:off x="322049" y="611659"/>
            <a:ext cx="5998216" cy="2094976"/>
          </a:xfrm>
        </p:spPr>
        <p:txBody>
          <a:bodyPr>
            <a:normAutofit fontScale="92500" lnSpcReduction="10000"/>
          </a:bodyPr>
          <a:lstStyle/>
          <a:p>
            <a:pPr marL="0" indent="0">
              <a:buClr>
                <a:srgbClr val="E68422"/>
              </a:buClr>
              <a:buNone/>
            </a:pPr>
            <a:r>
              <a:rPr lang="ja-JP" altLang="en-US" sz="1200" dirty="0" err="1">
                <a:solidFill>
                  <a:prstClr val="black"/>
                </a:solidFill>
                <a:latin typeface="ＭＳ ゴシック" panose="020B0609070205080204" pitchFamily="49" charset="-128"/>
                <a:ea typeface="ＭＳ ゴシック" panose="020B0609070205080204" pitchFamily="49" charset="-128"/>
              </a:rPr>
              <a:t>発達障がい</a:t>
            </a:r>
            <a:r>
              <a:rPr lang="ja-JP" altLang="en-US" sz="1200" dirty="0">
                <a:solidFill>
                  <a:prstClr val="black"/>
                </a:solidFill>
                <a:latin typeface="ＭＳ ゴシック" panose="020B0609070205080204" pitchFamily="49" charset="-128"/>
                <a:ea typeface="ＭＳ ゴシック" panose="020B0609070205080204" pitchFamily="49" charset="-128"/>
              </a:rPr>
              <a:t>者のための就労サポートカードは、障がいのある方本人と支援者が、訓練や実習、職場で働いた経験を、面談などを通じて振り返りながら、働くうえでの強みや事業主に伝えるべき配慮事項などを整理するものです。</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このカードの特徴は、本人</a:t>
            </a:r>
            <a:r>
              <a:rPr lang="ja-JP" altLang="en-US" sz="1200" dirty="0">
                <a:solidFill>
                  <a:prstClr val="black"/>
                </a:solidFill>
                <a:latin typeface="ＭＳ ゴシック" panose="020B0609070205080204" pitchFamily="49" charset="-128"/>
                <a:ea typeface="ＭＳ ゴシック" panose="020B0609070205080204" pitchFamily="49" charset="-128"/>
              </a:rPr>
              <a:t>と支援者双方の考え（評価）を対比して書くようになっているところです。実習経験や面談での振り返りを重ねつつ、本カードを使用すること</a:t>
            </a:r>
            <a:r>
              <a:rPr lang="ja-JP" altLang="en-US" sz="1200" dirty="0" smtClean="0">
                <a:solidFill>
                  <a:prstClr val="black"/>
                </a:solidFill>
                <a:latin typeface="ＭＳ ゴシック" panose="020B0609070205080204" pitchFamily="49" charset="-128"/>
                <a:ea typeface="ＭＳ ゴシック" panose="020B0609070205080204" pitchFamily="49" charset="-128"/>
              </a:rPr>
              <a:t>で、双方の考え（評価）の差異を埋めながら、本当に必要な配慮事項や強みを検証できるようになっています。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本カードを使い、「合理的</a:t>
            </a:r>
            <a:r>
              <a:rPr lang="ja-JP" altLang="en-US" sz="1200" dirty="0">
                <a:solidFill>
                  <a:prstClr val="black"/>
                </a:solidFill>
                <a:latin typeface="ＭＳ ゴシック" panose="020B0609070205080204" pitchFamily="49" charset="-128"/>
                <a:ea typeface="ＭＳ ゴシック" panose="020B0609070205080204" pitchFamily="49" charset="-128"/>
              </a:rPr>
              <a:t>配慮のための対話シート」（</a:t>
            </a:r>
            <a:r>
              <a:rPr lang="en-US" altLang="ja-JP"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１）の作成に必要な情報を整理することも可能です。</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9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１大阪府商工労働部が作成。障がいのある方と事業主が、働く</a:t>
            </a:r>
            <a:r>
              <a:rPr lang="ja-JP" altLang="en-US" sz="900" dirty="0" smtClean="0">
                <a:solidFill>
                  <a:prstClr val="black"/>
                </a:solidFill>
                <a:latin typeface="ＭＳ ゴシック" panose="020B0609070205080204" pitchFamily="49" charset="-128"/>
                <a:ea typeface="ＭＳ ゴシック" panose="020B0609070205080204" pitchFamily="49" charset="-128"/>
              </a:rPr>
              <a:t>上での</a:t>
            </a:r>
            <a:r>
              <a:rPr lang="ja-JP" altLang="en-US" sz="900" dirty="0">
                <a:solidFill>
                  <a:prstClr val="black"/>
                </a:solidFill>
                <a:latin typeface="ＭＳ ゴシック" panose="020B0609070205080204" pitchFamily="49" charset="-128"/>
                <a:ea typeface="ＭＳ ゴシック" panose="020B0609070205080204" pitchFamily="49" charset="-128"/>
              </a:rPr>
              <a:t>配慮事項について話し合うために使用するもの。</a:t>
            </a:r>
            <a:endParaRPr lang="en-US" altLang="ja-JP" sz="9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900" dirty="0">
                <a:solidFill>
                  <a:prstClr val="black"/>
                </a:solidFill>
                <a:latin typeface="ＭＳ ゴシック" panose="020B0609070205080204" pitchFamily="49" charset="-128"/>
                <a:ea typeface="ＭＳ ゴシック" panose="020B0609070205080204" pitchFamily="49" charset="-128"/>
              </a:rPr>
              <a:t> 詳細</a:t>
            </a:r>
            <a:r>
              <a:rPr lang="ja-JP" altLang="en-US" sz="900" dirty="0" smtClean="0">
                <a:solidFill>
                  <a:prstClr val="black"/>
                </a:solidFill>
                <a:latin typeface="ＭＳ ゴシック" panose="020B0609070205080204" pitchFamily="49" charset="-128"/>
                <a:ea typeface="ＭＳ ゴシック" panose="020B0609070205080204" pitchFamily="49" charset="-128"/>
              </a:rPr>
              <a:t>は</a:t>
            </a:r>
            <a:r>
              <a:rPr lang="en-US" altLang="ja-JP" sz="900" dirty="0" smtClean="0">
                <a:solidFill>
                  <a:prstClr val="black"/>
                </a:solidFill>
                <a:latin typeface="ＭＳ ゴシック" panose="020B0609070205080204" pitchFamily="49" charset="-128"/>
                <a:ea typeface="ＭＳ ゴシック" panose="020B0609070205080204" pitchFamily="49" charset="-128"/>
              </a:rPr>
              <a:t>http</a:t>
            </a:r>
            <a:r>
              <a:rPr lang="en-US" altLang="ja-JP" sz="900" dirty="0">
                <a:solidFill>
                  <a:prstClr val="black"/>
                </a:solidFill>
                <a:latin typeface="ＭＳ ゴシック" panose="020B0609070205080204" pitchFamily="49" charset="-128"/>
                <a:ea typeface="ＭＳ ゴシック" panose="020B0609070205080204" pitchFamily="49" charset="-128"/>
              </a:rPr>
              <a:t>://www.pref.osaka.lg.jp/koyotaisaku/management/goriteki_download.html</a:t>
            </a:r>
          </a:p>
          <a:p>
            <a:pPr marL="0" indent="0">
              <a:buClr>
                <a:srgbClr val="E68422"/>
              </a:buClr>
              <a:buNone/>
            </a:pPr>
            <a:endParaRPr lang="en-US" altLang="ja-JP" sz="1300" dirty="0">
              <a:solidFill>
                <a:prstClr val="black"/>
              </a:solidFill>
              <a:latin typeface="ＭＳ ゴシック" panose="020B0609070205080204" pitchFamily="49" charset="-128"/>
              <a:ea typeface="ＭＳ ゴシック" panose="020B0609070205080204" pitchFamily="49" charset="-128"/>
            </a:endParaRPr>
          </a:p>
        </p:txBody>
      </p:sp>
      <p:sp>
        <p:nvSpPr>
          <p:cNvPr id="7" name="スライド番号プレースホルダー 6"/>
          <p:cNvSpPr>
            <a:spLocks noGrp="1"/>
          </p:cNvSpPr>
          <p:nvPr>
            <p:ph type="sldNum" sz="quarter" idx="12"/>
          </p:nvPr>
        </p:nvSpPr>
        <p:spPr>
          <a:xfrm>
            <a:off x="3046252" y="9277904"/>
            <a:ext cx="571500" cy="486833"/>
          </a:xfrm>
        </p:spPr>
        <p:txBody>
          <a:bodyPr/>
          <a:lstStyle/>
          <a:p>
            <a:r>
              <a:rPr kumimoji="1" lang="en-US" altLang="ja-JP" sz="1600" dirty="0">
                <a:solidFill>
                  <a:srgbClr val="002060"/>
                </a:solidFill>
              </a:rPr>
              <a:t>1</a:t>
            </a:r>
            <a:endParaRPr kumimoji="1" lang="ja-JP" altLang="en-US" sz="1600" dirty="0">
              <a:solidFill>
                <a:srgbClr val="002060"/>
              </a:solidFill>
            </a:endParaRPr>
          </a:p>
        </p:txBody>
      </p:sp>
      <p:sp>
        <p:nvSpPr>
          <p:cNvPr id="27" name="角丸四角形 26"/>
          <p:cNvSpPr/>
          <p:nvPr/>
        </p:nvSpPr>
        <p:spPr>
          <a:xfrm>
            <a:off x="524569" y="3303829"/>
            <a:ext cx="526393" cy="7581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latin typeface="Meiryo UI" panose="020B0604030504040204" pitchFamily="50" charset="-128"/>
                <a:ea typeface="Meiryo UI" panose="020B0604030504040204" pitchFamily="50" charset="-128"/>
              </a:rPr>
              <a:t>就労相談</a:t>
            </a:r>
          </a:p>
        </p:txBody>
      </p:sp>
      <p:sp>
        <p:nvSpPr>
          <p:cNvPr id="30" name="コンテンツ プレースホルダー 2"/>
          <p:cNvSpPr txBox="1">
            <a:spLocks/>
          </p:cNvSpPr>
          <p:nvPr/>
        </p:nvSpPr>
        <p:spPr>
          <a:xfrm>
            <a:off x="1061955" y="3474198"/>
            <a:ext cx="5525920" cy="505949"/>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面談等で得た情報や本人の希望をもとに、必要な支援を検討する</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100" dirty="0">
                <a:solidFill>
                  <a:prstClr val="black"/>
                </a:solidFill>
                <a:latin typeface="ＭＳ ゴシック" panose="020B0609070205080204" pitchFamily="49" charset="-128"/>
                <a:ea typeface="ＭＳ ゴシック" panose="020B0609070205080204" pitchFamily="49" charset="-128"/>
              </a:rPr>
              <a:t>（就職活動支援・訓練を通じたアセスメント・就労支援以外の支援など）</a:t>
            </a:r>
            <a:endParaRPr lang="en-US" altLang="ja-JP" sz="1100" dirty="0">
              <a:solidFill>
                <a:prstClr val="black"/>
              </a:solidFill>
              <a:latin typeface="ＭＳ ゴシック" panose="020B0609070205080204" pitchFamily="49" charset="-128"/>
              <a:ea typeface="ＭＳ ゴシック" panose="020B0609070205080204" pitchFamily="49" charset="-128"/>
            </a:endParaRPr>
          </a:p>
        </p:txBody>
      </p:sp>
      <p:sp>
        <p:nvSpPr>
          <p:cNvPr id="18" name="タイトル 1"/>
          <p:cNvSpPr txBox="1">
            <a:spLocks/>
          </p:cNvSpPr>
          <p:nvPr/>
        </p:nvSpPr>
        <p:spPr>
          <a:xfrm>
            <a:off x="362380" y="2706635"/>
            <a:ext cx="6287060" cy="500058"/>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1400" b="1" dirty="0">
                <a:solidFill>
                  <a:schemeClr val="tx1"/>
                </a:solidFill>
                <a:latin typeface="ＭＳ ゴシック" panose="020B0609070205080204" pitchFamily="49" charset="-128"/>
                <a:ea typeface="ＭＳ ゴシック" panose="020B0609070205080204" pitchFamily="49" charset="-128"/>
              </a:rPr>
              <a:t>就労支援のプロセスに合わせた</a:t>
            </a:r>
            <a:endParaRPr lang="en-US" altLang="ja-JP" sz="1400" b="1" dirty="0">
              <a:solidFill>
                <a:schemeClr val="tx1"/>
              </a:solidFill>
              <a:latin typeface="ＭＳ ゴシック" panose="020B0609070205080204" pitchFamily="49" charset="-128"/>
              <a:ea typeface="ＭＳ ゴシック" panose="020B0609070205080204" pitchFamily="49" charset="-128"/>
            </a:endParaRPr>
          </a:p>
          <a:p>
            <a:r>
              <a:rPr lang="ja-JP" altLang="en-US" sz="1400" b="1" dirty="0">
                <a:solidFill>
                  <a:schemeClr val="tx1"/>
                </a:solidFill>
                <a:latin typeface="ＭＳ ゴシック" panose="020B0609070205080204" pitchFamily="49" charset="-128"/>
                <a:ea typeface="ＭＳ ゴシック" panose="020B0609070205080204" pitchFamily="49" charset="-128"/>
              </a:rPr>
              <a:t>「就労サポートカード」と「合理的配慮のための対話シート」使用の流れ</a:t>
            </a:r>
          </a:p>
        </p:txBody>
      </p:sp>
      <p:sp>
        <p:nvSpPr>
          <p:cNvPr id="19" name="角丸四角形 18"/>
          <p:cNvSpPr/>
          <p:nvPr/>
        </p:nvSpPr>
        <p:spPr>
          <a:xfrm>
            <a:off x="295976" y="4184915"/>
            <a:ext cx="6450261" cy="175778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0" name="角丸四角形 19"/>
          <p:cNvSpPr/>
          <p:nvPr/>
        </p:nvSpPr>
        <p:spPr>
          <a:xfrm>
            <a:off x="526343" y="4320243"/>
            <a:ext cx="524619" cy="14528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latin typeface="Meiryo UI" panose="020B0604030504040204" pitchFamily="50" charset="-128"/>
                <a:ea typeface="Meiryo UI" panose="020B0604030504040204" pitchFamily="50" charset="-128"/>
              </a:rPr>
              <a:t>アセスメント</a:t>
            </a:r>
          </a:p>
        </p:txBody>
      </p:sp>
      <p:sp>
        <p:nvSpPr>
          <p:cNvPr id="21" name="角丸四角形 20"/>
          <p:cNvSpPr/>
          <p:nvPr/>
        </p:nvSpPr>
        <p:spPr>
          <a:xfrm>
            <a:off x="324344" y="6141693"/>
            <a:ext cx="6421893" cy="757887"/>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2" name="角丸四角形 21"/>
          <p:cNvSpPr/>
          <p:nvPr/>
        </p:nvSpPr>
        <p:spPr>
          <a:xfrm>
            <a:off x="524569" y="6010505"/>
            <a:ext cx="526393" cy="9579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latin typeface="Meiryo UI" panose="020B0604030504040204" pitchFamily="50" charset="-128"/>
                <a:ea typeface="Meiryo UI" panose="020B0604030504040204" pitchFamily="50" charset="-128"/>
              </a:rPr>
              <a:t>職業紹介・マッチング</a:t>
            </a:r>
          </a:p>
        </p:txBody>
      </p:sp>
      <p:sp>
        <p:nvSpPr>
          <p:cNvPr id="24" name="角丸四角形 23"/>
          <p:cNvSpPr/>
          <p:nvPr/>
        </p:nvSpPr>
        <p:spPr>
          <a:xfrm>
            <a:off x="276317" y="7098576"/>
            <a:ext cx="6469920" cy="764038"/>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角丸四角形 24"/>
          <p:cNvSpPr/>
          <p:nvPr/>
        </p:nvSpPr>
        <p:spPr>
          <a:xfrm>
            <a:off x="524569" y="7114134"/>
            <a:ext cx="537386" cy="7435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smtClean="0">
                <a:latin typeface="Meiryo UI" panose="020B0604030504040204" pitchFamily="50" charset="-128"/>
                <a:ea typeface="Meiryo UI" panose="020B0604030504040204" pitchFamily="50" charset="-128"/>
              </a:rPr>
              <a:t>就職時の支援</a:t>
            </a:r>
            <a:endParaRPr lang="ja-JP" altLang="en-US" sz="1200" b="1" dirty="0">
              <a:latin typeface="Meiryo UI" panose="020B0604030504040204" pitchFamily="50" charset="-128"/>
              <a:ea typeface="Meiryo UI" panose="020B0604030504040204" pitchFamily="50" charset="-128"/>
            </a:endParaRPr>
          </a:p>
        </p:txBody>
      </p:sp>
      <p:sp>
        <p:nvSpPr>
          <p:cNvPr id="35" name="角丸四角形 34"/>
          <p:cNvSpPr/>
          <p:nvPr/>
        </p:nvSpPr>
        <p:spPr>
          <a:xfrm>
            <a:off x="301038" y="8058097"/>
            <a:ext cx="6468503" cy="122580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9" name="角丸四角形 38"/>
          <p:cNvSpPr/>
          <p:nvPr/>
        </p:nvSpPr>
        <p:spPr>
          <a:xfrm>
            <a:off x="521848" y="8145936"/>
            <a:ext cx="526394" cy="10501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b="1" dirty="0">
                <a:latin typeface="Meiryo UI" panose="020B0604030504040204" pitchFamily="50" charset="-128"/>
                <a:ea typeface="Meiryo UI" panose="020B0604030504040204" pitchFamily="50" charset="-128"/>
              </a:rPr>
              <a:t>定着支援</a:t>
            </a:r>
          </a:p>
        </p:txBody>
      </p:sp>
      <p:sp>
        <p:nvSpPr>
          <p:cNvPr id="40" name="コンテンツ プレースホルダー 2"/>
          <p:cNvSpPr txBox="1">
            <a:spLocks/>
          </p:cNvSpPr>
          <p:nvPr/>
        </p:nvSpPr>
        <p:spPr>
          <a:xfrm>
            <a:off x="4022844" y="4221792"/>
            <a:ext cx="1464027" cy="1591823"/>
          </a:xfrm>
          <a:prstGeom prst="rect">
            <a:avLst/>
          </a:prstGeom>
          <a:ln>
            <a:solidFill>
              <a:srgbClr val="7030A0"/>
            </a:solid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〇施設内</a:t>
            </a:r>
            <a:r>
              <a:rPr lang="ja-JP" altLang="en-US" sz="1200" dirty="0" smtClean="0">
                <a:solidFill>
                  <a:prstClr val="black"/>
                </a:solidFill>
                <a:latin typeface="ＭＳ ゴシック" panose="020B0609070205080204" pitchFamily="49" charset="-128"/>
                <a:ea typeface="ＭＳ ゴシック" panose="020B0609070205080204" pitchFamily="49" charset="-128"/>
              </a:rPr>
              <a:t>作業</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〇</a:t>
            </a:r>
            <a:r>
              <a:rPr lang="ja-JP" altLang="en-US" sz="1200" dirty="0">
                <a:solidFill>
                  <a:prstClr val="black"/>
                </a:solidFill>
                <a:latin typeface="ＭＳ ゴシック" panose="020B0609070205080204" pitchFamily="49" charset="-128"/>
                <a:ea typeface="ＭＳ ゴシック" panose="020B0609070205080204" pitchFamily="49" charset="-128"/>
              </a:rPr>
              <a:t>ワークサンプル等による</a:t>
            </a:r>
            <a:r>
              <a:rPr lang="ja-JP" altLang="en-US" sz="1200" dirty="0" smtClean="0">
                <a:solidFill>
                  <a:prstClr val="black"/>
                </a:solidFill>
                <a:latin typeface="ＭＳ ゴシック" panose="020B0609070205080204" pitchFamily="49" charset="-128"/>
                <a:ea typeface="ＭＳ ゴシック" panose="020B0609070205080204" pitchFamily="49" charset="-128"/>
              </a:rPr>
              <a:t>テスト</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5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〇</a:t>
            </a:r>
            <a:r>
              <a:rPr lang="ja-JP" altLang="en-US" sz="1200" dirty="0">
                <a:solidFill>
                  <a:prstClr val="black"/>
                </a:solidFill>
                <a:latin typeface="ＭＳ ゴシック" panose="020B0609070205080204" pitchFamily="49" charset="-128"/>
                <a:ea typeface="ＭＳ ゴシック" panose="020B0609070205080204" pitchFamily="49" charset="-128"/>
              </a:rPr>
              <a:t>体験実習</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6" name="左右矢印 5"/>
          <p:cNvSpPr/>
          <p:nvPr/>
        </p:nvSpPr>
        <p:spPr>
          <a:xfrm>
            <a:off x="2634309" y="4457492"/>
            <a:ext cx="1137588" cy="14965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コンテンツ プレースホルダー 2"/>
          <p:cNvSpPr txBox="1">
            <a:spLocks/>
          </p:cNvSpPr>
          <p:nvPr/>
        </p:nvSpPr>
        <p:spPr>
          <a:xfrm>
            <a:off x="1166677" y="4405994"/>
            <a:ext cx="1215704" cy="1275762"/>
          </a:xfrm>
          <a:prstGeom prst="rect">
            <a:avLst/>
          </a:prstGeom>
          <a:ln>
            <a:solidFill>
              <a:srgbClr val="7030A0"/>
            </a:solid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〇面談等による</a:t>
            </a:r>
            <a:r>
              <a:rPr lang="ja-JP" altLang="en-US" sz="1200" dirty="0" smtClean="0">
                <a:solidFill>
                  <a:prstClr val="black"/>
                </a:solidFill>
                <a:latin typeface="ＭＳ ゴシック" panose="020B0609070205080204" pitchFamily="49" charset="-128"/>
                <a:ea typeface="ＭＳ ゴシック" panose="020B0609070205080204" pitchFamily="49" charset="-128"/>
              </a:rPr>
              <a:t>振り返り</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8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〇作業場面等でのフィードバック</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8" name="下矢印 7"/>
          <p:cNvSpPr/>
          <p:nvPr/>
        </p:nvSpPr>
        <p:spPr>
          <a:xfrm>
            <a:off x="5552463" y="5322093"/>
            <a:ext cx="628065" cy="3514305"/>
          </a:xfrm>
          <a:prstGeom prst="downArrow">
            <a:avLst/>
          </a:prstGeom>
          <a:solidFill>
            <a:schemeClr val="accent6"/>
          </a:solidFill>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vert="eaVert" rtlCol="0" anchor="ctr"/>
          <a:lstStyle/>
          <a:p>
            <a:pPr algn="ctr"/>
            <a:r>
              <a:rPr lang="ja-JP" altLang="en-US" sz="1100" b="1" dirty="0"/>
              <a:t>合理的配慮のための対話シート</a:t>
            </a:r>
          </a:p>
        </p:txBody>
      </p:sp>
      <p:sp>
        <p:nvSpPr>
          <p:cNvPr id="29" name="コンテンツ プレースホルダー 2"/>
          <p:cNvSpPr txBox="1">
            <a:spLocks/>
          </p:cNvSpPr>
          <p:nvPr/>
        </p:nvSpPr>
        <p:spPr>
          <a:xfrm>
            <a:off x="2753656" y="5099322"/>
            <a:ext cx="864096" cy="101835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31" name="コンテンツ プレースホルダー 2"/>
          <p:cNvSpPr txBox="1">
            <a:spLocks/>
          </p:cNvSpPr>
          <p:nvPr/>
        </p:nvSpPr>
        <p:spPr>
          <a:xfrm>
            <a:off x="2609156" y="4635835"/>
            <a:ext cx="1266418" cy="1342928"/>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このプロセスの繰り返しにより、支援者自身が障がいのある人とまわりの環境について、</a:t>
            </a:r>
            <a:r>
              <a:rPr lang="ja-JP" altLang="en-US" sz="900" b="1" u="sng" dirty="0">
                <a:solidFill>
                  <a:prstClr val="black"/>
                </a:solidFill>
                <a:latin typeface="ＭＳ ゴシック" panose="020B0609070205080204" pitchFamily="49" charset="-128"/>
                <a:ea typeface="ＭＳ ゴシック" panose="020B0609070205080204" pitchFamily="49" charset="-128"/>
              </a:rPr>
              <a:t>一定のアセスメントができた段階で、カードを使用する</a:t>
            </a:r>
            <a:endParaRPr lang="en-US" altLang="ja-JP" sz="900" b="1" u="sng" dirty="0">
              <a:solidFill>
                <a:prstClr val="black"/>
              </a:solidFill>
              <a:latin typeface="ＭＳ ゴシック" panose="020B0609070205080204" pitchFamily="49" charset="-128"/>
              <a:ea typeface="ＭＳ ゴシック" panose="020B0609070205080204" pitchFamily="49" charset="-128"/>
            </a:endParaRPr>
          </a:p>
        </p:txBody>
      </p:sp>
      <p:sp>
        <p:nvSpPr>
          <p:cNvPr id="32" name="コンテンツ プレースホルダー 2"/>
          <p:cNvSpPr txBox="1">
            <a:spLocks/>
          </p:cNvSpPr>
          <p:nvPr/>
        </p:nvSpPr>
        <p:spPr>
          <a:xfrm>
            <a:off x="1166690" y="6195903"/>
            <a:ext cx="4038028" cy="800375"/>
          </a:xfrm>
          <a:prstGeom prst="rect">
            <a:avLst/>
          </a:prstGeom>
          <a:ln>
            <a:no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作業や体験実習を通して行った本人のアセスメント情報と、就職を希望する企業等の職場に関するアセスメント情報をもとに、職場と本人とのマッチングを行う</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33" name="コンテンツ プレースホルダー 2"/>
          <p:cNvSpPr txBox="1">
            <a:spLocks/>
          </p:cNvSpPr>
          <p:nvPr/>
        </p:nvSpPr>
        <p:spPr>
          <a:xfrm>
            <a:off x="1317904" y="7132716"/>
            <a:ext cx="4038028" cy="800375"/>
          </a:xfrm>
          <a:prstGeom prst="rect">
            <a:avLst/>
          </a:prstGeom>
          <a:ln>
            <a:no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37" name="コンテンツ プレースホルダー 2"/>
          <p:cNvSpPr txBox="1">
            <a:spLocks/>
          </p:cNvSpPr>
          <p:nvPr/>
        </p:nvSpPr>
        <p:spPr>
          <a:xfrm>
            <a:off x="1226654" y="7119762"/>
            <a:ext cx="4434154" cy="1049524"/>
          </a:xfrm>
          <a:prstGeom prst="rect">
            <a:avLst/>
          </a:prstGeom>
          <a:ln>
            <a:no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本人・職場環境の両方に働きかける集中支援。本人への仕事の指導や心理的支援、職場での業務内容の調整等を行う </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合理的配慮のための対話シートを企業・本人・支援者等で共有しながら、双方にとって働きやすい環境を調整する</a:t>
            </a:r>
            <a:endParaRPr lang="en-US" altLang="ja-JP" sz="900" dirty="0">
              <a:solidFill>
                <a:prstClr val="black"/>
              </a:solidFill>
              <a:latin typeface="ＭＳ ゴシック" panose="020B0609070205080204" pitchFamily="49" charset="-128"/>
              <a:ea typeface="ＭＳ ゴシック" panose="020B0609070205080204" pitchFamily="49" charset="-128"/>
            </a:endParaRPr>
          </a:p>
        </p:txBody>
      </p:sp>
      <p:sp>
        <p:nvSpPr>
          <p:cNvPr id="38" name="コンテンツ プレースホルダー 2"/>
          <p:cNvSpPr txBox="1">
            <a:spLocks/>
          </p:cNvSpPr>
          <p:nvPr/>
        </p:nvSpPr>
        <p:spPr>
          <a:xfrm>
            <a:off x="1203707" y="8386116"/>
            <a:ext cx="1131722" cy="687353"/>
          </a:xfrm>
          <a:prstGeom prst="rect">
            <a:avLst/>
          </a:prstGeom>
          <a:ln>
            <a:solidFill>
              <a:srgbClr val="7030A0"/>
            </a:solid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定期的な</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smtClean="0">
                <a:solidFill>
                  <a:prstClr val="black"/>
                </a:solidFill>
                <a:latin typeface="ＭＳ ゴシック" panose="020B0609070205080204" pitchFamily="49" charset="-128"/>
                <a:ea typeface="ＭＳ ゴシック" panose="020B0609070205080204" pitchFamily="49" charset="-128"/>
              </a:rPr>
              <a:t>本人</a:t>
            </a:r>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職場</a:t>
            </a:r>
            <a:r>
              <a:rPr lang="ja-JP" altLang="en-US" sz="1200" dirty="0">
                <a:solidFill>
                  <a:prstClr val="black"/>
                </a:solidFill>
                <a:latin typeface="ＭＳ ゴシック" panose="020B0609070205080204" pitchFamily="49" charset="-128"/>
                <a:ea typeface="ＭＳ ゴシック" panose="020B0609070205080204" pitchFamily="49" charset="-128"/>
              </a:rPr>
              <a:t>の状況確認</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42" name="左右矢印 41"/>
          <p:cNvSpPr/>
          <p:nvPr/>
        </p:nvSpPr>
        <p:spPr>
          <a:xfrm>
            <a:off x="2404545" y="8650841"/>
            <a:ext cx="517683" cy="15150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3" name="コンテンツ プレースホルダー 2"/>
          <p:cNvSpPr txBox="1">
            <a:spLocks/>
          </p:cNvSpPr>
          <p:nvPr/>
        </p:nvSpPr>
        <p:spPr>
          <a:xfrm>
            <a:off x="2970064" y="8386117"/>
            <a:ext cx="2427605" cy="687352"/>
          </a:xfrm>
          <a:prstGeom prst="rect">
            <a:avLst/>
          </a:prstGeom>
          <a:ln>
            <a:solidFill>
              <a:srgbClr val="7030A0"/>
            </a:solidFill>
            <a:prstDash val="sysDash"/>
          </a:ln>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〇問題解決のための状況把握</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8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〇調整内容の検討・決定</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45" name="コンテンツ プレースホルダー 2"/>
          <p:cNvSpPr txBox="1">
            <a:spLocks/>
          </p:cNvSpPr>
          <p:nvPr/>
        </p:nvSpPr>
        <p:spPr>
          <a:xfrm>
            <a:off x="2970064" y="8098395"/>
            <a:ext cx="2567861" cy="203264"/>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buClr>
                <a:srgbClr val="E68422"/>
              </a:buClr>
              <a:buNone/>
            </a:pPr>
            <a:r>
              <a:rPr lang="ja-JP" altLang="en-US" sz="1200" dirty="0">
                <a:solidFill>
                  <a:prstClr val="black"/>
                </a:solidFill>
                <a:latin typeface="ＭＳ ゴシック" panose="020B0609070205080204" pitchFamily="49" charset="-128"/>
                <a:ea typeface="ＭＳ ゴシック" panose="020B0609070205080204" pitchFamily="49" charset="-128"/>
              </a:rPr>
              <a:t>支援者の介入が必要になった場合</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4" name="下矢印 3"/>
          <p:cNvSpPr/>
          <p:nvPr/>
        </p:nvSpPr>
        <p:spPr>
          <a:xfrm>
            <a:off x="6057812" y="4247967"/>
            <a:ext cx="591628" cy="1718743"/>
          </a:xfrm>
          <a:prstGeom prst="downArrow">
            <a:avLst/>
          </a:prstGeom>
          <a:pattFill prst="pct5">
            <a:fgClr>
              <a:schemeClr val="accent1">
                <a:lumMod val="40000"/>
                <a:lumOff val="60000"/>
              </a:schemeClr>
            </a:fgClr>
            <a:bgClr>
              <a:schemeClr val="bg1"/>
            </a:bgClr>
          </a:pattFill>
          <a:ln>
            <a:solidFill>
              <a:schemeClr val="tx1">
                <a:alpha val="41000"/>
              </a:schemeClr>
            </a:solidFill>
          </a:ln>
        </p:spPr>
        <p:style>
          <a:lnRef idx="2">
            <a:schemeClr val="accent3">
              <a:shade val="50000"/>
            </a:schemeClr>
          </a:lnRef>
          <a:fillRef idx="1">
            <a:schemeClr val="accent3"/>
          </a:fillRef>
          <a:effectRef idx="0">
            <a:schemeClr val="accent3"/>
          </a:effectRef>
          <a:fontRef idx="minor">
            <a:schemeClr val="lt1"/>
          </a:fontRef>
        </p:style>
        <p:txBody>
          <a:bodyPr vert="eaVert" rtlCol="0" anchor="ctr"/>
          <a:lstStyle/>
          <a:p>
            <a:pPr algn="ctr"/>
            <a:endParaRPr lang="ja-JP" altLang="en-US" dirty="0"/>
          </a:p>
        </p:txBody>
      </p:sp>
      <p:sp>
        <p:nvSpPr>
          <p:cNvPr id="9" name="テキスト ボックス 8"/>
          <p:cNvSpPr txBox="1"/>
          <p:nvPr/>
        </p:nvSpPr>
        <p:spPr>
          <a:xfrm>
            <a:off x="6180528" y="4280321"/>
            <a:ext cx="369332" cy="1675330"/>
          </a:xfrm>
          <a:prstGeom prst="rect">
            <a:avLst/>
          </a:prstGeom>
          <a:noFill/>
        </p:spPr>
        <p:txBody>
          <a:bodyPr vert="eaVert" wrap="square" rtlCol="0">
            <a:spAutoFit/>
          </a:bodyPr>
          <a:lstStyle/>
          <a:p>
            <a:r>
              <a:rPr lang="ja-JP" altLang="en-US" sz="1200" b="1" dirty="0"/>
              <a:t>就労サポートカード</a:t>
            </a:r>
          </a:p>
        </p:txBody>
      </p:sp>
    </p:spTree>
    <p:extLst>
      <p:ext uri="{BB962C8B-B14F-4D97-AF65-F5344CB8AC3E}">
        <p14:creationId xmlns:p14="http://schemas.microsoft.com/office/powerpoint/2010/main" val="158938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319" y="-5881"/>
            <a:ext cx="6172200" cy="395298"/>
          </a:xfrm>
        </p:spPr>
        <p:txBody>
          <a:bodyPr>
            <a:normAutofit/>
          </a:bodyPr>
          <a:lstStyle/>
          <a:p>
            <a:r>
              <a:rPr lang="ja-JP" altLang="en-US" sz="1800" dirty="0">
                <a:latin typeface="ＭＳ ゴシック" panose="020B0609070205080204" pitchFamily="49" charset="-128"/>
                <a:ea typeface="ＭＳ ゴシック" panose="020B0609070205080204" pitchFamily="49" charset="-128"/>
              </a:rPr>
              <a:t>（記入内容</a:t>
            </a:r>
            <a:r>
              <a:rPr lang="ja-JP" altLang="en-US" sz="1800" dirty="0" smtClean="0">
                <a:latin typeface="ＭＳ ゴシック" panose="020B0609070205080204" pitchFamily="49" charset="-128"/>
                <a:ea typeface="ＭＳ ゴシック" panose="020B0609070205080204" pitchFamily="49" charset="-128"/>
              </a:rPr>
              <a:t>）得意</a:t>
            </a:r>
            <a:r>
              <a:rPr lang="ja-JP" altLang="en-US" sz="1800" dirty="0">
                <a:latin typeface="ＭＳ ゴシック" panose="020B0609070205080204" pitchFamily="49" charset="-128"/>
                <a:ea typeface="ＭＳ ゴシック" panose="020B0609070205080204" pitchFamily="49" charset="-128"/>
              </a:rPr>
              <a:t>・苦手を整理するシート</a:t>
            </a:r>
          </a:p>
        </p:txBody>
      </p:sp>
      <p:sp>
        <p:nvSpPr>
          <p:cNvPr id="3" name="コンテンツ プレースホルダー 2"/>
          <p:cNvSpPr>
            <a:spLocks noGrp="1"/>
          </p:cNvSpPr>
          <p:nvPr>
            <p:ph idx="1"/>
          </p:nvPr>
        </p:nvSpPr>
        <p:spPr>
          <a:xfrm>
            <a:off x="136465" y="5593074"/>
            <a:ext cx="6676913" cy="3805067"/>
          </a:xfrm>
          <a:ln w="15875">
            <a:solidFill>
              <a:schemeClr val="tx1"/>
            </a:solidFill>
            <a:prstDash val="sysDash"/>
          </a:ln>
        </p:spPr>
        <p:txBody>
          <a:bodyPr numCol="2">
            <a:normAutofit/>
          </a:bodyPr>
          <a:lstStyle/>
          <a:p>
            <a:pPr marL="0" indent="0">
              <a:buNone/>
            </a:pPr>
            <a:r>
              <a:rPr lang="ja-JP" altLang="en-US" sz="1200" dirty="0">
                <a:latin typeface="ＭＳ ゴシック" panose="020B0609070205080204" pitchFamily="49" charset="-128"/>
                <a:ea typeface="ＭＳ ゴシック" panose="020B0609070205080204" pitchFamily="49" charset="-128"/>
              </a:rPr>
              <a:t>　　　　　　　　　　　　</a:t>
            </a:r>
            <a:endParaRPr lang="en-US" altLang="ja-JP" sz="1200" dirty="0">
              <a:latin typeface="ＭＳ ゴシック" panose="020B0609070205080204" pitchFamily="49" charset="-128"/>
              <a:ea typeface="ＭＳ ゴシック" panose="020B0609070205080204" pitchFamily="49" charset="-128"/>
            </a:endParaRPr>
          </a:p>
        </p:txBody>
      </p:sp>
      <p:sp>
        <p:nvSpPr>
          <p:cNvPr id="6" name="スライド番号プレースホルダー 5"/>
          <p:cNvSpPr>
            <a:spLocks noGrp="1"/>
          </p:cNvSpPr>
          <p:nvPr>
            <p:ph type="sldNum" sz="quarter" idx="12"/>
          </p:nvPr>
        </p:nvSpPr>
        <p:spPr>
          <a:xfrm>
            <a:off x="2983472" y="9377426"/>
            <a:ext cx="571500" cy="486833"/>
          </a:xfrm>
        </p:spPr>
        <p:txBody>
          <a:bodyPr/>
          <a:lstStyle/>
          <a:p>
            <a:r>
              <a:rPr kumimoji="1" lang="en-US" altLang="ja-JP" sz="1600" dirty="0">
                <a:solidFill>
                  <a:srgbClr val="002060"/>
                </a:solidFill>
              </a:rPr>
              <a:t>2</a:t>
            </a:r>
            <a:endParaRPr kumimoji="1" lang="ja-JP" altLang="en-US" sz="1600" dirty="0">
              <a:solidFill>
                <a:srgbClr val="002060"/>
              </a:solidFill>
            </a:endParaRPr>
          </a:p>
        </p:txBody>
      </p:sp>
      <p:sp>
        <p:nvSpPr>
          <p:cNvPr id="28" name="テキスト ボックス 27"/>
          <p:cNvSpPr txBox="1"/>
          <p:nvPr/>
        </p:nvSpPr>
        <p:spPr>
          <a:xfrm>
            <a:off x="320399" y="5738241"/>
            <a:ext cx="1604058"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なぜ使うの？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1407562" y="1473629"/>
            <a:ext cx="415498" cy="369332"/>
          </a:xfrm>
          <a:prstGeom prst="rect">
            <a:avLst/>
          </a:prstGeom>
          <a:noFill/>
        </p:spPr>
        <p:txBody>
          <a:bodyPr wrap="none" rtlCol="0">
            <a:spAutoFit/>
          </a:bodyPr>
          <a:lstStyle/>
          <a:p>
            <a:r>
              <a:rPr lang="ja-JP" altLang="en-US" dirty="0">
                <a:solidFill>
                  <a:srgbClr val="FF0000"/>
                </a:solidFill>
              </a:rPr>
              <a:t>Ⓐ</a:t>
            </a:r>
          </a:p>
        </p:txBody>
      </p:sp>
      <p:sp>
        <p:nvSpPr>
          <p:cNvPr id="11" name="テキスト ボックス 10"/>
          <p:cNvSpPr txBox="1"/>
          <p:nvPr/>
        </p:nvSpPr>
        <p:spPr>
          <a:xfrm>
            <a:off x="4737337" y="1494513"/>
            <a:ext cx="415498" cy="369332"/>
          </a:xfrm>
          <a:prstGeom prst="rect">
            <a:avLst/>
          </a:prstGeom>
          <a:noFill/>
        </p:spPr>
        <p:txBody>
          <a:bodyPr wrap="none" rtlCol="0">
            <a:spAutoFit/>
          </a:bodyPr>
          <a:lstStyle/>
          <a:p>
            <a:r>
              <a:rPr lang="ja-JP" altLang="en-US" dirty="0">
                <a:solidFill>
                  <a:srgbClr val="FF0000"/>
                </a:solidFill>
              </a:rPr>
              <a:t>Ⓐ</a:t>
            </a:r>
          </a:p>
        </p:txBody>
      </p:sp>
      <p:sp>
        <p:nvSpPr>
          <p:cNvPr id="12" name="テキスト ボックス 11"/>
          <p:cNvSpPr txBox="1"/>
          <p:nvPr/>
        </p:nvSpPr>
        <p:spPr>
          <a:xfrm>
            <a:off x="1329287" y="2567326"/>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-1</a:t>
            </a:r>
            <a:endParaRPr lang="ja-JP" altLang="en-US" dirty="0">
              <a:solidFill>
                <a:srgbClr val="FF0000"/>
              </a:solidFill>
            </a:endParaRPr>
          </a:p>
        </p:txBody>
      </p:sp>
      <p:sp>
        <p:nvSpPr>
          <p:cNvPr id="13" name="テキスト ボックス 12"/>
          <p:cNvSpPr txBox="1"/>
          <p:nvPr/>
        </p:nvSpPr>
        <p:spPr>
          <a:xfrm>
            <a:off x="4737337" y="2638245"/>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-2</a:t>
            </a:r>
            <a:endParaRPr lang="ja-JP" altLang="en-US" dirty="0">
              <a:solidFill>
                <a:srgbClr val="FF0000"/>
              </a:solidFill>
            </a:endParaRPr>
          </a:p>
        </p:txBody>
      </p:sp>
      <p:sp>
        <p:nvSpPr>
          <p:cNvPr id="14" name="テキスト ボックス 13"/>
          <p:cNvSpPr txBox="1"/>
          <p:nvPr/>
        </p:nvSpPr>
        <p:spPr>
          <a:xfrm>
            <a:off x="1304969" y="3600281"/>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-1</a:t>
            </a:r>
            <a:endParaRPr lang="ja-JP" altLang="en-US" dirty="0">
              <a:solidFill>
                <a:srgbClr val="FF0000"/>
              </a:solidFill>
            </a:endParaRPr>
          </a:p>
        </p:txBody>
      </p:sp>
      <p:sp>
        <p:nvSpPr>
          <p:cNvPr id="18" name="テキスト ボックス 17"/>
          <p:cNvSpPr txBox="1"/>
          <p:nvPr/>
        </p:nvSpPr>
        <p:spPr>
          <a:xfrm>
            <a:off x="323093" y="6693159"/>
            <a:ext cx="1604058"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いつ使うの？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303843" y="7919462"/>
            <a:ext cx="1609600"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どうやって使うの？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303843" y="5962406"/>
            <a:ext cx="2994302" cy="6463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就労場面での強みや、配慮が必要なことについて、本人と支援者が一緒に考えるために使用します。本人と支援者の認識（評価）に差異があれば、それを埋めながら本当に</a:t>
            </a:r>
            <a:r>
              <a:rPr lang="ja-JP" altLang="en-US" sz="900" dirty="0" smtClean="0">
                <a:latin typeface="ＭＳ ゴシック" panose="020B0609070205080204" pitchFamily="49" charset="-128"/>
                <a:ea typeface="ＭＳ ゴシック" panose="020B0609070205080204" pitchFamily="49" charset="-128"/>
              </a:rPr>
              <a:t>必要な配慮</a:t>
            </a:r>
            <a:r>
              <a:rPr lang="ja-JP" altLang="en-US" sz="900" dirty="0">
                <a:latin typeface="ＭＳ ゴシック" panose="020B0609070205080204" pitchFamily="49" charset="-128"/>
                <a:ea typeface="ＭＳ ゴシック" panose="020B0609070205080204" pitchFamily="49" charset="-128"/>
              </a:rPr>
              <a:t>事項や強みを整理・検証します。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320399" y="6921097"/>
            <a:ext cx="2994302" cy="923330"/>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本人側：訓練や実習等を積み重ね、自身の作業（就労）経験がある程度話せるようになった段階で使用します。</a:t>
            </a:r>
            <a:endParaRPr lang="en-US" altLang="ja-JP" sz="900" dirty="0">
              <a:latin typeface="ＭＳ ゴシック" panose="020B0609070205080204" pitchFamily="49" charset="-128"/>
              <a:ea typeface="ＭＳ ゴシック" panose="020B0609070205080204" pitchFamily="49" charset="-128"/>
            </a:endParaRPr>
          </a:p>
          <a:p>
            <a:r>
              <a:rPr lang="ja-JP" altLang="en-US" sz="900" b="1" u="sng" dirty="0">
                <a:latin typeface="ＭＳ ゴシック" panose="020B0609070205080204" pitchFamily="49" charset="-128"/>
                <a:ea typeface="ＭＳ ゴシック" panose="020B0609070205080204" pitchFamily="49" charset="-128"/>
              </a:rPr>
              <a:t>支援者側：必ず、支援者としての基本的なアセスメントと、本人との関係性が、ある程度できた段階で使用してください。</a:t>
            </a:r>
            <a:endParaRPr lang="en-US" altLang="ja-JP" sz="900" b="1" u="sng" dirty="0">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320401" y="8123223"/>
            <a:ext cx="2885841" cy="369332"/>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面談等の中で、本人と支援者が話し合いながら一緒に作成します。</a:t>
            </a:r>
            <a:endParaRPr lang="en-US" altLang="ja-JP" sz="900" b="1" u="sng" dirty="0">
              <a:latin typeface="ＭＳ ゴシック" panose="020B0609070205080204" pitchFamily="49" charset="-128"/>
              <a:ea typeface="ＭＳ ゴシック" panose="020B0609070205080204" pitchFamily="49" charset="-128"/>
            </a:endParaRPr>
          </a:p>
        </p:txBody>
      </p:sp>
      <p:sp>
        <p:nvSpPr>
          <p:cNvPr id="25" name="テキスト ボックス 24"/>
          <p:cNvSpPr txBox="1"/>
          <p:nvPr/>
        </p:nvSpPr>
        <p:spPr>
          <a:xfrm>
            <a:off x="86356" y="8502088"/>
            <a:ext cx="413296" cy="369332"/>
          </a:xfrm>
          <a:prstGeom prst="rect">
            <a:avLst/>
          </a:prstGeom>
          <a:noFill/>
        </p:spPr>
        <p:txBody>
          <a:bodyPr wrap="square" rtlCol="0">
            <a:spAutoFit/>
          </a:bodyPr>
          <a:lstStyle/>
          <a:p>
            <a:r>
              <a:rPr lang="ja-JP" altLang="en-US" dirty="0">
                <a:solidFill>
                  <a:srgbClr val="FF0000"/>
                </a:solidFill>
              </a:rPr>
              <a:t>Ⓐ</a:t>
            </a:r>
            <a:endParaRPr lang="ja-JP" altLang="en-US" sz="900" dirty="0">
              <a:solidFill>
                <a:srgbClr val="FF0000"/>
              </a:solidFill>
            </a:endParaRPr>
          </a:p>
        </p:txBody>
      </p:sp>
      <p:sp>
        <p:nvSpPr>
          <p:cNvPr id="29" name="テキスト ボックス 28"/>
          <p:cNvSpPr txBox="1"/>
          <p:nvPr/>
        </p:nvSpPr>
        <p:spPr>
          <a:xfrm>
            <a:off x="2181417" y="8541270"/>
            <a:ext cx="1024827" cy="153530"/>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★本人記載欄</a:t>
            </a:r>
          </a:p>
        </p:txBody>
      </p:sp>
      <p:sp>
        <p:nvSpPr>
          <p:cNvPr id="30" name="テキスト ボックス 29"/>
          <p:cNvSpPr txBox="1"/>
          <p:nvPr/>
        </p:nvSpPr>
        <p:spPr>
          <a:xfrm>
            <a:off x="3361307" y="5604461"/>
            <a:ext cx="399249" cy="369332"/>
          </a:xfrm>
          <a:prstGeom prst="rect">
            <a:avLst/>
          </a:prstGeom>
          <a:noFill/>
        </p:spPr>
        <p:txBody>
          <a:bodyPr wrap="square" rtlCol="0">
            <a:spAutoFit/>
          </a:bodyPr>
          <a:lstStyle/>
          <a:p>
            <a:r>
              <a:rPr lang="ja-JP" altLang="en-US" dirty="0">
                <a:solidFill>
                  <a:srgbClr val="FF0000"/>
                </a:solidFill>
              </a:rPr>
              <a:t>Ⓑ</a:t>
            </a:r>
            <a:endParaRPr lang="ja-JP" altLang="en-US" sz="900" dirty="0">
              <a:solidFill>
                <a:srgbClr val="FF0000"/>
              </a:solidFill>
            </a:endParaRPr>
          </a:p>
        </p:txBody>
      </p:sp>
      <p:sp>
        <p:nvSpPr>
          <p:cNvPr id="31" name="テキスト ボックス 30"/>
          <p:cNvSpPr txBox="1"/>
          <p:nvPr/>
        </p:nvSpPr>
        <p:spPr>
          <a:xfrm>
            <a:off x="4978266" y="5699935"/>
            <a:ext cx="1722453"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endParaRPr lang="en-US" altLang="ja-JP" sz="1000" dirty="0">
              <a:solidFill>
                <a:schemeClr val="bg1"/>
              </a:solidFill>
            </a:endParaRPr>
          </a:p>
        </p:txBody>
      </p:sp>
      <p:sp>
        <p:nvSpPr>
          <p:cNvPr id="33" name="テキスト ボックス 32"/>
          <p:cNvSpPr txBox="1"/>
          <p:nvPr/>
        </p:nvSpPr>
        <p:spPr>
          <a:xfrm>
            <a:off x="3361307" y="6524533"/>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-1</a:t>
            </a:r>
            <a:endParaRPr lang="ja-JP" altLang="en-US" dirty="0">
              <a:solidFill>
                <a:srgbClr val="FF0000"/>
              </a:solidFill>
            </a:endParaRPr>
          </a:p>
        </p:txBody>
      </p:sp>
      <p:sp>
        <p:nvSpPr>
          <p:cNvPr id="35" name="テキスト ボックス 34"/>
          <p:cNvSpPr txBox="1"/>
          <p:nvPr/>
        </p:nvSpPr>
        <p:spPr>
          <a:xfrm>
            <a:off x="5507701" y="6632255"/>
            <a:ext cx="1184142"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★支援者記載欄</a:t>
            </a:r>
            <a:endParaRPr lang="en-US" altLang="ja-JP" sz="1000" dirty="0">
              <a:solidFill>
                <a:schemeClr val="bg1"/>
              </a:solidFill>
            </a:endParaRPr>
          </a:p>
        </p:txBody>
      </p:sp>
      <p:sp>
        <p:nvSpPr>
          <p:cNvPr id="39" name="テキスト ボックス 38"/>
          <p:cNvSpPr txBox="1"/>
          <p:nvPr/>
        </p:nvSpPr>
        <p:spPr>
          <a:xfrm>
            <a:off x="303845" y="8731095"/>
            <a:ext cx="3087249" cy="6463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今までの就労や実習、訓練の経験を振り返りながら、思い出したことを自由に記載します（まとめる必要なし）。実際に体験した事実や具体的なエピソードをそのまま記載してください。</a:t>
            </a:r>
            <a:endParaRPr lang="en-US" altLang="ja-JP" sz="900"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5507701" y="7670333"/>
            <a:ext cx="1184142"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★支援者記載欄</a:t>
            </a:r>
            <a:endParaRPr lang="en-US" altLang="ja-JP" sz="1000" dirty="0">
              <a:solidFill>
                <a:schemeClr val="bg1"/>
              </a:solidFill>
            </a:endParaRPr>
          </a:p>
        </p:txBody>
      </p:sp>
      <p:sp>
        <p:nvSpPr>
          <p:cNvPr id="41" name="テキスト ボックス 40"/>
          <p:cNvSpPr txBox="1"/>
          <p:nvPr/>
        </p:nvSpPr>
        <p:spPr>
          <a:xfrm>
            <a:off x="411343" y="8537662"/>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得意・苦手な作業</a:t>
            </a:r>
            <a:endParaRPr lang="en-US" altLang="ja-JP" sz="11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3903533" y="5613157"/>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自己評価</a:t>
            </a:r>
            <a:endParaRPr lang="en-US" altLang="ja-JP" sz="1100" dirty="0">
              <a:latin typeface="ＭＳ ゴシック" panose="020B0609070205080204" pitchFamily="49" charset="-128"/>
              <a:ea typeface="ＭＳ ゴシック" panose="020B0609070205080204" pitchFamily="49" charset="-128"/>
            </a:endParaRPr>
          </a:p>
        </p:txBody>
      </p:sp>
      <p:sp>
        <p:nvSpPr>
          <p:cNvPr id="43" name="テキスト ボックス 42"/>
          <p:cNvSpPr txBox="1"/>
          <p:nvPr/>
        </p:nvSpPr>
        <p:spPr>
          <a:xfrm>
            <a:off x="3554972" y="5860775"/>
            <a:ext cx="3192892" cy="6463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Ⓐで記載した事実やエピソードを見ながら、共通する作業の特徴や環境をまとめます（記載項目例</a:t>
            </a:r>
            <a:r>
              <a:rPr lang="en-US" altLang="ja-JP" sz="900" dirty="0">
                <a:latin typeface="ＭＳ ゴシック" panose="020B0609070205080204" pitchFamily="49" charset="-128"/>
                <a:ea typeface="ＭＳ ゴシック" panose="020B0609070205080204" pitchFamily="49" charset="-128"/>
              </a:rPr>
              <a:t>A</a:t>
            </a:r>
            <a:r>
              <a:rPr lang="ja-JP" altLang="en-US" sz="900" dirty="0">
                <a:latin typeface="ＭＳ ゴシック" panose="020B0609070205080204" pitchFamily="49" charset="-128"/>
                <a:ea typeface="ＭＳ ゴシック" panose="020B0609070205080204" pitchFamily="49" charset="-128"/>
              </a:rPr>
              <a:t>参照）。複数のことを一つにまとめて整理することが苦手な方であれば、本人の話を支援者がまとめ、記載しても結構です。</a:t>
            </a:r>
            <a:endParaRPr lang="en-US" altLang="ja-JP" sz="900" dirty="0">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3928000" y="6562354"/>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他者評価</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得意</a:t>
            </a:r>
            <a:endParaRPr lang="en-US" altLang="ja-JP" sz="1100" dirty="0">
              <a:latin typeface="ＭＳ ゴシック" panose="020B0609070205080204" pitchFamily="49" charset="-128"/>
              <a:ea typeface="ＭＳ ゴシック" panose="020B0609070205080204" pitchFamily="49" charset="-128"/>
            </a:endParaRPr>
          </a:p>
        </p:txBody>
      </p:sp>
      <p:sp>
        <p:nvSpPr>
          <p:cNvPr id="45" name="テキスト ボックス 44"/>
          <p:cNvSpPr txBox="1"/>
          <p:nvPr/>
        </p:nvSpPr>
        <p:spPr>
          <a:xfrm>
            <a:off x="3987672" y="7608578"/>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他者評価</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苦手</a:t>
            </a:r>
            <a:endParaRPr lang="en-US" altLang="ja-JP" sz="1100" dirty="0">
              <a:latin typeface="ＭＳ ゴシック" panose="020B0609070205080204" pitchFamily="49" charset="-128"/>
              <a:ea typeface="ＭＳ ゴシック" panose="020B0609070205080204" pitchFamily="49" charset="-128"/>
            </a:endParaRPr>
          </a:p>
        </p:txBody>
      </p:sp>
      <p:sp>
        <p:nvSpPr>
          <p:cNvPr id="47" name="テキスト ボックス 46"/>
          <p:cNvSpPr txBox="1"/>
          <p:nvPr/>
        </p:nvSpPr>
        <p:spPr>
          <a:xfrm>
            <a:off x="3612181" y="6786143"/>
            <a:ext cx="3156273" cy="784830"/>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本人の強みを支援者の立場から記載します（記載項目例</a:t>
            </a:r>
            <a:r>
              <a:rPr lang="en-US" altLang="ja-JP" sz="900" dirty="0">
                <a:latin typeface="ＭＳ ゴシック" panose="020B0609070205080204" pitchFamily="49" charset="-128"/>
                <a:ea typeface="ＭＳ ゴシック" panose="020B0609070205080204" pitchFamily="49" charset="-128"/>
              </a:rPr>
              <a:t>A</a:t>
            </a:r>
            <a:r>
              <a:rPr lang="ja-JP" altLang="en-US" sz="900" dirty="0">
                <a:latin typeface="ＭＳ ゴシック" panose="020B0609070205080204" pitchFamily="49" charset="-128"/>
                <a:ea typeface="ＭＳ ゴシック" panose="020B0609070205080204" pitchFamily="49" charset="-128"/>
              </a:rPr>
              <a:t>参照）。本人が気づけていない強みなどを、具体的なエピソードをもとに伝えると、本人の理解が得やすくなります。作成前に他の支援者にも意見を聞くなどし、情報収集をしておくと、より幅広い視点でのフィードバックができます。</a:t>
            </a:r>
            <a:endParaRPr lang="en-US" altLang="ja-JP" sz="900" dirty="0">
              <a:latin typeface="ＭＳ ゴシック" panose="020B0609070205080204" pitchFamily="49" charset="-128"/>
              <a:ea typeface="ＭＳ ゴシック" panose="020B0609070205080204" pitchFamily="49" charset="-128"/>
            </a:endParaRPr>
          </a:p>
        </p:txBody>
      </p:sp>
      <p:sp>
        <p:nvSpPr>
          <p:cNvPr id="49" name="テキスト ボックス 48"/>
          <p:cNvSpPr txBox="1"/>
          <p:nvPr/>
        </p:nvSpPr>
        <p:spPr>
          <a:xfrm>
            <a:off x="3630458" y="7811022"/>
            <a:ext cx="3156273" cy="784830"/>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本人が働くうえで配慮が必要だと考えられる作業や環境について、支援者の考えを記載します（記載項目例</a:t>
            </a:r>
            <a:r>
              <a:rPr lang="en-US" altLang="ja-JP" sz="900" dirty="0">
                <a:latin typeface="ＭＳ ゴシック" panose="020B0609070205080204" pitchFamily="49" charset="-128"/>
                <a:ea typeface="ＭＳ ゴシック" panose="020B0609070205080204" pitchFamily="49" charset="-128"/>
              </a:rPr>
              <a:t>A</a:t>
            </a:r>
            <a:r>
              <a:rPr lang="ja-JP" altLang="en-US" sz="900" dirty="0">
                <a:latin typeface="ＭＳ ゴシック" panose="020B0609070205080204" pitchFamily="49" charset="-128"/>
                <a:ea typeface="ＭＳ ゴシック" panose="020B0609070205080204" pitchFamily="49" charset="-128"/>
              </a:rPr>
              <a:t>参照）。本人に現時点で伝える必要があるものか、どんな言葉で伝えるのか等、優先順位や内容を検討しておくことが必要です。</a:t>
            </a:r>
            <a:endParaRPr lang="en-US" altLang="ja-JP" sz="900" dirty="0">
              <a:latin typeface="ＭＳ ゴシック" panose="020B0609070205080204" pitchFamily="49" charset="-128"/>
              <a:ea typeface="ＭＳ ゴシック" panose="020B0609070205080204" pitchFamily="49" charset="-128"/>
            </a:endParaRPr>
          </a:p>
        </p:txBody>
      </p:sp>
      <p:sp>
        <p:nvSpPr>
          <p:cNvPr id="51" name="テキスト ボックス 50"/>
          <p:cNvSpPr txBox="1"/>
          <p:nvPr/>
        </p:nvSpPr>
        <p:spPr>
          <a:xfrm>
            <a:off x="3625139" y="8765131"/>
            <a:ext cx="3156273" cy="646331"/>
          </a:xfrm>
          <a:prstGeom prst="rect">
            <a:avLst/>
          </a:prstGeom>
          <a:noFill/>
        </p:spPr>
        <p:txBody>
          <a:bodyPr wrap="square" rtlCol="0">
            <a:spAutoFit/>
          </a:bodyPr>
          <a:lstStyle/>
          <a:p>
            <a:r>
              <a:rPr lang="ja-JP" altLang="en-US" sz="900" dirty="0" smtClean="0">
                <a:latin typeface="ＭＳ ゴシック" panose="020B0609070205080204" pitchFamily="49" charset="-128"/>
                <a:ea typeface="ＭＳ ゴシック" panose="020B0609070205080204" pitchFamily="49" charset="-128"/>
              </a:rPr>
              <a:t>苦手</a:t>
            </a:r>
            <a:r>
              <a:rPr lang="ja-JP" altLang="en-US" sz="900" dirty="0">
                <a:latin typeface="ＭＳ ゴシック" panose="020B0609070205080204" pitchFamily="49" charset="-128"/>
                <a:ea typeface="ＭＳ ゴシック" panose="020B0609070205080204" pitchFamily="49" charset="-128"/>
              </a:rPr>
              <a:t>な</a:t>
            </a:r>
            <a:r>
              <a:rPr lang="ja-JP" altLang="en-US" sz="900" dirty="0" smtClean="0">
                <a:latin typeface="ＭＳ ゴシック" panose="020B0609070205080204" pitchFamily="49" charset="-128"/>
                <a:ea typeface="ＭＳ ゴシック" panose="020B0609070205080204" pitchFamily="49" charset="-128"/>
              </a:rPr>
              <a:t>ことを</a:t>
            </a:r>
            <a:r>
              <a:rPr lang="ja-JP" altLang="en-US" sz="900" dirty="0">
                <a:latin typeface="ＭＳ ゴシック" panose="020B0609070205080204" pitchFamily="49" charset="-128"/>
                <a:ea typeface="ＭＳ ゴシック" panose="020B0609070205080204" pitchFamily="49" charset="-128"/>
              </a:rPr>
              <a:t>「できないこと・マイナスなこと」として扱うのではなく、自身の工夫や環境調整、まわりのサポートがあればできること、という視点で、自己理解がすすむように働きかけを行ってください。</a:t>
            </a:r>
            <a:endParaRPr lang="en-US" altLang="ja-JP" sz="900" dirty="0">
              <a:latin typeface="ＭＳ ゴシック" panose="020B0609070205080204" pitchFamily="49" charset="-128"/>
              <a:ea typeface="ＭＳ ゴシック" panose="020B0609070205080204" pitchFamily="49" charset="-128"/>
            </a:endParaRPr>
          </a:p>
        </p:txBody>
      </p:sp>
      <p:sp>
        <p:nvSpPr>
          <p:cNvPr id="52" name="テキスト ボックス 51"/>
          <p:cNvSpPr txBox="1"/>
          <p:nvPr/>
        </p:nvSpPr>
        <p:spPr>
          <a:xfrm>
            <a:off x="4711894" y="3670607"/>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-2</a:t>
            </a:r>
            <a:endParaRPr lang="ja-JP" altLang="en-US" dirty="0">
              <a:solidFill>
                <a:srgbClr val="FF0000"/>
              </a:solidFill>
            </a:endParaRPr>
          </a:p>
        </p:txBody>
      </p:sp>
      <p:sp>
        <p:nvSpPr>
          <p:cNvPr id="56" name="テキスト ボックス 55"/>
          <p:cNvSpPr txBox="1"/>
          <p:nvPr/>
        </p:nvSpPr>
        <p:spPr>
          <a:xfrm>
            <a:off x="3361307" y="7549413"/>
            <a:ext cx="620683" cy="369332"/>
          </a:xfrm>
          <a:prstGeom prst="rect">
            <a:avLst/>
          </a:prstGeom>
          <a:noFill/>
        </p:spPr>
        <p:txBody>
          <a:bodyPr wrap="none" rtlCol="0">
            <a:spAutoFit/>
          </a:bodyPr>
          <a:lstStyle/>
          <a:p>
            <a:r>
              <a:rPr lang="ja-JP" altLang="en-US" dirty="0">
                <a:solidFill>
                  <a:srgbClr val="FF0000"/>
                </a:solidFill>
              </a:rPr>
              <a:t>Ⓒ</a:t>
            </a:r>
            <a:r>
              <a:rPr lang="en-US" altLang="ja-JP" dirty="0">
                <a:solidFill>
                  <a:srgbClr val="FF0000"/>
                </a:solidFill>
              </a:rPr>
              <a:t>-2</a:t>
            </a:r>
            <a:endParaRPr lang="ja-JP" altLang="en-US" dirty="0">
              <a:solidFill>
                <a:srgbClr val="FF0000"/>
              </a:solidFill>
            </a:endParaRPr>
          </a:p>
        </p:txBody>
      </p:sp>
      <p:sp>
        <p:nvSpPr>
          <p:cNvPr id="38" name="テキスト ボックス 37"/>
          <p:cNvSpPr txBox="1"/>
          <p:nvPr/>
        </p:nvSpPr>
        <p:spPr>
          <a:xfrm>
            <a:off x="3474416" y="8595853"/>
            <a:ext cx="1547820" cy="169277"/>
          </a:xfrm>
          <a:prstGeom prst="rect">
            <a:avLst/>
          </a:prstGeom>
          <a:solidFill>
            <a:srgbClr val="FFCC99"/>
          </a:solidFill>
        </p:spPr>
        <p:txBody>
          <a:bodyPr wrap="square" tIns="0" bIns="0" rtlCol="0" anchor="ctr" anchorCtr="0">
            <a:spAutoFit/>
          </a:bodyPr>
          <a:lstStyle/>
          <a:p>
            <a:r>
              <a:rPr lang="ja-JP" altLang="en-US" sz="1100" dirty="0" smtClean="0">
                <a:latin typeface="ＭＳ ゴシック" panose="020B0609070205080204" pitchFamily="49" charset="-128"/>
                <a:ea typeface="ＭＳ ゴシック" panose="020B0609070205080204" pitchFamily="49" charset="-128"/>
              </a:rPr>
              <a:t>使用のポイント</a:t>
            </a:r>
            <a:endParaRPr lang="en-US" altLang="ja-JP" sz="1100" dirty="0">
              <a:latin typeface="ＭＳ ゴシック" panose="020B0609070205080204" pitchFamily="49" charset="-128"/>
              <a:ea typeface="ＭＳ ゴシック" panose="020B0609070205080204" pitchFamily="49" charset="-128"/>
            </a:endParaRPr>
          </a:p>
        </p:txBody>
      </p:sp>
      <p:pic>
        <p:nvPicPr>
          <p:cNvPr id="10" name="図 9"/>
          <p:cNvPicPr>
            <a:picLocks noChangeAspect="1"/>
          </p:cNvPicPr>
          <p:nvPr/>
        </p:nvPicPr>
        <p:blipFill>
          <a:blip r:embed="rId2"/>
          <a:stretch>
            <a:fillRect/>
          </a:stretch>
        </p:blipFill>
        <p:spPr>
          <a:xfrm>
            <a:off x="106392" y="389418"/>
            <a:ext cx="6645216" cy="5154942"/>
          </a:xfrm>
          <a:prstGeom prst="rect">
            <a:avLst/>
          </a:prstGeom>
        </p:spPr>
      </p:pic>
    </p:spTree>
    <p:extLst>
      <p:ext uri="{BB962C8B-B14F-4D97-AF65-F5344CB8AC3E}">
        <p14:creationId xmlns:p14="http://schemas.microsoft.com/office/powerpoint/2010/main" val="1307876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748" y="-20603"/>
            <a:ext cx="6172200" cy="474345"/>
          </a:xfrm>
        </p:spPr>
        <p:txBody>
          <a:bodyPr>
            <a:normAutofit/>
          </a:bodyPr>
          <a:lstStyle/>
          <a:p>
            <a:r>
              <a:rPr lang="ja-JP" altLang="en-US" sz="1800" dirty="0">
                <a:latin typeface="ＭＳ ゴシック" panose="020B0609070205080204" pitchFamily="49" charset="-128"/>
                <a:ea typeface="ＭＳ ゴシック" panose="020B0609070205080204" pitchFamily="49" charset="-128"/>
              </a:rPr>
              <a:t>（記入内容）セルフケアと配慮事項を整理するシート</a:t>
            </a:r>
          </a:p>
        </p:txBody>
      </p:sp>
      <p:sp>
        <p:nvSpPr>
          <p:cNvPr id="11" name="コンテンツ プレースホルダー 2"/>
          <p:cNvSpPr>
            <a:spLocks noGrp="1"/>
          </p:cNvSpPr>
          <p:nvPr>
            <p:ph idx="1"/>
          </p:nvPr>
        </p:nvSpPr>
        <p:spPr>
          <a:xfrm>
            <a:off x="125955" y="5740236"/>
            <a:ext cx="6696261" cy="3657900"/>
          </a:xfrm>
          <a:ln w="15875">
            <a:solidFill>
              <a:schemeClr val="tx1"/>
            </a:solidFill>
            <a:prstDash val="sysDash"/>
          </a:ln>
        </p:spPr>
        <p:txBody>
          <a:bodyPr numCol="2">
            <a:normAutofit/>
          </a:bodyPr>
          <a:lstStyle/>
          <a:p>
            <a:pPr marL="0" indent="0">
              <a:buNone/>
            </a:pPr>
            <a:r>
              <a:rPr lang="ja-JP" altLang="en-US" sz="1200" dirty="0">
                <a:latin typeface="ＭＳ ゴシック" panose="020B0609070205080204" pitchFamily="49" charset="-128"/>
                <a:ea typeface="ＭＳ ゴシック" panose="020B0609070205080204" pitchFamily="49" charset="-128"/>
              </a:rPr>
              <a:t>　　　　　　　　　　　　</a:t>
            </a:r>
            <a:endParaRPr lang="en-US" altLang="ja-JP" sz="12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a:xfrm>
            <a:off x="3002549" y="9358049"/>
            <a:ext cx="571500" cy="486833"/>
          </a:xfrm>
        </p:spPr>
        <p:txBody>
          <a:bodyPr/>
          <a:lstStyle/>
          <a:p>
            <a:r>
              <a:rPr kumimoji="1" lang="en-US" altLang="ja-JP" sz="1600" dirty="0"/>
              <a:t>3</a:t>
            </a:r>
            <a:endParaRPr kumimoji="1" lang="ja-JP" altLang="en-US" sz="1600" dirty="0"/>
          </a:p>
        </p:txBody>
      </p:sp>
      <p:sp>
        <p:nvSpPr>
          <p:cNvPr id="12" name="テキスト ボックス 11"/>
          <p:cNvSpPr txBox="1"/>
          <p:nvPr/>
        </p:nvSpPr>
        <p:spPr>
          <a:xfrm>
            <a:off x="248050" y="5832809"/>
            <a:ext cx="1604058"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なぜ使うの？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233528" y="6597045"/>
            <a:ext cx="1604058"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いつ使うの？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260055" y="7484547"/>
            <a:ext cx="1609600" cy="169277"/>
          </a:xfrm>
          <a:prstGeom prst="rect">
            <a:avLst/>
          </a:prstGeom>
          <a:solidFill>
            <a:srgbClr val="FFCC99"/>
          </a:solidFill>
        </p:spPr>
        <p:txBody>
          <a:bodyPr wrap="square" tIns="0" bIns="0" rtlCol="0" anchor="ctr" anchorCtr="0">
            <a:spAutoFit/>
          </a:bodyPr>
          <a:lstStyle/>
          <a:p>
            <a:r>
              <a:rPr lang="ja-JP" altLang="en-US" sz="1100" dirty="0">
                <a:latin typeface="ＭＳ ゴシック" panose="020B0609070205080204" pitchFamily="49" charset="-128"/>
                <a:ea typeface="ＭＳ ゴシック" panose="020B0609070205080204" pitchFamily="49" charset="-128"/>
              </a:rPr>
              <a:t>どうやって使うの？</a:t>
            </a:r>
            <a:endParaRPr lang="en-US" altLang="ja-JP" sz="1100" dirty="0">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3196222" y="971699"/>
            <a:ext cx="415498" cy="369332"/>
          </a:xfrm>
          <a:prstGeom prst="rect">
            <a:avLst/>
          </a:prstGeom>
          <a:noFill/>
        </p:spPr>
        <p:txBody>
          <a:bodyPr wrap="none" rtlCol="0">
            <a:spAutoFit/>
          </a:bodyPr>
          <a:lstStyle/>
          <a:p>
            <a:r>
              <a:rPr lang="ja-JP" altLang="en-US" dirty="0">
                <a:solidFill>
                  <a:srgbClr val="FF0000"/>
                </a:solidFill>
              </a:rPr>
              <a:t>Ⓓ</a:t>
            </a:r>
          </a:p>
        </p:txBody>
      </p:sp>
      <p:sp>
        <p:nvSpPr>
          <p:cNvPr id="16" name="テキスト ボックス 15"/>
          <p:cNvSpPr txBox="1"/>
          <p:nvPr/>
        </p:nvSpPr>
        <p:spPr>
          <a:xfrm>
            <a:off x="1019228" y="1475755"/>
            <a:ext cx="356577" cy="369332"/>
          </a:xfrm>
          <a:prstGeom prst="rect">
            <a:avLst/>
          </a:prstGeom>
          <a:noFill/>
        </p:spPr>
        <p:txBody>
          <a:bodyPr wrap="square" rtlCol="0">
            <a:spAutoFit/>
          </a:bodyPr>
          <a:lstStyle/>
          <a:p>
            <a:r>
              <a:rPr lang="ja-JP" altLang="en-US" dirty="0" smtClean="0">
                <a:solidFill>
                  <a:srgbClr val="FF0000"/>
                </a:solidFill>
              </a:rPr>
              <a:t>Ⓔ</a:t>
            </a:r>
            <a:endParaRPr lang="ja-JP" altLang="en-US" dirty="0">
              <a:solidFill>
                <a:srgbClr val="FF0000"/>
              </a:solidFill>
            </a:endParaRPr>
          </a:p>
        </p:txBody>
      </p:sp>
      <p:sp>
        <p:nvSpPr>
          <p:cNvPr id="17" name="テキスト ボックス 16"/>
          <p:cNvSpPr txBox="1"/>
          <p:nvPr/>
        </p:nvSpPr>
        <p:spPr>
          <a:xfrm>
            <a:off x="5404380" y="1498118"/>
            <a:ext cx="415498" cy="369332"/>
          </a:xfrm>
          <a:prstGeom prst="rect">
            <a:avLst/>
          </a:prstGeom>
          <a:noFill/>
        </p:spPr>
        <p:txBody>
          <a:bodyPr wrap="none" rtlCol="0">
            <a:spAutoFit/>
          </a:bodyPr>
          <a:lstStyle/>
          <a:p>
            <a:r>
              <a:rPr lang="ja-JP" altLang="en-US" dirty="0">
                <a:solidFill>
                  <a:srgbClr val="FF0000"/>
                </a:solidFill>
              </a:rPr>
              <a:t>Ⓕ</a:t>
            </a:r>
          </a:p>
        </p:txBody>
      </p:sp>
      <p:sp>
        <p:nvSpPr>
          <p:cNvPr id="18" name="テキスト ボックス 17"/>
          <p:cNvSpPr txBox="1"/>
          <p:nvPr/>
        </p:nvSpPr>
        <p:spPr>
          <a:xfrm>
            <a:off x="1279527" y="3249568"/>
            <a:ext cx="415498" cy="369332"/>
          </a:xfrm>
          <a:prstGeom prst="rect">
            <a:avLst/>
          </a:prstGeom>
          <a:noFill/>
        </p:spPr>
        <p:txBody>
          <a:bodyPr wrap="none" rtlCol="0">
            <a:spAutoFit/>
          </a:bodyPr>
          <a:lstStyle/>
          <a:p>
            <a:r>
              <a:rPr lang="ja-JP" altLang="en-US" dirty="0" smtClean="0">
                <a:solidFill>
                  <a:srgbClr val="FF0000"/>
                </a:solidFill>
              </a:rPr>
              <a:t>Ⓖ</a:t>
            </a:r>
            <a:endParaRPr lang="ja-JP" altLang="en-US" dirty="0">
              <a:solidFill>
                <a:srgbClr val="FF0000"/>
              </a:solidFill>
            </a:endParaRPr>
          </a:p>
        </p:txBody>
      </p:sp>
      <p:sp>
        <p:nvSpPr>
          <p:cNvPr id="19" name="テキスト ボックス 18"/>
          <p:cNvSpPr txBox="1"/>
          <p:nvPr/>
        </p:nvSpPr>
        <p:spPr>
          <a:xfrm>
            <a:off x="1279527" y="4130759"/>
            <a:ext cx="415498" cy="369332"/>
          </a:xfrm>
          <a:prstGeom prst="rect">
            <a:avLst/>
          </a:prstGeom>
          <a:noFill/>
        </p:spPr>
        <p:txBody>
          <a:bodyPr wrap="none" rtlCol="0">
            <a:spAutoFit/>
          </a:bodyPr>
          <a:lstStyle/>
          <a:p>
            <a:r>
              <a:rPr lang="ja-JP" altLang="en-US" dirty="0">
                <a:solidFill>
                  <a:srgbClr val="FF0000"/>
                </a:solidFill>
              </a:rPr>
              <a:t>Ⓗ</a:t>
            </a:r>
          </a:p>
        </p:txBody>
      </p:sp>
      <p:sp>
        <p:nvSpPr>
          <p:cNvPr id="20" name="テキスト ボックス 19"/>
          <p:cNvSpPr txBox="1"/>
          <p:nvPr/>
        </p:nvSpPr>
        <p:spPr>
          <a:xfrm>
            <a:off x="5134062" y="3249568"/>
            <a:ext cx="415498" cy="369332"/>
          </a:xfrm>
          <a:prstGeom prst="rect">
            <a:avLst/>
          </a:prstGeom>
          <a:noFill/>
        </p:spPr>
        <p:txBody>
          <a:bodyPr wrap="none" rtlCol="0">
            <a:spAutoFit/>
          </a:bodyPr>
          <a:lstStyle/>
          <a:p>
            <a:r>
              <a:rPr lang="ja-JP" altLang="en-US" dirty="0">
                <a:solidFill>
                  <a:srgbClr val="FF0000"/>
                </a:solidFill>
              </a:rPr>
              <a:t>Ⓖ</a:t>
            </a:r>
          </a:p>
        </p:txBody>
      </p:sp>
      <p:sp>
        <p:nvSpPr>
          <p:cNvPr id="21" name="テキスト ボックス 20"/>
          <p:cNvSpPr txBox="1"/>
          <p:nvPr/>
        </p:nvSpPr>
        <p:spPr>
          <a:xfrm>
            <a:off x="5130258" y="4127049"/>
            <a:ext cx="415498" cy="369332"/>
          </a:xfrm>
          <a:prstGeom prst="rect">
            <a:avLst/>
          </a:prstGeom>
          <a:noFill/>
        </p:spPr>
        <p:txBody>
          <a:bodyPr wrap="none" rtlCol="0">
            <a:spAutoFit/>
          </a:bodyPr>
          <a:lstStyle/>
          <a:p>
            <a:r>
              <a:rPr lang="ja-JP" altLang="en-US" dirty="0">
                <a:solidFill>
                  <a:srgbClr val="FF0000"/>
                </a:solidFill>
              </a:rPr>
              <a:t>Ⓗ</a:t>
            </a:r>
          </a:p>
        </p:txBody>
      </p:sp>
      <p:sp>
        <p:nvSpPr>
          <p:cNvPr id="24" name="テキスト ボックス 23"/>
          <p:cNvSpPr txBox="1"/>
          <p:nvPr/>
        </p:nvSpPr>
        <p:spPr>
          <a:xfrm>
            <a:off x="117837" y="8118187"/>
            <a:ext cx="413296" cy="369332"/>
          </a:xfrm>
          <a:prstGeom prst="rect">
            <a:avLst/>
          </a:prstGeom>
          <a:noFill/>
        </p:spPr>
        <p:txBody>
          <a:bodyPr wrap="square" rtlCol="0">
            <a:spAutoFit/>
          </a:bodyPr>
          <a:lstStyle/>
          <a:p>
            <a:r>
              <a:rPr lang="ja-JP" altLang="en-US" dirty="0">
                <a:solidFill>
                  <a:srgbClr val="FF0000"/>
                </a:solidFill>
              </a:rPr>
              <a:t>Ⓓ</a:t>
            </a:r>
            <a:endParaRPr lang="ja-JP" altLang="en-US" sz="900" dirty="0">
              <a:solidFill>
                <a:srgbClr val="FF0000"/>
              </a:solidFill>
            </a:endParaRPr>
          </a:p>
        </p:txBody>
      </p:sp>
      <p:sp>
        <p:nvSpPr>
          <p:cNvPr id="25" name="テキスト ボックス 24"/>
          <p:cNvSpPr txBox="1"/>
          <p:nvPr/>
        </p:nvSpPr>
        <p:spPr>
          <a:xfrm>
            <a:off x="447852" y="8147101"/>
            <a:ext cx="1499331"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苦手な場面</a:t>
            </a:r>
            <a:endParaRPr lang="en-US" altLang="ja-JP" sz="1100" dirty="0">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1454151" y="8194902"/>
            <a:ext cx="1724192"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p>
        </p:txBody>
      </p:sp>
      <p:sp>
        <p:nvSpPr>
          <p:cNvPr id="30" name="テキスト ボックス 29"/>
          <p:cNvSpPr txBox="1"/>
          <p:nvPr/>
        </p:nvSpPr>
        <p:spPr>
          <a:xfrm>
            <a:off x="283920" y="6033870"/>
            <a:ext cx="2994302" cy="5078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つまづきが予想されることや、うまくいっていないことへの対応策を考え、職場や実習先で実践し、その効果検証するために使用します。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31" name="テキスト ボックス 30"/>
          <p:cNvSpPr txBox="1"/>
          <p:nvPr/>
        </p:nvSpPr>
        <p:spPr>
          <a:xfrm>
            <a:off x="293997" y="6790712"/>
            <a:ext cx="2994302" cy="646331"/>
          </a:xfrm>
          <a:prstGeom prst="rect">
            <a:avLst/>
          </a:prstGeom>
          <a:noFill/>
        </p:spPr>
        <p:txBody>
          <a:bodyPr wrap="square" rtlCol="0">
            <a:spAutoFit/>
          </a:bodyPr>
          <a:lstStyle/>
          <a:p>
            <a:r>
              <a:rPr lang="ja-JP" altLang="en-US" sz="900" dirty="0" smtClean="0">
                <a:latin typeface="ＭＳ ゴシック" panose="020B0609070205080204" pitchFamily="49" charset="-128"/>
                <a:ea typeface="ＭＳ ゴシック" panose="020B0609070205080204" pitchFamily="49" charset="-128"/>
              </a:rPr>
              <a:t>ⒹⒺⒻは</a:t>
            </a:r>
            <a:r>
              <a:rPr lang="ja-JP" altLang="en-US" sz="900" dirty="0">
                <a:latin typeface="ＭＳ ゴシック" panose="020B0609070205080204" pitchFamily="49" charset="-128"/>
                <a:ea typeface="ＭＳ ゴシック" panose="020B0609070205080204" pitchFamily="49" charset="-128"/>
              </a:rPr>
              <a:t>、特定の職場（実習先）が決まり、その環境や作業内容等が把握できた時点で使用します</a:t>
            </a:r>
            <a:r>
              <a:rPr lang="ja-JP" altLang="en-US" sz="900" dirty="0" smtClean="0">
                <a:latin typeface="ＭＳ ゴシック" panose="020B0609070205080204" pitchFamily="49" charset="-128"/>
                <a:ea typeface="ＭＳ ゴシック" panose="020B0609070205080204" pitchFamily="49" charset="-128"/>
              </a:rPr>
              <a:t>。ⒼⒽは</a:t>
            </a:r>
            <a:r>
              <a:rPr lang="ja-JP" altLang="en-US" sz="900" dirty="0">
                <a:latin typeface="ＭＳ ゴシック" panose="020B0609070205080204" pitchFamily="49" charset="-128"/>
                <a:ea typeface="ＭＳ ゴシック" panose="020B0609070205080204" pitchFamily="49" charset="-128"/>
              </a:rPr>
              <a:t>、その対応策を一定期間、職場（実習先）で実践したのちに使用します。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34" name="テキスト ボックス 33"/>
          <p:cNvSpPr txBox="1"/>
          <p:nvPr/>
        </p:nvSpPr>
        <p:spPr>
          <a:xfrm>
            <a:off x="258627" y="8348792"/>
            <a:ext cx="2994649" cy="1061829"/>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「得意・苦手を整理するシート」のⒷ</a:t>
            </a:r>
            <a:r>
              <a:rPr lang="en-US" altLang="ja-JP" sz="900" dirty="0">
                <a:latin typeface="ＭＳ ゴシック" panose="020B0609070205080204" pitchFamily="49" charset="-128"/>
                <a:ea typeface="ＭＳ ゴシック" panose="020B0609070205080204" pitchFamily="49" charset="-128"/>
              </a:rPr>
              <a:t>-2</a:t>
            </a:r>
            <a:r>
              <a:rPr lang="ja-JP" altLang="en-US" sz="900" dirty="0" err="1" smtClean="0">
                <a:latin typeface="ＭＳ ゴシック" panose="020B0609070205080204" pitchFamily="49" charset="-128"/>
                <a:ea typeface="ＭＳ ゴシック" panose="020B0609070205080204" pitchFamily="49" charset="-128"/>
              </a:rPr>
              <a:t>、</a:t>
            </a:r>
            <a:r>
              <a:rPr lang="ja-JP" altLang="en-US" sz="900" dirty="0" smtClean="0">
                <a:latin typeface="ＭＳ ゴシック" panose="020B0609070205080204" pitchFamily="49" charset="-128"/>
                <a:ea typeface="ＭＳ ゴシック" panose="020B0609070205080204" pitchFamily="49" charset="-128"/>
              </a:rPr>
              <a:t>Ⓒ</a:t>
            </a:r>
            <a:r>
              <a:rPr lang="en-US" altLang="ja-JP" sz="900" dirty="0" smtClean="0">
                <a:latin typeface="ＭＳ ゴシック" panose="020B0609070205080204" pitchFamily="49" charset="-128"/>
                <a:ea typeface="ＭＳ ゴシック" panose="020B0609070205080204" pitchFamily="49" charset="-128"/>
              </a:rPr>
              <a:t>-2</a:t>
            </a:r>
            <a:r>
              <a:rPr lang="ja-JP" altLang="en-US" sz="900" dirty="0">
                <a:latin typeface="ＭＳ ゴシック" panose="020B0609070205080204" pitchFamily="49" charset="-128"/>
                <a:ea typeface="ＭＳ ゴシック" panose="020B0609070205080204" pitchFamily="49" charset="-128"/>
              </a:rPr>
              <a:t>に記載した作業の特徴や環境の中で、事業主の配慮があればできることを記載します。対象の職場（実習先）で起こる可能性が高いこと等、特に優先して伝えるべき場面を</a:t>
            </a:r>
            <a:r>
              <a:rPr lang="ja-JP" altLang="en-US" sz="900" b="1" u="sng" dirty="0">
                <a:latin typeface="ＭＳ ゴシック" panose="020B0609070205080204" pitchFamily="49" charset="-128"/>
                <a:ea typeface="ＭＳ ゴシック" panose="020B0609070205080204" pitchFamily="49" charset="-128"/>
              </a:rPr>
              <a:t>１つに絞って記載してください。</a:t>
            </a:r>
            <a:r>
              <a:rPr lang="ja-JP" altLang="en-US" sz="900" dirty="0">
                <a:latin typeface="ＭＳ ゴシック" panose="020B0609070205080204" pitchFamily="49" charset="-128"/>
                <a:ea typeface="ＭＳ ゴシック" panose="020B0609070205080204" pitchFamily="49" charset="-128"/>
              </a:rPr>
              <a:t>シートの構造上、複数の場面を設定すると、検証の際に整理がしづらくなります。</a:t>
            </a:r>
            <a:endParaRPr lang="en-US" altLang="ja-JP" sz="900" b="1" u="sng" dirty="0">
              <a:latin typeface="ＭＳ ゴシック" panose="020B0609070205080204" pitchFamily="49" charset="-128"/>
              <a:ea typeface="ＭＳ ゴシック" panose="020B0609070205080204" pitchFamily="49" charset="-128"/>
            </a:endParaRPr>
          </a:p>
        </p:txBody>
      </p:sp>
      <p:sp>
        <p:nvSpPr>
          <p:cNvPr id="35" name="テキスト ボックス 34"/>
          <p:cNvSpPr txBox="1"/>
          <p:nvPr/>
        </p:nvSpPr>
        <p:spPr>
          <a:xfrm>
            <a:off x="3349853" y="5749966"/>
            <a:ext cx="356577" cy="369332"/>
          </a:xfrm>
          <a:prstGeom prst="rect">
            <a:avLst/>
          </a:prstGeom>
          <a:noFill/>
        </p:spPr>
        <p:txBody>
          <a:bodyPr wrap="square" rtlCol="0">
            <a:spAutoFit/>
          </a:bodyPr>
          <a:lstStyle/>
          <a:p>
            <a:r>
              <a:rPr lang="ja-JP" altLang="en-US" dirty="0" smtClean="0">
                <a:solidFill>
                  <a:srgbClr val="FF0000"/>
                </a:solidFill>
              </a:rPr>
              <a:t>Ⓔ</a:t>
            </a:r>
            <a:endParaRPr lang="ja-JP" altLang="en-US" dirty="0">
              <a:solidFill>
                <a:srgbClr val="FF0000"/>
              </a:solidFill>
            </a:endParaRPr>
          </a:p>
        </p:txBody>
      </p:sp>
      <p:sp>
        <p:nvSpPr>
          <p:cNvPr id="36" name="テキスト ボックス 35"/>
          <p:cNvSpPr txBox="1"/>
          <p:nvPr/>
        </p:nvSpPr>
        <p:spPr>
          <a:xfrm>
            <a:off x="3676567" y="5782430"/>
            <a:ext cx="969537"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セルフケア</a:t>
            </a:r>
            <a:endParaRPr lang="en-US" altLang="ja-JP" sz="1100" dirty="0">
              <a:latin typeface="ＭＳ ゴシック" panose="020B0609070205080204" pitchFamily="49" charset="-128"/>
              <a:ea typeface="ＭＳ ゴシック" panose="020B0609070205080204" pitchFamily="49" charset="-128"/>
            </a:endParaRPr>
          </a:p>
        </p:txBody>
      </p:sp>
      <p:sp>
        <p:nvSpPr>
          <p:cNvPr id="37" name="テキスト ボックス 36"/>
          <p:cNvSpPr txBox="1"/>
          <p:nvPr/>
        </p:nvSpPr>
        <p:spPr>
          <a:xfrm>
            <a:off x="5044449" y="5820478"/>
            <a:ext cx="1735965"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p>
        </p:txBody>
      </p:sp>
      <p:sp>
        <p:nvSpPr>
          <p:cNvPr id="39" name="テキスト ボックス 38"/>
          <p:cNvSpPr txBox="1"/>
          <p:nvPr/>
        </p:nvSpPr>
        <p:spPr>
          <a:xfrm>
            <a:off x="3572413" y="5970748"/>
            <a:ext cx="3235820" cy="369332"/>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苦手な場面に対し、自分でできる工夫について、本人の意向を確認しながら記載します（記載項目例</a:t>
            </a:r>
            <a:r>
              <a:rPr lang="en-US" altLang="ja-JP" sz="900" dirty="0">
                <a:latin typeface="ＭＳ ゴシック" panose="020B0609070205080204" pitchFamily="49" charset="-128"/>
                <a:ea typeface="ＭＳ ゴシック" panose="020B0609070205080204" pitchFamily="49" charset="-128"/>
              </a:rPr>
              <a:t>B</a:t>
            </a:r>
            <a:r>
              <a:rPr lang="ja-JP" altLang="en-US" sz="900" dirty="0">
                <a:latin typeface="ＭＳ ゴシック" panose="020B0609070205080204" pitchFamily="49" charset="-128"/>
                <a:ea typeface="ＭＳ ゴシック" panose="020B0609070205080204" pitchFamily="49" charset="-128"/>
              </a:rPr>
              <a:t>参照）。</a:t>
            </a:r>
            <a:endParaRPr lang="en-US" altLang="ja-JP" sz="900" dirty="0">
              <a:latin typeface="ＭＳ ゴシック" panose="020B0609070205080204" pitchFamily="49" charset="-128"/>
              <a:ea typeface="ＭＳ ゴシック" panose="020B0609070205080204" pitchFamily="49" charset="-128"/>
            </a:endParaRPr>
          </a:p>
        </p:txBody>
      </p:sp>
      <p:sp>
        <p:nvSpPr>
          <p:cNvPr id="40" name="テキスト ボックス 39"/>
          <p:cNvSpPr txBox="1"/>
          <p:nvPr/>
        </p:nvSpPr>
        <p:spPr>
          <a:xfrm>
            <a:off x="3340998" y="6421380"/>
            <a:ext cx="415498" cy="369332"/>
          </a:xfrm>
          <a:prstGeom prst="rect">
            <a:avLst/>
          </a:prstGeom>
          <a:noFill/>
        </p:spPr>
        <p:txBody>
          <a:bodyPr wrap="none" rtlCol="0">
            <a:spAutoFit/>
          </a:bodyPr>
          <a:lstStyle/>
          <a:p>
            <a:r>
              <a:rPr lang="ja-JP" altLang="en-US" dirty="0">
                <a:solidFill>
                  <a:srgbClr val="FF0000"/>
                </a:solidFill>
              </a:rPr>
              <a:t>Ⓕ</a:t>
            </a:r>
          </a:p>
        </p:txBody>
      </p:sp>
      <p:sp>
        <p:nvSpPr>
          <p:cNvPr id="41" name="テキスト ボックス 40"/>
          <p:cNvSpPr txBox="1"/>
          <p:nvPr/>
        </p:nvSpPr>
        <p:spPr>
          <a:xfrm>
            <a:off x="3611720" y="6454535"/>
            <a:ext cx="1732972"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事業主への配慮希望</a:t>
            </a:r>
            <a:endParaRPr lang="en-US" altLang="ja-JP" sz="11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5084777" y="6521605"/>
            <a:ext cx="1707311"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p>
        </p:txBody>
      </p:sp>
      <p:sp>
        <p:nvSpPr>
          <p:cNvPr id="43" name="テキスト ボックス 42"/>
          <p:cNvSpPr txBox="1"/>
          <p:nvPr/>
        </p:nvSpPr>
        <p:spPr>
          <a:xfrm>
            <a:off x="3568947" y="6711617"/>
            <a:ext cx="3235820" cy="6463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苦手な場面に対し、事業主にお願いする</a:t>
            </a:r>
            <a:r>
              <a:rPr lang="ja-JP" altLang="en-US" sz="900" dirty="0" smtClean="0">
                <a:latin typeface="ＭＳ ゴシック" panose="020B0609070205080204" pitchFamily="49" charset="-128"/>
                <a:ea typeface="ＭＳ ゴシック" panose="020B0609070205080204" pitchFamily="49" charset="-128"/>
              </a:rPr>
              <a:t>配慮につ</a:t>
            </a:r>
            <a:r>
              <a:rPr lang="ja-JP" altLang="en-US" sz="900" dirty="0">
                <a:latin typeface="ＭＳ ゴシック" panose="020B0609070205080204" pitchFamily="49" charset="-128"/>
                <a:ea typeface="ＭＳ ゴシック" panose="020B0609070205080204" pitchFamily="49" charset="-128"/>
              </a:rPr>
              <a:t>いて記載します（記載項目例</a:t>
            </a:r>
            <a:r>
              <a:rPr lang="en-US" altLang="ja-JP" sz="900" dirty="0">
                <a:latin typeface="ＭＳ ゴシック" panose="020B0609070205080204" pitchFamily="49" charset="-128"/>
                <a:ea typeface="ＭＳ ゴシック" panose="020B0609070205080204" pitchFamily="49" charset="-128"/>
              </a:rPr>
              <a:t>C</a:t>
            </a:r>
            <a:r>
              <a:rPr lang="ja-JP" altLang="en-US" sz="900" dirty="0">
                <a:latin typeface="ＭＳ ゴシック" panose="020B0609070205080204" pitchFamily="49" charset="-128"/>
                <a:ea typeface="ＭＳ ゴシック" panose="020B0609070205080204" pitchFamily="49" charset="-128"/>
              </a:rPr>
              <a:t>参照）。お願いする配慮事項が、対象の職場（実習先）において、過重な負担となる場合は、代替案や優先順位についても検討する必要があります。</a:t>
            </a:r>
            <a:endParaRPr lang="en-US" altLang="ja-JP" sz="900" dirty="0">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3361198" y="7341441"/>
            <a:ext cx="415498" cy="369332"/>
          </a:xfrm>
          <a:prstGeom prst="rect">
            <a:avLst/>
          </a:prstGeom>
          <a:noFill/>
        </p:spPr>
        <p:txBody>
          <a:bodyPr wrap="none" rtlCol="0">
            <a:spAutoFit/>
          </a:bodyPr>
          <a:lstStyle/>
          <a:p>
            <a:r>
              <a:rPr lang="ja-JP" altLang="en-US" dirty="0">
                <a:solidFill>
                  <a:srgbClr val="FF0000"/>
                </a:solidFill>
              </a:rPr>
              <a:t>Ⓖ</a:t>
            </a:r>
          </a:p>
        </p:txBody>
      </p:sp>
      <p:sp>
        <p:nvSpPr>
          <p:cNvPr id="45" name="テキスト ボックス 44"/>
          <p:cNvSpPr txBox="1"/>
          <p:nvPr/>
        </p:nvSpPr>
        <p:spPr>
          <a:xfrm>
            <a:off x="5059345" y="7423593"/>
            <a:ext cx="1724192"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★本人または支援者記載欄</a:t>
            </a:r>
          </a:p>
        </p:txBody>
      </p:sp>
      <p:sp>
        <p:nvSpPr>
          <p:cNvPr id="46" name="テキスト ボックス 45"/>
          <p:cNvSpPr txBox="1"/>
          <p:nvPr/>
        </p:nvSpPr>
        <p:spPr>
          <a:xfrm>
            <a:off x="3770034" y="7362202"/>
            <a:ext cx="969537"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自己評価</a:t>
            </a:r>
            <a:endParaRPr lang="en-US" altLang="ja-JP" sz="1100" dirty="0">
              <a:latin typeface="ＭＳ ゴシック" panose="020B0609070205080204" pitchFamily="49" charset="-128"/>
              <a:ea typeface="ＭＳ ゴシック" panose="020B0609070205080204" pitchFamily="49" charset="-128"/>
            </a:endParaRPr>
          </a:p>
        </p:txBody>
      </p:sp>
      <p:sp>
        <p:nvSpPr>
          <p:cNvPr id="48" name="テキスト ボックス 47"/>
          <p:cNvSpPr txBox="1"/>
          <p:nvPr/>
        </p:nvSpPr>
        <p:spPr>
          <a:xfrm>
            <a:off x="3581049" y="7581495"/>
            <a:ext cx="3235820" cy="1061829"/>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職場（実習先）で一定期間、セルフケアを実践し、事業主に配慮をお願いした結果を記載します。実際の職場で実践できることだったのか、実践した結果、どのくらい、どんな効果があったのかを、面談等で振り返りながら記載します。本人が話すエピソードをもとに、支援者が内容をまとめてもかまいません。言葉で表現しにくい方には、数字（目盛り）を使って、効果を確認してください。</a:t>
            </a:r>
            <a:endParaRPr lang="en-US" altLang="ja-JP" sz="900" dirty="0">
              <a:latin typeface="ＭＳ ゴシック" panose="020B0609070205080204" pitchFamily="49" charset="-128"/>
              <a:ea typeface="ＭＳ ゴシック" panose="020B0609070205080204" pitchFamily="49" charset="-128"/>
            </a:endParaRPr>
          </a:p>
        </p:txBody>
      </p:sp>
      <p:sp>
        <p:nvSpPr>
          <p:cNvPr id="49" name="テキスト ボックス 48"/>
          <p:cNvSpPr txBox="1"/>
          <p:nvPr/>
        </p:nvSpPr>
        <p:spPr>
          <a:xfrm>
            <a:off x="3376643" y="8582541"/>
            <a:ext cx="415498" cy="369332"/>
          </a:xfrm>
          <a:prstGeom prst="rect">
            <a:avLst/>
          </a:prstGeom>
          <a:noFill/>
        </p:spPr>
        <p:txBody>
          <a:bodyPr wrap="none" rtlCol="0">
            <a:spAutoFit/>
          </a:bodyPr>
          <a:lstStyle/>
          <a:p>
            <a:r>
              <a:rPr lang="ja-JP" altLang="en-US" dirty="0">
                <a:solidFill>
                  <a:srgbClr val="FF0000"/>
                </a:solidFill>
              </a:rPr>
              <a:t>Ⓗ</a:t>
            </a:r>
          </a:p>
        </p:txBody>
      </p:sp>
      <p:sp>
        <p:nvSpPr>
          <p:cNvPr id="50" name="テキスト ボックス 49"/>
          <p:cNvSpPr txBox="1"/>
          <p:nvPr/>
        </p:nvSpPr>
        <p:spPr>
          <a:xfrm>
            <a:off x="3786163" y="8666608"/>
            <a:ext cx="969537"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他者評価</a:t>
            </a:r>
            <a:endParaRPr lang="en-US" altLang="ja-JP" sz="1100" dirty="0">
              <a:latin typeface="ＭＳ ゴシック" panose="020B0609070205080204" pitchFamily="49" charset="-128"/>
              <a:ea typeface="ＭＳ ゴシック" panose="020B0609070205080204" pitchFamily="49" charset="-128"/>
            </a:endParaRPr>
          </a:p>
        </p:txBody>
      </p:sp>
      <p:sp>
        <p:nvSpPr>
          <p:cNvPr id="51" name="テキスト ボックス 50"/>
          <p:cNvSpPr txBox="1"/>
          <p:nvPr/>
        </p:nvSpPr>
        <p:spPr>
          <a:xfrm>
            <a:off x="5629367" y="8700274"/>
            <a:ext cx="1145163" cy="153888"/>
          </a:xfrm>
          <a:prstGeom prst="rect">
            <a:avLst/>
          </a:prstGeom>
          <a:solidFill>
            <a:schemeClr val="tx2"/>
          </a:solidFill>
        </p:spPr>
        <p:txBody>
          <a:bodyPr wrap="square" tIns="0" bIns="0" rtlCol="0" anchor="ctr" anchorCtr="0">
            <a:spAutoFit/>
          </a:bodyPr>
          <a:lstStyle/>
          <a:p>
            <a:r>
              <a:rPr lang="ja-JP" altLang="en-US" sz="1000" dirty="0">
                <a:solidFill>
                  <a:schemeClr val="bg1"/>
                </a:solidFill>
              </a:rPr>
              <a:t>★支援者記載欄</a:t>
            </a:r>
          </a:p>
        </p:txBody>
      </p:sp>
      <p:sp>
        <p:nvSpPr>
          <p:cNvPr id="53" name="テキスト ボックス 52"/>
          <p:cNvSpPr txBox="1"/>
          <p:nvPr/>
        </p:nvSpPr>
        <p:spPr>
          <a:xfrm>
            <a:off x="3598686" y="8872235"/>
            <a:ext cx="3235820" cy="507831"/>
          </a:xfrm>
          <a:prstGeom prst="rect">
            <a:avLst/>
          </a:prstGeom>
          <a:noFill/>
        </p:spPr>
        <p:txBody>
          <a:bodyPr wrap="square" rtlCol="0">
            <a:spAutoFit/>
          </a:bodyPr>
          <a:lstStyle/>
          <a:p>
            <a:r>
              <a:rPr lang="ja-JP" altLang="en-US" sz="900" dirty="0">
                <a:latin typeface="ＭＳ ゴシック" panose="020B0609070205080204" pitchFamily="49" charset="-128"/>
                <a:ea typeface="ＭＳ ゴシック" panose="020B0609070205080204" pitchFamily="49" charset="-128"/>
              </a:rPr>
              <a:t>セルフケアや配慮をお願いしたことについて、職場訪問等で見た本人の様子や、職場（実習先）の担当者に確認したことをもとに、支援者として感じたことを記載します。</a:t>
            </a:r>
            <a:endParaRPr lang="en-US" altLang="ja-JP" sz="900" dirty="0">
              <a:latin typeface="ＭＳ ゴシック" panose="020B0609070205080204" pitchFamily="49" charset="-128"/>
              <a:ea typeface="ＭＳ ゴシック" panose="020B0609070205080204" pitchFamily="49" charset="-128"/>
            </a:endParaRPr>
          </a:p>
        </p:txBody>
      </p:sp>
      <p:sp>
        <p:nvSpPr>
          <p:cNvPr id="52" name="テキスト ボックス 51"/>
          <p:cNvSpPr txBox="1"/>
          <p:nvPr/>
        </p:nvSpPr>
        <p:spPr>
          <a:xfrm>
            <a:off x="293997" y="7698515"/>
            <a:ext cx="2994302" cy="400110"/>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面談等の中で、本人と支援者が話し合いながら、一緒に作成します。</a:t>
            </a:r>
            <a:endParaRPr lang="en-US" altLang="ja-JP" sz="1000" dirty="0">
              <a:latin typeface="ＭＳ ゴシック" panose="020B0609070205080204" pitchFamily="49" charset="-128"/>
              <a:ea typeface="ＭＳ ゴシック" panose="020B0609070205080204" pitchFamily="49" charset="-128"/>
            </a:endParaRPr>
          </a:p>
        </p:txBody>
      </p:sp>
      <p:pic>
        <p:nvPicPr>
          <p:cNvPr id="5" name="図 4"/>
          <p:cNvPicPr>
            <a:picLocks noChangeAspect="1"/>
          </p:cNvPicPr>
          <p:nvPr/>
        </p:nvPicPr>
        <p:blipFill>
          <a:blip r:embed="rId2"/>
          <a:stretch>
            <a:fillRect/>
          </a:stretch>
        </p:blipFill>
        <p:spPr>
          <a:xfrm>
            <a:off x="109943" y="439981"/>
            <a:ext cx="6645216" cy="5279594"/>
          </a:xfrm>
          <a:prstGeom prst="rect">
            <a:avLst/>
          </a:prstGeom>
        </p:spPr>
      </p:pic>
    </p:spTree>
    <p:extLst>
      <p:ext uri="{BB962C8B-B14F-4D97-AF65-F5344CB8AC3E}">
        <p14:creationId xmlns:p14="http://schemas.microsoft.com/office/powerpoint/2010/main" val="2167316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p:cNvSpPr>
            <a:spLocks noGrp="1"/>
          </p:cNvSpPr>
          <p:nvPr>
            <p:ph idx="1"/>
          </p:nvPr>
        </p:nvSpPr>
        <p:spPr>
          <a:xfrm>
            <a:off x="133931" y="5247094"/>
            <a:ext cx="6676913" cy="981190"/>
          </a:xfrm>
          <a:ln w="15875">
            <a:solidFill>
              <a:schemeClr val="tx1"/>
            </a:solidFill>
            <a:prstDash val="sysDash"/>
          </a:ln>
        </p:spPr>
        <p:txBody>
          <a:bodyPr numCol="2">
            <a:normAutofit/>
          </a:bodyPr>
          <a:lstStyle/>
          <a:p>
            <a:pPr marL="0" indent="0">
              <a:buNone/>
            </a:pPr>
            <a:r>
              <a:rPr lang="ja-JP" altLang="en-US" sz="1200" dirty="0">
                <a:latin typeface="ＭＳ ゴシック" panose="020B0609070205080204" pitchFamily="49" charset="-128"/>
                <a:ea typeface="ＭＳ ゴシック" panose="020B0609070205080204" pitchFamily="49" charset="-128"/>
              </a:rPr>
              <a:t>　　　　　　　　　　　　</a:t>
            </a:r>
            <a:endParaRPr lang="en-US" altLang="ja-JP" sz="12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a:xfrm>
            <a:off x="2996952" y="9324627"/>
            <a:ext cx="571500" cy="486833"/>
          </a:xfrm>
        </p:spPr>
        <p:txBody>
          <a:bodyPr/>
          <a:lstStyle/>
          <a:p>
            <a:r>
              <a:rPr kumimoji="1" lang="en-US" altLang="ja-JP" sz="1600" dirty="0"/>
              <a:t>4</a:t>
            </a:r>
            <a:endParaRPr kumimoji="1" lang="ja-JP" altLang="en-US" sz="1600" dirty="0"/>
          </a:p>
        </p:txBody>
      </p:sp>
      <p:sp>
        <p:nvSpPr>
          <p:cNvPr id="12" name="タイトル 1"/>
          <p:cNvSpPr txBox="1">
            <a:spLocks/>
          </p:cNvSpPr>
          <p:nvPr/>
        </p:nvSpPr>
        <p:spPr>
          <a:xfrm>
            <a:off x="232446" y="6444307"/>
            <a:ext cx="3257501" cy="333013"/>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1800" dirty="0">
                <a:latin typeface="ＭＳ ゴシック" panose="020B0609070205080204" pitchFamily="49" charset="-128"/>
                <a:ea typeface="ＭＳ ゴシック" panose="020B0609070205080204" pitchFamily="49" charset="-128"/>
              </a:rPr>
              <a:t>カードの取り扱いについて</a:t>
            </a:r>
          </a:p>
        </p:txBody>
      </p:sp>
      <p:sp>
        <p:nvSpPr>
          <p:cNvPr id="13" name="コンテンツ プレースホルダー 2"/>
          <p:cNvSpPr txBox="1">
            <a:spLocks/>
          </p:cNvSpPr>
          <p:nvPr/>
        </p:nvSpPr>
        <p:spPr>
          <a:xfrm>
            <a:off x="342900" y="6878305"/>
            <a:ext cx="6172200" cy="2355653"/>
          </a:xfrm>
          <a:prstGeom prst="rect">
            <a:avLst/>
          </a:prstGeom>
        </p:spPr>
        <p:txBody>
          <a:bodyPr vert="horz">
            <a:normAutofit fontScale="92500" lnSpcReduction="20000"/>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r>
              <a:rPr lang="ja-JP" altLang="en-US" sz="1200" dirty="0">
                <a:latin typeface="ＭＳ ゴシック" panose="020B0609070205080204" pitchFamily="49" charset="-128"/>
                <a:ea typeface="ＭＳ ゴシック" panose="020B0609070205080204" pitchFamily="49" charset="-128"/>
              </a:rPr>
              <a:t>本カードの内容を企業等の第三者に提供する場合は、個人情報になりますので、障がいのある方と話し合い、同意のもと、必要に応じて提供するようにしてください。</a:t>
            </a:r>
          </a:p>
          <a:p>
            <a:pPr marL="0" indent="0">
              <a:buNone/>
            </a:pPr>
            <a:r>
              <a:rPr lang="ja-JP" altLang="en-US" sz="1200" dirty="0">
                <a:latin typeface="ＭＳ ゴシック" panose="020B0609070205080204" pitchFamily="49" charset="-128"/>
                <a:ea typeface="ＭＳ ゴシック" panose="020B0609070205080204" pitchFamily="49" charset="-128"/>
              </a:rPr>
              <a:t>　　</a:t>
            </a:r>
          </a:p>
          <a:p>
            <a:r>
              <a:rPr lang="ja-JP" altLang="en-US" sz="1200" dirty="0" smtClean="0">
                <a:latin typeface="ＭＳ ゴシック" panose="020B0609070205080204" pitchFamily="49" charset="-128"/>
                <a:ea typeface="ＭＳ ゴシック" panose="020B0609070205080204" pitchFamily="49" charset="-128"/>
              </a:rPr>
              <a:t>本カードの</a:t>
            </a:r>
            <a:r>
              <a:rPr lang="ja-JP" altLang="en-US" sz="1200" dirty="0">
                <a:latin typeface="ＭＳ ゴシック" panose="020B0609070205080204" pitchFamily="49" charset="-128"/>
                <a:ea typeface="ＭＳ ゴシック" panose="020B0609070205080204" pitchFamily="49" charset="-128"/>
              </a:rPr>
              <a:t>保管につきましては、他の個人情報と同様に厳重に管理してください</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a:p>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本カード</a:t>
            </a:r>
            <a:r>
              <a:rPr lang="ja-JP" altLang="en-US" sz="1200" dirty="0">
                <a:latin typeface="ＭＳ ゴシック" panose="020B0609070205080204" pitchFamily="49" charset="-128"/>
                <a:ea typeface="ＭＳ ゴシック" panose="020B0609070205080204" pitchFamily="49" charset="-128"/>
              </a:rPr>
              <a:t>は、障がいのある方と支援者が面談等で話をしながら、働くうえでの強みや配慮事項を整理するためのツールの一つとして作成したものです。</a:t>
            </a:r>
          </a:p>
          <a:p>
            <a:pPr marL="0" indent="0">
              <a:buNone/>
            </a:pPr>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カード</a:t>
            </a:r>
            <a:r>
              <a:rPr lang="ja-JP" altLang="en-US" sz="1200" dirty="0">
                <a:latin typeface="ＭＳ ゴシック" panose="020B0609070205080204" pitchFamily="49" charset="-128"/>
                <a:ea typeface="ＭＳ ゴシック" panose="020B0609070205080204" pitchFamily="49" charset="-128"/>
              </a:rPr>
              <a:t>に記したものには、強制力や拘束力はありません。</a:t>
            </a:r>
            <a:endParaRPr lang="en-US" altLang="ja-JP" sz="1200" dirty="0">
              <a:latin typeface="ＭＳ ゴシック" panose="020B0609070205080204" pitchFamily="49" charset="-128"/>
              <a:ea typeface="ＭＳ ゴシック" panose="020B0609070205080204" pitchFamily="49" charset="-128"/>
            </a:endParaRPr>
          </a:p>
          <a:p>
            <a:pPr marL="0" indent="0">
              <a:buNone/>
            </a:pPr>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本カードは、すべての障がいのある方や支援者に作成義務を想定しているものではありません。</a:t>
            </a:r>
            <a:endParaRPr lang="en-US" altLang="ja-JP" sz="1200" dirty="0">
              <a:latin typeface="ＭＳ ゴシック" panose="020B0609070205080204" pitchFamily="49" charset="-128"/>
              <a:ea typeface="ＭＳ ゴシック" panose="020B0609070205080204" pitchFamily="49" charset="-128"/>
            </a:endParaRPr>
          </a:p>
          <a:p>
            <a:pPr marL="0" indent="0">
              <a:buNone/>
            </a:pP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本カードは</a:t>
            </a:r>
            <a:r>
              <a:rPr lang="en-US" altLang="ja-JP" sz="1200" dirty="0" smtClean="0">
                <a:latin typeface="ＭＳ ゴシック" panose="020B0609070205080204" pitchFamily="49" charset="-128"/>
                <a:ea typeface="ＭＳ ゴシック" panose="020B0609070205080204" pitchFamily="49" charset="-128"/>
              </a:rPr>
              <a:t>EXCEL</a:t>
            </a:r>
            <a:r>
              <a:rPr lang="ja-JP" altLang="en-US" sz="1200" dirty="0" smtClean="0">
                <a:latin typeface="ＭＳ ゴシック" panose="020B0609070205080204" pitchFamily="49" charset="-128"/>
                <a:ea typeface="ＭＳ ゴシック" panose="020B0609070205080204" pitchFamily="49" charset="-128"/>
              </a:rPr>
              <a:t>形式で作成しています。各機関で作成している既存の様式と併用するために一部を抜粋する等、必要に応じて加工、修正していただくことも可能です。</a:t>
            </a:r>
            <a:endParaRPr lang="en-US" altLang="ja-JP" sz="1200" dirty="0" smtClean="0">
              <a:latin typeface="ＭＳ ゴシック" panose="020B0609070205080204" pitchFamily="49" charset="-128"/>
              <a:ea typeface="ＭＳ ゴシック" panose="020B0609070205080204" pitchFamily="49" charset="-128"/>
            </a:endParaRPr>
          </a:p>
          <a:p>
            <a:pPr marL="0" indent="0">
              <a:buNone/>
            </a:pPr>
            <a:endParaRPr lang="en-US" altLang="ja-JP" sz="1200" dirty="0">
              <a:latin typeface="ＭＳ ゴシック" panose="020B0609070205080204" pitchFamily="49" charset="-128"/>
              <a:ea typeface="ＭＳ ゴシック" panose="020B0609070205080204" pitchFamily="49" charset="-128"/>
            </a:endParaRPr>
          </a:p>
          <a:p>
            <a:pPr marL="0" indent="0">
              <a:buNone/>
            </a:pPr>
            <a:endParaRPr lang="en-US" altLang="ja-JP" sz="1200" dirty="0">
              <a:latin typeface="ＭＳ ゴシック" panose="020B0609070205080204" pitchFamily="49" charset="-128"/>
              <a:ea typeface="ＭＳ ゴシック" panose="020B0609070205080204" pitchFamily="49" charset="-128"/>
            </a:endParaRPr>
          </a:p>
          <a:p>
            <a:endParaRPr lang="ja-JP" altLang="en-US" sz="1200" dirty="0"/>
          </a:p>
        </p:txBody>
      </p:sp>
      <p:sp>
        <p:nvSpPr>
          <p:cNvPr id="15" name="タイトル 1"/>
          <p:cNvSpPr txBox="1">
            <a:spLocks/>
          </p:cNvSpPr>
          <p:nvPr/>
        </p:nvSpPr>
        <p:spPr>
          <a:xfrm>
            <a:off x="133931" y="-55914"/>
            <a:ext cx="6172200" cy="392596"/>
          </a:xfrm>
          <a:prstGeom prst="rect">
            <a:avLst/>
          </a:prstGeom>
        </p:spPr>
        <p:txBody>
          <a:bodyPr vert="horz" lIns="0" rIns="0" bIns="0" anchor="b">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1800" dirty="0">
                <a:latin typeface="ＭＳ ゴシック" panose="020B0609070205080204" pitchFamily="49" charset="-128"/>
                <a:ea typeface="ＭＳ ゴシック" panose="020B0609070205080204" pitchFamily="49" charset="-128"/>
              </a:rPr>
              <a:t>（記入内容）記載項目例</a:t>
            </a:r>
          </a:p>
        </p:txBody>
      </p:sp>
      <p:sp>
        <p:nvSpPr>
          <p:cNvPr id="17" name="テキスト ボックス 16"/>
          <p:cNvSpPr txBox="1"/>
          <p:nvPr/>
        </p:nvSpPr>
        <p:spPr>
          <a:xfrm>
            <a:off x="206154" y="5617533"/>
            <a:ext cx="6445695" cy="707886"/>
          </a:xfrm>
          <a:prstGeom prst="rect">
            <a:avLst/>
          </a:prstGeom>
          <a:noFill/>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あくまで一つの例なので、項目例にあてはまらないケースもたくさんあります。また、本人に「記載項目例」をそのまま提示すると、情報量の多さから混乱をまねく場合もあります。支援者が本人と面談をする際に参考とするなど、必要に応じてご活用ください。</a:t>
            </a:r>
            <a:endParaRPr lang="en-US" altLang="ja-JP" sz="1000" dirty="0">
              <a:latin typeface="ＭＳ ゴシック" panose="020B0609070205080204" pitchFamily="49" charset="-128"/>
              <a:ea typeface="ＭＳ ゴシック" panose="020B0609070205080204" pitchFamily="49" charset="-128"/>
            </a:endParaRPr>
          </a:p>
          <a:p>
            <a:endParaRPr lang="en-US" altLang="ja-JP" sz="1000" dirty="0"/>
          </a:p>
        </p:txBody>
      </p:sp>
      <p:sp>
        <p:nvSpPr>
          <p:cNvPr id="18" name="テキスト ボックス 17"/>
          <p:cNvSpPr txBox="1"/>
          <p:nvPr/>
        </p:nvSpPr>
        <p:spPr>
          <a:xfrm>
            <a:off x="280483" y="5353312"/>
            <a:ext cx="1604058" cy="184666"/>
          </a:xfrm>
          <a:prstGeom prst="rect">
            <a:avLst/>
          </a:prstGeom>
          <a:solidFill>
            <a:srgbClr val="FFCC99"/>
          </a:solidFill>
        </p:spPr>
        <p:txBody>
          <a:bodyPr wrap="square" tIns="0" bIns="0" rtlCol="0" anchor="ctr" anchorCtr="0">
            <a:spAutoFit/>
          </a:bodyPr>
          <a:lstStyle/>
          <a:p>
            <a:r>
              <a:rPr lang="ja-JP" altLang="en-US" sz="1200" dirty="0">
                <a:latin typeface="ＭＳ ゴシック" panose="020B0609070205080204" pitchFamily="49" charset="-128"/>
                <a:ea typeface="ＭＳ ゴシック" panose="020B0609070205080204" pitchFamily="49" charset="-128"/>
              </a:rPr>
              <a:t>使うときの留意事項</a:t>
            </a:r>
            <a:endParaRPr lang="en-US" altLang="ja-JP" sz="1200" dirty="0">
              <a:latin typeface="ＭＳ ゴシック" panose="020B0609070205080204" pitchFamily="49" charset="-128"/>
              <a:ea typeface="ＭＳ ゴシック" panose="020B0609070205080204" pitchFamily="49"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933479200"/>
              </p:ext>
            </p:extLst>
          </p:nvPr>
        </p:nvGraphicFramePr>
        <p:xfrm>
          <a:off x="153954" y="539651"/>
          <a:ext cx="6578400" cy="4554948"/>
        </p:xfrm>
        <a:graphic>
          <a:graphicData uri="http://schemas.openxmlformats.org/drawingml/2006/table">
            <a:tbl>
              <a:tblPr/>
              <a:tblGrid>
                <a:gridCol w="141209">
                  <a:extLst>
                    <a:ext uri="{9D8B030D-6E8A-4147-A177-3AD203B41FA5}">
                      <a16:colId xmlns:a16="http://schemas.microsoft.com/office/drawing/2014/main" val="502101144"/>
                    </a:ext>
                  </a:extLst>
                </a:gridCol>
                <a:gridCol w="2051591">
                  <a:extLst>
                    <a:ext uri="{9D8B030D-6E8A-4147-A177-3AD203B41FA5}">
                      <a16:colId xmlns:a16="http://schemas.microsoft.com/office/drawing/2014/main" val="952230193"/>
                    </a:ext>
                  </a:extLst>
                </a:gridCol>
                <a:gridCol w="136339">
                  <a:extLst>
                    <a:ext uri="{9D8B030D-6E8A-4147-A177-3AD203B41FA5}">
                      <a16:colId xmlns:a16="http://schemas.microsoft.com/office/drawing/2014/main" val="3089920634"/>
                    </a:ext>
                  </a:extLst>
                </a:gridCol>
                <a:gridCol w="2051591">
                  <a:extLst>
                    <a:ext uri="{9D8B030D-6E8A-4147-A177-3AD203B41FA5}">
                      <a16:colId xmlns:a16="http://schemas.microsoft.com/office/drawing/2014/main" val="2211183862"/>
                    </a:ext>
                  </a:extLst>
                </a:gridCol>
                <a:gridCol w="146079">
                  <a:extLst>
                    <a:ext uri="{9D8B030D-6E8A-4147-A177-3AD203B41FA5}">
                      <a16:colId xmlns:a16="http://schemas.microsoft.com/office/drawing/2014/main" val="3201188378"/>
                    </a:ext>
                  </a:extLst>
                </a:gridCol>
                <a:gridCol w="2051591">
                  <a:extLst>
                    <a:ext uri="{9D8B030D-6E8A-4147-A177-3AD203B41FA5}">
                      <a16:colId xmlns:a16="http://schemas.microsoft.com/office/drawing/2014/main" val="295414091"/>
                    </a:ext>
                  </a:extLst>
                </a:gridCol>
              </a:tblGrid>
              <a:tr h="179436">
                <a:tc gridSpan="2">
                  <a:txBody>
                    <a:bodyPr/>
                    <a:lstStyle/>
                    <a:p>
                      <a:pPr algn="ctr"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Ａ　仕事や作業の特徴や環境</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Ｂ　自分でできること（セルフケア）</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Ｃ　会社にお願いすること</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86923659"/>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①</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体を動かすことが多い⇔体を動かすことが少ない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①</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指示されたことを復唱する、できたものを確認してもらう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①</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仕事の量や内容を調整してもらう（増やす、減らす、特定の作業をはぶく、追加する等）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0079922"/>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②</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体全体を使う作業⇔手先を使う作業</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②</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メモしたことやマニュアルを見直す</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②</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わかりやすい指示を出してもらう（具体的に、短く、ゆっくり、見本やマニュアルを使って等）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3300123"/>
                  </a:ext>
                </a:extLst>
              </a:tr>
              <a:tr h="307604">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③</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工程が単純な作業⇔工程が複雑な作業</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③</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メモをとる、マニュアルを作成する</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③</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仕事の優先順位をつけてもらう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4630173"/>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④</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複数作業の同時並行⇔一つの作業の繰り返し</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④</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わからないことを質問する</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④</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はじめての仕事をするときに指示の出し方を配慮してもらう（手順を一つずつ教えてもらう、手本を見せてもらう等）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7700528"/>
                  </a:ext>
                </a:extLst>
              </a:tr>
              <a:tr h="576600">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⑤</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スピードが求められる⇔比較的求められない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⑤</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業務記録をつける（作業した時間や量等）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⑤</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予定や業務内容の変更について配慮してもらう（できるだけ急な変更は避けてもらう、事前にわかれば伝えてもらう、変更の理由を伝えてもらう）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6831038"/>
                  </a:ext>
                </a:extLst>
              </a:tr>
              <a:tr h="307604">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⑥</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個人での作業が多い⇔周囲と協力して行う作業が多い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⑥</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道具（マスクやサングラス、ヘッドフォン、タイマー等）を活用する</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⑥</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メモをとる時間をもらう（とり終えるまで指示を待ってもらう等）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3189736"/>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⑦</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自分で判断しなければならないことが多い⇔決められた通り行うことが多い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⑦</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気持ちの切り替えやリラックスができる行動をとる（深呼吸する、飲み物を飲む、トイレに行く、外の空気を吸う等）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⑦</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質問や相談できる人を固定してもらう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7746039"/>
                  </a:ext>
                </a:extLst>
              </a:tr>
              <a:tr h="448077">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⑧</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変更が多い⇔少ない（予定や作業内容、一緒に作業する人等）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⑧</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仕事の進め方を工夫する（得意なことやしんどいときでもできる仕事からとりかかる、時間がかかっても一つの仕事をやるきる等）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⑧</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席の配慮をしてもらう（すみっこの席、相談できる人の横など）</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7256317"/>
                  </a:ext>
                </a:extLst>
              </a:tr>
              <a:tr h="307604">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⑨</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口頭での指示が多い⇔マニュアルを見ながらの作業が多い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⑨</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書いて頭を整理する（うまくいっていること、こまっていること等を書きだす）</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⑨</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仕事の評価をしてもらう（できているところ、できていないことをはっきり伝えてもらう等）</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2488042"/>
                  </a:ext>
                </a:extLst>
              </a:tr>
              <a:tr h="307604">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⑩</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相談や質問できる人がいる⇔いない</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⑩</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話して頭を整理する（困っていることを会社の人や支援者に相談する）</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⑩</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800" b="1" i="0" u="none" strike="noStrike">
                          <a:solidFill>
                            <a:srgbClr val="000000"/>
                          </a:solidFill>
                          <a:effectLst/>
                          <a:latin typeface="Meiryo UI" panose="020B0604030504040204" pitchFamily="50" charset="-128"/>
                          <a:ea typeface="Meiryo UI" panose="020B0604030504040204" pitchFamily="50" charset="-128"/>
                        </a:rPr>
                        <a:t>しんどい時にできる仕事を用意してもらう</a:t>
                      </a:r>
                    </a:p>
                  </a:txBody>
                  <a:tcPr marL="4375" marR="4375" marT="43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3303410"/>
                  </a:ext>
                </a:extLst>
              </a:tr>
              <a:tr h="328111">
                <a:tc>
                  <a:txBody>
                    <a:bodyPr/>
                    <a:lstStyle/>
                    <a:p>
                      <a:pPr algn="l" fontAlgn="ctr"/>
                      <a:endParaRPr lang="ja-JP" altLang="en-US" sz="800" b="1" i="0" u="none" strike="noStrike">
                        <a:solidFill>
                          <a:srgbClr val="000000"/>
                        </a:solidFill>
                        <a:effectLst/>
                        <a:latin typeface="Meiryo UI" panose="020B0604030504040204" pitchFamily="50" charset="-128"/>
                        <a:ea typeface="Meiryo UI" panose="020B0604030504040204" pitchFamily="50" charset="-128"/>
                      </a:endParaRP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en-US" altLang="ja-JP" sz="800" b="1" i="0" u="none" strike="noStrike">
                          <a:solidFill>
                            <a:srgbClr val="000000"/>
                          </a:solidFill>
                          <a:effectLst/>
                          <a:latin typeface="Meiryo UI" panose="020B0604030504040204" pitchFamily="50" charset="-128"/>
                          <a:ea typeface="Meiryo UI" panose="020B0604030504040204" pitchFamily="50" charset="-128"/>
                        </a:rPr>
                        <a:t>※①</a:t>
                      </a:r>
                      <a:r>
                        <a:rPr lang="ja-JP" altLang="en-US" sz="800" b="1" i="0" u="none" strike="noStrike">
                          <a:solidFill>
                            <a:srgbClr val="000000"/>
                          </a:solidFill>
                          <a:effectLst/>
                          <a:latin typeface="Meiryo UI" panose="020B0604030504040204" pitchFamily="50" charset="-128"/>
                          <a:ea typeface="Meiryo UI" panose="020B0604030504040204" pitchFamily="50" charset="-128"/>
                        </a:rPr>
                        <a:t>～⑦：作業の特徴 ⑧～⑩：まわりの環境</a:t>
                      </a: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1" i="0" u="none" strike="noStrike">
                        <a:solidFill>
                          <a:srgbClr val="000000"/>
                        </a:solidFill>
                        <a:effectLst/>
                        <a:latin typeface="Meiryo UI" panose="020B0604030504040204" pitchFamily="50" charset="-128"/>
                        <a:ea typeface="Meiryo UI" panose="020B0604030504040204" pitchFamily="50" charset="-128"/>
                      </a:endParaRP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en-US" altLang="zh-TW" sz="800" b="1" i="0" u="none" strike="noStrike" dirty="0">
                          <a:solidFill>
                            <a:srgbClr val="000000"/>
                          </a:solidFill>
                          <a:effectLst/>
                          <a:latin typeface="Meiryo UI" panose="020B0604030504040204" pitchFamily="50" charset="-128"/>
                          <a:ea typeface="Meiryo UI" panose="020B0604030504040204" pitchFamily="50" charset="-128"/>
                        </a:rPr>
                        <a:t>※①</a:t>
                      </a:r>
                      <a:r>
                        <a:rPr lang="zh-TW" altLang="en-US" sz="800" b="1" i="0" u="none" strike="noStrike" dirty="0">
                          <a:solidFill>
                            <a:srgbClr val="000000"/>
                          </a:solidFill>
                          <a:effectLst/>
                          <a:latin typeface="Meiryo UI" panose="020B0604030504040204" pitchFamily="50" charset="-128"/>
                          <a:ea typeface="Meiryo UI" panose="020B0604030504040204" pitchFamily="50" charset="-128"/>
                        </a:rPr>
                        <a:t>～⑥：作業面 ⑦～⑩：感情面</a:t>
                      </a: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1" i="0" u="none" strike="noStrike">
                        <a:solidFill>
                          <a:srgbClr val="000000"/>
                        </a:solidFill>
                        <a:effectLst/>
                        <a:latin typeface="Meiryo UI" panose="020B0604030504040204" pitchFamily="50" charset="-128"/>
                        <a:ea typeface="Meiryo UI" panose="020B0604030504040204" pitchFamily="50" charset="-128"/>
                      </a:endParaRP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ja-JP" altLang="en-US" sz="800" b="1" i="0" u="none" strike="noStrike" dirty="0">
                        <a:solidFill>
                          <a:srgbClr val="000000"/>
                        </a:solidFill>
                        <a:effectLst/>
                        <a:latin typeface="Meiryo UI" panose="020B0604030504040204" pitchFamily="50" charset="-128"/>
                        <a:ea typeface="Meiryo UI" panose="020B0604030504040204" pitchFamily="50" charset="-128"/>
                      </a:endParaRPr>
                    </a:p>
                  </a:txBody>
                  <a:tcPr marL="4375" marR="4375" marT="437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460236310"/>
                  </a:ext>
                </a:extLst>
              </a:tr>
            </a:tbl>
          </a:graphicData>
        </a:graphic>
      </p:graphicFrame>
    </p:spTree>
    <p:extLst>
      <p:ext uri="{BB962C8B-B14F-4D97-AF65-F5344CB8AC3E}">
        <p14:creationId xmlns:p14="http://schemas.microsoft.com/office/powerpoint/2010/main" val="1428061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81049" y="106583"/>
            <a:ext cx="3257501" cy="333013"/>
          </a:xfrm>
        </p:spPr>
        <p:txBody>
          <a:bodyPr>
            <a:normAutofit fontScale="90000"/>
          </a:bodyPr>
          <a:lstStyle/>
          <a:p>
            <a:r>
              <a:rPr lang="ja-JP" altLang="en-US" sz="1800" dirty="0">
                <a:latin typeface="ＭＳ ゴシック" panose="020B0609070205080204" pitchFamily="49" charset="-128"/>
                <a:ea typeface="ＭＳ ゴシック" panose="020B0609070205080204" pitchFamily="49" charset="-128"/>
              </a:rPr>
              <a:t>記載例１</a:t>
            </a:r>
          </a:p>
        </p:txBody>
      </p:sp>
      <p:sp>
        <p:nvSpPr>
          <p:cNvPr id="2" name="スライド番号プレースホルダー 1"/>
          <p:cNvSpPr>
            <a:spLocks noGrp="1"/>
          </p:cNvSpPr>
          <p:nvPr>
            <p:ph type="sldNum" sz="quarter" idx="12"/>
          </p:nvPr>
        </p:nvSpPr>
        <p:spPr>
          <a:xfrm>
            <a:off x="2996952" y="9324627"/>
            <a:ext cx="571500" cy="486833"/>
          </a:xfrm>
        </p:spPr>
        <p:txBody>
          <a:bodyPr/>
          <a:lstStyle/>
          <a:p>
            <a:r>
              <a:rPr kumimoji="1" lang="en-US" altLang="ja-JP" sz="1600" dirty="0"/>
              <a:t>5</a:t>
            </a:r>
            <a:endParaRPr kumimoji="1" lang="ja-JP" altLang="en-US" sz="1600" dirty="0"/>
          </a:p>
        </p:txBody>
      </p:sp>
      <p:pic>
        <p:nvPicPr>
          <p:cNvPr id="3083" name="左右矢印吹き出し 2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42675" y="73393300"/>
            <a:ext cx="32419925" cy="17486313"/>
          </a:xfrm>
          <a:prstGeom prst="rect">
            <a:avLst/>
          </a:prstGeom>
          <a:noFill/>
          <a:extLst>
            <a:ext uri="{909E8E84-426E-40DD-AFC4-6F175D3DCCD1}">
              <a14:hiddenFill xmlns:a14="http://schemas.microsoft.com/office/drawing/2010/main">
                <a:solidFill>
                  <a:srgbClr val="FFFFFF"/>
                </a:solidFill>
              </a14:hiddenFill>
            </a:ext>
          </a:extLst>
        </p:spPr>
      </p:pic>
      <p:pic>
        <p:nvPicPr>
          <p:cNvPr id="14" name="図 13"/>
          <p:cNvPicPr>
            <a:picLocks noChangeAspect="1"/>
          </p:cNvPicPr>
          <p:nvPr/>
        </p:nvPicPr>
        <p:blipFill>
          <a:blip r:embed="rId3"/>
          <a:stretch>
            <a:fillRect/>
          </a:stretch>
        </p:blipFill>
        <p:spPr>
          <a:xfrm>
            <a:off x="168160" y="439596"/>
            <a:ext cx="6645216" cy="8885031"/>
          </a:xfrm>
          <a:prstGeom prst="rect">
            <a:avLst/>
          </a:prstGeom>
        </p:spPr>
      </p:pic>
    </p:spTree>
    <p:extLst>
      <p:ext uri="{BB962C8B-B14F-4D97-AF65-F5344CB8AC3E}">
        <p14:creationId xmlns:p14="http://schemas.microsoft.com/office/powerpoint/2010/main" val="3316204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71499" y="117655"/>
            <a:ext cx="3257501" cy="333013"/>
          </a:xfrm>
        </p:spPr>
        <p:txBody>
          <a:bodyPr>
            <a:normAutofit fontScale="90000"/>
          </a:bodyPr>
          <a:lstStyle/>
          <a:p>
            <a:r>
              <a:rPr lang="ja-JP" altLang="en-US" sz="1800" dirty="0">
                <a:latin typeface="ＭＳ ゴシック" panose="020B0609070205080204" pitchFamily="49" charset="-128"/>
                <a:ea typeface="ＭＳ ゴシック" panose="020B0609070205080204" pitchFamily="49" charset="-128"/>
              </a:rPr>
              <a:t>記載例２</a:t>
            </a:r>
          </a:p>
        </p:txBody>
      </p:sp>
      <p:sp>
        <p:nvSpPr>
          <p:cNvPr id="3" name="スライド番号プレースホルダー 2"/>
          <p:cNvSpPr>
            <a:spLocks noGrp="1"/>
          </p:cNvSpPr>
          <p:nvPr>
            <p:ph type="sldNum" sz="quarter" idx="12"/>
          </p:nvPr>
        </p:nvSpPr>
        <p:spPr>
          <a:xfrm>
            <a:off x="3018657" y="9324627"/>
            <a:ext cx="571500" cy="486833"/>
          </a:xfrm>
        </p:spPr>
        <p:txBody>
          <a:bodyPr/>
          <a:lstStyle/>
          <a:p>
            <a:r>
              <a:rPr kumimoji="1" lang="en-US" altLang="ja-JP" sz="1600" dirty="0"/>
              <a:t>6</a:t>
            </a:r>
            <a:endParaRPr kumimoji="1" lang="ja-JP" altLang="en-US" sz="1600" dirty="0"/>
          </a:p>
        </p:txBody>
      </p:sp>
      <p:pic>
        <p:nvPicPr>
          <p:cNvPr id="5" name="図 4"/>
          <p:cNvPicPr>
            <a:picLocks noChangeAspect="1"/>
          </p:cNvPicPr>
          <p:nvPr/>
        </p:nvPicPr>
        <p:blipFill>
          <a:blip r:embed="rId2"/>
          <a:stretch>
            <a:fillRect/>
          </a:stretch>
        </p:blipFill>
        <p:spPr>
          <a:xfrm>
            <a:off x="103344" y="565127"/>
            <a:ext cx="6651312" cy="8590008"/>
          </a:xfrm>
          <a:prstGeom prst="rect">
            <a:avLst/>
          </a:prstGeom>
        </p:spPr>
      </p:pic>
    </p:spTree>
    <p:extLst>
      <p:ext uri="{BB962C8B-B14F-4D97-AF65-F5344CB8AC3E}">
        <p14:creationId xmlns:p14="http://schemas.microsoft.com/office/powerpoint/2010/main" val="2062550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02009" y="127496"/>
            <a:ext cx="3257501" cy="333013"/>
          </a:xfrm>
        </p:spPr>
        <p:txBody>
          <a:bodyPr>
            <a:normAutofit fontScale="90000"/>
          </a:bodyPr>
          <a:lstStyle/>
          <a:p>
            <a:r>
              <a:rPr lang="ja-JP" altLang="en-US" sz="1800" dirty="0">
                <a:latin typeface="ＭＳ ゴシック" panose="020B0609070205080204" pitchFamily="49" charset="-128"/>
                <a:ea typeface="ＭＳ ゴシック" panose="020B0609070205080204" pitchFamily="49" charset="-128"/>
              </a:rPr>
              <a:t>記載例３</a:t>
            </a:r>
          </a:p>
        </p:txBody>
      </p:sp>
      <p:sp>
        <p:nvSpPr>
          <p:cNvPr id="7" name="コンテンツ プレースホルダー 2"/>
          <p:cNvSpPr>
            <a:spLocks noGrp="1"/>
          </p:cNvSpPr>
          <p:nvPr>
            <p:ph idx="1"/>
          </p:nvPr>
        </p:nvSpPr>
        <p:spPr>
          <a:xfrm>
            <a:off x="260648" y="618217"/>
            <a:ext cx="6336704" cy="436922"/>
          </a:xfrm>
        </p:spPr>
        <p:txBody>
          <a:bodyPr>
            <a:normAutofit/>
          </a:bodyPr>
          <a:lstStyle/>
          <a:p>
            <a:pPr marL="0" indent="0">
              <a:buClr>
                <a:srgbClr val="E68422"/>
              </a:buClr>
              <a:buNone/>
            </a:pPr>
            <a:r>
              <a:rPr lang="ja-JP" altLang="en-US" sz="1100" dirty="0" err="1">
                <a:solidFill>
                  <a:prstClr val="black"/>
                </a:solidFill>
                <a:latin typeface="ＭＳ ゴシック" panose="020B0609070205080204" pitchFamily="49" charset="-128"/>
                <a:ea typeface="ＭＳ ゴシック" panose="020B0609070205080204" pitchFamily="49" charset="-128"/>
              </a:rPr>
              <a:t>発達障がい</a:t>
            </a:r>
            <a:r>
              <a:rPr lang="ja-JP" altLang="en-US" sz="1100" dirty="0">
                <a:solidFill>
                  <a:prstClr val="black"/>
                </a:solidFill>
                <a:latin typeface="ＭＳ ゴシック" panose="020B0609070205080204" pitchFamily="49" charset="-128"/>
                <a:ea typeface="ＭＳ ゴシック" panose="020B0609070205080204" pitchFamily="49" charset="-128"/>
              </a:rPr>
              <a:t>者のための就労サポートカードを使って整理した情報（記載例１・２）を、合理的配慮のための対話シートに落とし込むと、以下のようになります。</a:t>
            </a:r>
            <a:endParaRPr lang="en-US" altLang="ja-JP" sz="1100" dirty="0">
              <a:solidFill>
                <a:prstClr val="black"/>
              </a:solidFill>
              <a:latin typeface="ＭＳ ゴシック" panose="020B0609070205080204" pitchFamily="49" charset="-128"/>
              <a:ea typeface="ＭＳ ゴシック" panose="020B0609070205080204" pitchFamily="49" charset="-128"/>
            </a:endParaRPr>
          </a:p>
          <a:p>
            <a:pPr marL="0" indent="0">
              <a:buClr>
                <a:srgbClr val="E68422"/>
              </a:buClr>
              <a:buNone/>
            </a:pPr>
            <a:endParaRPr lang="en-US" altLang="ja-JP" sz="1100" dirty="0">
              <a:solidFill>
                <a:prstClr val="black"/>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a:xfrm>
            <a:off x="2996952" y="9324627"/>
            <a:ext cx="571500" cy="486833"/>
          </a:xfrm>
        </p:spPr>
        <p:txBody>
          <a:bodyPr/>
          <a:lstStyle/>
          <a:p>
            <a:r>
              <a:rPr kumimoji="1" lang="en-US" altLang="ja-JP" sz="1600" dirty="0"/>
              <a:t>7</a:t>
            </a:r>
            <a:endParaRPr kumimoji="1" lang="ja-JP" altLang="en-US" sz="1600" dirty="0"/>
          </a:p>
        </p:txBody>
      </p:sp>
      <p:pic>
        <p:nvPicPr>
          <p:cNvPr id="5" name="図 4"/>
          <p:cNvPicPr>
            <a:picLocks noChangeAspect="1"/>
          </p:cNvPicPr>
          <p:nvPr/>
        </p:nvPicPr>
        <p:blipFill>
          <a:blip r:embed="rId3"/>
          <a:stretch>
            <a:fillRect/>
          </a:stretch>
        </p:blipFill>
        <p:spPr>
          <a:xfrm>
            <a:off x="0" y="1259731"/>
            <a:ext cx="6859244" cy="7886005"/>
          </a:xfrm>
          <a:prstGeom prst="rect">
            <a:avLst/>
          </a:prstGeom>
        </p:spPr>
      </p:pic>
    </p:spTree>
    <p:extLst>
      <p:ext uri="{BB962C8B-B14F-4D97-AF65-F5344CB8AC3E}">
        <p14:creationId xmlns:p14="http://schemas.microsoft.com/office/powerpoint/2010/main" val="4112011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TM02900769[[fn=レトロスペクト]]</Template>
  <TotalTime>6767</TotalTime>
  <Words>2185</Words>
  <Application>Microsoft Office PowerPoint</Application>
  <PresentationFormat>ユーザー設定</PresentationFormat>
  <Paragraphs>208</Paragraphs>
  <Slides>8</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Meiryo UI</vt:lpstr>
      <vt:lpstr>ＭＳ Ｐゴシック</vt:lpstr>
      <vt:lpstr>ＭＳ ゴシック</vt:lpstr>
      <vt:lpstr>游ゴシック</vt:lpstr>
      <vt:lpstr>游ゴシック Light</vt:lpstr>
      <vt:lpstr>Arial</vt:lpstr>
      <vt:lpstr>Calibri</vt:lpstr>
      <vt:lpstr>Wingdings 2</vt:lpstr>
      <vt:lpstr>Office テーマ</vt:lpstr>
      <vt:lpstr>PowerPoint プレゼンテーション</vt:lpstr>
      <vt:lpstr>発達障がい者のための就労サポートカードとは</vt:lpstr>
      <vt:lpstr>（記入内容）得意・苦手を整理するシート</vt:lpstr>
      <vt:lpstr>（記入内容）セルフケアと配慮事項を整理するシート</vt:lpstr>
      <vt:lpstr>PowerPoint プレゼンテーション</vt:lpstr>
      <vt:lpstr>記載例１</vt:lpstr>
      <vt:lpstr>記載例２</vt:lpstr>
      <vt:lpstr>記載例３</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障がい者 職場実習ガイド</dc:title>
  <dc:creator>矢野　貴朗</dc:creator>
  <cp:lastModifiedBy>花本　真紀子</cp:lastModifiedBy>
  <cp:revision>503</cp:revision>
  <cp:lastPrinted>2019-02-01T06:05:05Z</cp:lastPrinted>
  <dcterms:created xsi:type="dcterms:W3CDTF">2015-12-16T05:26:53Z</dcterms:created>
  <dcterms:modified xsi:type="dcterms:W3CDTF">2019-02-18T09:29:09Z</dcterms:modified>
</cp:coreProperties>
</file>