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sldIdLst>
    <p:sldId id="259" r:id="rId2"/>
    <p:sldId id="256" r:id="rId3"/>
    <p:sldId id="257" r:id="rId4"/>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255" autoAdjust="0"/>
  </p:normalViewPr>
  <p:slideViewPr>
    <p:cSldViewPr snapToGrid="0">
      <p:cViewPr varScale="1">
        <p:scale>
          <a:sx n="70" d="100"/>
          <a:sy n="70" d="100"/>
        </p:scale>
        <p:origin x="73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4AB7F497-F657-41C4-A0CC-F3B848927E7D}" type="datetimeFigureOut">
              <a:rPr kumimoji="1" lang="ja-JP" altLang="en-US" smtClean="0"/>
              <a:t>2022/12/27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576A47E-FEC1-40E1-80B8-73710A04EE35}" type="slidenum">
              <a:rPr kumimoji="1" lang="ja-JP" altLang="en-US" smtClean="0"/>
              <a:t>‹#›</a:t>
            </a:fld>
            <a:endParaRPr kumimoji="1" lang="ja-JP" altLang="en-US"/>
          </a:p>
        </p:txBody>
      </p:sp>
    </p:spTree>
    <p:extLst>
      <p:ext uri="{BB962C8B-B14F-4D97-AF65-F5344CB8AC3E}">
        <p14:creationId xmlns:p14="http://schemas.microsoft.com/office/powerpoint/2010/main" val="40688972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AB7F497-F657-41C4-A0CC-F3B848927E7D}" type="datetimeFigureOut">
              <a:rPr kumimoji="1" lang="ja-JP" altLang="en-US" smtClean="0"/>
              <a:t>2022/12/27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576A47E-FEC1-40E1-80B8-73710A04EE35}" type="slidenum">
              <a:rPr kumimoji="1" lang="ja-JP" altLang="en-US" smtClean="0"/>
              <a:t>‹#›</a:t>
            </a:fld>
            <a:endParaRPr kumimoji="1" lang="ja-JP" altLang="en-US"/>
          </a:p>
        </p:txBody>
      </p:sp>
    </p:spTree>
    <p:extLst>
      <p:ext uri="{BB962C8B-B14F-4D97-AF65-F5344CB8AC3E}">
        <p14:creationId xmlns:p14="http://schemas.microsoft.com/office/powerpoint/2010/main" val="11680089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AB7F497-F657-41C4-A0CC-F3B848927E7D}" type="datetimeFigureOut">
              <a:rPr kumimoji="1" lang="ja-JP" altLang="en-US" smtClean="0"/>
              <a:t>2022/12/27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576A47E-FEC1-40E1-80B8-73710A04EE35}" type="slidenum">
              <a:rPr kumimoji="1" lang="ja-JP" altLang="en-US" smtClean="0"/>
              <a:t>‹#›</a:t>
            </a:fld>
            <a:endParaRPr kumimoji="1" lang="ja-JP" altLang="en-US"/>
          </a:p>
        </p:txBody>
      </p:sp>
    </p:spTree>
    <p:extLst>
      <p:ext uri="{BB962C8B-B14F-4D97-AF65-F5344CB8AC3E}">
        <p14:creationId xmlns:p14="http://schemas.microsoft.com/office/powerpoint/2010/main" val="9059077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AB7F497-F657-41C4-A0CC-F3B848927E7D}" type="datetimeFigureOut">
              <a:rPr kumimoji="1" lang="ja-JP" altLang="en-US" smtClean="0"/>
              <a:t>2022/12/27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576A47E-FEC1-40E1-80B8-73710A04EE35}" type="slidenum">
              <a:rPr kumimoji="1" lang="ja-JP" altLang="en-US" smtClean="0"/>
              <a:t>‹#›</a:t>
            </a:fld>
            <a:endParaRPr kumimoji="1" lang="ja-JP" altLang="en-US"/>
          </a:p>
        </p:txBody>
      </p:sp>
    </p:spTree>
    <p:extLst>
      <p:ext uri="{BB962C8B-B14F-4D97-AF65-F5344CB8AC3E}">
        <p14:creationId xmlns:p14="http://schemas.microsoft.com/office/powerpoint/2010/main" val="10980180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4AB7F497-F657-41C4-A0CC-F3B848927E7D}" type="datetimeFigureOut">
              <a:rPr kumimoji="1" lang="ja-JP" altLang="en-US" smtClean="0"/>
              <a:t>2022/12/27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576A47E-FEC1-40E1-80B8-73710A04EE35}" type="slidenum">
              <a:rPr kumimoji="1" lang="ja-JP" altLang="en-US" smtClean="0"/>
              <a:t>‹#›</a:t>
            </a:fld>
            <a:endParaRPr kumimoji="1" lang="ja-JP" altLang="en-US"/>
          </a:p>
        </p:txBody>
      </p:sp>
    </p:spTree>
    <p:extLst>
      <p:ext uri="{BB962C8B-B14F-4D97-AF65-F5344CB8AC3E}">
        <p14:creationId xmlns:p14="http://schemas.microsoft.com/office/powerpoint/2010/main" val="31126330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4AB7F497-F657-41C4-A0CC-F3B848927E7D}" type="datetimeFigureOut">
              <a:rPr kumimoji="1" lang="ja-JP" altLang="en-US" smtClean="0"/>
              <a:t>2022/12/27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576A47E-FEC1-40E1-80B8-73710A04EE35}" type="slidenum">
              <a:rPr kumimoji="1" lang="ja-JP" altLang="en-US" smtClean="0"/>
              <a:t>‹#›</a:t>
            </a:fld>
            <a:endParaRPr kumimoji="1" lang="ja-JP" altLang="en-US"/>
          </a:p>
        </p:txBody>
      </p:sp>
    </p:spTree>
    <p:extLst>
      <p:ext uri="{BB962C8B-B14F-4D97-AF65-F5344CB8AC3E}">
        <p14:creationId xmlns:p14="http://schemas.microsoft.com/office/powerpoint/2010/main" val="20227128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4AB7F497-F657-41C4-A0CC-F3B848927E7D}" type="datetimeFigureOut">
              <a:rPr kumimoji="1" lang="ja-JP" altLang="en-US" smtClean="0"/>
              <a:t>2022/12/27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576A47E-FEC1-40E1-80B8-73710A04EE35}" type="slidenum">
              <a:rPr kumimoji="1" lang="ja-JP" altLang="en-US" smtClean="0"/>
              <a:t>‹#›</a:t>
            </a:fld>
            <a:endParaRPr kumimoji="1" lang="ja-JP" altLang="en-US"/>
          </a:p>
        </p:txBody>
      </p:sp>
    </p:spTree>
    <p:extLst>
      <p:ext uri="{BB962C8B-B14F-4D97-AF65-F5344CB8AC3E}">
        <p14:creationId xmlns:p14="http://schemas.microsoft.com/office/powerpoint/2010/main" val="8200400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4AB7F497-F657-41C4-A0CC-F3B848927E7D}" type="datetimeFigureOut">
              <a:rPr kumimoji="1" lang="ja-JP" altLang="en-US" smtClean="0"/>
              <a:t>2022/12/27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576A47E-FEC1-40E1-80B8-73710A04EE35}" type="slidenum">
              <a:rPr kumimoji="1" lang="ja-JP" altLang="en-US" smtClean="0"/>
              <a:t>‹#›</a:t>
            </a:fld>
            <a:endParaRPr kumimoji="1" lang="ja-JP" altLang="en-US"/>
          </a:p>
        </p:txBody>
      </p:sp>
    </p:spTree>
    <p:extLst>
      <p:ext uri="{BB962C8B-B14F-4D97-AF65-F5344CB8AC3E}">
        <p14:creationId xmlns:p14="http://schemas.microsoft.com/office/powerpoint/2010/main" val="36108230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AB7F497-F657-41C4-A0CC-F3B848927E7D}" type="datetimeFigureOut">
              <a:rPr kumimoji="1" lang="ja-JP" altLang="en-US" smtClean="0"/>
              <a:t>2022/12/27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576A47E-FEC1-40E1-80B8-73710A04EE35}" type="slidenum">
              <a:rPr kumimoji="1" lang="ja-JP" altLang="en-US" smtClean="0"/>
              <a:t>‹#›</a:t>
            </a:fld>
            <a:endParaRPr kumimoji="1" lang="ja-JP" altLang="en-US"/>
          </a:p>
        </p:txBody>
      </p:sp>
    </p:spTree>
    <p:extLst>
      <p:ext uri="{BB962C8B-B14F-4D97-AF65-F5344CB8AC3E}">
        <p14:creationId xmlns:p14="http://schemas.microsoft.com/office/powerpoint/2010/main" val="22938953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AB7F497-F657-41C4-A0CC-F3B848927E7D}" type="datetimeFigureOut">
              <a:rPr kumimoji="1" lang="ja-JP" altLang="en-US" smtClean="0"/>
              <a:t>2022/12/27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576A47E-FEC1-40E1-80B8-73710A04EE35}" type="slidenum">
              <a:rPr kumimoji="1" lang="ja-JP" altLang="en-US" smtClean="0"/>
              <a:t>‹#›</a:t>
            </a:fld>
            <a:endParaRPr kumimoji="1" lang="ja-JP" altLang="en-US"/>
          </a:p>
        </p:txBody>
      </p:sp>
    </p:spTree>
    <p:extLst>
      <p:ext uri="{BB962C8B-B14F-4D97-AF65-F5344CB8AC3E}">
        <p14:creationId xmlns:p14="http://schemas.microsoft.com/office/powerpoint/2010/main" val="33641974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AB7F497-F657-41C4-A0CC-F3B848927E7D}" type="datetimeFigureOut">
              <a:rPr kumimoji="1" lang="ja-JP" altLang="en-US" smtClean="0"/>
              <a:t>2022/12/27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576A47E-FEC1-40E1-80B8-73710A04EE35}" type="slidenum">
              <a:rPr kumimoji="1" lang="ja-JP" altLang="en-US" smtClean="0"/>
              <a:t>‹#›</a:t>
            </a:fld>
            <a:endParaRPr kumimoji="1" lang="ja-JP" altLang="en-US"/>
          </a:p>
        </p:txBody>
      </p:sp>
    </p:spTree>
    <p:extLst>
      <p:ext uri="{BB962C8B-B14F-4D97-AF65-F5344CB8AC3E}">
        <p14:creationId xmlns:p14="http://schemas.microsoft.com/office/powerpoint/2010/main" val="34331666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B7F497-F657-41C4-A0CC-F3B848927E7D}" type="datetimeFigureOut">
              <a:rPr kumimoji="1" lang="ja-JP" altLang="en-US" smtClean="0"/>
              <a:t>2022/12/27</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76A47E-FEC1-40E1-80B8-73710A04EE35}" type="slidenum">
              <a:rPr kumimoji="1" lang="ja-JP" altLang="en-US" smtClean="0"/>
              <a:t>‹#›</a:t>
            </a:fld>
            <a:endParaRPr kumimoji="1" lang="ja-JP" altLang="en-US"/>
          </a:p>
        </p:txBody>
      </p:sp>
    </p:spTree>
    <p:extLst>
      <p:ext uri="{BB962C8B-B14F-4D97-AF65-F5344CB8AC3E}">
        <p14:creationId xmlns:p14="http://schemas.microsoft.com/office/powerpoint/2010/main" val="21466928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5856" y="171656"/>
            <a:ext cx="10379407" cy="373487"/>
          </a:xfrm>
        </p:spPr>
        <p:txBody>
          <a:bodyPr>
            <a:normAutofit fontScale="90000"/>
          </a:bodyPr>
          <a:lstStyle/>
          <a:p>
            <a:r>
              <a:rPr lang="ja-JP" altLang="ja-JP" sz="1400" dirty="0"/>
              <a:t>地方自治法施行令第１６７条の２第１項第</a:t>
            </a:r>
            <a:r>
              <a:rPr lang="en-US" altLang="ja-JP" sz="1400" dirty="0"/>
              <a:t>3</a:t>
            </a:r>
            <a:r>
              <a:rPr lang="ja-JP" altLang="ja-JP" sz="1400" dirty="0"/>
              <a:t>号に定める障害者支援施設等に準ずる者の認定基準の一部改正（案）</a:t>
            </a:r>
            <a:br>
              <a:rPr lang="ja-JP" altLang="ja-JP" sz="1400" dirty="0"/>
            </a:br>
            <a:endParaRPr kumimoji="1" lang="ja-JP" altLang="en-US" sz="1400" dirty="0"/>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1424817036"/>
              </p:ext>
            </p:extLst>
          </p:nvPr>
        </p:nvGraphicFramePr>
        <p:xfrm>
          <a:off x="455857" y="412223"/>
          <a:ext cx="11297994" cy="6400701"/>
        </p:xfrm>
        <a:graphic>
          <a:graphicData uri="http://schemas.openxmlformats.org/drawingml/2006/table">
            <a:tbl>
              <a:tblPr>
                <a:tableStyleId>{5C22544A-7EE6-4342-B048-85BDC9FD1C3A}</a:tableStyleId>
              </a:tblPr>
              <a:tblGrid>
                <a:gridCol w="5648997">
                  <a:extLst>
                    <a:ext uri="{9D8B030D-6E8A-4147-A177-3AD203B41FA5}">
                      <a16:colId xmlns:a16="http://schemas.microsoft.com/office/drawing/2014/main" val="4159240136"/>
                    </a:ext>
                  </a:extLst>
                </a:gridCol>
                <a:gridCol w="5648997">
                  <a:extLst>
                    <a:ext uri="{9D8B030D-6E8A-4147-A177-3AD203B41FA5}">
                      <a16:colId xmlns:a16="http://schemas.microsoft.com/office/drawing/2014/main" val="665338784"/>
                    </a:ext>
                  </a:extLst>
                </a:gridCol>
              </a:tblGrid>
              <a:tr h="373388">
                <a:tc>
                  <a:txBody>
                    <a:bodyPr/>
                    <a:lstStyle/>
                    <a:p>
                      <a:pPr algn="ctr">
                        <a:spcAft>
                          <a:spcPts val="0"/>
                        </a:spcAft>
                      </a:pPr>
                      <a:endParaRPr lang="en-US" altLang="ja-JP" sz="1050" kern="100" dirty="0" smtClean="0">
                        <a:effectLst/>
                      </a:endParaRPr>
                    </a:p>
                    <a:p>
                      <a:pPr algn="ctr">
                        <a:spcAft>
                          <a:spcPts val="0"/>
                        </a:spcAft>
                      </a:pPr>
                      <a:r>
                        <a:rPr lang="ja-JP" sz="1050" kern="100" dirty="0" smtClean="0">
                          <a:effectLst/>
                        </a:rPr>
                        <a:t>改正後</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49668" marR="4966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endParaRPr lang="en-US" altLang="ja-JP" sz="1050" kern="100" dirty="0" smtClean="0">
                        <a:effectLst/>
                      </a:endParaRPr>
                    </a:p>
                    <a:p>
                      <a:pPr algn="ctr">
                        <a:spcAft>
                          <a:spcPts val="0"/>
                        </a:spcAft>
                      </a:pPr>
                      <a:r>
                        <a:rPr lang="ja-JP" sz="1050" kern="100" dirty="0" smtClean="0">
                          <a:effectLst/>
                        </a:rPr>
                        <a:t>改正前</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49668" marR="4966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16708286"/>
                  </a:ext>
                </a:extLst>
              </a:tr>
              <a:tr h="6027313">
                <a:tc>
                  <a:txBody>
                    <a:bodyPr/>
                    <a:lstStyle/>
                    <a:p>
                      <a:pPr algn="ctr">
                        <a:spcAft>
                          <a:spcPts val="0"/>
                        </a:spcAft>
                      </a:pPr>
                      <a:endParaRPr lang="en-US" altLang="ja-JP" sz="800" kern="100" dirty="0" smtClean="0">
                        <a:effectLst/>
                      </a:endParaRPr>
                    </a:p>
                    <a:p>
                      <a:pPr algn="ctr">
                        <a:spcAft>
                          <a:spcPts val="0"/>
                        </a:spcAft>
                      </a:pPr>
                      <a:r>
                        <a:rPr lang="ja-JP" sz="950" kern="100" dirty="0" smtClean="0">
                          <a:effectLst/>
                        </a:rPr>
                        <a:t>地方</a:t>
                      </a:r>
                      <a:r>
                        <a:rPr lang="ja-JP" sz="950" kern="100" dirty="0">
                          <a:effectLst/>
                        </a:rPr>
                        <a:t>自治法施行令第１６７条の２第１項第</a:t>
                      </a:r>
                      <a:r>
                        <a:rPr lang="en-US" sz="950" kern="100" dirty="0">
                          <a:effectLst/>
                        </a:rPr>
                        <a:t>3</a:t>
                      </a:r>
                      <a:r>
                        <a:rPr lang="ja-JP" sz="950" kern="100" dirty="0">
                          <a:effectLst/>
                        </a:rPr>
                        <a:t>号に定める障害者支援施設等に準ずる者の認定基準</a:t>
                      </a:r>
                    </a:p>
                    <a:p>
                      <a:pPr algn="just">
                        <a:spcAft>
                          <a:spcPts val="0"/>
                        </a:spcAft>
                      </a:pPr>
                      <a:r>
                        <a:rPr lang="en-US" sz="950" kern="100" dirty="0">
                          <a:effectLst/>
                        </a:rPr>
                        <a:t> </a:t>
                      </a:r>
                      <a:endParaRPr lang="ja-JP" sz="950" kern="100" dirty="0">
                        <a:effectLst/>
                      </a:endParaRPr>
                    </a:p>
                    <a:p>
                      <a:pPr indent="133350" algn="just">
                        <a:spcAft>
                          <a:spcPts val="0"/>
                        </a:spcAft>
                      </a:pPr>
                      <a:r>
                        <a:rPr lang="ja-JP" sz="950" kern="100" dirty="0">
                          <a:effectLst/>
                        </a:rPr>
                        <a:t>「国等による障害者就労施設等からの物品等の調達の推進等に関する法律（平成</a:t>
                      </a:r>
                      <a:r>
                        <a:rPr lang="en-US" sz="950" kern="100" dirty="0">
                          <a:effectLst/>
                        </a:rPr>
                        <a:t>24</a:t>
                      </a:r>
                      <a:r>
                        <a:rPr lang="ja-JP" sz="950" kern="100" dirty="0">
                          <a:effectLst/>
                        </a:rPr>
                        <a:t>年法律第</a:t>
                      </a:r>
                      <a:r>
                        <a:rPr lang="en-US" sz="950" kern="100" dirty="0">
                          <a:effectLst/>
                        </a:rPr>
                        <a:t>50</a:t>
                      </a:r>
                      <a:r>
                        <a:rPr lang="ja-JP" sz="950" kern="100" dirty="0">
                          <a:effectLst/>
                        </a:rPr>
                        <a:t>号。以下「優先調達推進法」という。）」及び「</a:t>
                      </a:r>
                      <a:r>
                        <a:rPr lang="ja-JP" sz="950" kern="100" dirty="0" err="1">
                          <a:effectLst/>
                        </a:rPr>
                        <a:t>大阪府障がい</a:t>
                      </a:r>
                      <a:r>
                        <a:rPr lang="ja-JP" sz="950" kern="100" dirty="0">
                          <a:effectLst/>
                        </a:rPr>
                        <a:t>者就労施設等からの物品等の調達の推進を図るための方針」並びに大阪府が推進する「行政の福祉化」を踏まえ障がい者の就労機会の確保を図るため、地方自治法施行規則（昭和</a:t>
                      </a:r>
                      <a:r>
                        <a:rPr lang="en-US" sz="950" kern="100" dirty="0">
                          <a:effectLst/>
                        </a:rPr>
                        <a:t>22</a:t>
                      </a:r>
                      <a:r>
                        <a:rPr lang="ja-JP" sz="950" kern="100" dirty="0">
                          <a:effectLst/>
                        </a:rPr>
                        <a:t>年内務省令第</a:t>
                      </a:r>
                      <a:r>
                        <a:rPr lang="en-US" sz="950" kern="100" dirty="0" smtClean="0">
                          <a:effectLst/>
                        </a:rPr>
                        <a:t>29</a:t>
                      </a:r>
                      <a:r>
                        <a:rPr lang="ja-JP" sz="950" kern="100" dirty="0" smtClean="0">
                          <a:effectLst/>
                        </a:rPr>
                        <a:t>号</a:t>
                      </a:r>
                      <a:r>
                        <a:rPr lang="ja-JP" sz="950" kern="100" dirty="0">
                          <a:effectLst/>
                        </a:rPr>
                        <a:t>。以下「施行規則」という。）</a:t>
                      </a:r>
                      <a:r>
                        <a:rPr lang="ja-JP" sz="950" u="sng" kern="100" dirty="0">
                          <a:solidFill>
                            <a:srgbClr val="FF0000"/>
                          </a:solidFill>
                          <a:effectLst/>
                        </a:rPr>
                        <a:t>第</a:t>
                      </a:r>
                      <a:r>
                        <a:rPr lang="en-US" sz="950" u="sng" kern="100" dirty="0">
                          <a:solidFill>
                            <a:srgbClr val="FF0000"/>
                          </a:solidFill>
                          <a:effectLst/>
                        </a:rPr>
                        <a:t>12</a:t>
                      </a:r>
                      <a:r>
                        <a:rPr lang="ja-JP" sz="950" u="sng" kern="100" dirty="0">
                          <a:solidFill>
                            <a:srgbClr val="FF0000"/>
                          </a:solidFill>
                          <a:effectLst/>
                        </a:rPr>
                        <a:t>条の</a:t>
                      </a:r>
                      <a:r>
                        <a:rPr lang="en-US" sz="950" u="sng" kern="100" dirty="0">
                          <a:solidFill>
                            <a:srgbClr val="FF0000"/>
                          </a:solidFill>
                          <a:effectLst/>
                        </a:rPr>
                        <a:t>2</a:t>
                      </a:r>
                      <a:r>
                        <a:rPr lang="ja-JP" sz="950" u="sng" kern="100" dirty="0">
                          <a:solidFill>
                            <a:srgbClr val="FF0000"/>
                          </a:solidFill>
                          <a:effectLst/>
                        </a:rPr>
                        <a:t>の</a:t>
                      </a:r>
                      <a:r>
                        <a:rPr lang="en-US" sz="950" u="sng" kern="100" dirty="0">
                          <a:solidFill>
                            <a:srgbClr val="FF0000"/>
                          </a:solidFill>
                          <a:effectLst/>
                        </a:rPr>
                        <a:t>12</a:t>
                      </a:r>
                      <a:r>
                        <a:rPr lang="ja-JP" sz="950" u="sng" kern="100" dirty="0">
                          <a:solidFill>
                            <a:srgbClr val="FF0000"/>
                          </a:solidFill>
                          <a:effectLst/>
                        </a:rPr>
                        <a:t>第</a:t>
                      </a:r>
                      <a:r>
                        <a:rPr lang="en-US" sz="950" u="sng" kern="100" dirty="0">
                          <a:solidFill>
                            <a:srgbClr val="FF0000"/>
                          </a:solidFill>
                          <a:effectLst/>
                        </a:rPr>
                        <a:t>1</a:t>
                      </a:r>
                      <a:r>
                        <a:rPr lang="ja-JP" sz="950" u="sng" kern="100" dirty="0">
                          <a:solidFill>
                            <a:srgbClr val="FF0000"/>
                          </a:solidFill>
                          <a:effectLst/>
                        </a:rPr>
                        <a:t>項</a:t>
                      </a:r>
                      <a:r>
                        <a:rPr lang="ja-JP" sz="950" kern="100" dirty="0">
                          <a:effectLst/>
                        </a:rPr>
                        <a:t>の規定に基づき、地方自治法施行令（昭和</a:t>
                      </a:r>
                      <a:r>
                        <a:rPr lang="en-US" sz="950" kern="100" dirty="0">
                          <a:effectLst/>
                        </a:rPr>
                        <a:t>22</a:t>
                      </a:r>
                      <a:r>
                        <a:rPr lang="ja-JP" sz="950" kern="100" dirty="0">
                          <a:effectLst/>
                        </a:rPr>
                        <a:t>年政令第</a:t>
                      </a:r>
                      <a:r>
                        <a:rPr lang="en-US" sz="950" kern="100" dirty="0">
                          <a:effectLst/>
                        </a:rPr>
                        <a:t>16</a:t>
                      </a:r>
                      <a:r>
                        <a:rPr lang="ja-JP" sz="950" kern="100" dirty="0">
                          <a:effectLst/>
                        </a:rPr>
                        <a:t>号。以下「施行令」という。）第</a:t>
                      </a:r>
                      <a:r>
                        <a:rPr lang="en-US" sz="950" kern="100" dirty="0">
                          <a:effectLst/>
                        </a:rPr>
                        <a:t>167</a:t>
                      </a:r>
                      <a:r>
                        <a:rPr lang="ja-JP" sz="950" kern="100" dirty="0">
                          <a:effectLst/>
                        </a:rPr>
                        <a:t>条の</a:t>
                      </a:r>
                      <a:r>
                        <a:rPr lang="en-US" sz="950" kern="100" dirty="0">
                          <a:effectLst/>
                        </a:rPr>
                        <a:t>2</a:t>
                      </a:r>
                      <a:r>
                        <a:rPr lang="ja-JP" sz="950" kern="100" dirty="0">
                          <a:effectLst/>
                        </a:rPr>
                        <a:t>第</a:t>
                      </a:r>
                      <a:r>
                        <a:rPr lang="en-US" sz="950" kern="100" dirty="0">
                          <a:effectLst/>
                        </a:rPr>
                        <a:t>1</a:t>
                      </a:r>
                      <a:r>
                        <a:rPr lang="ja-JP" sz="950" kern="100" dirty="0">
                          <a:effectLst/>
                        </a:rPr>
                        <a:t>項第</a:t>
                      </a:r>
                      <a:r>
                        <a:rPr lang="en-US" sz="950" kern="100" dirty="0">
                          <a:effectLst/>
                        </a:rPr>
                        <a:t>3</a:t>
                      </a:r>
                      <a:r>
                        <a:rPr lang="ja-JP" sz="950" kern="100" dirty="0">
                          <a:effectLst/>
                        </a:rPr>
                        <a:t>号に規定する障害者支援施設、地域活動支援センター、障害福祉サービス事業を行う施設又は小規模作業所に準ずる者（以下「これらに準ずる者」という。）の認定に係る基準</a:t>
                      </a:r>
                      <a:r>
                        <a:rPr lang="ja-JP" sz="950" u="sng" kern="100" dirty="0">
                          <a:solidFill>
                            <a:srgbClr val="FF0000"/>
                          </a:solidFill>
                          <a:effectLst/>
                        </a:rPr>
                        <a:t>（以下「基準」という。）</a:t>
                      </a:r>
                      <a:r>
                        <a:rPr lang="ja-JP" sz="950" kern="100" dirty="0">
                          <a:effectLst/>
                        </a:rPr>
                        <a:t>を次のとおり定める。</a:t>
                      </a:r>
                    </a:p>
                    <a:p>
                      <a:pPr algn="just">
                        <a:spcAft>
                          <a:spcPts val="0"/>
                        </a:spcAft>
                      </a:pPr>
                      <a:r>
                        <a:rPr lang="en-US" sz="950" kern="100" dirty="0">
                          <a:effectLst/>
                        </a:rPr>
                        <a:t> </a:t>
                      </a:r>
                      <a:endParaRPr lang="ja-JP" sz="950" kern="100" dirty="0">
                        <a:effectLst/>
                      </a:endParaRPr>
                    </a:p>
                    <a:p>
                      <a:pPr algn="just">
                        <a:spcAft>
                          <a:spcPts val="0"/>
                        </a:spcAft>
                      </a:pPr>
                      <a:r>
                        <a:rPr lang="ja-JP" sz="950" kern="100" dirty="0">
                          <a:effectLst/>
                        </a:rPr>
                        <a:t>１ 認定基準</a:t>
                      </a:r>
                    </a:p>
                    <a:p>
                      <a:pPr marL="133350" indent="-133350" algn="just">
                        <a:spcAft>
                          <a:spcPts val="0"/>
                        </a:spcAft>
                      </a:pPr>
                      <a:r>
                        <a:rPr lang="ja-JP" sz="950" kern="100" dirty="0">
                          <a:effectLst/>
                        </a:rPr>
                        <a:t>　　　大阪府内の次に掲げる者をこれらに準ずる者の認定の対象とする。ただし、公序良俗に反する事業を行なうなど、事業者において認定にふさわしくない事実がある場合には、認定の対象としない。</a:t>
                      </a:r>
                    </a:p>
                    <a:p>
                      <a:pPr marL="266700" indent="-133350" algn="just">
                        <a:spcAft>
                          <a:spcPts val="0"/>
                        </a:spcAft>
                      </a:pPr>
                      <a:r>
                        <a:rPr lang="en-US" sz="950" kern="100" dirty="0">
                          <a:effectLst/>
                        </a:rPr>
                        <a:t>(1) </a:t>
                      </a:r>
                      <a:r>
                        <a:rPr lang="ja-JP" sz="950" kern="100" dirty="0">
                          <a:effectLst/>
                        </a:rPr>
                        <a:t>優先調達推進法に規定する障害者就労施設等（施行令第</a:t>
                      </a:r>
                      <a:r>
                        <a:rPr lang="en-US" sz="950" kern="100" dirty="0">
                          <a:effectLst/>
                        </a:rPr>
                        <a:t>167</a:t>
                      </a:r>
                      <a:r>
                        <a:rPr lang="ja-JP" sz="950" kern="100" dirty="0">
                          <a:effectLst/>
                        </a:rPr>
                        <a:t>条の</a:t>
                      </a:r>
                      <a:r>
                        <a:rPr lang="en-US" sz="950" kern="100" dirty="0">
                          <a:effectLst/>
                        </a:rPr>
                        <a:t>2</a:t>
                      </a:r>
                      <a:r>
                        <a:rPr lang="ja-JP" sz="950" kern="100" dirty="0">
                          <a:effectLst/>
                        </a:rPr>
                        <a:t>第</a:t>
                      </a:r>
                      <a:r>
                        <a:rPr lang="en-US" sz="950" kern="100" dirty="0">
                          <a:effectLst/>
                        </a:rPr>
                        <a:t>1</a:t>
                      </a:r>
                      <a:r>
                        <a:rPr lang="ja-JP" sz="950" kern="100" dirty="0">
                          <a:effectLst/>
                        </a:rPr>
                        <a:t>項第</a:t>
                      </a:r>
                      <a:r>
                        <a:rPr lang="en-US" sz="950" kern="100" dirty="0">
                          <a:effectLst/>
                        </a:rPr>
                        <a:t>3</a:t>
                      </a:r>
                      <a:r>
                        <a:rPr lang="ja-JP" sz="950" kern="100" dirty="0">
                          <a:effectLst/>
                        </a:rPr>
                        <a:t>号に定める障害者支援施設、地域活動支援センター、障害福祉サービス事業を行う施設及び小規模作業所を除く。）</a:t>
                      </a:r>
                    </a:p>
                    <a:p>
                      <a:pPr indent="133350" algn="just">
                        <a:spcAft>
                          <a:spcPts val="0"/>
                        </a:spcAft>
                      </a:pPr>
                      <a:r>
                        <a:rPr lang="en-US" sz="950" kern="100" dirty="0">
                          <a:effectLst/>
                        </a:rPr>
                        <a:t>(2) </a:t>
                      </a:r>
                      <a:r>
                        <a:rPr lang="ja-JP" sz="950" kern="100" dirty="0">
                          <a:effectLst/>
                        </a:rPr>
                        <a:t>優先調達推進法に規定する障害者就労施設等の共同受注窓口として契約主体となる事業者</a:t>
                      </a:r>
                    </a:p>
                    <a:p>
                      <a:pPr marL="266700" indent="-133350" algn="just">
                        <a:spcAft>
                          <a:spcPts val="0"/>
                        </a:spcAft>
                      </a:pPr>
                      <a:r>
                        <a:rPr lang="en-US" sz="950" kern="100" dirty="0">
                          <a:effectLst/>
                        </a:rPr>
                        <a:t>(3) </a:t>
                      </a:r>
                      <a:r>
                        <a:rPr lang="ja-JP" sz="950" kern="100" dirty="0">
                          <a:effectLst/>
                        </a:rPr>
                        <a:t>実態として優先調達推進法に規定する障害者就労施設等と同様に、</a:t>
                      </a:r>
                      <a:r>
                        <a:rPr lang="ja-JP" sz="950" kern="100" dirty="0" err="1">
                          <a:effectLst/>
                        </a:rPr>
                        <a:t>障がい</a:t>
                      </a:r>
                      <a:r>
                        <a:rPr lang="ja-JP" sz="950" kern="100" dirty="0">
                          <a:effectLst/>
                        </a:rPr>
                        <a:t>者の就労機会の確保等の活動・事業を行っている事業者</a:t>
                      </a:r>
                    </a:p>
                    <a:p>
                      <a:pPr algn="just">
                        <a:spcAft>
                          <a:spcPts val="0"/>
                        </a:spcAft>
                      </a:pPr>
                      <a:r>
                        <a:rPr lang="en-US" sz="950" kern="100" dirty="0">
                          <a:effectLst/>
                        </a:rPr>
                        <a:t> </a:t>
                      </a:r>
                      <a:endParaRPr lang="ja-JP" sz="950" kern="100" dirty="0">
                        <a:effectLst/>
                      </a:endParaRPr>
                    </a:p>
                    <a:p>
                      <a:pPr algn="just">
                        <a:spcAft>
                          <a:spcPts val="0"/>
                        </a:spcAft>
                      </a:pPr>
                      <a:r>
                        <a:rPr lang="ja-JP" sz="950" kern="100" dirty="0">
                          <a:effectLst/>
                        </a:rPr>
                        <a:t>２ 認定方法</a:t>
                      </a:r>
                    </a:p>
                    <a:p>
                      <a:pPr indent="133350" algn="just">
                        <a:spcAft>
                          <a:spcPts val="0"/>
                        </a:spcAft>
                      </a:pPr>
                      <a:r>
                        <a:rPr lang="en-US" sz="950" kern="100" dirty="0">
                          <a:effectLst/>
                        </a:rPr>
                        <a:t>(1) </a:t>
                      </a:r>
                      <a:r>
                        <a:rPr lang="ja-JP" sz="950" kern="100" dirty="0">
                          <a:effectLst/>
                        </a:rPr>
                        <a:t>認定を受けようとする事業者は、認定申請書に、必要な書類を添えて知事に提出しなければならない。</a:t>
                      </a:r>
                    </a:p>
                    <a:p>
                      <a:pPr marL="266700" indent="-133350" algn="just">
                        <a:spcAft>
                          <a:spcPts val="0"/>
                        </a:spcAft>
                      </a:pPr>
                      <a:r>
                        <a:rPr lang="en-US" sz="950" kern="100" dirty="0">
                          <a:effectLst/>
                        </a:rPr>
                        <a:t>(2) </a:t>
                      </a:r>
                      <a:r>
                        <a:rPr lang="ja-JP" sz="950" kern="100" dirty="0">
                          <a:effectLst/>
                        </a:rPr>
                        <a:t>認定申請書の提出があったときは、施行規則</a:t>
                      </a:r>
                      <a:r>
                        <a:rPr lang="ja-JP" sz="950" u="sng" kern="100" dirty="0">
                          <a:solidFill>
                            <a:srgbClr val="FF0000"/>
                          </a:solidFill>
                          <a:effectLst/>
                        </a:rPr>
                        <a:t>第</a:t>
                      </a:r>
                      <a:r>
                        <a:rPr lang="en-US" sz="950" u="sng" kern="100" dirty="0">
                          <a:solidFill>
                            <a:srgbClr val="FF0000"/>
                          </a:solidFill>
                          <a:effectLst/>
                        </a:rPr>
                        <a:t>12</a:t>
                      </a:r>
                      <a:r>
                        <a:rPr lang="ja-JP" sz="950" u="sng" kern="100" dirty="0">
                          <a:solidFill>
                            <a:srgbClr val="FF0000"/>
                          </a:solidFill>
                          <a:effectLst/>
                        </a:rPr>
                        <a:t>条の</a:t>
                      </a:r>
                      <a:r>
                        <a:rPr lang="en-US" sz="950" u="sng" kern="100" dirty="0">
                          <a:solidFill>
                            <a:srgbClr val="FF0000"/>
                          </a:solidFill>
                          <a:effectLst/>
                        </a:rPr>
                        <a:t>2</a:t>
                      </a:r>
                      <a:r>
                        <a:rPr lang="ja-JP" sz="950" u="sng" kern="100" dirty="0">
                          <a:solidFill>
                            <a:srgbClr val="FF0000"/>
                          </a:solidFill>
                          <a:effectLst/>
                        </a:rPr>
                        <a:t>の</a:t>
                      </a:r>
                      <a:r>
                        <a:rPr lang="en-US" sz="950" u="sng" kern="100" dirty="0">
                          <a:solidFill>
                            <a:srgbClr val="FF0000"/>
                          </a:solidFill>
                          <a:effectLst/>
                        </a:rPr>
                        <a:t>12</a:t>
                      </a:r>
                      <a:r>
                        <a:rPr lang="ja-JP" sz="950" u="sng" kern="100" dirty="0">
                          <a:solidFill>
                            <a:srgbClr val="FF0000"/>
                          </a:solidFill>
                          <a:effectLst/>
                        </a:rPr>
                        <a:t>第</a:t>
                      </a:r>
                      <a:r>
                        <a:rPr lang="en-US" sz="950" u="sng" kern="100" dirty="0">
                          <a:solidFill>
                            <a:srgbClr val="FF0000"/>
                          </a:solidFill>
                          <a:effectLst/>
                        </a:rPr>
                        <a:t>3</a:t>
                      </a:r>
                      <a:r>
                        <a:rPr lang="ja-JP" sz="950" u="sng" kern="100" dirty="0">
                          <a:solidFill>
                            <a:srgbClr val="FF0000"/>
                          </a:solidFill>
                          <a:effectLst/>
                        </a:rPr>
                        <a:t>項</a:t>
                      </a:r>
                      <a:r>
                        <a:rPr lang="ja-JP" sz="950" kern="100" dirty="0">
                          <a:effectLst/>
                        </a:rPr>
                        <a:t>の規定に基づき、２人以上の学識経験を有する者の意見を聞いた上で、認定の可否を決定し、認定申請者に対し、認定の可否を速やかに通知する。</a:t>
                      </a:r>
                    </a:p>
                    <a:p>
                      <a:pPr algn="just">
                        <a:spcAft>
                          <a:spcPts val="0"/>
                        </a:spcAft>
                      </a:pPr>
                      <a:r>
                        <a:rPr lang="en-US" sz="950" kern="100" dirty="0">
                          <a:effectLst/>
                        </a:rPr>
                        <a:t> </a:t>
                      </a:r>
                      <a:endParaRPr lang="ja-JP" sz="950" kern="100" dirty="0">
                        <a:effectLst/>
                      </a:endParaRPr>
                    </a:p>
                    <a:p>
                      <a:pPr algn="just">
                        <a:spcAft>
                          <a:spcPts val="0"/>
                        </a:spcAft>
                      </a:pPr>
                      <a:r>
                        <a:rPr lang="ja-JP" sz="950" kern="100" dirty="0">
                          <a:effectLst/>
                        </a:rPr>
                        <a:t>３　認定の取消し</a:t>
                      </a:r>
                    </a:p>
                    <a:p>
                      <a:pPr marL="133350" indent="-133350" algn="just">
                        <a:spcAft>
                          <a:spcPts val="0"/>
                        </a:spcAft>
                      </a:pPr>
                      <a:r>
                        <a:rPr lang="ja-JP" sz="950" kern="100" dirty="0">
                          <a:effectLst/>
                        </a:rPr>
                        <a:t>　</a:t>
                      </a:r>
                      <a:r>
                        <a:rPr lang="en-US" sz="950" kern="100" dirty="0">
                          <a:effectLst/>
                        </a:rPr>
                        <a:t>  </a:t>
                      </a:r>
                      <a:r>
                        <a:rPr lang="ja-JP" sz="950" kern="100" dirty="0">
                          <a:effectLst/>
                        </a:rPr>
                        <a:t>認定を受けた者が、認定基準に該当しないことが明らかになったとき又は認定事業者として適当でない事由が生じたときは、認定を取り消すことができる。</a:t>
                      </a:r>
                    </a:p>
                    <a:p>
                      <a:pPr algn="just">
                        <a:spcAft>
                          <a:spcPts val="0"/>
                        </a:spcAft>
                      </a:pPr>
                      <a:r>
                        <a:rPr lang="en-US" sz="950" kern="100" dirty="0">
                          <a:effectLst/>
                        </a:rPr>
                        <a:t> </a:t>
                      </a:r>
                      <a:endParaRPr lang="ja-JP" sz="950" kern="100" dirty="0">
                        <a:effectLst/>
                      </a:endParaRPr>
                    </a:p>
                    <a:p>
                      <a:pPr algn="just">
                        <a:spcAft>
                          <a:spcPts val="0"/>
                        </a:spcAft>
                      </a:pPr>
                      <a:r>
                        <a:rPr lang="ja-JP" sz="950" kern="100" dirty="0">
                          <a:effectLst/>
                        </a:rPr>
                        <a:t>４　その他</a:t>
                      </a:r>
                    </a:p>
                    <a:p>
                      <a:pPr algn="just">
                        <a:spcAft>
                          <a:spcPts val="0"/>
                        </a:spcAft>
                      </a:pPr>
                      <a:r>
                        <a:rPr lang="ja-JP" sz="950" kern="100" dirty="0">
                          <a:effectLst/>
                        </a:rPr>
                        <a:t>　　この基準の取扱いについて必要な事項は、別途、知事が定める。</a:t>
                      </a:r>
                    </a:p>
                    <a:p>
                      <a:pPr algn="just">
                        <a:spcAft>
                          <a:spcPts val="0"/>
                        </a:spcAft>
                      </a:pPr>
                      <a:r>
                        <a:rPr lang="en-US" sz="950" kern="100" dirty="0">
                          <a:effectLst/>
                        </a:rPr>
                        <a:t> </a:t>
                      </a:r>
                      <a:endParaRPr lang="ja-JP" sz="950" kern="100" dirty="0">
                        <a:effectLst/>
                      </a:endParaRPr>
                    </a:p>
                    <a:p>
                      <a:pPr algn="just">
                        <a:spcAft>
                          <a:spcPts val="0"/>
                        </a:spcAft>
                      </a:pPr>
                      <a:r>
                        <a:rPr lang="ja-JP" sz="950" kern="100" dirty="0">
                          <a:effectLst/>
                        </a:rPr>
                        <a:t>５ 基準運用開始日</a:t>
                      </a:r>
                    </a:p>
                    <a:p>
                      <a:pPr indent="133350" algn="just">
                        <a:spcAft>
                          <a:spcPts val="0"/>
                        </a:spcAft>
                      </a:pPr>
                      <a:r>
                        <a:rPr lang="ja-JP" sz="950" kern="100" dirty="0">
                          <a:effectLst/>
                        </a:rPr>
                        <a:t>平成</a:t>
                      </a:r>
                      <a:r>
                        <a:rPr lang="en-US" sz="950" kern="100" dirty="0">
                          <a:effectLst/>
                        </a:rPr>
                        <a:t>29</a:t>
                      </a:r>
                      <a:r>
                        <a:rPr lang="ja-JP" sz="950" kern="100" dirty="0">
                          <a:effectLst/>
                        </a:rPr>
                        <a:t>年</a:t>
                      </a:r>
                      <a:r>
                        <a:rPr lang="en-US" sz="950" kern="100" dirty="0">
                          <a:effectLst/>
                        </a:rPr>
                        <a:t>12</a:t>
                      </a:r>
                      <a:r>
                        <a:rPr lang="ja-JP" sz="950" kern="100" dirty="0">
                          <a:effectLst/>
                        </a:rPr>
                        <a:t>月</a:t>
                      </a:r>
                      <a:r>
                        <a:rPr lang="en-US" sz="950" kern="100" dirty="0">
                          <a:effectLst/>
                        </a:rPr>
                        <a:t>22</a:t>
                      </a:r>
                      <a:r>
                        <a:rPr lang="ja-JP" sz="950" kern="100" dirty="0">
                          <a:effectLst/>
                        </a:rPr>
                        <a:t>日</a:t>
                      </a:r>
                    </a:p>
                    <a:p>
                      <a:pPr algn="just">
                        <a:spcAft>
                          <a:spcPts val="0"/>
                        </a:spcAft>
                      </a:pPr>
                      <a:r>
                        <a:rPr lang="en-US" sz="950" kern="100" dirty="0">
                          <a:effectLst/>
                        </a:rPr>
                        <a:t> </a:t>
                      </a:r>
                      <a:endParaRPr lang="ja-JP" sz="950" kern="100" dirty="0">
                        <a:effectLst/>
                      </a:endParaRPr>
                    </a:p>
                    <a:p>
                      <a:pPr indent="133350" algn="just">
                        <a:spcAft>
                          <a:spcPts val="0"/>
                        </a:spcAft>
                      </a:pPr>
                      <a:r>
                        <a:rPr lang="ja-JP" sz="950" u="sng" kern="100" dirty="0">
                          <a:solidFill>
                            <a:srgbClr val="FF0000"/>
                          </a:solidFill>
                          <a:effectLst/>
                        </a:rPr>
                        <a:t>附則</a:t>
                      </a:r>
                      <a:endParaRPr lang="ja-JP" sz="950" kern="100" dirty="0">
                        <a:solidFill>
                          <a:srgbClr val="FF0000"/>
                        </a:solidFill>
                        <a:effectLst/>
                      </a:endParaRPr>
                    </a:p>
                    <a:p>
                      <a:pPr algn="just">
                        <a:spcAft>
                          <a:spcPts val="0"/>
                        </a:spcAft>
                      </a:pPr>
                      <a:r>
                        <a:rPr lang="ja-JP" sz="950" u="sng" kern="100" dirty="0">
                          <a:solidFill>
                            <a:srgbClr val="FF0000"/>
                          </a:solidFill>
                          <a:effectLst/>
                        </a:rPr>
                        <a:t>この基準は、令和○年○月○日から施行する。</a:t>
                      </a:r>
                      <a:endParaRPr lang="ja-JP" sz="950" kern="100" dirty="0">
                        <a:solidFill>
                          <a:srgbClr val="FF0000"/>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49668" marR="4966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endParaRPr lang="en-US" altLang="ja-JP" sz="800" kern="100" dirty="0" smtClean="0">
                        <a:effectLst/>
                      </a:endParaRPr>
                    </a:p>
                    <a:p>
                      <a:pPr algn="ctr">
                        <a:spcAft>
                          <a:spcPts val="0"/>
                        </a:spcAft>
                      </a:pPr>
                      <a:r>
                        <a:rPr lang="ja-JP" sz="950" kern="100" dirty="0" smtClean="0">
                          <a:effectLst/>
                        </a:rPr>
                        <a:t>地方</a:t>
                      </a:r>
                      <a:r>
                        <a:rPr lang="ja-JP" sz="950" kern="100" dirty="0">
                          <a:effectLst/>
                        </a:rPr>
                        <a:t>自治法施行令第１６７条の２第１項第</a:t>
                      </a:r>
                      <a:r>
                        <a:rPr lang="en-US" sz="950" kern="100" dirty="0">
                          <a:effectLst/>
                        </a:rPr>
                        <a:t>3</a:t>
                      </a:r>
                      <a:r>
                        <a:rPr lang="ja-JP" sz="950" kern="100" dirty="0">
                          <a:effectLst/>
                        </a:rPr>
                        <a:t>号に定める障害者支援施設等に準ずる者の認定基準</a:t>
                      </a:r>
                    </a:p>
                    <a:p>
                      <a:pPr algn="just">
                        <a:spcAft>
                          <a:spcPts val="0"/>
                        </a:spcAft>
                      </a:pPr>
                      <a:r>
                        <a:rPr lang="en-US" sz="950" kern="100" dirty="0">
                          <a:effectLst/>
                        </a:rPr>
                        <a:t> </a:t>
                      </a:r>
                      <a:endParaRPr lang="ja-JP" sz="950" kern="100" dirty="0">
                        <a:effectLst/>
                      </a:endParaRPr>
                    </a:p>
                    <a:p>
                      <a:pPr indent="133350" algn="just">
                        <a:spcAft>
                          <a:spcPts val="0"/>
                        </a:spcAft>
                      </a:pPr>
                      <a:r>
                        <a:rPr lang="ja-JP" sz="950" kern="100" dirty="0">
                          <a:effectLst/>
                        </a:rPr>
                        <a:t>「国等による障害者就労施設等からの物品等の調達の推進等に関する法律（平成</a:t>
                      </a:r>
                      <a:r>
                        <a:rPr lang="en-US" sz="950" kern="100" dirty="0">
                          <a:effectLst/>
                        </a:rPr>
                        <a:t>24</a:t>
                      </a:r>
                      <a:r>
                        <a:rPr lang="ja-JP" sz="950" kern="100" dirty="0">
                          <a:effectLst/>
                        </a:rPr>
                        <a:t>年法律第</a:t>
                      </a:r>
                      <a:r>
                        <a:rPr lang="en-US" sz="950" kern="100" dirty="0">
                          <a:effectLst/>
                        </a:rPr>
                        <a:t>50</a:t>
                      </a:r>
                      <a:r>
                        <a:rPr lang="ja-JP" sz="950" kern="100" dirty="0">
                          <a:effectLst/>
                        </a:rPr>
                        <a:t>号。以下「優先調達推進法」という。）」及び「</a:t>
                      </a:r>
                      <a:r>
                        <a:rPr lang="ja-JP" sz="950" kern="100" dirty="0" err="1">
                          <a:effectLst/>
                        </a:rPr>
                        <a:t>大阪府障がい</a:t>
                      </a:r>
                      <a:r>
                        <a:rPr lang="ja-JP" sz="950" kern="100" dirty="0">
                          <a:effectLst/>
                        </a:rPr>
                        <a:t>者就労施設等からの物品等の調達の推進を図るための方針」並びに大阪府が推進する「行政の福祉化」を踏まえ障がい者の就労機会の確保を図るため、地方自治法施行規則（昭和</a:t>
                      </a:r>
                      <a:r>
                        <a:rPr lang="en-US" sz="950" kern="100" dirty="0">
                          <a:effectLst/>
                        </a:rPr>
                        <a:t>22</a:t>
                      </a:r>
                      <a:r>
                        <a:rPr lang="ja-JP" sz="950" kern="100" dirty="0">
                          <a:effectLst/>
                        </a:rPr>
                        <a:t>年内務省令第</a:t>
                      </a:r>
                      <a:r>
                        <a:rPr lang="en-US" sz="950" kern="100" dirty="0" smtClean="0">
                          <a:effectLst/>
                        </a:rPr>
                        <a:t>29</a:t>
                      </a:r>
                      <a:r>
                        <a:rPr lang="ja-JP" sz="950" kern="100" dirty="0" smtClean="0">
                          <a:effectLst/>
                        </a:rPr>
                        <a:t>号</a:t>
                      </a:r>
                      <a:r>
                        <a:rPr lang="ja-JP" sz="950" kern="100" dirty="0">
                          <a:effectLst/>
                        </a:rPr>
                        <a:t>。以下「施行規則」という。）</a:t>
                      </a:r>
                      <a:r>
                        <a:rPr lang="ja-JP" sz="950" u="sng" kern="100" dirty="0">
                          <a:solidFill>
                            <a:srgbClr val="FF0000"/>
                          </a:solidFill>
                          <a:effectLst/>
                        </a:rPr>
                        <a:t>第</a:t>
                      </a:r>
                      <a:r>
                        <a:rPr lang="en-US" sz="950" u="sng" kern="100" dirty="0">
                          <a:solidFill>
                            <a:srgbClr val="FF0000"/>
                          </a:solidFill>
                          <a:effectLst/>
                        </a:rPr>
                        <a:t>12</a:t>
                      </a:r>
                      <a:r>
                        <a:rPr lang="ja-JP" sz="950" u="sng" kern="100" dirty="0">
                          <a:solidFill>
                            <a:srgbClr val="FF0000"/>
                          </a:solidFill>
                          <a:effectLst/>
                        </a:rPr>
                        <a:t>条の</a:t>
                      </a:r>
                      <a:r>
                        <a:rPr lang="en-US" sz="950" u="sng" kern="100" dirty="0">
                          <a:solidFill>
                            <a:srgbClr val="FF0000"/>
                          </a:solidFill>
                          <a:effectLst/>
                        </a:rPr>
                        <a:t>2</a:t>
                      </a:r>
                      <a:r>
                        <a:rPr lang="ja-JP" sz="950" u="sng" kern="100" dirty="0">
                          <a:solidFill>
                            <a:srgbClr val="FF0000"/>
                          </a:solidFill>
                          <a:effectLst/>
                        </a:rPr>
                        <a:t>の</a:t>
                      </a:r>
                      <a:r>
                        <a:rPr lang="en-US" sz="950" u="sng" kern="100" dirty="0">
                          <a:solidFill>
                            <a:srgbClr val="FF0000"/>
                          </a:solidFill>
                          <a:effectLst/>
                        </a:rPr>
                        <a:t>3</a:t>
                      </a:r>
                      <a:r>
                        <a:rPr lang="ja-JP" sz="950" u="sng" kern="100" dirty="0">
                          <a:solidFill>
                            <a:srgbClr val="FF0000"/>
                          </a:solidFill>
                          <a:effectLst/>
                        </a:rPr>
                        <a:t>第</a:t>
                      </a:r>
                      <a:r>
                        <a:rPr lang="en-US" sz="950" u="sng" kern="100" dirty="0">
                          <a:solidFill>
                            <a:srgbClr val="FF0000"/>
                          </a:solidFill>
                          <a:effectLst/>
                        </a:rPr>
                        <a:t>1</a:t>
                      </a:r>
                      <a:r>
                        <a:rPr lang="ja-JP" sz="950" u="sng" kern="100" dirty="0">
                          <a:solidFill>
                            <a:srgbClr val="FF0000"/>
                          </a:solidFill>
                          <a:effectLst/>
                        </a:rPr>
                        <a:t>項</a:t>
                      </a:r>
                      <a:r>
                        <a:rPr lang="ja-JP" sz="950" kern="100" dirty="0">
                          <a:effectLst/>
                        </a:rPr>
                        <a:t>の規定に基づき、地方自治法施行令（昭和</a:t>
                      </a:r>
                      <a:r>
                        <a:rPr lang="en-US" sz="950" kern="100" dirty="0">
                          <a:effectLst/>
                        </a:rPr>
                        <a:t>22</a:t>
                      </a:r>
                      <a:r>
                        <a:rPr lang="ja-JP" sz="950" kern="100" dirty="0">
                          <a:effectLst/>
                        </a:rPr>
                        <a:t>年政令第</a:t>
                      </a:r>
                      <a:r>
                        <a:rPr lang="en-US" sz="950" kern="100" dirty="0">
                          <a:effectLst/>
                        </a:rPr>
                        <a:t>16</a:t>
                      </a:r>
                      <a:r>
                        <a:rPr lang="ja-JP" sz="950" kern="100" dirty="0">
                          <a:effectLst/>
                        </a:rPr>
                        <a:t>号。以下「施行令」という。）第</a:t>
                      </a:r>
                      <a:r>
                        <a:rPr lang="en-US" sz="950" kern="100" dirty="0">
                          <a:effectLst/>
                        </a:rPr>
                        <a:t>167</a:t>
                      </a:r>
                      <a:r>
                        <a:rPr lang="ja-JP" sz="950" kern="100" dirty="0">
                          <a:effectLst/>
                        </a:rPr>
                        <a:t>条の</a:t>
                      </a:r>
                      <a:r>
                        <a:rPr lang="en-US" sz="950" kern="100" dirty="0">
                          <a:effectLst/>
                        </a:rPr>
                        <a:t>2</a:t>
                      </a:r>
                      <a:r>
                        <a:rPr lang="ja-JP" sz="950" kern="100" dirty="0">
                          <a:effectLst/>
                        </a:rPr>
                        <a:t>第</a:t>
                      </a:r>
                      <a:r>
                        <a:rPr lang="en-US" sz="950" kern="100" dirty="0">
                          <a:effectLst/>
                        </a:rPr>
                        <a:t>1</a:t>
                      </a:r>
                      <a:r>
                        <a:rPr lang="ja-JP" sz="950" kern="100" dirty="0">
                          <a:effectLst/>
                        </a:rPr>
                        <a:t>項第</a:t>
                      </a:r>
                      <a:r>
                        <a:rPr lang="en-US" sz="950" kern="100" dirty="0">
                          <a:effectLst/>
                        </a:rPr>
                        <a:t>3</a:t>
                      </a:r>
                      <a:r>
                        <a:rPr lang="ja-JP" sz="950" kern="100" dirty="0">
                          <a:effectLst/>
                        </a:rPr>
                        <a:t>号に規定する障害者支援施設、地域活動支援センター、障害福祉サービス事業を行う施設又は小規模作業所に準ずる者（以下「これらに準ずる者」という。）の認定に係る基準を次のとおり定める。</a:t>
                      </a:r>
                    </a:p>
                    <a:p>
                      <a:pPr algn="just">
                        <a:spcAft>
                          <a:spcPts val="0"/>
                        </a:spcAft>
                      </a:pPr>
                      <a:r>
                        <a:rPr lang="en-US" sz="950" kern="100" dirty="0">
                          <a:effectLst/>
                        </a:rPr>
                        <a:t> </a:t>
                      </a:r>
                      <a:endParaRPr lang="ja-JP" sz="950" kern="100" dirty="0">
                        <a:effectLst/>
                      </a:endParaRPr>
                    </a:p>
                    <a:p>
                      <a:pPr algn="just">
                        <a:spcAft>
                          <a:spcPts val="0"/>
                        </a:spcAft>
                      </a:pPr>
                      <a:r>
                        <a:rPr lang="ja-JP" sz="950" kern="100" dirty="0">
                          <a:effectLst/>
                        </a:rPr>
                        <a:t>１ 認定基準</a:t>
                      </a:r>
                    </a:p>
                    <a:p>
                      <a:pPr marL="133350" indent="-133350" algn="just">
                        <a:spcAft>
                          <a:spcPts val="0"/>
                        </a:spcAft>
                      </a:pPr>
                      <a:r>
                        <a:rPr lang="ja-JP" sz="950" kern="100" dirty="0">
                          <a:effectLst/>
                        </a:rPr>
                        <a:t>　　大阪府内の次に掲げる者をこれらに準ずる者の認定の対象とする。ただし、公序良俗に反する事業を行なうなど、事業者において認定にふさわしくない事実がある場合には、認定の対象としない。</a:t>
                      </a:r>
                    </a:p>
                    <a:p>
                      <a:pPr marL="266700" indent="-133350" algn="just">
                        <a:spcAft>
                          <a:spcPts val="0"/>
                        </a:spcAft>
                      </a:pPr>
                      <a:r>
                        <a:rPr lang="en-US" sz="950" kern="100" dirty="0">
                          <a:effectLst/>
                        </a:rPr>
                        <a:t>(1) </a:t>
                      </a:r>
                      <a:r>
                        <a:rPr lang="ja-JP" sz="950" kern="100" dirty="0">
                          <a:effectLst/>
                        </a:rPr>
                        <a:t>優先調達推進法に規定する障害者就労施設等（施行令第</a:t>
                      </a:r>
                      <a:r>
                        <a:rPr lang="en-US" sz="950" kern="100" dirty="0">
                          <a:effectLst/>
                        </a:rPr>
                        <a:t>167</a:t>
                      </a:r>
                      <a:r>
                        <a:rPr lang="ja-JP" sz="950" kern="100" dirty="0">
                          <a:effectLst/>
                        </a:rPr>
                        <a:t>条の</a:t>
                      </a:r>
                      <a:r>
                        <a:rPr lang="en-US" sz="950" kern="100" dirty="0">
                          <a:effectLst/>
                        </a:rPr>
                        <a:t>2</a:t>
                      </a:r>
                      <a:r>
                        <a:rPr lang="ja-JP" sz="950" kern="100" dirty="0">
                          <a:effectLst/>
                        </a:rPr>
                        <a:t>第</a:t>
                      </a:r>
                      <a:r>
                        <a:rPr lang="en-US" sz="950" kern="100" dirty="0">
                          <a:effectLst/>
                        </a:rPr>
                        <a:t>1</a:t>
                      </a:r>
                      <a:r>
                        <a:rPr lang="ja-JP" sz="950" kern="100" dirty="0">
                          <a:effectLst/>
                        </a:rPr>
                        <a:t>項第</a:t>
                      </a:r>
                      <a:r>
                        <a:rPr lang="en-US" sz="950" kern="100" dirty="0">
                          <a:effectLst/>
                        </a:rPr>
                        <a:t>3</a:t>
                      </a:r>
                      <a:r>
                        <a:rPr lang="ja-JP" sz="950" kern="100" dirty="0">
                          <a:effectLst/>
                        </a:rPr>
                        <a:t>号に定める障害者支援施設、地域活動支援センター、障害福祉サービス事業を行う施設及び小規模作業所を除く。）</a:t>
                      </a:r>
                    </a:p>
                    <a:p>
                      <a:pPr indent="133350" algn="just">
                        <a:spcAft>
                          <a:spcPts val="0"/>
                        </a:spcAft>
                      </a:pPr>
                      <a:r>
                        <a:rPr lang="en-US" sz="950" kern="100" dirty="0">
                          <a:effectLst/>
                        </a:rPr>
                        <a:t>(2) </a:t>
                      </a:r>
                      <a:r>
                        <a:rPr lang="ja-JP" sz="950" kern="100" dirty="0">
                          <a:effectLst/>
                        </a:rPr>
                        <a:t>優先調達推進法に規定する障害者就労施設等の共同受注窓口として契約主体となる事業者</a:t>
                      </a:r>
                    </a:p>
                    <a:p>
                      <a:pPr marL="266700" indent="-133350" algn="just">
                        <a:spcAft>
                          <a:spcPts val="0"/>
                        </a:spcAft>
                      </a:pPr>
                      <a:r>
                        <a:rPr lang="en-US" sz="950" kern="100" dirty="0">
                          <a:effectLst/>
                        </a:rPr>
                        <a:t>(3) </a:t>
                      </a:r>
                      <a:r>
                        <a:rPr lang="ja-JP" sz="950" kern="100" dirty="0">
                          <a:effectLst/>
                        </a:rPr>
                        <a:t>実態として優先調達推進法に規定する障害者就労施設等と同様に、</a:t>
                      </a:r>
                      <a:r>
                        <a:rPr lang="ja-JP" sz="950" kern="100" dirty="0" err="1">
                          <a:effectLst/>
                        </a:rPr>
                        <a:t>障がい</a:t>
                      </a:r>
                      <a:r>
                        <a:rPr lang="ja-JP" sz="950" kern="100" dirty="0">
                          <a:effectLst/>
                        </a:rPr>
                        <a:t>者の就労機会の確保等の活動・事業を行っている事業者</a:t>
                      </a:r>
                    </a:p>
                    <a:p>
                      <a:pPr algn="just">
                        <a:spcAft>
                          <a:spcPts val="0"/>
                        </a:spcAft>
                      </a:pPr>
                      <a:r>
                        <a:rPr lang="en-US" sz="950" kern="100" dirty="0">
                          <a:effectLst/>
                        </a:rPr>
                        <a:t> </a:t>
                      </a:r>
                      <a:endParaRPr lang="ja-JP" sz="950" kern="100" dirty="0">
                        <a:effectLst/>
                      </a:endParaRPr>
                    </a:p>
                    <a:p>
                      <a:pPr algn="just">
                        <a:spcAft>
                          <a:spcPts val="0"/>
                        </a:spcAft>
                      </a:pPr>
                      <a:r>
                        <a:rPr lang="ja-JP" sz="950" kern="100" dirty="0">
                          <a:effectLst/>
                        </a:rPr>
                        <a:t>２ 認定方法</a:t>
                      </a:r>
                    </a:p>
                    <a:p>
                      <a:pPr indent="133350" algn="just">
                        <a:spcAft>
                          <a:spcPts val="0"/>
                        </a:spcAft>
                      </a:pPr>
                      <a:r>
                        <a:rPr lang="en-US" sz="950" kern="100" dirty="0">
                          <a:effectLst/>
                        </a:rPr>
                        <a:t>(1) </a:t>
                      </a:r>
                      <a:r>
                        <a:rPr lang="ja-JP" sz="950" kern="100" dirty="0">
                          <a:effectLst/>
                        </a:rPr>
                        <a:t>認定を受けようとする事業者は、認定申請書に、必要な書類を添えて知事に提出しなければならない。</a:t>
                      </a:r>
                    </a:p>
                    <a:p>
                      <a:pPr marL="266700" indent="-133350" algn="just">
                        <a:spcAft>
                          <a:spcPts val="0"/>
                        </a:spcAft>
                      </a:pPr>
                      <a:r>
                        <a:rPr lang="en-US" sz="950" kern="100" dirty="0">
                          <a:effectLst/>
                        </a:rPr>
                        <a:t>(2) </a:t>
                      </a:r>
                      <a:r>
                        <a:rPr lang="ja-JP" sz="950" kern="100" dirty="0">
                          <a:effectLst/>
                        </a:rPr>
                        <a:t>認定申請書の提出があったときは、施行規則</a:t>
                      </a:r>
                      <a:r>
                        <a:rPr lang="ja-JP" sz="950" u="sng" kern="100" dirty="0">
                          <a:solidFill>
                            <a:srgbClr val="FF0000"/>
                          </a:solidFill>
                          <a:effectLst/>
                        </a:rPr>
                        <a:t>第</a:t>
                      </a:r>
                      <a:r>
                        <a:rPr lang="en-US" sz="950" u="sng" kern="100" dirty="0">
                          <a:solidFill>
                            <a:srgbClr val="FF0000"/>
                          </a:solidFill>
                          <a:effectLst/>
                        </a:rPr>
                        <a:t>12</a:t>
                      </a:r>
                      <a:r>
                        <a:rPr lang="ja-JP" sz="950" u="sng" kern="100" dirty="0">
                          <a:solidFill>
                            <a:srgbClr val="FF0000"/>
                          </a:solidFill>
                          <a:effectLst/>
                        </a:rPr>
                        <a:t>条の</a:t>
                      </a:r>
                      <a:r>
                        <a:rPr lang="en-US" sz="950" u="sng" kern="100" dirty="0">
                          <a:solidFill>
                            <a:srgbClr val="FF0000"/>
                          </a:solidFill>
                          <a:effectLst/>
                        </a:rPr>
                        <a:t>2</a:t>
                      </a:r>
                      <a:r>
                        <a:rPr lang="ja-JP" sz="950" u="sng" kern="100" dirty="0">
                          <a:solidFill>
                            <a:srgbClr val="FF0000"/>
                          </a:solidFill>
                          <a:effectLst/>
                        </a:rPr>
                        <a:t>の</a:t>
                      </a:r>
                      <a:r>
                        <a:rPr lang="en-US" sz="950" u="sng" kern="100" dirty="0">
                          <a:solidFill>
                            <a:srgbClr val="FF0000"/>
                          </a:solidFill>
                          <a:effectLst/>
                        </a:rPr>
                        <a:t>3</a:t>
                      </a:r>
                      <a:r>
                        <a:rPr lang="ja-JP" sz="950" u="sng" kern="100" dirty="0">
                          <a:solidFill>
                            <a:srgbClr val="FF0000"/>
                          </a:solidFill>
                          <a:effectLst/>
                        </a:rPr>
                        <a:t>第</a:t>
                      </a:r>
                      <a:r>
                        <a:rPr lang="en-US" sz="950" u="sng" kern="100" dirty="0">
                          <a:solidFill>
                            <a:srgbClr val="FF0000"/>
                          </a:solidFill>
                          <a:effectLst/>
                        </a:rPr>
                        <a:t>3</a:t>
                      </a:r>
                      <a:r>
                        <a:rPr lang="ja-JP" sz="950" u="sng" kern="100" dirty="0">
                          <a:solidFill>
                            <a:srgbClr val="FF0000"/>
                          </a:solidFill>
                          <a:effectLst/>
                        </a:rPr>
                        <a:t>項</a:t>
                      </a:r>
                      <a:r>
                        <a:rPr lang="ja-JP" sz="950" kern="100" dirty="0">
                          <a:effectLst/>
                        </a:rPr>
                        <a:t>の規定に基づき、２人以上の学識経験を有する者の意見を聞いた上で、認定の可否を決定し、認定申請者に対し、認定の可否を速やかに通知する。</a:t>
                      </a:r>
                    </a:p>
                    <a:p>
                      <a:pPr algn="just">
                        <a:spcAft>
                          <a:spcPts val="0"/>
                        </a:spcAft>
                      </a:pPr>
                      <a:r>
                        <a:rPr lang="en-US" sz="950" kern="100" dirty="0">
                          <a:effectLst/>
                        </a:rPr>
                        <a:t> </a:t>
                      </a:r>
                      <a:endParaRPr lang="ja-JP" sz="950" kern="100" dirty="0">
                        <a:effectLst/>
                      </a:endParaRPr>
                    </a:p>
                    <a:p>
                      <a:pPr algn="just">
                        <a:spcAft>
                          <a:spcPts val="0"/>
                        </a:spcAft>
                      </a:pPr>
                      <a:r>
                        <a:rPr lang="ja-JP" sz="950" kern="100" dirty="0">
                          <a:effectLst/>
                        </a:rPr>
                        <a:t>３　認定の取消し</a:t>
                      </a:r>
                    </a:p>
                    <a:p>
                      <a:pPr marL="133350" indent="-133350" algn="just">
                        <a:spcAft>
                          <a:spcPts val="0"/>
                        </a:spcAft>
                      </a:pPr>
                      <a:r>
                        <a:rPr lang="ja-JP" sz="950" kern="100" dirty="0">
                          <a:effectLst/>
                        </a:rPr>
                        <a:t>　</a:t>
                      </a:r>
                      <a:r>
                        <a:rPr lang="en-US" sz="950" kern="100" dirty="0">
                          <a:effectLst/>
                        </a:rPr>
                        <a:t>  </a:t>
                      </a:r>
                      <a:r>
                        <a:rPr lang="ja-JP" sz="950" kern="100" dirty="0">
                          <a:effectLst/>
                        </a:rPr>
                        <a:t>認定を受けた者が、認定基準に該当しないことが明らかになったとき又は認定事業者として適当でない事由が生じたときは、認定を取り消すことができる。</a:t>
                      </a:r>
                    </a:p>
                    <a:p>
                      <a:pPr algn="just">
                        <a:spcAft>
                          <a:spcPts val="0"/>
                        </a:spcAft>
                      </a:pPr>
                      <a:r>
                        <a:rPr lang="en-US" sz="950" kern="100" dirty="0">
                          <a:effectLst/>
                        </a:rPr>
                        <a:t> </a:t>
                      </a:r>
                      <a:endParaRPr lang="ja-JP" sz="950" kern="100" dirty="0">
                        <a:effectLst/>
                      </a:endParaRPr>
                    </a:p>
                    <a:p>
                      <a:pPr algn="just">
                        <a:spcAft>
                          <a:spcPts val="0"/>
                        </a:spcAft>
                      </a:pPr>
                      <a:r>
                        <a:rPr lang="ja-JP" sz="950" kern="100" dirty="0">
                          <a:effectLst/>
                        </a:rPr>
                        <a:t>４　その他</a:t>
                      </a:r>
                    </a:p>
                    <a:p>
                      <a:pPr algn="just">
                        <a:spcAft>
                          <a:spcPts val="0"/>
                        </a:spcAft>
                      </a:pPr>
                      <a:r>
                        <a:rPr lang="ja-JP" sz="950" kern="100" dirty="0">
                          <a:effectLst/>
                        </a:rPr>
                        <a:t>　　この基準の取扱いについて必要な事項は、別途、知事が定める。</a:t>
                      </a:r>
                    </a:p>
                    <a:p>
                      <a:pPr algn="just">
                        <a:spcAft>
                          <a:spcPts val="0"/>
                        </a:spcAft>
                      </a:pPr>
                      <a:r>
                        <a:rPr lang="en-US" sz="950" kern="100" dirty="0">
                          <a:effectLst/>
                        </a:rPr>
                        <a:t> </a:t>
                      </a:r>
                      <a:endParaRPr lang="ja-JP" sz="950" kern="100" dirty="0">
                        <a:effectLst/>
                      </a:endParaRPr>
                    </a:p>
                    <a:p>
                      <a:pPr algn="just">
                        <a:spcAft>
                          <a:spcPts val="0"/>
                        </a:spcAft>
                      </a:pPr>
                      <a:r>
                        <a:rPr lang="ja-JP" sz="950" kern="100" dirty="0">
                          <a:effectLst/>
                        </a:rPr>
                        <a:t>５ 基準運用開始日</a:t>
                      </a:r>
                    </a:p>
                    <a:p>
                      <a:pPr indent="133350" algn="just">
                        <a:spcAft>
                          <a:spcPts val="0"/>
                        </a:spcAft>
                      </a:pPr>
                      <a:r>
                        <a:rPr lang="ja-JP" sz="950" kern="100" dirty="0">
                          <a:effectLst/>
                        </a:rPr>
                        <a:t>平成</a:t>
                      </a:r>
                      <a:r>
                        <a:rPr lang="en-US" sz="950" kern="100" dirty="0">
                          <a:effectLst/>
                        </a:rPr>
                        <a:t>29</a:t>
                      </a:r>
                      <a:r>
                        <a:rPr lang="ja-JP" sz="950" kern="100" dirty="0">
                          <a:effectLst/>
                        </a:rPr>
                        <a:t>年</a:t>
                      </a:r>
                      <a:r>
                        <a:rPr lang="en-US" sz="950" kern="100" dirty="0">
                          <a:effectLst/>
                        </a:rPr>
                        <a:t>12</a:t>
                      </a:r>
                      <a:r>
                        <a:rPr lang="ja-JP" sz="950" kern="100" dirty="0">
                          <a:effectLst/>
                        </a:rPr>
                        <a:t>月</a:t>
                      </a:r>
                      <a:r>
                        <a:rPr lang="en-US" sz="950" kern="100" dirty="0">
                          <a:effectLst/>
                        </a:rPr>
                        <a:t>22</a:t>
                      </a:r>
                      <a:r>
                        <a:rPr lang="ja-JP" sz="950" kern="100" dirty="0">
                          <a:effectLst/>
                        </a:rPr>
                        <a:t>日</a:t>
                      </a:r>
                      <a:endParaRPr lang="ja-JP" sz="9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49668" marR="4966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96218533"/>
                  </a:ext>
                </a:extLst>
              </a:tr>
            </a:tbl>
          </a:graphicData>
        </a:graphic>
      </p:graphicFrame>
      <p:sp>
        <p:nvSpPr>
          <p:cNvPr id="6" name="正方形/長方形 5"/>
          <p:cNvSpPr/>
          <p:nvPr/>
        </p:nvSpPr>
        <p:spPr>
          <a:xfrm>
            <a:off x="10865687" y="96209"/>
            <a:ext cx="1091822" cy="52438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10946925" y="171656"/>
            <a:ext cx="1245075" cy="400110"/>
          </a:xfrm>
          <a:prstGeom prst="rect">
            <a:avLst/>
          </a:prstGeom>
          <a:noFill/>
        </p:spPr>
        <p:txBody>
          <a:bodyPr wrap="square" rtlCol="0">
            <a:spAutoFit/>
          </a:bodyPr>
          <a:lstStyle/>
          <a:p>
            <a:r>
              <a:rPr lang="ja-JP" altLang="en-US" sz="2000" dirty="0" smtClean="0"/>
              <a:t>資料</a:t>
            </a:r>
            <a:r>
              <a:rPr lang="ja-JP" altLang="en-US" sz="2000" dirty="0"/>
              <a:t>３</a:t>
            </a:r>
            <a:endParaRPr kumimoji="1" lang="ja-JP" altLang="en-US" sz="2000" dirty="0"/>
          </a:p>
        </p:txBody>
      </p:sp>
    </p:spTree>
    <p:extLst>
      <p:ext uri="{BB962C8B-B14F-4D97-AF65-F5344CB8AC3E}">
        <p14:creationId xmlns:p14="http://schemas.microsoft.com/office/powerpoint/2010/main" val="41288873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 y="17689"/>
            <a:ext cx="12192000" cy="425002"/>
          </a:xfrm>
          <a:prstGeom prst="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latin typeface="Meiryo UI" panose="020B0604030504040204" pitchFamily="50" charset="-128"/>
                <a:ea typeface="Meiryo UI" panose="020B0604030504040204" pitchFamily="50" charset="-128"/>
              </a:rPr>
              <a:t>「地方自治法施行令第</a:t>
            </a:r>
            <a:r>
              <a:rPr lang="en-US" altLang="ja-JP" b="1" dirty="0">
                <a:latin typeface="Meiryo UI" panose="020B0604030504040204" pitchFamily="50" charset="-128"/>
                <a:ea typeface="Meiryo UI" panose="020B0604030504040204" pitchFamily="50" charset="-128"/>
              </a:rPr>
              <a:t>167</a:t>
            </a:r>
            <a:r>
              <a:rPr lang="ja-JP" altLang="en-US" b="1" dirty="0">
                <a:latin typeface="Meiryo UI" panose="020B0604030504040204" pitchFamily="50" charset="-128"/>
                <a:ea typeface="Meiryo UI" panose="020B0604030504040204" pitchFamily="50" charset="-128"/>
              </a:rPr>
              <a:t>条の</a:t>
            </a:r>
            <a:r>
              <a:rPr lang="en-US" altLang="ja-JP" b="1" dirty="0">
                <a:latin typeface="Meiryo UI" panose="020B0604030504040204" pitchFamily="50" charset="-128"/>
                <a:ea typeface="Meiryo UI" panose="020B0604030504040204" pitchFamily="50" charset="-128"/>
              </a:rPr>
              <a:t>2</a:t>
            </a:r>
            <a:r>
              <a:rPr lang="ja-JP" altLang="en-US" b="1" dirty="0">
                <a:latin typeface="Meiryo UI" panose="020B0604030504040204" pitchFamily="50" charset="-128"/>
                <a:ea typeface="Meiryo UI" panose="020B0604030504040204" pitchFamily="50" charset="-128"/>
              </a:rPr>
              <a:t>第１項第</a:t>
            </a:r>
            <a:r>
              <a:rPr lang="en-US" altLang="ja-JP" b="1" dirty="0">
                <a:latin typeface="Meiryo UI" panose="020B0604030504040204" pitchFamily="50" charset="-128"/>
                <a:ea typeface="Meiryo UI" panose="020B0604030504040204" pitchFamily="50" charset="-128"/>
              </a:rPr>
              <a:t>3</a:t>
            </a:r>
            <a:r>
              <a:rPr lang="ja-JP" altLang="en-US" b="1" dirty="0">
                <a:latin typeface="Meiryo UI" panose="020B0604030504040204" pitchFamily="50" charset="-128"/>
                <a:ea typeface="Meiryo UI" panose="020B0604030504040204" pitchFamily="50" charset="-128"/>
              </a:rPr>
              <a:t>号に定める障害者支援施設等に準ずる者の認定基準</a:t>
            </a:r>
            <a:r>
              <a:rPr lang="ja-JP" altLang="en-US" b="1" dirty="0" smtClean="0">
                <a:latin typeface="Meiryo UI" panose="020B0604030504040204" pitchFamily="50" charset="-128"/>
                <a:ea typeface="Meiryo UI" panose="020B0604030504040204" pitchFamily="50" charset="-128"/>
              </a:rPr>
              <a:t>」について</a:t>
            </a:r>
            <a:endParaRPr lang="ja-JP" altLang="en-US" b="1" dirty="0">
              <a:latin typeface="Meiryo UI" panose="020B0604030504040204" pitchFamily="50" charset="-128"/>
              <a:ea typeface="Meiryo UI" panose="020B0604030504040204" pitchFamily="50" charset="-128"/>
            </a:endParaRPr>
          </a:p>
        </p:txBody>
      </p:sp>
      <p:sp>
        <p:nvSpPr>
          <p:cNvPr id="5" name="正方形/長方形 4"/>
          <p:cNvSpPr/>
          <p:nvPr/>
        </p:nvSpPr>
        <p:spPr>
          <a:xfrm>
            <a:off x="1" y="602911"/>
            <a:ext cx="12191999" cy="994276"/>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r>
              <a:rPr lang="ja-JP" altLang="en-US" sz="1200" dirty="0" smtClean="0"/>
              <a:t>　</a:t>
            </a:r>
            <a:r>
              <a:rPr lang="ja-JP" altLang="en-US" sz="1200" dirty="0" smtClean="0">
                <a:latin typeface="Meiryo UI" panose="020B0604030504040204" pitchFamily="50" charset="-128"/>
                <a:ea typeface="Meiryo UI" panose="020B0604030504040204" pitchFamily="50" charset="-128"/>
              </a:rPr>
              <a:t>平成</a:t>
            </a:r>
            <a:r>
              <a:rPr lang="en-US" altLang="ja-JP" sz="1200" dirty="0" smtClean="0">
                <a:latin typeface="Meiryo UI" panose="020B0604030504040204" pitchFamily="50" charset="-128"/>
                <a:ea typeface="Meiryo UI" panose="020B0604030504040204" pitchFamily="50" charset="-128"/>
              </a:rPr>
              <a:t>29</a:t>
            </a:r>
            <a:r>
              <a:rPr lang="ja-JP" altLang="en-US" sz="1200" dirty="0" smtClean="0">
                <a:latin typeface="Meiryo UI" panose="020B0604030504040204" pitchFamily="50" charset="-128"/>
                <a:ea typeface="Meiryo UI" panose="020B0604030504040204" pitchFamily="50" charset="-128"/>
              </a:rPr>
              <a:t>年度、「国等による障害者就労施設等からの物品等の調達の推進等に関する法律」及び「</a:t>
            </a:r>
            <a:r>
              <a:rPr lang="ja-JP" altLang="en-US" sz="1200" dirty="0" err="1" smtClean="0">
                <a:latin typeface="Meiryo UI" panose="020B0604030504040204" pitchFamily="50" charset="-128"/>
                <a:ea typeface="Meiryo UI" panose="020B0604030504040204" pitchFamily="50" charset="-128"/>
              </a:rPr>
              <a:t>大阪府障がい</a:t>
            </a:r>
            <a:r>
              <a:rPr lang="ja-JP" altLang="en-US" sz="1200" dirty="0" smtClean="0">
                <a:latin typeface="Meiryo UI" panose="020B0604030504040204" pitchFamily="50" charset="-128"/>
                <a:ea typeface="Meiryo UI" panose="020B0604030504040204" pitchFamily="50" charset="-128"/>
              </a:rPr>
              <a:t>者就労施設等からの物品等の調達の推進を図るための方針」並びに大阪府が推進する「行政の福祉化」を踏まえ障がい者の就労機会の確保を図るため、地方自治法施行規則第</a:t>
            </a:r>
            <a:r>
              <a:rPr lang="en-US" altLang="ja-JP" sz="1200" dirty="0" smtClean="0">
                <a:latin typeface="Meiryo UI" panose="020B0604030504040204" pitchFamily="50" charset="-128"/>
                <a:ea typeface="Meiryo UI" panose="020B0604030504040204" pitchFamily="50" charset="-128"/>
              </a:rPr>
              <a:t>12</a:t>
            </a:r>
            <a:r>
              <a:rPr lang="ja-JP" altLang="en-US" sz="1200" dirty="0" smtClean="0">
                <a:latin typeface="Meiryo UI" panose="020B0604030504040204" pitchFamily="50" charset="-128"/>
                <a:ea typeface="Meiryo UI" panose="020B0604030504040204" pitchFamily="50" charset="-128"/>
              </a:rPr>
              <a:t>条の</a:t>
            </a:r>
            <a:r>
              <a:rPr lang="en-US" altLang="ja-JP" sz="1200" dirty="0" smtClean="0">
                <a:latin typeface="Meiryo UI" panose="020B0604030504040204" pitchFamily="50" charset="-128"/>
                <a:ea typeface="Meiryo UI" panose="020B0604030504040204" pitchFamily="50" charset="-128"/>
              </a:rPr>
              <a:t>2</a:t>
            </a:r>
            <a:r>
              <a:rPr lang="ja-JP" altLang="en-US" sz="1200" dirty="0" smtClean="0">
                <a:latin typeface="Meiryo UI" panose="020B0604030504040204" pitchFamily="50" charset="-128"/>
                <a:ea typeface="Meiryo UI" panose="020B0604030504040204" pitchFamily="50" charset="-128"/>
              </a:rPr>
              <a:t>の</a:t>
            </a:r>
            <a:r>
              <a:rPr lang="en-US" altLang="ja-JP" sz="1200" dirty="0" smtClean="0">
                <a:latin typeface="Meiryo UI" panose="020B0604030504040204" pitchFamily="50" charset="-128"/>
                <a:ea typeface="Meiryo UI" panose="020B0604030504040204" pitchFamily="50" charset="-128"/>
              </a:rPr>
              <a:t>12</a:t>
            </a:r>
            <a:r>
              <a:rPr lang="ja-JP" altLang="en-US" sz="1200" dirty="0" smtClean="0">
                <a:latin typeface="Meiryo UI" panose="020B0604030504040204" pitchFamily="50" charset="-128"/>
                <a:ea typeface="Meiryo UI" panose="020B0604030504040204" pitchFamily="50" charset="-128"/>
              </a:rPr>
              <a:t>第</a:t>
            </a:r>
            <a:r>
              <a:rPr lang="en-US" altLang="ja-JP" sz="1200" dirty="0" smtClean="0">
                <a:latin typeface="Meiryo UI" panose="020B0604030504040204" pitchFamily="50" charset="-128"/>
                <a:ea typeface="Meiryo UI" panose="020B0604030504040204" pitchFamily="50" charset="-128"/>
              </a:rPr>
              <a:t>1</a:t>
            </a:r>
            <a:r>
              <a:rPr lang="ja-JP" altLang="en-US" sz="1200" dirty="0" smtClean="0">
                <a:latin typeface="Meiryo UI" panose="020B0604030504040204" pitchFamily="50" charset="-128"/>
                <a:ea typeface="Meiryo UI" panose="020B0604030504040204" pitchFamily="50" charset="-128"/>
              </a:rPr>
              <a:t>項の規定に基づき、地方自治法施行令第</a:t>
            </a:r>
            <a:r>
              <a:rPr lang="en-US" altLang="ja-JP" sz="1200" dirty="0" smtClean="0">
                <a:latin typeface="Meiryo UI" panose="020B0604030504040204" pitchFamily="50" charset="-128"/>
                <a:ea typeface="Meiryo UI" panose="020B0604030504040204" pitchFamily="50" charset="-128"/>
              </a:rPr>
              <a:t>167</a:t>
            </a:r>
            <a:r>
              <a:rPr lang="ja-JP" altLang="en-US" sz="1200" dirty="0" smtClean="0">
                <a:latin typeface="Meiryo UI" panose="020B0604030504040204" pitchFamily="50" charset="-128"/>
                <a:ea typeface="Meiryo UI" panose="020B0604030504040204" pitchFamily="50" charset="-128"/>
              </a:rPr>
              <a:t>条の</a:t>
            </a:r>
            <a:r>
              <a:rPr lang="en-US" altLang="ja-JP" sz="1200" dirty="0" smtClean="0">
                <a:latin typeface="Meiryo UI" panose="020B0604030504040204" pitchFamily="50" charset="-128"/>
                <a:ea typeface="Meiryo UI" panose="020B0604030504040204" pitchFamily="50" charset="-128"/>
              </a:rPr>
              <a:t>2</a:t>
            </a:r>
            <a:r>
              <a:rPr lang="ja-JP" altLang="en-US" sz="1200" dirty="0" smtClean="0">
                <a:latin typeface="Meiryo UI" panose="020B0604030504040204" pitchFamily="50" charset="-128"/>
                <a:ea typeface="Meiryo UI" panose="020B0604030504040204" pitchFamily="50" charset="-128"/>
              </a:rPr>
              <a:t>第</a:t>
            </a:r>
            <a:r>
              <a:rPr lang="en-US" altLang="ja-JP" sz="1200" dirty="0" smtClean="0">
                <a:latin typeface="Meiryo UI" panose="020B0604030504040204" pitchFamily="50" charset="-128"/>
                <a:ea typeface="Meiryo UI" panose="020B0604030504040204" pitchFamily="50" charset="-128"/>
              </a:rPr>
              <a:t>1</a:t>
            </a:r>
            <a:r>
              <a:rPr lang="ja-JP" altLang="en-US" sz="1200" dirty="0" smtClean="0">
                <a:latin typeface="Meiryo UI" panose="020B0604030504040204" pitchFamily="50" charset="-128"/>
                <a:ea typeface="Meiryo UI" panose="020B0604030504040204" pitchFamily="50" charset="-128"/>
              </a:rPr>
              <a:t>項第</a:t>
            </a:r>
            <a:r>
              <a:rPr lang="en-US" altLang="ja-JP" sz="1200" dirty="0" smtClean="0">
                <a:latin typeface="Meiryo UI" panose="020B0604030504040204" pitchFamily="50" charset="-128"/>
                <a:ea typeface="Meiryo UI" panose="020B0604030504040204" pitchFamily="50" charset="-128"/>
              </a:rPr>
              <a:t>3</a:t>
            </a:r>
            <a:r>
              <a:rPr lang="ja-JP" altLang="en-US" sz="1200" dirty="0" smtClean="0">
                <a:latin typeface="Meiryo UI" panose="020B0604030504040204" pitchFamily="50" charset="-128"/>
                <a:ea typeface="Meiryo UI" panose="020B0604030504040204" pitchFamily="50" charset="-128"/>
              </a:rPr>
              <a:t>号に規定する障害者支援施設、地域活動支援センター、障害福祉サービス事業を行う施設又は小規模作業所に準ずる者の認定に係る基準（以下「認定基準」という）を定めたもの。</a:t>
            </a:r>
            <a:endParaRPr lang="en-US" altLang="ja-JP" sz="1200" dirty="0" smtClean="0">
              <a:latin typeface="Meiryo UI" panose="020B0604030504040204" pitchFamily="50" charset="-128"/>
              <a:ea typeface="Meiryo UI" panose="020B0604030504040204"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1462014165"/>
              </p:ext>
            </p:extLst>
          </p:nvPr>
        </p:nvGraphicFramePr>
        <p:xfrm>
          <a:off x="6699" y="1972193"/>
          <a:ext cx="6471372" cy="889404"/>
        </p:xfrm>
        <a:graphic>
          <a:graphicData uri="http://schemas.openxmlformats.org/drawingml/2006/table">
            <a:tbl>
              <a:tblPr firstRow="1" firstCol="1" bandRow="1">
                <a:tableStyleId>{5C22544A-7EE6-4342-B048-85BDC9FD1C3A}</a:tableStyleId>
              </a:tblPr>
              <a:tblGrid>
                <a:gridCol w="862202">
                  <a:extLst>
                    <a:ext uri="{9D8B030D-6E8A-4147-A177-3AD203B41FA5}">
                      <a16:colId xmlns:a16="http://schemas.microsoft.com/office/drawing/2014/main" val="198543339"/>
                    </a:ext>
                  </a:extLst>
                </a:gridCol>
                <a:gridCol w="1775080">
                  <a:extLst>
                    <a:ext uri="{9D8B030D-6E8A-4147-A177-3AD203B41FA5}">
                      <a16:colId xmlns:a16="http://schemas.microsoft.com/office/drawing/2014/main" val="1430817022"/>
                    </a:ext>
                  </a:extLst>
                </a:gridCol>
                <a:gridCol w="1963904">
                  <a:extLst>
                    <a:ext uri="{9D8B030D-6E8A-4147-A177-3AD203B41FA5}">
                      <a16:colId xmlns:a16="http://schemas.microsoft.com/office/drawing/2014/main" val="3803473511"/>
                    </a:ext>
                  </a:extLst>
                </a:gridCol>
                <a:gridCol w="1870186">
                  <a:extLst>
                    <a:ext uri="{9D8B030D-6E8A-4147-A177-3AD203B41FA5}">
                      <a16:colId xmlns:a16="http://schemas.microsoft.com/office/drawing/2014/main" val="2939001557"/>
                    </a:ext>
                  </a:extLst>
                </a:gridCol>
              </a:tblGrid>
              <a:tr h="319270">
                <a:tc>
                  <a:txBody>
                    <a:bodyPr/>
                    <a:lstStyle/>
                    <a:p>
                      <a:pPr algn="ctr">
                        <a:spcAft>
                          <a:spcPts val="0"/>
                        </a:spcAft>
                      </a:pPr>
                      <a:r>
                        <a:rPr lang="ja-JP" sz="1050" kern="100" dirty="0">
                          <a:effectLst/>
                          <a:latin typeface="Meiryo UI" panose="020B0604030504040204" pitchFamily="50" charset="-128"/>
                          <a:ea typeface="Meiryo UI" panose="020B0604030504040204" pitchFamily="50" charset="-128"/>
                        </a:rPr>
                        <a:t>金額</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ja-JP" sz="1050" kern="100" dirty="0">
                          <a:effectLst/>
                          <a:latin typeface="Meiryo UI" panose="020B0604030504040204" pitchFamily="50" charset="-128"/>
                          <a:ea typeface="Meiryo UI" panose="020B0604030504040204" pitchFamily="50" charset="-128"/>
                        </a:rPr>
                        <a:t>～１００万円</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ja-JP" sz="1050" kern="100" dirty="0">
                          <a:effectLst/>
                          <a:latin typeface="Meiryo UI" panose="020B0604030504040204" pitchFamily="50" charset="-128"/>
                          <a:ea typeface="Meiryo UI" panose="020B0604030504040204" pitchFamily="50" charset="-128"/>
                        </a:rPr>
                        <a:t>１００万円超～１６０万円</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ja-JP" sz="1050" kern="100" dirty="0">
                          <a:effectLst/>
                          <a:latin typeface="Meiryo UI" panose="020B0604030504040204" pitchFamily="50" charset="-128"/>
                          <a:ea typeface="Meiryo UI" panose="020B0604030504040204" pitchFamily="50" charset="-128"/>
                        </a:rPr>
                        <a:t>１６０万円越～</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763083209"/>
                  </a:ext>
                </a:extLst>
              </a:tr>
              <a:tr h="312448">
                <a:tc>
                  <a:txBody>
                    <a:bodyPr/>
                    <a:lstStyle/>
                    <a:p>
                      <a:pPr algn="just">
                        <a:spcAft>
                          <a:spcPts val="0"/>
                        </a:spcAft>
                      </a:pPr>
                      <a:r>
                        <a:rPr lang="ja-JP" sz="1050" kern="100" dirty="0">
                          <a:effectLst/>
                          <a:latin typeface="Meiryo UI" panose="020B0604030504040204" pitchFamily="50" charset="-128"/>
                          <a:ea typeface="Meiryo UI" panose="020B0604030504040204" pitchFamily="50" charset="-128"/>
                        </a:rPr>
                        <a:t>物品購入</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gridSpan="2">
                  <a:txBody>
                    <a:bodyPr/>
                    <a:lstStyle/>
                    <a:p>
                      <a:pPr algn="ctr">
                        <a:spcAft>
                          <a:spcPts val="0"/>
                        </a:spcAft>
                      </a:pPr>
                      <a:r>
                        <a:rPr lang="ja-JP" sz="1050" kern="100" dirty="0">
                          <a:effectLst/>
                          <a:latin typeface="Meiryo UI" panose="020B0604030504040204" pitchFamily="50" charset="-128"/>
                          <a:ea typeface="Meiryo UI" panose="020B0604030504040204" pitchFamily="50" charset="-128"/>
                        </a:rPr>
                        <a:t>１号随契（少額随契）</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solidFill>
                      <a:schemeClr val="bg1">
                        <a:lumMod val="75000"/>
                      </a:schemeClr>
                    </a:solidFill>
                  </a:tcPr>
                </a:tc>
                <a:tc hMerge="1">
                  <a:txBody>
                    <a:bodyPr/>
                    <a:lstStyle/>
                    <a:p>
                      <a:endParaRPr kumimoji="1" lang="ja-JP" altLang="en-US"/>
                    </a:p>
                  </a:txBody>
                  <a:tcPr/>
                </a:tc>
                <a:tc>
                  <a:txBody>
                    <a:bodyPr/>
                    <a:lstStyle/>
                    <a:p>
                      <a:pPr algn="ctr">
                        <a:spcAft>
                          <a:spcPts val="0"/>
                        </a:spcAft>
                      </a:pPr>
                      <a:r>
                        <a:rPr lang="ja-JP" sz="1050" kern="100" dirty="0">
                          <a:effectLst/>
                          <a:latin typeface="Meiryo UI" panose="020B0604030504040204" pitchFamily="50" charset="-128"/>
                          <a:ea typeface="Meiryo UI" panose="020B0604030504040204" pitchFamily="50" charset="-128"/>
                        </a:rPr>
                        <a:t>３号随契（政策随契）</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solidFill>
                      <a:srgbClr val="FFC000"/>
                    </a:solidFill>
                  </a:tcPr>
                </a:tc>
                <a:extLst>
                  <a:ext uri="{0D108BD9-81ED-4DB2-BD59-A6C34878D82A}">
                    <a16:rowId xmlns:a16="http://schemas.microsoft.com/office/drawing/2014/main" val="3878210903"/>
                  </a:ext>
                </a:extLst>
              </a:tr>
              <a:tr h="257686">
                <a:tc>
                  <a:txBody>
                    <a:bodyPr/>
                    <a:lstStyle/>
                    <a:p>
                      <a:pPr algn="just">
                        <a:spcAft>
                          <a:spcPts val="0"/>
                        </a:spcAft>
                      </a:pPr>
                      <a:r>
                        <a:rPr lang="ja-JP" sz="1050" kern="100" dirty="0">
                          <a:effectLst/>
                          <a:latin typeface="Meiryo UI" panose="020B0604030504040204" pitchFamily="50" charset="-128"/>
                          <a:ea typeface="Meiryo UI" panose="020B0604030504040204" pitchFamily="50" charset="-128"/>
                        </a:rPr>
                        <a:t>委託役務</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ja-JP" sz="1050" kern="100" dirty="0">
                          <a:effectLst/>
                          <a:latin typeface="Meiryo UI" panose="020B0604030504040204" pitchFamily="50" charset="-128"/>
                          <a:ea typeface="Meiryo UI" panose="020B0604030504040204" pitchFamily="50" charset="-128"/>
                        </a:rPr>
                        <a:t>１号随契（少額随契）</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solidFill>
                      <a:schemeClr val="bg1">
                        <a:lumMod val="75000"/>
                      </a:schemeClr>
                    </a:solidFill>
                  </a:tcPr>
                </a:tc>
                <a:tc gridSpan="2">
                  <a:txBody>
                    <a:bodyPr/>
                    <a:lstStyle/>
                    <a:p>
                      <a:pPr algn="ctr">
                        <a:spcAft>
                          <a:spcPts val="0"/>
                        </a:spcAft>
                      </a:pPr>
                      <a:r>
                        <a:rPr lang="ja-JP" sz="1050" kern="100" dirty="0">
                          <a:effectLst/>
                          <a:latin typeface="Meiryo UI" panose="020B0604030504040204" pitchFamily="50" charset="-128"/>
                          <a:ea typeface="Meiryo UI" panose="020B0604030504040204" pitchFamily="50" charset="-128"/>
                        </a:rPr>
                        <a:t>３号随契（政策随契）</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solidFill>
                      <a:srgbClr val="FFC000"/>
                    </a:solidFill>
                  </a:tcPr>
                </a:tc>
                <a:tc hMerge="1">
                  <a:txBody>
                    <a:bodyPr/>
                    <a:lstStyle/>
                    <a:p>
                      <a:endParaRPr kumimoji="1" lang="ja-JP" altLang="en-US"/>
                    </a:p>
                  </a:txBody>
                  <a:tcPr/>
                </a:tc>
                <a:extLst>
                  <a:ext uri="{0D108BD9-81ED-4DB2-BD59-A6C34878D82A}">
                    <a16:rowId xmlns:a16="http://schemas.microsoft.com/office/drawing/2014/main" val="2269384017"/>
                  </a:ext>
                </a:extLst>
              </a:tr>
            </a:tbl>
          </a:graphicData>
        </a:graphic>
      </p:graphicFrame>
      <p:sp>
        <p:nvSpPr>
          <p:cNvPr id="9" name="正方形/長方形 8"/>
          <p:cNvSpPr/>
          <p:nvPr/>
        </p:nvSpPr>
        <p:spPr>
          <a:xfrm>
            <a:off x="0" y="1707101"/>
            <a:ext cx="6303949" cy="257262"/>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r>
              <a:rPr lang="ja-JP" altLang="ja-JP" sz="1200" dirty="0" smtClean="0">
                <a:latin typeface="Meiryo UI" panose="020B0604030504040204" pitchFamily="50" charset="-128"/>
                <a:ea typeface="Meiryo UI" panose="020B0604030504040204" pitchFamily="50" charset="-128"/>
              </a:rPr>
              <a:t>自治体</a:t>
            </a:r>
            <a:r>
              <a:rPr lang="ja-JP" altLang="ja-JP" sz="1200" dirty="0">
                <a:latin typeface="Meiryo UI" panose="020B0604030504040204" pitchFamily="50" charset="-128"/>
                <a:ea typeface="Meiryo UI" panose="020B0604030504040204" pitchFamily="50" charset="-128"/>
              </a:rPr>
              <a:t>発注における随意契約の区分（地方自治法施行令１６７条の２に基づく）</a:t>
            </a:r>
            <a:endParaRPr kumimoji="1" lang="ja-JP" altLang="en-US" sz="1200" dirty="0">
              <a:latin typeface="Meiryo UI" panose="020B0604030504040204" pitchFamily="50" charset="-128"/>
              <a:ea typeface="Meiryo UI" panose="020B0604030504040204" pitchFamily="50" charset="-128"/>
            </a:endParaRPr>
          </a:p>
        </p:txBody>
      </p:sp>
      <p:graphicFrame>
        <p:nvGraphicFramePr>
          <p:cNvPr id="12" name="表 11"/>
          <p:cNvGraphicFramePr>
            <a:graphicFrameLocks noGrp="1"/>
          </p:cNvGraphicFramePr>
          <p:nvPr>
            <p:extLst>
              <p:ext uri="{D42A27DB-BD31-4B8C-83A1-F6EECF244321}">
                <p14:modId xmlns:p14="http://schemas.microsoft.com/office/powerpoint/2010/main" val="778446484"/>
              </p:ext>
            </p:extLst>
          </p:nvPr>
        </p:nvGraphicFramePr>
        <p:xfrm>
          <a:off x="-1" y="3161433"/>
          <a:ext cx="6478073" cy="3696567"/>
        </p:xfrm>
        <a:graphic>
          <a:graphicData uri="http://schemas.openxmlformats.org/drawingml/2006/table">
            <a:tbl>
              <a:tblPr firstRow="1" firstCol="1" bandRow="1">
                <a:tableStyleId>{5C22544A-7EE6-4342-B048-85BDC9FD1C3A}</a:tableStyleId>
              </a:tblPr>
              <a:tblGrid>
                <a:gridCol w="1360852">
                  <a:extLst>
                    <a:ext uri="{9D8B030D-6E8A-4147-A177-3AD203B41FA5}">
                      <a16:colId xmlns:a16="http://schemas.microsoft.com/office/drawing/2014/main" val="1068172198"/>
                    </a:ext>
                  </a:extLst>
                </a:gridCol>
                <a:gridCol w="2780589">
                  <a:extLst>
                    <a:ext uri="{9D8B030D-6E8A-4147-A177-3AD203B41FA5}">
                      <a16:colId xmlns:a16="http://schemas.microsoft.com/office/drawing/2014/main" val="4085418385"/>
                    </a:ext>
                  </a:extLst>
                </a:gridCol>
                <a:gridCol w="1006820">
                  <a:extLst>
                    <a:ext uri="{9D8B030D-6E8A-4147-A177-3AD203B41FA5}">
                      <a16:colId xmlns:a16="http://schemas.microsoft.com/office/drawing/2014/main" val="2295446171"/>
                    </a:ext>
                  </a:extLst>
                </a:gridCol>
                <a:gridCol w="1329812">
                  <a:extLst>
                    <a:ext uri="{9D8B030D-6E8A-4147-A177-3AD203B41FA5}">
                      <a16:colId xmlns:a16="http://schemas.microsoft.com/office/drawing/2014/main" val="274888373"/>
                    </a:ext>
                  </a:extLst>
                </a:gridCol>
              </a:tblGrid>
              <a:tr h="514144">
                <a:tc>
                  <a:txBody>
                    <a:bodyPr/>
                    <a:lstStyle/>
                    <a:p>
                      <a:pPr algn="ctr">
                        <a:spcAft>
                          <a:spcPts val="0"/>
                        </a:spcAft>
                      </a:pPr>
                      <a:r>
                        <a:rPr lang="ja-JP" sz="1000" kern="100" dirty="0">
                          <a:effectLst/>
                          <a:latin typeface="Meiryo UI" panose="020B0604030504040204" pitchFamily="50" charset="-128"/>
                          <a:ea typeface="Meiryo UI" panose="020B0604030504040204" pitchFamily="50" charset="-128"/>
                        </a:rPr>
                        <a:t>区分</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ja-JP" sz="1000" kern="100" dirty="0">
                          <a:effectLst/>
                          <a:latin typeface="Meiryo UI" panose="020B0604030504040204" pitchFamily="50" charset="-128"/>
                          <a:ea typeface="Meiryo UI" panose="020B0604030504040204" pitchFamily="50" charset="-128"/>
                        </a:rPr>
                        <a:t>種別</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just">
                        <a:spcAft>
                          <a:spcPts val="0"/>
                        </a:spcAft>
                      </a:pPr>
                      <a:r>
                        <a:rPr lang="ja-JP" sz="1000" kern="100" dirty="0">
                          <a:effectLst/>
                          <a:latin typeface="Meiryo UI" panose="020B0604030504040204" pitchFamily="50" charset="-128"/>
                          <a:ea typeface="Meiryo UI" panose="020B0604030504040204" pitchFamily="50" charset="-128"/>
                        </a:rPr>
                        <a:t>優先調達推進法の対象</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just">
                        <a:spcAft>
                          <a:spcPts val="0"/>
                        </a:spcAft>
                      </a:pPr>
                      <a:r>
                        <a:rPr lang="ja-JP" sz="1000" kern="100" dirty="0">
                          <a:effectLst/>
                          <a:latin typeface="Meiryo UI" panose="020B0604030504040204" pitchFamily="50" charset="-128"/>
                          <a:ea typeface="Meiryo UI" panose="020B0604030504040204" pitchFamily="50" charset="-128"/>
                        </a:rPr>
                        <a:t>地方自治法施行令３号随契の対象</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413623072"/>
                  </a:ext>
                </a:extLst>
              </a:tr>
              <a:tr h="218939">
                <a:tc rowSpan="6">
                  <a:txBody>
                    <a:bodyPr/>
                    <a:lstStyle/>
                    <a:p>
                      <a:pPr algn="ctr">
                        <a:spcAft>
                          <a:spcPts val="0"/>
                        </a:spcAft>
                      </a:pPr>
                      <a:r>
                        <a:rPr lang="ja-JP" sz="1000" kern="100" dirty="0" err="1">
                          <a:effectLst/>
                          <a:latin typeface="Meiryo UI" panose="020B0604030504040204" pitchFamily="50" charset="-128"/>
                          <a:ea typeface="Meiryo UI" panose="020B0604030504040204" pitchFamily="50" charset="-128"/>
                        </a:rPr>
                        <a:t>障がい</a:t>
                      </a:r>
                      <a:r>
                        <a:rPr lang="ja-JP" sz="1000" kern="100" dirty="0">
                          <a:effectLst/>
                          <a:latin typeface="Meiryo UI" panose="020B0604030504040204" pitchFamily="50" charset="-128"/>
                          <a:ea typeface="Meiryo UI" panose="020B0604030504040204" pitchFamily="50" charset="-128"/>
                        </a:rPr>
                        <a:t>福祉</a:t>
                      </a:r>
                      <a:endParaRPr lang="ja-JP" sz="1050" kern="100" dirty="0">
                        <a:effectLst/>
                        <a:latin typeface="Meiryo UI" panose="020B0604030504040204" pitchFamily="50" charset="-128"/>
                        <a:ea typeface="Meiryo UI" panose="020B0604030504040204" pitchFamily="50" charset="-128"/>
                      </a:endParaRPr>
                    </a:p>
                    <a:p>
                      <a:pPr algn="ctr">
                        <a:spcAft>
                          <a:spcPts val="0"/>
                        </a:spcAft>
                      </a:pPr>
                      <a:r>
                        <a:rPr lang="ja-JP" sz="1000" kern="100" dirty="0">
                          <a:effectLst/>
                          <a:latin typeface="Meiryo UI" panose="020B0604030504040204" pitchFamily="50" charset="-128"/>
                          <a:ea typeface="Meiryo UI" panose="020B0604030504040204" pitchFamily="50" charset="-128"/>
                        </a:rPr>
                        <a:t>サービス</a:t>
                      </a:r>
                      <a:endParaRPr lang="ja-JP" sz="1050" kern="100" dirty="0">
                        <a:effectLst/>
                        <a:latin typeface="Meiryo UI" panose="020B0604030504040204" pitchFamily="50" charset="-128"/>
                        <a:ea typeface="Meiryo UI" panose="020B0604030504040204" pitchFamily="50" charset="-128"/>
                      </a:endParaRPr>
                    </a:p>
                    <a:p>
                      <a:pPr algn="ctr">
                        <a:spcAft>
                          <a:spcPts val="0"/>
                        </a:spcAft>
                      </a:pPr>
                      <a:r>
                        <a:rPr lang="ja-JP" sz="1000" kern="100" dirty="0">
                          <a:effectLst/>
                          <a:latin typeface="Meiryo UI" panose="020B0604030504040204" pitchFamily="50" charset="-128"/>
                          <a:ea typeface="Meiryo UI" panose="020B0604030504040204" pitchFamily="50" charset="-128"/>
                        </a:rPr>
                        <a:t>事業所</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just">
                        <a:spcAft>
                          <a:spcPts val="0"/>
                        </a:spcAft>
                      </a:pPr>
                      <a:r>
                        <a:rPr lang="ja-JP" sz="1000" kern="100" dirty="0">
                          <a:effectLst/>
                          <a:latin typeface="Meiryo UI" panose="020B0604030504040204" pitchFamily="50" charset="-128"/>
                          <a:ea typeface="Meiryo UI" panose="020B0604030504040204" pitchFamily="50" charset="-128"/>
                        </a:rPr>
                        <a:t>①</a:t>
                      </a:r>
                      <a:r>
                        <a:rPr lang="ja-JP" sz="1000" kern="100" dirty="0" err="1">
                          <a:effectLst/>
                          <a:latin typeface="Meiryo UI" panose="020B0604030504040204" pitchFamily="50" charset="-128"/>
                          <a:ea typeface="Meiryo UI" panose="020B0604030504040204" pitchFamily="50" charset="-128"/>
                        </a:rPr>
                        <a:t>障がい</a:t>
                      </a:r>
                      <a:r>
                        <a:rPr lang="ja-JP" sz="1000" kern="100" dirty="0">
                          <a:effectLst/>
                          <a:latin typeface="Meiryo UI" panose="020B0604030504040204" pitchFamily="50" charset="-128"/>
                          <a:ea typeface="Meiryo UI" panose="020B0604030504040204" pitchFamily="50" charset="-128"/>
                        </a:rPr>
                        <a:t>者支援施設（③④⑤の事業者に限る）</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ja-JP" sz="1000" kern="100" dirty="0" smtClean="0">
                          <a:effectLst/>
                          <a:latin typeface="Meiryo UI" panose="020B0604030504040204" pitchFamily="50" charset="-128"/>
                          <a:ea typeface="Meiryo UI" panose="020B0604030504040204" pitchFamily="50" charset="-128"/>
                        </a:rPr>
                        <a:t>○</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ja-JP" sz="1000" kern="100" dirty="0">
                          <a:effectLst/>
                          <a:latin typeface="Meiryo UI" panose="020B0604030504040204" pitchFamily="50" charset="-128"/>
                          <a:ea typeface="Meiryo UI" panose="020B0604030504040204" pitchFamily="50" charset="-128"/>
                        </a:rPr>
                        <a:t>○</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011511974"/>
                  </a:ext>
                </a:extLst>
              </a:tr>
              <a:tr h="261936">
                <a:tc vMerge="1">
                  <a:txBody>
                    <a:bodyPr/>
                    <a:lstStyle/>
                    <a:p>
                      <a:endParaRPr kumimoji="1" lang="ja-JP" altLang="en-US"/>
                    </a:p>
                  </a:txBody>
                  <a:tcPr/>
                </a:tc>
                <a:tc>
                  <a:txBody>
                    <a:bodyPr/>
                    <a:lstStyle/>
                    <a:p>
                      <a:pPr algn="just">
                        <a:spcAft>
                          <a:spcPts val="0"/>
                        </a:spcAft>
                      </a:pPr>
                      <a:r>
                        <a:rPr lang="ja-JP" sz="1000" kern="100" dirty="0">
                          <a:effectLst/>
                          <a:latin typeface="Meiryo UI" panose="020B0604030504040204" pitchFamily="50" charset="-128"/>
                          <a:ea typeface="Meiryo UI" panose="020B0604030504040204" pitchFamily="50" charset="-128"/>
                        </a:rPr>
                        <a:t>②地域活動支援センター</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ja-JP" sz="1000" kern="100" dirty="0" smtClean="0">
                          <a:effectLst/>
                          <a:latin typeface="Meiryo UI" panose="020B0604030504040204" pitchFamily="50" charset="-128"/>
                          <a:ea typeface="Meiryo UI" panose="020B0604030504040204" pitchFamily="50" charset="-128"/>
                        </a:rPr>
                        <a:t>○</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ja-JP" sz="1000" kern="100" dirty="0">
                          <a:effectLst/>
                          <a:latin typeface="Meiryo UI" panose="020B0604030504040204" pitchFamily="50" charset="-128"/>
                          <a:ea typeface="Meiryo UI" panose="020B0604030504040204" pitchFamily="50" charset="-128"/>
                        </a:rPr>
                        <a:t>○</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575323440"/>
                  </a:ext>
                </a:extLst>
              </a:tr>
              <a:tr h="261936">
                <a:tc vMerge="1">
                  <a:txBody>
                    <a:bodyPr/>
                    <a:lstStyle/>
                    <a:p>
                      <a:endParaRPr kumimoji="1" lang="ja-JP" altLang="en-US"/>
                    </a:p>
                  </a:txBody>
                  <a:tcPr/>
                </a:tc>
                <a:tc>
                  <a:txBody>
                    <a:bodyPr/>
                    <a:lstStyle/>
                    <a:p>
                      <a:pPr algn="just">
                        <a:spcAft>
                          <a:spcPts val="0"/>
                        </a:spcAft>
                      </a:pPr>
                      <a:r>
                        <a:rPr lang="ja-JP" sz="1000" kern="100" dirty="0">
                          <a:effectLst/>
                          <a:latin typeface="Meiryo UI" panose="020B0604030504040204" pitchFamily="50" charset="-128"/>
                          <a:ea typeface="Meiryo UI" panose="020B0604030504040204" pitchFamily="50" charset="-128"/>
                        </a:rPr>
                        <a:t>③生活介護事業所</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ja-JP" sz="1000" kern="100" dirty="0" smtClean="0">
                          <a:effectLst/>
                          <a:latin typeface="Meiryo UI" panose="020B0604030504040204" pitchFamily="50" charset="-128"/>
                          <a:ea typeface="Meiryo UI" panose="020B0604030504040204" pitchFamily="50" charset="-128"/>
                        </a:rPr>
                        <a:t>○</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ja-JP" sz="1000" kern="100" dirty="0">
                          <a:effectLst/>
                          <a:latin typeface="Meiryo UI" panose="020B0604030504040204" pitchFamily="50" charset="-128"/>
                          <a:ea typeface="Meiryo UI" panose="020B0604030504040204" pitchFamily="50" charset="-128"/>
                        </a:rPr>
                        <a:t>○</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920867292"/>
                  </a:ext>
                </a:extLst>
              </a:tr>
              <a:tr h="261936">
                <a:tc vMerge="1">
                  <a:txBody>
                    <a:bodyPr/>
                    <a:lstStyle/>
                    <a:p>
                      <a:endParaRPr kumimoji="1" lang="ja-JP" altLang="en-US"/>
                    </a:p>
                  </a:txBody>
                  <a:tcPr/>
                </a:tc>
                <a:tc>
                  <a:txBody>
                    <a:bodyPr/>
                    <a:lstStyle/>
                    <a:p>
                      <a:pPr algn="just">
                        <a:spcAft>
                          <a:spcPts val="0"/>
                        </a:spcAft>
                      </a:pPr>
                      <a:r>
                        <a:rPr lang="ja-JP" sz="1000" kern="100" dirty="0">
                          <a:effectLst/>
                          <a:latin typeface="Meiryo UI" panose="020B0604030504040204" pitchFamily="50" charset="-128"/>
                          <a:ea typeface="Meiryo UI" panose="020B0604030504040204" pitchFamily="50" charset="-128"/>
                        </a:rPr>
                        <a:t>④就労移行支援事業所</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ja-JP" sz="1000" kern="100" dirty="0" smtClean="0">
                          <a:effectLst/>
                          <a:latin typeface="Meiryo UI" panose="020B0604030504040204" pitchFamily="50" charset="-128"/>
                          <a:ea typeface="Meiryo UI" panose="020B0604030504040204" pitchFamily="50" charset="-128"/>
                        </a:rPr>
                        <a:t>○</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ja-JP" sz="1000" kern="100" dirty="0">
                          <a:effectLst/>
                          <a:latin typeface="Meiryo UI" panose="020B0604030504040204" pitchFamily="50" charset="-128"/>
                          <a:ea typeface="Meiryo UI" panose="020B0604030504040204" pitchFamily="50" charset="-128"/>
                        </a:rPr>
                        <a:t>○</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261152089"/>
                  </a:ext>
                </a:extLst>
              </a:tr>
              <a:tr h="221192">
                <a:tc vMerge="1">
                  <a:txBody>
                    <a:bodyPr/>
                    <a:lstStyle/>
                    <a:p>
                      <a:endParaRPr kumimoji="1" lang="ja-JP" altLang="en-US"/>
                    </a:p>
                  </a:txBody>
                  <a:tcPr/>
                </a:tc>
                <a:tc>
                  <a:txBody>
                    <a:bodyPr/>
                    <a:lstStyle/>
                    <a:p>
                      <a:pPr algn="just">
                        <a:spcAft>
                          <a:spcPts val="0"/>
                        </a:spcAft>
                      </a:pPr>
                      <a:r>
                        <a:rPr lang="ja-JP" sz="1000" kern="100" dirty="0">
                          <a:effectLst/>
                          <a:latin typeface="Meiryo UI" panose="020B0604030504040204" pitchFamily="50" charset="-128"/>
                          <a:ea typeface="Meiryo UI" panose="020B0604030504040204" pitchFamily="50" charset="-128"/>
                        </a:rPr>
                        <a:t>⑤就労継続支援事業所（Ａ型・Ｂ型）</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ja-JP" sz="1000" kern="100" dirty="0" smtClean="0">
                          <a:effectLst/>
                          <a:latin typeface="Meiryo UI" panose="020B0604030504040204" pitchFamily="50" charset="-128"/>
                          <a:ea typeface="Meiryo UI" panose="020B0604030504040204" pitchFamily="50" charset="-128"/>
                        </a:rPr>
                        <a:t>○</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ja-JP" sz="1000" kern="100" dirty="0">
                          <a:effectLst/>
                          <a:latin typeface="Meiryo UI" panose="020B0604030504040204" pitchFamily="50" charset="-128"/>
                          <a:ea typeface="Meiryo UI" panose="020B0604030504040204" pitchFamily="50" charset="-128"/>
                        </a:rPr>
                        <a:t>○</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848144402"/>
                  </a:ext>
                </a:extLst>
              </a:tr>
              <a:tr h="261936">
                <a:tc vMerge="1">
                  <a:txBody>
                    <a:bodyPr/>
                    <a:lstStyle/>
                    <a:p>
                      <a:endParaRPr kumimoji="1" lang="ja-JP" altLang="en-US"/>
                    </a:p>
                  </a:txBody>
                  <a:tcPr/>
                </a:tc>
                <a:tc>
                  <a:txBody>
                    <a:bodyPr/>
                    <a:lstStyle/>
                    <a:p>
                      <a:pPr algn="just">
                        <a:spcAft>
                          <a:spcPts val="0"/>
                        </a:spcAft>
                      </a:pPr>
                      <a:r>
                        <a:rPr lang="ja-JP" sz="1000" kern="100">
                          <a:effectLst/>
                          <a:latin typeface="Meiryo UI" panose="020B0604030504040204" pitchFamily="50" charset="-128"/>
                          <a:ea typeface="Meiryo UI" panose="020B0604030504040204" pitchFamily="50" charset="-128"/>
                        </a:rPr>
                        <a:t>⑥小規模作業所</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ja-JP" sz="1000" kern="100" dirty="0" smtClean="0">
                          <a:effectLst/>
                          <a:latin typeface="Meiryo UI" panose="020B0604030504040204" pitchFamily="50" charset="-128"/>
                          <a:ea typeface="Meiryo UI" panose="020B0604030504040204" pitchFamily="50" charset="-128"/>
                        </a:rPr>
                        <a:t>○</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ja-JP" sz="1000" kern="100" dirty="0">
                          <a:effectLst/>
                          <a:latin typeface="Meiryo UI" panose="020B0604030504040204" pitchFamily="50" charset="-128"/>
                          <a:ea typeface="Meiryo UI" panose="020B0604030504040204" pitchFamily="50" charset="-128"/>
                        </a:rPr>
                        <a:t>○</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744610930"/>
                  </a:ext>
                </a:extLst>
              </a:tr>
              <a:tr h="261936">
                <a:tc rowSpan="2">
                  <a:txBody>
                    <a:bodyPr/>
                    <a:lstStyle/>
                    <a:p>
                      <a:pPr algn="ctr">
                        <a:spcAft>
                          <a:spcPts val="0"/>
                        </a:spcAft>
                      </a:pPr>
                      <a:r>
                        <a:rPr lang="ja-JP" sz="1000" kern="100" dirty="0" err="1">
                          <a:effectLst/>
                          <a:latin typeface="Meiryo UI" panose="020B0604030504040204" pitchFamily="50" charset="-128"/>
                          <a:ea typeface="Meiryo UI" panose="020B0604030504040204" pitchFamily="50" charset="-128"/>
                        </a:rPr>
                        <a:t>障がい</a:t>
                      </a:r>
                      <a:r>
                        <a:rPr lang="ja-JP" sz="1000" kern="100" dirty="0">
                          <a:effectLst/>
                          <a:latin typeface="Meiryo UI" panose="020B0604030504040204" pitchFamily="50" charset="-128"/>
                          <a:ea typeface="Meiryo UI" panose="020B0604030504040204" pitchFamily="50" charset="-128"/>
                        </a:rPr>
                        <a:t>者多数</a:t>
                      </a:r>
                      <a:r>
                        <a:rPr lang="ja-JP" sz="1000" kern="100" dirty="0" smtClean="0">
                          <a:effectLst/>
                          <a:latin typeface="Meiryo UI" panose="020B0604030504040204" pitchFamily="50" charset="-128"/>
                          <a:ea typeface="Meiryo UI" panose="020B0604030504040204" pitchFamily="50" charset="-128"/>
                        </a:rPr>
                        <a:t>雇用</a:t>
                      </a:r>
                      <a:endParaRPr lang="en-US" altLang="ja-JP" sz="1000" kern="100" dirty="0" smtClean="0">
                        <a:effectLst/>
                        <a:latin typeface="Meiryo UI" panose="020B0604030504040204" pitchFamily="50" charset="-128"/>
                        <a:ea typeface="Meiryo UI" panose="020B0604030504040204" pitchFamily="50" charset="-128"/>
                      </a:endParaRPr>
                    </a:p>
                    <a:p>
                      <a:pPr algn="ctr">
                        <a:spcAft>
                          <a:spcPts val="0"/>
                        </a:spcAft>
                      </a:pPr>
                      <a:r>
                        <a:rPr lang="ja-JP" sz="1000" kern="100" dirty="0" smtClean="0">
                          <a:effectLst/>
                          <a:latin typeface="Meiryo UI" panose="020B0604030504040204" pitchFamily="50" charset="-128"/>
                          <a:ea typeface="Meiryo UI" panose="020B0604030504040204" pitchFamily="50" charset="-128"/>
                        </a:rPr>
                        <a:t>企業</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just">
                        <a:spcAft>
                          <a:spcPts val="0"/>
                        </a:spcAft>
                      </a:pPr>
                      <a:r>
                        <a:rPr lang="ja-JP" sz="1000" kern="100" dirty="0">
                          <a:effectLst/>
                          <a:latin typeface="Meiryo UI" panose="020B0604030504040204" pitchFamily="50" charset="-128"/>
                          <a:ea typeface="Meiryo UI" panose="020B0604030504040204" pitchFamily="50" charset="-128"/>
                        </a:rPr>
                        <a:t>⑦特例子会社</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ja-JP" sz="1000" kern="100" dirty="0" smtClean="0">
                          <a:effectLst/>
                          <a:latin typeface="Meiryo UI" panose="020B0604030504040204" pitchFamily="50" charset="-128"/>
                          <a:ea typeface="Meiryo UI" panose="020B0604030504040204" pitchFamily="50" charset="-128"/>
                        </a:rPr>
                        <a:t>○</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ja-JP" altLang="en-US" sz="1000" b="1" kern="100" dirty="0" smtClean="0">
                          <a:effectLst/>
                          <a:latin typeface="Meiryo UI" panose="020B0604030504040204" pitchFamily="50" charset="-128"/>
                          <a:ea typeface="Meiryo UI" panose="020B0604030504040204" pitchFamily="50" charset="-128"/>
                        </a:rPr>
                        <a:t>認定</a:t>
                      </a:r>
                      <a:endParaRPr lang="en-US" altLang="ja-JP" sz="1000" b="1" kern="100" dirty="0" smtClean="0">
                        <a:effectLst/>
                        <a:latin typeface="Meiryo UI" panose="020B0604030504040204" pitchFamily="50" charset="-128"/>
                        <a:ea typeface="Meiryo UI" panose="020B0604030504040204" pitchFamily="50" charset="-128"/>
                      </a:endParaRPr>
                    </a:p>
                  </a:txBody>
                  <a:tcPr marL="68580" marR="68580" marT="0" marB="0" anchor="ctr"/>
                </a:tc>
                <a:extLst>
                  <a:ext uri="{0D108BD9-81ED-4DB2-BD59-A6C34878D82A}">
                    <a16:rowId xmlns:a16="http://schemas.microsoft.com/office/drawing/2014/main" val="2778381873"/>
                  </a:ext>
                </a:extLst>
              </a:tr>
              <a:tr h="261936">
                <a:tc vMerge="1">
                  <a:txBody>
                    <a:bodyPr/>
                    <a:lstStyle/>
                    <a:p>
                      <a:endParaRPr kumimoji="1" lang="ja-JP" altLang="en-US"/>
                    </a:p>
                  </a:txBody>
                  <a:tcPr/>
                </a:tc>
                <a:tc>
                  <a:txBody>
                    <a:bodyPr/>
                    <a:lstStyle/>
                    <a:p>
                      <a:pPr algn="just">
                        <a:spcAft>
                          <a:spcPts val="0"/>
                        </a:spcAft>
                      </a:pPr>
                      <a:r>
                        <a:rPr lang="ja-JP" sz="1000" kern="100">
                          <a:effectLst/>
                          <a:latin typeface="Meiryo UI" panose="020B0604030504040204" pitchFamily="50" charset="-128"/>
                          <a:ea typeface="Meiryo UI" panose="020B0604030504040204" pitchFamily="50" charset="-128"/>
                        </a:rPr>
                        <a:t>⑧重度障がい者多数雇用事業所</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ja-JP" sz="1000" kern="100" dirty="0" smtClean="0">
                          <a:effectLst/>
                          <a:latin typeface="Meiryo UI" panose="020B0604030504040204" pitchFamily="50" charset="-128"/>
                          <a:ea typeface="Meiryo UI" panose="020B0604030504040204" pitchFamily="50" charset="-128"/>
                        </a:rPr>
                        <a:t>○</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ja-JP" altLang="en-US" sz="1000" b="1" kern="100" dirty="0" smtClean="0">
                          <a:effectLst/>
                          <a:latin typeface="Meiryo UI" panose="020B0604030504040204" pitchFamily="50" charset="-128"/>
                          <a:ea typeface="Meiryo UI" panose="020B0604030504040204" pitchFamily="50" charset="-128"/>
                          <a:cs typeface="+mn-cs"/>
                        </a:rPr>
                        <a:t>認定</a:t>
                      </a:r>
                      <a:endParaRPr lang="en-US" altLang="ja-JP" sz="1000" b="1" kern="100" dirty="0" smtClean="0">
                        <a:effectLst/>
                        <a:latin typeface="Meiryo UI" panose="020B0604030504040204" pitchFamily="50" charset="-128"/>
                        <a:ea typeface="Meiryo UI" panose="020B0604030504040204" pitchFamily="50" charset="-128"/>
                        <a:cs typeface="+mn-cs"/>
                      </a:endParaRPr>
                    </a:p>
                  </a:txBody>
                  <a:tcPr marL="68580" marR="68580" marT="0" marB="0" anchor="ctr"/>
                </a:tc>
                <a:extLst>
                  <a:ext uri="{0D108BD9-81ED-4DB2-BD59-A6C34878D82A}">
                    <a16:rowId xmlns:a16="http://schemas.microsoft.com/office/drawing/2014/main" val="3873450557"/>
                  </a:ext>
                </a:extLst>
              </a:tr>
              <a:tr h="261936">
                <a:tc rowSpan="2">
                  <a:txBody>
                    <a:bodyPr/>
                    <a:lstStyle/>
                    <a:p>
                      <a:pPr algn="ctr">
                        <a:spcAft>
                          <a:spcPts val="0"/>
                        </a:spcAft>
                      </a:pPr>
                      <a:r>
                        <a:rPr lang="ja-JP" sz="1000" kern="100" dirty="0">
                          <a:effectLst/>
                          <a:latin typeface="Meiryo UI" panose="020B0604030504040204" pitchFamily="50" charset="-128"/>
                          <a:ea typeface="Meiryo UI" panose="020B0604030504040204" pitchFamily="50" charset="-128"/>
                        </a:rPr>
                        <a:t>在宅</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just">
                        <a:spcAft>
                          <a:spcPts val="0"/>
                        </a:spcAft>
                      </a:pPr>
                      <a:r>
                        <a:rPr lang="ja-JP" sz="1000" kern="100">
                          <a:effectLst/>
                          <a:latin typeface="Meiryo UI" panose="020B0604030504040204" pitchFamily="50" charset="-128"/>
                          <a:ea typeface="Meiryo UI" panose="020B0604030504040204" pitchFamily="50" charset="-128"/>
                        </a:rPr>
                        <a:t>⑨在宅就業障がい者</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ja-JP" sz="1000" kern="100" dirty="0">
                          <a:effectLst/>
                          <a:latin typeface="Meiryo UI" panose="020B0604030504040204" pitchFamily="50" charset="-128"/>
                          <a:ea typeface="Meiryo UI" panose="020B0604030504040204" pitchFamily="50" charset="-128"/>
                        </a:rPr>
                        <a:t>○</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ja-JP" altLang="en-US" sz="1000" b="1" kern="100" dirty="0" smtClean="0">
                          <a:effectLst/>
                          <a:latin typeface="Meiryo UI" panose="020B0604030504040204" pitchFamily="50" charset="-128"/>
                          <a:ea typeface="Meiryo UI" panose="020B0604030504040204" pitchFamily="50" charset="-128"/>
                          <a:cs typeface="+mn-cs"/>
                        </a:rPr>
                        <a:t>認定</a:t>
                      </a:r>
                      <a:endParaRPr lang="en-US" altLang="ja-JP" sz="1000" b="1" kern="100" dirty="0" smtClean="0">
                        <a:effectLst/>
                        <a:latin typeface="Meiryo UI" panose="020B0604030504040204" pitchFamily="50" charset="-128"/>
                        <a:ea typeface="Meiryo UI" panose="020B0604030504040204" pitchFamily="50" charset="-128"/>
                        <a:cs typeface="+mn-cs"/>
                      </a:endParaRPr>
                    </a:p>
                  </a:txBody>
                  <a:tcPr marL="68580" marR="68580" marT="0" marB="0" anchor="ctr"/>
                </a:tc>
                <a:extLst>
                  <a:ext uri="{0D108BD9-81ED-4DB2-BD59-A6C34878D82A}">
                    <a16:rowId xmlns:a16="http://schemas.microsoft.com/office/drawing/2014/main" val="1584926658"/>
                  </a:ext>
                </a:extLst>
              </a:tr>
              <a:tr h="261936">
                <a:tc vMerge="1">
                  <a:txBody>
                    <a:bodyPr/>
                    <a:lstStyle/>
                    <a:p>
                      <a:endParaRPr kumimoji="1" lang="ja-JP" altLang="en-US"/>
                    </a:p>
                  </a:txBody>
                  <a:tcPr/>
                </a:tc>
                <a:tc>
                  <a:txBody>
                    <a:bodyPr/>
                    <a:lstStyle/>
                    <a:p>
                      <a:pPr algn="just">
                        <a:spcAft>
                          <a:spcPts val="0"/>
                        </a:spcAft>
                      </a:pPr>
                      <a:r>
                        <a:rPr lang="ja-JP" sz="1000" kern="100">
                          <a:effectLst/>
                          <a:latin typeface="Meiryo UI" panose="020B0604030504040204" pitchFamily="50" charset="-128"/>
                          <a:ea typeface="Meiryo UI" panose="020B0604030504040204" pitchFamily="50" charset="-128"/>
                        </a:rPr>
                        <a:t>⑩在宅就業支援団体</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ja-JP" sz="1000" kern="100" dirty="0" smtClean="0">
                          <a:effectLst/>
                          <a:latin typeface="Meiryo UI" panose="020B0604030504040204" pitchFamily="50" charset="-128"/>
                          <a:ea typeface="Meiryo UI" panose="020B0604030504040204" pitchFamily="50" charset="-128"/>
                        </a:rPr>
                        <a:t>○</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ja-JP" altLang="en-US" sz="1000" b="1" kern="100" dirty="0" smtClean="0">
                          <a:effectLst/>
                          <a:latin typeface="Meiryo UI" panose="020B0604030504040204" pitchFamily="50" charset="-128"/>
                          <a:ea typeface="Meiryo UI" panose="020B0604030504040204" pitchFamily="50" charset="-128"/>
                          <a:cs typeface="+mn-cs"/>
                        </a:rPr>
                        <a:t>認定</a:t>
                      </a:r>
                      <a:endParaRPr lang="ja-JP" sz="105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988674156"/>
                  </a:ext>
                </a:extLst>
              </a:tr>
              <a:tr h="261936">
                <a:tc rowSpan="2">
                  <a:txBody>
                    <a:bodyPr/>
                    <a:lstStyle/>
                    <a:p>
                      <a:pPr algn="ctr">
                        <a:spcAft>
                          <a:spcPts val="0"/>
                        </a:spcAft>
                      </a:pPr>
                      <a:r>
                        <a:rPr lang="ja-JP" sz="1000" kern="100" dirty="0">
                          <a:effectLst/>
                          <a:latin typeface="Meiryo UI" panose="020B0604030504040204" pitchFamily="50" charset="-128"/>
                          <a:ea typeface="Meiryo UI" panose="020B0604030504040204" pitchFamily="50" charset="-128"/>
                        </a:rPr>
                        <a:t>その他</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just">
                        <a:spcAft>
                          <a:spcPts val="0"/>
                        </a:spcAft>
                      </a:pPr>
                      <a:r>
                        <a:rPr lang="ja-JP" sz="1000" kern="100">
                          <a:effectLst/>
                          <a:latin typeface="Meiryo UI" panose="020B0604030504040204" pitchFamily="50" charset="-128"/>
                          <a:ea typeface="Meiryo UI" panose="020B0604030504040204" pitchFamily="50" charset="-128"/>
                        </a:rPr>
                        <a:t>⑪共同受注窓口</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marL="114300" indent="-114300" algn="ctr">
                        <a:spcAft>
                          <a:spcPts val="0"/>
                        </a:spcAft>
                      </a:pPr>
                      <a:r>
                        <a:rPr lang="ja-JP" sz="900" kern="100" dirty="0" smtClean="0">
                          <a:effectLst/>
                          <a:latin typeface="Meiryo UI" panose="020B0604030504040204" pitchFamily="50" charset="-128"/>
                          <a:ea typeface="Meiryo UI" panose="020B0604030504040204" pitchFamily="50" charset="-128"/>
                        </a:rPr>
                        <a:t>○</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ja-JP" altLang="en-US" sz="1000" b="1" kern="100" dirty="0" smtClean="0">
                          <a:effectLst/>
                          <a:latin typeface="Meiryo UI" panose="020B0604030504040204" pitchFamily="50" charset="-128"/>
                          <a:ea typeface="Meiryo UI" panose="020B0604030504040204" pitchFamily="50" charset="-128"/>
                          <a:cs typeface="+mn-cs"/>
                        </a:rPr>
                        <a:t>認定</a:t>
                      </a:r>
                      <a:endParaRPr lang="ja-JP" sz="105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109768517"/>
                  </a:ext>
                </a:extLst>
              </a:tr>
              <a:tr h="384868">
                <a:tc vMerge="1">
                  <a:txBody>
                    <a:bodyPr/>
                    <a:lstStyle/>
                    <a:p>
                      <a:endParaRPr kumimoji="1" lang="ja-JP" altLang="en-US"/>
                    </a:p>
                  </a:txBody>
                  <a:tcPr/>
                </a:tc>
                <a:tc>
                  <a:txBody>
                    <a:bodyPr/>
                    <a:lstStyle/>
                    <a:p>
                      <a:pPr marL="127000" indent="-127000" algn="just">
                        <a:spcAft>
                          <a:spcPts val="0"/>
                        </a:spcAft>
                      </a:pPr>
                      <a:r>
                        <a:rPr lang="ja-JP" sz="1000" kern="100">
                          <a:effectLst/>
                          <a:latin typeface="Meiryo UI" panose="020B0604030504040204" pitchFamily="50" charset="-128"/>
                          <a:ea typeface="Meiryo UI" panose="020B0604030504040204" pitchFamily="50" charset="-128"/>
                        </a:rPr>
                        <a:t>⑫上記①～⑩と同様に、障がい者の就労機会の確保等の活動・事業を行っている事業者</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ja-JP" sz="1000" kern="100" dirty="0" smtClean="0">
                          <a:effectLst/>
                          <a:latin typeface="Meiryo UI" panose="020B0604030504040204" pitchFamily="50" charset="-128"/>
                          <a:ea typeface="Meiryo UI" panose="020B0604030504040204" pitchFamily="50" charset="-128"/>
                        </a:rPr>
                        <a:t> </a:t>
                      </a:r>
                      <a:r>
                        <a:rPr lang="ja-JP" sz="1000" kern="100" dirty="0">
                          <a:effectLst/>
                          <a:latin typeface="Meiryo UI" panose="020B0604030504040204" pitchFamily="50" charset="-128"/>
                          <a:ea typeface="Meiryo UI" panose="020B0604030504040204" pitchFamily="50" charset="-128"/>
                        </a:rPr>
                        <a:t>×</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ja-JP" altLang="en-US" sz="1000" b="1" kern="100" dirty="0" smtClean="0">
                          <a:effectLst/>
                          <a:latin typeface="Meiryo UI" panose="020B0604030504040204" pitchFamily="50" charset="-128"/>
                          <a:ea typeface="Meiryo UI" panose="020B0604030504040204" pitchFamily="50" charset="-128"/>
                          <a:cs typeface="+mn-cs"/>
                        </a:rPr>
                        <a:t>認定</a:t>
                      </a:r>
                      <a:endParaRPr lang="ja-JP" sz="105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919798468"/>
                  </a:ext>
                </a:extLst>
              </a:tr>
            </a:tbl>
          </a:graphicData>
        </a:graphic>
      </p:graphicFrame>
      <p:cxnSp>
        <p:nvCxnSpPr>
          <p:cNvPr id="14" name="直線矢印コネクタ 13"/>
          <p:cNvCxnSpPr/>
          <p:nvPr/>
        </p:nvCxnSpPr>
        <p:spPr>
          <a:xfrm flipV="1">
            <a:off x="8347075" y="8378825"/>
            <a:ext cx="0" cy="228600"/>
          </a:xfrm>
          <a:prstGeom prst="straightConnector1">
            <a:avLst/>
          </a:prstGeom>
          <a:ln>
            <a:solidFill>
              <a:srgbClr val="FF0000"/>
            </a:solidFill>
            <a:tailEnd type="arrow"/>
          </a:ln>
        </p:spPr>
        <p:style>
          <a:lnRef idx="3">
            <a:schemeClr val="accent2"/>
          </a:lnRef>
          <a:fillRef idx="0">
            <a:schemeClr val="accent2"/>
          </a:fillRef>
          <a:effectRef idx="2">
            <a:schemeClr val="accent2"/>
          </a:effectRef>
          <a:fontRef idx="minor">
            <a:schemeClr val="tx1"/>
          </a:fontRef>
        </p:style>
      </p:cxnSp>
      <p:sp>
        <p:nvSpPr>
          <p:cNvPr id="16" name="正方形/長方形 15"/>
          <p:cNvSpPr/>
          <p:nvPr/>
        </p:nvSpPr>
        <p:spPr>
          <a:xfrm>
            <a:off x="0" y="2919676"/>
            <a:ext cx="4765183" cy="285304"/>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r>
              <a:rPr kumimoji="1" lang="ja-JP" altLang="en-US" sz="1200" dirty="0" smtClean="0"/>
              <a:t>地方自治法施行令</a:t>
            </a:r>
            <a:r>
              <a:rPr kumimoji="1" lang="en-US" altLang="ja-JP" sz="1200" dirty="0" smtClean="0"/>
              <a:t>3</a:t>
            </a:r>
            <a:r>
              <a:rPr kumimoji="1" lang="ja-JP" altLang="en-US" sz="1200" dirty="0" smtClean="0"/>
              <a:t>号随意契約　整理表</a:t>
            </a:r>
            <a:endParaRPr kumimoji="1" lang="ja-JP" altLang="en-US" sz="1200" dirty="0"/>
          </a:p>
        </p:txBody>
      </p:sp>
      <p:sp>
        <p:nvSpPr>
          <p:cNvPr id="6" name="正方形/長方形 5"/>
          <p:cNvSpPr/>
          <p:nvPr/>
        </p:nvSpPr>
        <p:spPr>
          <a:xfrm>
            <a:off x="7061982" y="1707101"/>
            <a:ext cx="5130018" cy="5150899"/>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200" dirty="0" smtClean="0">
                <a:latin typeface="Meiryo UI" panose="020B0604030504040204" pitchFamily="50" charset="-128"/>
                <a:ea typeface="Meiryo UI" panose="020B0604030504040204" pitchFamily="50" charset="-128"/>
              </a:rPr>
              <a:t>＜認定事業所＞　　　　　　　　　　　　　令和４年</a:t>
            </a:r>
            <a:r>
              <a:rPr kumimoji="1" lang="en-US" altLang="ja-JP" sz="1200" dirty="0" smtClean="0">
                <a:latin typeface="Meiryo UI" panose="020B0604030504040204" pitchFamily="50" charset="-128"/>
                <a:ea typeface="Meiryo UI" panose="020B0604030504040204" pitchFamily="50" charset="-128"/>
              </a:rPr>
              <a:t>12</a:t>
            </a:r>
            <a:r>
              <a:rPr kumimoji="1" lang="ja-JP" altLang="en-US" sz="1200" dirty="0" smtClean="0">
                <a:latin typeface="Meiryo UI" panose="020B0604030504040204" pitchFamily="50" charset="-128"/>
                <a:ea typeface="Meiryo UI" panose="020B0604030504040204" pitchFamily="50" charset="-128"/>
              </a:rPr>
              <a:t>月</a:t>
            </a:r>
            <a:r>
              <a:rPr kumimoji="1" lang="en-US" altLang="ja-JP" sz="1200" dirty="0" smtClean="0">
                <a:latin typeface="Meiryo UI" panose="020B0604030504040204" pitchFamily="50" charset="-128"/>
                <a:ea typeface="Meiryo UI" panose="020B0604030504040204" pitchFamily="50" charset="-128"/>
              </a:rPr>
              <a:t>21</a:t>
            </a:r>
            <a:r>
              <a:rPr kumimoji="1" lang="ja-JP" altLang="en-US" sz="1200" dirty="0" smtClean="0">
                <a:latin typeface="Meiryo UI" panose="020B0604030504040204" pitchFamily="50" charset="-128"/>
                <a:ea typeface="Meiryo UI" panose="020B0604030504040204" pitchFamily="50" charset="-128"/>
              </a:rPr>
              <a:t>日現在</a:t>
            </a:r>
            <a:endParaRPr kumimoji="1" lang="en-US" altLang="ja-JP" sz="1200" dirty="0" smtClean="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⑦</a:t>
            </a:r>
            <a:r>
              <a:rPr lang="ja-JP" altLang="en-US" sz="1200" dirty="0">
                <a:latin typeface="Meiryo UI" panose="020B0604030504040204" pitchFamily="50" charset="-128"/>
                <a:ea typeface="Meiryo UI" panose="020B0604030504040204" pitchFamily="50" charset="-128"/>
              </a:rPr>
              <a:t>　特例子会社　</a:t>
            </a:r>
            <a:r>
              <a:rPr lang="ja-JP" altLang="en-US" sz="1200" dirty="0" smtClean="0">
                <a:latin typeface="Meiryo UI" panose="020B0604030504040204" pitchFamily="50" charset="-128"/>
                <a:ea typeface="Meiryo UI" panose="020B0604030504040204" pitchFamily="50" charset="-128"/>
              </a:rPr>
              <a:t>　１０</a:t>
            </a:r>
            <a:r>
              <a:rPr lang="ja-JP" altLang="en-US" sz="1200" dirty="0">
                <a:latin typeface="Meiryo UI" panose="020B0604030504040204" pitchFamily="50" charset="-128"/>
                <a:ea typeface="Meiryo UI" panose="020B0604030504040204" pitchFamily="50" charset="-128"/>
              </a:rPr>
              <a:t>団体</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株式会社</a:t>
            </a:r>
            <a:r>
              <a:rPr lang="ja-JP" altLang="en-US" sz="1200" dirty="0" err="1">
                <a:latin typeface="Meiryo UI" panose="020B0604030504040204" pitchFamily="50" charset="-128"/>
                <a:ea typeface="Meiryo UI" panose="020B0604030504040204" pitchFamily="50" charset="-128"/>
              </a:rPr>
              <a:t>あしすと阪</a:t>
            </a:r>
            <a:r>
              <a:rPr lang="ja-JP" altLang="en-US" sz="1200" dirty="0">
                <a:latin typeface="Meiryo UI" panose="020B0604030504040204" pitchFamily="50" charset="-128"/>
                <a:ea typeface="Meiryo UI" panose="020B0604030504040204" pitchFamily="50" charset="-128"/>
              </a:rPr>
              <a:t>急阪神</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クボタワークス株式会社</a:t>
            </a:r>
          </a:p>
          <a:p>
            <a:r>
              <a:rPr lang="ja-JP" altLang="en-US" sz="1200" dirty="0">
                <a:latin typeface="Meiryo UI" panose="020B0604030504040204" pitchFamily="50" charset="-128"/>
                <a:ea typeface="Meiryo UI" panose="020B0604030504040204" pitchFamily="50" charset="-128"/>
              </a:rPr>
              <a:t>株式会社三幸舎ランドリーセンター</a:t>
            </a:r>
          </a:p>
          <a:p>
            <a:r>
              <a:rPr lang="ja-JP" altLang="en-US" sz="1200" dirty="0">
                <a:latin typeface="Meiryo UI" panose="020B0604030504040204" pitchFamily="50" charset="-128"/>
                <a:ea typeface="Meiryo UI" panose="020B0604030504040204" pitchFamily="50" charset="-128"/>
              </a:rPr>
              <a:t>パナソニックハートファームアソシエイツ株式会社</a:t>
            </a:r>
          </a:p>
          <a:p>
            <a:r>
              <a:rPr lang="ja-JP" altLang="en-US" sz="1200" dirty="0">
                <a:latin typeface="Meiryo UI" panose="020B0604030504040204" pitchFamily="50" charset="-128"/>
                <a:ea typeface="Meiryo UI" panose="020B0604030504040204" pitchFamily="50" charset="-128"/>
              </a:rPr>
              <a:t>シャープ特選工業株式会社</a:t>
            </a:r>
          </a:p>
          <a:p>
            <a:r>
              <a:rPr lang="ja-JP" altLang="en-US" sz="1200" dirty="0">
                <a:latin typeface="Meiryo UI" panose="020B0604030504040204" pitchFamily="50" charset="-128"/>
                <a:ea typeface="Meiryo UI" panose="020B0604030504040204" pitchFamily="50" charset="-128"/>
              </a:rPr>
              <a:t>株式会社ダイキンサンライズ摂津</a:t>
            </a:r>
          </a:p>
          <a:p>
            <a:r>
              <a:rPr lang="ja-JP" altLang="en-US" sz="1200" dirty="0">
                <a:latin typeface="Meiryo UI" panose="020B0604030504040204" pitchFamily="50" charset="-128"/>
                <a:ea typeface="Meiryo UI" panose="020B0604030504040204" pitchFamily="50" charset="-128"/>
              </a:rPr>
              <a:t>株式会社ニッセイ・ニュークリエーション</a:t>
            </a:r>
          </a:p>
          <a:p>
            <a:r>
              <a:rPr lang="ja-JP" altLang="en-US" sz="1200" dirty="0">
                <a:latin typeface="Meiryo UI" panose="020B0604030504040204" pitchFamily="50" charset="-128"/>
                <a:ea typeface="Meiryo UI" panose="020B0604030504040204" pitchFamily="50" charset="-128"/>
              </a:rPr>
              <a:t>株式会社ウイルハーツ</a:t>
            </a:r>
          </a:p>
          <a:p>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株式会社長谷工システムズ大阪支店</a:t>
            </a:r>
            <a:r>
              <a:rPr lang="en-US" altLang="ja-JP" sz="1200" dirty="0">
                <a:latin typeface="Meiryo UI" panose="020B0604030504040204" pitchFamily="50" charset="-128"/>
                <a:ea typeface="Meiryo UI" panose="020B0604030504040204" pitchFamily="50" charset="-128"/>
              </a:rPr>
              <a:t>"</a:t>
            </a:r>
          </a:p>
          <a:p>
            <a:r>
              <a:rPr lang="en-US" altLang="ja-JP" sz="1200" dirty="0">
                <a:latin typeface="Meiryo UI" panose="020B0604030504040204" pitchFamily="50" charset="-128"/>
                <a:ea typeface="Meiryo UI" panose="020B0604030504040204" pitchFamily="50" charset="-128"/>
              </a:rPr>
              <a:t>ANA</a:t>
            </a:r>
            <a:r>
              <a:rPr lang="ja-JP" altLang="en-US" sz="1200" dirty="0">
                <a:latin typeface="Meiryo UI" panose="020B0604030504040204" pitchFamily="50" charset="-128"/>
                <a:ea typeface="Meiryo UI" panose="020B0604030504040204" pitchFamily="50" charset="-128"/>
              </a:rPr>
              <a:t>ウィングフェローズ・ヴイ王子株式</a:t>
            </a:r>
            <a:r>
              <a:rPr lang="ja-JP" altLang="en-US" sz="1200" dirty="0" smtClean="0">
                <a:latin typeface="Meiryo UI" panose="020B0604030504040204" pitchFamily="50" charset="-128"/>
                <a:ea typeface="Meiryo UI" panose="020B0604030504040204" pitchFamily="50" charset="-128"/>
              </a:rPr>
              <a:t>会社</a:t>
            </a:r>
            <a:endParaRPr lang="en-US" altLang="ja-JP" sz="1200" dirty="0" smtClean="0">
              <a:latin typeface="Meiryo UI" panose="020B0604030504040204" pitchFamily="50" charset="-128"/>
              <a:ea typeface="Meiryo UI" panose="020B0604030504040204" pitchFamily="50" charset="-128"/>
            </a:endParaRPr>
          </a:p>
          <a:p>
            <a:endParaRPr lang="en-US" altLang="ja-JP" sz="1200" dirty="0" smtClean="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⑧</a:t>
            </a:r>
            <a:r>
              <a:rPr lang="ja-JP" altLang="en-US" sz="1200" dirty="0">
                <a:latin typeface="Meiryo UI" panose="020B0604030504040204" pitchFamily="50" charset="-128"/>
                <a:ea typeface="Meiryo UI" panose="020B0604030504040204" pitchFamily="50" charset="-128"/>
              </a:rPr>
              <a:t>　</a:t>
            </a:r>
            <a:r>
              <a:rPr lang="ja-JP" altLang="en-US" sz="1200" dirty="0" err="1">
                <a:latin typeface="Meiryo UI" panose="020B0604030504040204" pitchFamily="50" charset="-128"/>
                <a:ea typeface="Meiryo UI" panose="020B0604030504040204" pitchFamily="50" charset="-128"/>
              </a:rPr>
              <a:t>重度障がい</a:t>
            </a:r>
            <a:r>
              <a:rPr lang="ja-JP" altLang="en-US" sz="1200" dirty="0">
                <a:latin typeface="Meiryo UI" panose="020B0604030504040204" pitchFamily="50" charset="-128"/>
                <a:ea typeface="Meiryo UI" panose="020B0604030504040204" pitchFamily="50" charset="-128"/>
              </a:rPr>
              <a:t>者多数雇用事業所　</a:t>
            </a:r>
            <a:r>
              <a:rPr lang="ja-JP" altLang="en-US" sz="1200" dirty="0" smtClean="0">
                <a:latin typeface="Meiryo UI" panose="020B0604030504040204" pitchFamily="50" charset="-128"/>
                <a:ea typeface="Meiryo UI" panose="020B0604030504040204" pitchFamily="50" charset="-128"/>
              </a:rPr>
              <a:t>　２</a:t>
            </a:r>
            <a:r>
              <a:rPr lang="ja-JP" altLang="en-US" sz="1200" dirty="0">
                <a:latin typeface="Meiryo UI" panose="020B0604030504040204" pitchFamily="50" charset="-128"/>
                <a:ea typeface="Meiryo UI" panose="020B0604030504040204" pitchFamily="50" charset="-128"/>
              </a:rPr>
              <a:t>団体</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有限会社奥進システム</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矢野紙器株式会社</a:t>
            </a:r>
            <a:endParaRPr lang="en-US" altLang="ja-JP" sz="1200" dirty="0">
              <a:latin typeface="Meiryo UI" panose="020B0604030504040204" pitchFamily="50" charset="-128"/>
              <a:ea typeface="Meiryo UI" panose="020B0604030504040204" pitchFamily="50" charset="-128"/>
            </a:endParaRPr>
          </a:p>
          <a:p>
            <a:endParaRPr lang="ja-JP" altLang="en-US" sz="1200" dirty="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⑩</a:t>
            </a:r>
            <a:r>
              <a:rPr lang="ja-JP" altLang="en-US" sz="1200" dirty="0">
                <a:latin typeface="Meiryo UI" panose="020B0604030504040204" pitchFamily="50" charset="-128"/>
                <a:ea typeface="Meiryo UI" panose="020B0604030504040204" pitchFamily="50" charset="-128"/>
              </a:rPr>
              <a:t>　</a:t>
            </a:r>
            <a:r>
              <a:rPr lang="zh-TW" altLang="en-US" sz="1200" dirty="0">
                <a:latin typeface="Meiryo UI" panose="020B0604030504040204" pitchFamily="50" charset="-128"/>
                <a:ea typeface="Meiryo UI" panose="020B0604030504040204" pitchFamily="50" charset="-128"/>
              </a:rPr>
              <a:t>在宅就業支援団体</a:t>
            </a:r>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１</a:t>
            </a:r>
            <a:r>
              <a:rPr lang="ja-JP" altLang="en-US" sz="1200" dirty="0">
                <a:latin typeface="Meiryo UI" panose="020B0604030504040204" pitchFamily="50" charset="-128"/>
                <a:ea typeface="Meiryo UI" panose="020B0604030504040204" pitchFamily="50" charset="-128"/>
              </a:rPr>
              <a:t>団体</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社会福祉法人大阪市障害者福祉・スポーツ</a:t>
            </a:r>
            <a:r>
              <a:rPr lang="ja-JP" altLang="en-US" sz="1200" dirty="0" smtClean="0">
                <a:latin typeface="Meiryo UI" panose="020B0604030504040204" pitchFamily="50" charset="-128"/>
                <a:ea typeface="Meiryo UI" panose="020B0604030504040204" pitchFamily="50" charset="-128"/>
              </a:rPr>
              <a:t>協会</a:t>
            </a:r>
            <a:endParaRPr lang="en-US" altLang="ja-JP" sz="1200" dirty="0" smtClean="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⑪　共同受注窓口　　２団体</a:t>
            </a:r>
            <a:endParaRPr lang="en-US" altLang="ja-JP" sz="1200" dirty="0" smtClean="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一般社団</a:t>
            </a:r>
            <a:r>
              <a:rPr lang="ja-JP" altLang="en-US" sz="1200" dirty="0" smtClean="0">
                <a:latin typeface="Meiryo UI" panose="020B0604030504040204" pitchFamily="50" charset="-128"/>
                <a:ea typeface="Meiryo UI" panose="020B0604030504040204" pitchFamily="50" charset="-128"/>
              </a:rPr>
              <a:t>法人エル</a:t>
            </a:r>
            <a:r>
              <a:rPr lang="ja-JP" altLang="en-US" sz="1200" dirty="0">
                <a:latin typeface="Meiryo UI" panose="020B0604030504040204" pitchFamily="50" charset="-128"/>
                <a:ea typeface="Meiryo UI" panose="020B0604030504040204" pitchFamily="50" charset="-128"/>
              </a:rPr>
              <a:t>・チャレンジ福祉事業振興</a:t>
            </a:r>
            <a:r>
              <a:rPr lang="ja-JP" altLang="en-US" sz="1200" dirty="0" smtClean="0">
                <a:latin typeface="Meiryo UI" panose="020B0604030504040204" pitchFamily="50" charset="-128"/>
                <a:ea typeface="Meiryo UI" panose="020B0604030504040204" pitchFamily="50" charset="-128"/>
              </a:rPr>
              <a:t>機構</a:t>
            </a:r>
            <a:endParaRPr lang="en-US" altLang="ja-JP" sz="1200" dirty="0" smtClean="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社会福祉</a:t>
            </a:r>
            <a:r>
              <a:rPr lang="ja-JP" altLang="en-US" sz="1200" dirty="0" smtClean="0">
                <a:latin typeface="Meiryo UI" panose="020B0604030504040204" pitchFamily="50" charset="-128"/>
                <a:ea typeface="Meiryo UI" panose="020B0604030504040204" pitchFamily="50" charset="-128"/>
              </a:rPr>
              <a:t>法人大阪府</a:t>
            </a:r>
            <a:r>
              <a:rPr lang="ja-JP" altLang="en-US" sz="1200" dirty="0">
                <a:latin typeface="Meiryo UI" panose="020B0604030504040204" pitchFamily="50" charset="-128"/>
                <a:ea typeface="Meiryo UI" panose="020B0604030504040204" pitchFamily="50" charset="-128"/>
              </a:rPr>
              <a:t>社会福祉協</a:t>
            </a:r>
            <a:r>
              <a:rPr lang="ja-JP" altLang="en-US" sz="1200" dirty="0" smtClean="0">
                <a:latin typeface="Meiryo UI" panose="020B0604030504040204" pitchFamily="50" charset="-128"/>
                <a:ea typeface="Meiryo UI" panose="020B0604030504040204" pitchFamily="50" charset="-128"/>
              </a:rPr>
              <a:t>議会セルプ部会大阪</a:t>
            </a:r>
            <a:r>
              <a:rPr lang="ja-JP" altLang="en-US" sz="1200" dirty="0">
                <a:latin typeface="Meiryo UI" panose="020B0604030504040204" pitchFamily="50" charset="-128"/>
                <a:ea typeface="Meiryo UI" panose="020B0604030504040204" pitchFamily="50" charset="-128"/>
              </a:rPr>
              <a:t>授産事業振興</a:t>
            </a:r>
            <a:r>
              <a:rPr lang="ja-JP" altLang="en-US" sz="1200" dirty="0" smtClean="0">
                <a:latin typeface="Meiryo UI" panose="020B0604030504040204" pitchFamily="50" charset="-128"/>
                <a:ea typeface="Meiryo UI" panose="020B0604030504040204" pitchFamily="50" charset="-128"/>
              </a:rPr>
              <a:t>センター</a:t>
            </a:r>
            <a:endParaRPr lang="en-US" altLang="ja-JP" sz="1200" dirty="0" smtClean="0">
              <a:latin typeface="Meiryo UI" panose="020B0604030504040204" pitchFamily="50" charset="-128"/>
              <a:ea typeface="Meiryo UI" panose="020B0604030504040204" pitchFamily="50" charset="-128"/>
            </a:endParaRPr>
          </a:p>
          <a:p>
            <a:endParaRPr lang="en-US" altLang="ja-JP" sz="1200" dirty="0" smtClean="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⑫　</a:t>
            </a:r>
            <a:r>
              <a:rPr lang="ja-JP" altLang="en-US" sz="1200" dirty="0" err="1" smtClean="0">
                <a:latin typeface="Meiryo UI" panose="020B0604030504040204" pitchFamily="50" charset="-128"/>
                <a:ea typeface="Meiryo UI" panose="020B0604030504040204" pitchFamily="50" charset="-128"/>
              </a:rPr>
              <a:t>障</a:t>
            </a:r>
            <a:r>
              <a:rPr lang="ja-JP" altLang="en-US" sz="1200" dirty="0" err="1">
                <a:latin typeface="Meiryo UI" panose="020B0604030504040204" pitchFamily="50" charset="-128"/>
                <a:ea typeface="Meiryo UI" panose="020B0604030504040204" pitchFamily="50" charset="-128"/>
              </a:rPr>
              <a:t>がい</a:t>
            </a:r>
            <a:r>
              <a:rPr lang="ja-JP" altLang="en-US" sz="1200" dirty="0">
                <a:latin typeface="Meiryo UI" panose="020B0604030504040204" pitchFamily="50" charset="-128"/>
                <a:ea typeface="Meiryo UI" panose="020B0604030504040204" pitchFamily="50" charset="-128"/>
              </a:rPr>
              <a:t>者の就労機会の確保等の活動・事業を行っている</a:t>
            </a:r>
            <a:r>
              <a:rPr lang="ja-JP" altLang="en-US" sz="1200" dirty="0" smtClean="0">
                <a:latin typeface="Meiryo UI" panose="020B0604030504040204" pitchFamily="50" charset="-128"/>
                <a:ea typeface="Meiryo UI" panose="020B0604030504040204" pitchFamily="50" charset="-128"/>
              </a:rPr>
              <a:t>事業者　　２団体</a:t>
            </a:r>
            <a:endParaRPr lang="en-US" altLang="ja-JP" sz="1200" dirty="0" smtClean="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特定非営利活動</a:t>
            </a:r>
            <a:r>
              <a:rPr lang="ja-JP" altLang="en-US" sz="1200" dirty="0" smtClean="0">
                <a:latin typeface="Meiryo UI" panose="020B0604030504040204" pitchFamily="50" charset="-128"/>
                <a:ea typeface="Meiryo UI" panose="020B0604030504040204" pitchFamily="50" charset="-128"/>
              </a:rPr>
              <a:t>法人大阪</a:t>
            </a:r>
            <a:r>
              <a:rPr lang="ja-JP" altLang="en-US" sz="1200" dirty="0">
                <a:latin typeface="Meiryo UI" panose="020B0604030504040204" pitchFamily="50" charset="-128"/>
                <a:ea typeface="Meiryo UI" panose="020B0604030504040204" pitchFamily="50" charset="-128"/>
              </a:rPr>
              <a:t>障害者雇用支援</a:t>
            </a:r>
            <a:r>
              <a:rPr lang="ja-JP" altLang="en-US" sz="1200" dirty="0" smtClean="0">
                <a:latin typeface="Meiryo UI" panose="020B0604030504040204" pitchFamily="50" charset="-128"/>
                <a:ea typeface="Meiryo UI" panose="020B0604030504040204" pitchFamily="50" charset="-128"/>
              </a:rPr>
              <a:t>ネットワーク</a:t>
            </a:r>
            <a:endParaRPr lang="en-US" altLang="ja-JP" sz="1200" dirty="0" smtClean="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大阪知的障害者雇用促進建物サービス事業協同</a:t>
            </a:r>
            <a:r>
              <a:rPr lang="ja-JP" altLang="en-US" sz="1200" dirty="0" smtClean="0">
                <a:latin typeface="Meiryo UI" panose="020B0604030504040204" pitchFamily="50" charset="-128"/>
                <a:ea typeface="Meiryo UI" panose="020B0604030504040204" pitchFamily="50" charset="-128"/>
              </a:rPr>
              <a:t>組合</a:t>
            </a:r>
            <a:endParaRPr lang="en-US" altLang="ja-JP" sz="1200" dirty="0" smtClean="0">
              <a:latin typeface="Meiryo UI" panose="020B0604030504040204" pitchFamily="50" charset="-128"/>
              <a:ea typeface="Meiryo UI" panose="020B0604030504040204" pitchFamily="50" charset="-128"/>
            </a:endParaRPr>
          </a:p>
        </p:txBody>
      </p:sp>
      <p:sp>
        <p:nvSpPr>
          <p:cNvPr id="7" name="角丸四角形 6"/>
          <p:cNvSpPr/>
          <p:nvPr/>
        </p:nvSpPr>
        <p:spPr>
          <a:xfrm>
            <a:off x="5176911" y="5162843"/>
            <a:ext cx="1301161" cy="1695157"/>
          </a:xfrm>
          <a:prstGeom prst="roundRect">
            <a:avLst/>
          </a:prstGeom>
          <a:no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1" name="直線矢印コネクタ 10"/>
          <p:cNvCxnSpPr>
            <a:stCxn id="7" idx="3"/>
            <a:endCxn id="6" idx="1"/>
          </p:cNvCxnSpPr>
          <p:nvPr/>
        </p:nvCxnSpPr>
        <p:spPr>
          <a:xfrm flipV="1">
            <a:off x="6478072" y="4282551"/>
            <a:ext cx="583910" cy="1727871"/>
          </a:xfrm>
          <a:prstGeom prst="straightConnector1">
            <a:avLst/>
          </a:prstGeom>
          <a:ln w="412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351303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721220"/>
            <a:ext cx="12192000" cy="5125791"/>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r>
              <a:rPr lang="ja-JP" altLang="en-US" sz="1000" dirty="0" smtClean="0"/>
              <a:t>地方</a:t>
            </a:r>
            <a:r>
              <a:rPr lang="ja-JP" altLang="en-US" sz="1000" dirty="0"/>
              <a:t>自治法</a:t>
            </a:r>
            <a:endParaRPr lang="en-US" altLang="ja-JP" sz="1000" dirty="0" smtClean="0"/>
          </a:p>
          <a:p>
            <a:r>
              <a:rPr lang="ja-JP" altLang="en-US" sz="1000" dirty="0" smtClean="0"/>
              <a:t>（</a:t>
            </a:r>
            <a:r>
              <a:rPr lang="ja-JP" altLang="en-US" sz="1000" dirty="0"/>
              <a:t>契約の締結）</a:t>
            </a:r>
          </a:p>
          <a:p>
            <a:r>
              <a:rPr lang="ja-JP" altLang="en-US" sz="1000" dirty="0"/>
              <a:t>第二百三十四条　売買、貸借、請負その他の契約は、一般競争入札、指名競争入札、随意契約又はせり売りの方法により締結するものとする。</a:t>
            </a:r>
          </a:p>
          <a:p>
            <a:r>
              <a:rPr lang="ja-JP" altLang="en-US" sz="1000" dirty="0"/>
              <a:t>２　前項の指名競争入札、随意契約又はせり売りは、政令で定める場合に該当するときに限り、これによることができる。</a:t>
            </a:r>
            <a:endParaRPr lang="en-US" altLang="ja-JP" sz="1000" dirty="0" smtClean="0"/>
          </a:p>
          <a:p>
            <a:endParaRPr lang="en-US" altLang="ja-JP" sz="1000" dirty="0" smtClean="0"/>
          </a:p>
          <a:p>
            <a:r>
              <a:rPr lang="ja-JP" altLang="en-US" sz="1000" dirty="0" smtClean="0"/>
              <a:t>地方</a:t>
            </a:r>
            <a:r>
              <a:rPr lang="ja-JP" altLang="en-US" sz="1000" dirty="0"/>
              <a:t>自治法</a:t>
            </a:r>
            <a:r>
              <a:rPr lang="ja-JP" altLang="en-US" sz="1000" dirty="0" smtClean="0"/>
              <a:t>施行令</a:t>
            </a:r>
            <a:endParaRPr lang="en-US" altLang="ja-JP" sz="1000" dirty="0" smtClean="0"/>
          </a:p>
          <a:p>
            <a:r>
              <a:rPr lang="ja-JP" altLang="en-US" sz="1000" dirty="0" smtClean="0"/>
              <a:t>（</a:t>
            </a:r>
            <a:r>
              <a:rPr lang="ja-JP" altLang="en-US" sz="1000" dirty="0"/>
              <a:t>随意契約）</a:t>
            </a:r>
          </a:p>
          <a:p>
            <a:r>
              <a:rPr lang="ja-JP" altLang="en-US" sz="1000" dirty="0"/>
              <a:t>第百六十七条の二　地方自治法第二百三十四条第二項の規定により随意契約によることができる場合は、次に掲げる場合とする。</a:t>
            </a:r>
          </a:p>
          <a:p>
            <a:r>
              <a:rPr lang="ja-JP" altLang="en-US" sz="1000" dirty="0"/>
              <a:t>一　売買、貸借、請負その他の契約でその予定価格（貸借の契約に</a:t>
            </a:r>
            <a:r>
              <a:rPr lang="ja-JP" altLang="en-US" sz="1000" dirty="0" err="1"/>
              <a:t>あつては</a:t>
            </a:r>
            <a:r>
              <a:rPr lang="ja-JP" altLang="en-US" sz="1000" dirty="0"/>
              <a:t>、予定賃貸借料の年額又は総額）が別表第五上欄に掲げる契約の種類に応じ同表下欄に定める額の範囲内において普通地方公共団体の規則で定める額を超えないものをするとき。</a:t>
            </a:r>
          </a:p>
          <a:p>
            <a:r>
              <a:rPr lang="ja-JP" altLang="en-US" sz="1000" dirty="0"/>
              <a:t>二　不動産の買入れ又は借入れ、普通地方公共団体が必要とする物品の製造、修理、加工又は納入に使用させるため必要な物品の売払いその他の契約でその性質又は目的が競争入札に適しないものをするとき。</a:t>
            </a:r>
          </a:p>
          <a:p>
            <a:r>
              <a:rPr lang="ja-JP" altLang="en-US" sz="1000" dirty="0" smtClean="0"/>
              <a:t>三　</a:t>
            </a:r>
            <a:r>
              <a:rPr lang="ja-JP" altLang="en-US" sz="1000" dirty="0" smtClean="0">
                <a:solidFill>
                  <a:schemeClr val="tx1"/>
                </a:solidFill>
              </a:rPr>
              <a:t>障害者の日常生活及び社会生活を総合的に支援するための法律</a:t>
            </a:r>
            <a:r>
              <a:rPr lang="ja-JP" altLang="en-US" sz="1000" dirty="0" smtClean="0"/>
              <a:t>（平成十七年法律第百二十三号）</a:t>
            </a:r>
            <a:r>
              <a:rPr lang="ja-JP" altLang="en-US" sz="1000" dirty="0" smtClean="0">
                <a:solidFill>
                  <a:schemeClr val="tx1"/>
                </a:solidFill>
              </a:rPr>
              <a:t>第五条第十一項に規定する</a:t>
            </a:r>
            <a:r>
              <a:rPr lang="ja-JP" altLang="en-US" sz="1000" u="sng" dirty="0" smtClean="0">
                <a:solidFill>
                  <a:srgbClr val="FF0000"/>
                </a:solidFill>
              </a:rPr>
              <a:t>障害者支援施設</a:t>
            </a:r>
            <a:r>
              <a:rPr lang="ja-JP" altLang="en-US" sz="1000" dirty="0" smtClean="0"/>
              <a:t>（以下この号において「障害者支援施設」という。）、</a:t>
            </a:r>
            <a:r>
              <a:rPr lang="ja-JP" altLang="en-US" sz="1000" dirty="0" smtClean="0">
                <a:solidFill>
                  <a:schemeClr val="tx1"/>
                </a:solidFill>
              </a:rPr>
              <a:t>同条第二十七項に規定する</a:t>
            </a:r>
            <a:r>
              <a:rPr lang="ja-JP" altLang="en-US" sz="1000" u="sng" dirty="0" smtClean="0">
                <a:solidFill>
                  <a:srgbClr val="FF0000"/>
                </a:solidFill>
              </a:rPr>
              <a:t>地域活動支援センター</a:t>
            </a:r>
            <a:r>
              <a:rPr lang="ja-JP" altLang="en-US" sz="1000" dirty="0" smtClean="0"/>
              <a:t>（以下この号において「地域活動支援センター」という。）、</a:t>
            </a:r>
            <a:r>
              <a:rPr lang="ja-JP" altLang="en-US" sz="1000" dirty="0" smtClean="0">
                <a:solidFill>
                  <a:schemeClr val="tx1"/>
                </a:solidFill>
              </a:rPr>
              <a:t>同条第一項に規定する</a:t>
            </a:r>
            <a:r>
              <a:rPr lang="ja-JP" altLang="en-US" sz="1000" u="sng" dirty="0" smtClean="0">
                <a:solidFill>
                  <a:srgbClr val="FF0000"/>
                </a:solidFill>
              </a:rPr>
              <a:t>障害福祉サービス事業</a:t>
            </a:r>
            <a:r>
              <a:rPr lang="ja-JP" altLang="en-US" sz="1000" dirty="0" smtClean="0"/>
              <a:t>（同条第七項に規定する生活介護、同条第十三項に規定する就労移行支援又は同条第十四項に規定する就労継続支援を行う事業に限る。以下この号において「障害福祉サービス事業」という。）</a:t>
            </a:r>
            <a:r>
              <a:rPr lang="ja-JP" altLang="en-US" sz="1000" u="sng" dirty="0" smtClean="0">
                <a:solidFill>
                  <a:srgbClr val="FF0000"/>
                </a:solidFill>
              </a:rPr>
              <a:t>を行う施設</a:t>
            </a:r>
            <a:r>
              <a:rPr lang="ja-JP" altLang="en-US" sz="1000" dirty="0" smtClean="0">
                <a:solidFill>
                  <a:schemeClr val="tx1"/>
                </a:solidFill>
              </a:rPr>
              <a:t>若しくは</a:t>
            </a:r>
            <a:r>
              <a:rPr lang="ja-JP" altLang="en-US" sz="1000" u="sng" dirty="0" smtClean="0">
                <a:solidFill>
                  <a:srgbClr val="FF0000"/>
                </a:solidFill>
              </a:rPr>
              <a:t>小規模作業所</a:t>
            </a:r>
            <a:r>
              <a:rPr lang="ja-JP" altLang="en-US" sz="1000" dirty="0" smtClean="0"/>
              <a:t>（障害者基本法（昭和四十五年法律第八十四号）第二条第一号に規定する障害者の地域社会における作業活動の場として同法第十八条第三項の規定により必要な費用の助成を受けている施設をいう。以下この号において同じ。）</a:t>
            </a:r>
            <a:r>
              <a:rPr lang="ja-JP" altLang="en-US" sz="1000" dirty="0" smtClean="0">
                <a:solidFill>
                  <a:schemeClr val="tx1"/>
                </a:solidFill>
              </a:rPr>
              <a:t>若しくは</a:t>
            </a:r>
            <a:r>
              <a:rPr lang="ja-JP" altLang="en-US" sz="1000" b="1" u="sng" dirty="0" smtClean="0">
                <a:solidFill>
                  <a:srgbClr val="FF0000"/>
                </a:solidFill>
              </a:rPr>
              <a:t>これらに準ずる者として総務省令で定めるところにより普通地方公共団体の長の認定を受けた者</a:t>
            </a:r>
            <a:r>
              <a:rPr lang="ja-JP" altLang="en-US" sz="1000" dirty="0" smtClean="0">
                <a:solidFill>
                  <a:schemeClr val="tx1"/>
                </a:solidFill>
              </a:rPr>
              <a:t>若しくは生活困窮者自立支援法</a:t>
            </a:r>
            <a:r>
              <a:rPr lang="ja-JP" altLang="en-US" sz="1000" dirty="0" smtClean="0"/>
              <a:t>（平成二十五年法律第百五号）第十六条第三項に規定する認定生活困窮者就労訓練事業（以下この号において「認定生活困窮者就労訓練事業」という。）を行う施設でその施設に使用される者が主として同法第三条第一項に規定する生活困窮者（以下この号において「生活困窮者」という。）であるもの（当該施設において製作された物品を買い入れることが生活困窮者の自立の促進に資することにつき総務省令で定めるところにより普通地方公共団体の長の認定を受けたものに限る。）（以下この号において「障害者支援施設等」という。）</a:t>
            </a:r>
            <a:r>
              <a:rPr lang="ja-JP" altLang="en-US" sz="1000" u="wavyHeavy" dirty="0" smtClean="0">
                <a:solidFill>
                  <a:srgbClr val="FF0000"/>
                </a:solidFill>
              </a:rPr>
              <a:t>において製作された物品を当該障害者支援施設等から普通地方公共団体の規則で定める手続により買い入れる契約</a:t>
            </a:r>
            <a:r>
              <a:rPr lang="ja-JP" altLang="en-US" sz="1000" dirty="0" smtClean="0"/>
              <a:t>、</a:t>
            </a:r>
            <a:r>
              <a:rPr lang="ja-JP" altLang="en-US" sz="1000" u="sng" dirty="0" smtClean="0">
                <a:solidFill>
                  <a:srgbClr val="FF0000"/>
                </a:solidFill>
              </a:rPr>
              <a:t>障害者支援施設</a:t>
            </a:r>
            <a:r>
              <a:rPr lang="ja-JP" altLang="en-US" sz="1000" dirty="0" smtClean="0">
                <a:solidFill>
                  <a:schemeClr val="tx1"/>
                </a:solidFill>
              </a:rPr>
              <a:t>、</a:t>
            </a:r>
            <a:r>
              <a:rPr lang="ja-JP" altLang="en-US" sz="1000" u="sng" dirty="0" smtClean="0">
                <a:solidFill>
                  <a:srgbClr val="FF0000"/>
                </a:solidFill>
              </a:rPr>
              <a:t>地域活動支援センター</a:t>
            </a:r>
            <a:r>
              <a:rPr lang="ja-JP" altLang="en-US" sz="1000" dirty="0" smtClean="0">
                <a:solidFill>
                  <a:schemeClr val="tx1"/>
                </a:solidFill>
              </a:rPr>
              <a:t>、</a:t>
            </a:r>
            <a:r>
              <a:rPr lang="ja-JP" altLang="en-US" sz="1000" u="sng" dirty="0" smtClean="0">
                <a:solidFill>
                  <a:srgbClr val="FF0000"/>
                </a:solidFill>
              </a:rPr>
              <a:t>障害福祉サービス事業を行う施設</a:t>
            </a:r>
            <a:r>
              <a:rPr lang="ja-JP" altLang="en-US" sz="1000" dirty="0" smtClean="0">
                <a:solidFill>
                  <a:schemeClr val="tx1"/>
                </a:solidFill>
              </a:rPr>
              <a:t>、</a:t>
            </a:r>
            <a:r>
              <a:rPr lang="ja-JP" altLang="en-US" sz="1000" u="sng" dirty="0" smtClean="0">
                <a:solidFill>
                  <a:srgbClr val="FF0000"/>
                </a:solidFill>
              </a:rPr>
              <a:t>小規模作業所、</a:t>
            </a:r>
            <a:r>
              <a:rPr lang="ja-JP" altLang="en-US" sz="1000" dirty="0" smtClean="0"/>
              <a:t>高年齢者等の雇用の安定等に関する法律（昭和四十六年法律第六十八号）第三十七条第一項に規定するシルバー人材センター連合若しくは同条第二項に規定するシルバー人材センター</a:t>
            </a:r>
            <a:r>
              <a:rPr lang="ja-JP" altLang="en-US" sz="1000" dirty="0" smtClean="0">
                <a:solidFill>
                  <a:schemeClr val="tx1"/>
                </a:solidFill>
              </a:rPr>
              <a:t>若しくは</a:t>
            </a:r>
            <a:r>
              <a:rPr lang="ja-JP" altLang="en-US" sz="1000" b="1" u="sng" dirty="0" smtClean="0">
                <a:solidFill>
                  <a:srgbClr val="FF0000"/>
                </a:solidFill>
              </a:rPr>
              <a:t>これらに準ずる者として総務省令で定めるところにより普通地方公共団体の長の認定を受けた者</a:t>
            </a:r>
            <a:r>
              <a:rPr lang="ja-JP" altLang="en-US" sz="1000" u="wavyHeavy" dirty="0" smtClean="0">
                <a:solidFill>
                  <a:srgbClr val="FF0000"/>
                </a:solidFill>
              </a:rPr>
              <a:t>から普通地方公共団体の規則で定める手続により役務の提供を受ける契約</a:t>
            </a:r>
            <a:r>
              <a:rPr lang="ja-JP" altLang="en-US" sz="1000" dirty="0" smtClean="0"/>
              <a:t>、母子及び父子並びに寡婦福祉法（昭和三十九年法律第百二十九号）第六条第六項に規定する母子・父子福祉団体若しくはこれに準ずる者として総務省令で定めるところにより普通地方公共団体の長の認定を受けた者（以下この号において「母子・父子福祉団体等」という。）が行う事業でその事業に使用される者が主として同項に規定する配偶者のない者で現に児童を扶養しているもの及び同条第四項に規定する寡婦であるものに係る役務の提供を当該母子・父子福祉団体等から普通地方公共団体の規則で定める手続により受ける契約又は認定生活困窮者就労訓練事業を行う施設（当該施設から役務の提供を受けることが生活困窮者の自立の促進に資することにつき総務省令で定めるところにより普通地方公共団体の長の認定を受けたものに限る。）が行う事業でその事業に使用される者が主として生活困窮者であるものに係る役務の提供を当該施設から普通地方公共団体の規則で定める手続により受ける契約</a:t>
            </a:r>
            <a:r>
              <a:rPr lang="ja-JP" altLang="en-US" sz="1000" u="wavyHeavy" dirty="0" smtClean="0">
                <a:solidFill>
                  <a:srgbClr val="FF0000"/>
                </a:solidFill>
              </a:rPr>
              <a:t>をするとき</a:t>
            </a:r>
            <a:r>
              <a:rPr lang="ja-JP" altLang="en-US" sz="1000" dirty="0" smtClean="0"/>
              <a:t>。</a:t>
            </a:r>
            <a:endParaRPr lang="en-US" altLang="ja-JP" sz="1000" dirty="0" smtClean="0"/>
          </a:p>
          <a:p>
            <a:endParaRPr kumimoji="1" lang="en-US" altLang="ja-JP" sz="1000" dirty="0" smtClean="0"/>
          </a:p>
          <a:p>
            <a:r>
              <a:rPr lang="ja-JP" altLang="en-US" sz="1000" dirty="0"/>
              <a:t>地方自治法</a:t>
            </a:r>
            <a:r>
              <a:rPr lang="ja-JP" altLang="en-US" sz="1000" dirty="0" smtClean="0"/>
              <a:t>施行規則</a:t>
            </a:r>
            <a:endParaRPr kumimoji="1" lang="en-US" altLang="ja-JP" sz="1000" dirty="0"/>
          </a:p>
          <a:p>
            <a:r>
              <a:rPr lang="ja-JP" altLang="en-US" sz="1000" dirty="0"/>
              <a:t>第十二条の二の十二　普通地方公共団体の長は、地方自治法施行令第百六十七条の二第一項第三号の規定による認定をしようとするときは、あらかじめ、当該認定に必要な基準を定め、これを公表しなければならない。</a:t>
            </a:r>
          </a:p>
          <a:p>
            <a:r>
              <a:rPr lang="ja-JP" altLang="en-US" sz="1000" dirty="0"/>
              <a:t>２　普通地方公共団体の長は、前項の基準を定めようとするときは、あらかじめ、二人以上の学識経験を有する者（以下この条から第十二条の四までにおいて「学識経験者」という。）の意見を聴かなければならない。</a:t>
            </a:r>
          </a:p>
          <a:p>
            <a:r>
              <a:rPr lang="ja-JP" altLang="en-US" sz="1000" dirty="0"/>
              <a:t>３　普通地方公共団体の長は、第一項の基準に基づいて認定しようとするときは、あらかじめ、二人以上の学識経験者の意見を聴かなければならない。</a:t>
            </a:r>
            <a:endParaRPr kumimoji="1" lang="ja-JP" altLang="en-US" sz="1000" dirty="0"/>
          </a:p>
        </p:txBody>
      </p:sp>
      <p:sp>
        <p:nvSpPr>
          <p:cNvPr id="5" name="正方形/長方形 4"/>
          <p:cNvSpPr/>
          <p:nvPr/>
        </p:nvSpPr>
        <p:spPr>
          <a:xfrm>
            <a:off x="0" y="5924282"/>
            <a:ext cx="12192000" cy="933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000" dirty="0" smtClean="0"/>
              <a:t>地方自治法施行規則の改正関係（抜粋）</a:t>
            </a:r>
            <a:endParaRPr kumimoji="1" lang="en-US" altLang="ja-JP" sz="1000" dirty="0" smtClean="0"/>
          </a:p>
          <a:p>
            <a:r>
              <a:rPr lang="ja-JP" altLang="en-US" sz="1000" dirty="0" smtClean="0"/>
              <a:t>○令和</a:t>
            </a:r>
            <a:r>
              <a:rPr lang="en-US" altLang="ja-JP" sz="1000" dirty="0" smtClean="0"/>
              <a:t>3</a:t>
            </a:r>
            <a:r>
              <a:rPr lang="ja-JP" altLang="en-US" sz="1000" dirty="0" smtClean="0"/>
              <a:t>年</a:t>
            </a:r>
            <a:r>
              <a:rPr lang="en-US" altLang="ja-JP" sz="1000" dirty="0" smtClean="0"/>
              <a:t>8</a:t>
            </a:r>
            <a:r>
              <a:rPr lang="ja-JP" altLang="en-US" sz="1000" dirty="0" smtClean="0"/>
              <a:t>月</a:t>
            </a:r>
            <a:r>
              <a:rPr lang="en-US" altLang="ja-JP" sz="1000" dirty="0" smtClean="0"/>
              <a:t>30</a:t>
            </a:r>
            <a:r>
              <a:rPr lang="ja-JP" altLang="en-US" sz="1000" dirty="0" smtClean="0"/>
              <a:t>日総務省令第</a:t>
            </a:r>
            <a:r>
              <a:rPr lang="en-US" altLang="ja-JP" sz="1000" dirty="0" smtClean="0"/>
              <a:t>85</a:t>
            </a:r>
            <a:r>
              <a:rPr lang="ja-JP" altLang="en-US" sz="1000" dirty="0" smtClean="0"/>
              <a:t>号　地方税法施行規則等の一部を改正する省令（</a:t>
            </a:r>
            <a:r>
              <a:rPr lang="ja-JP" altLang="en-US" sz="1000" dirty="0"/>
              <a:t>令和</a:t>
            </a:r>
            <a:r>
              <a:rPr lang="en-US" altLang="ja-JP" sz="1000" dirty="0"/>
              <a:t>3</a:t>
            </a:r>
            <a:r>
              <a:rPr lang="ja-JP" altLang="en-US" sz="1000" dirty="0"/>
              <a:t>年</a:t>
            </a:r>
            <a:r>
              <a:rPr lang="en-US" altLang="ja-JP" sz="1000" dirty="0"/>
              <a:t>3</a:t>
            </a:r>
            <a:r>
              <a:rPr lang="ja-JP" altLang="en-US" sz="1000" dirty="0"/>
              <a:t>月</a:t>
            </a:r>
            <a:r>
              <a:rPr lang="en-US" altLang="ja-JP" sz="1000" dirty="0"/>
              <a:t>31</a:t>
            </a:r>
            <a:r>
              <a:rPr lang="ja-JP" altLang="en-US" sz="1000" dirty="0"/>
              <a:t>日総務省令第</a:t>
            </a:r>
            <a:r>
              <a:rPr lang="en-US" altLang="ja-JP" sz="1000" dirty="0"/>
              <a:t>34</a:t>
            </a:r>
            <a:r>
              <a:rPr lang="ja-JP" altLang="en-US" sz="1000" dirty="0" smtClean="0"/>
              <a:t>号の一部が改正されたことにより条ずれしたもの）</a:t>
            </a:r>
            <a:endParaRPr lang="en-US" altLang="ja-JP" sz="1000" dirty="0" smtClean="0"/>
          </a:p>
          <a:p>
            <a:r>
              <a:rPr lang="ja-JP" altLang="en-US" sz="1000" dirty="0" smtClean="0"/>
              <a:t>○令和</a:t>
            </a:r>
            <a:r>
              <a:rPr lang="en-US" altLang="ja-JP" sz="1000" dirty="0" smtClean="0"/>
              <a:t>3</a:t>
            </a:r>
            <a:r>
              <a:rPr lang="ja-JP" altLang="en-US" sz="1000" dirty="0" smtClean="0"/>
              <a:t>年</a:t>
            </a:r>
            <a:r>
              <a:rPr lang="en-US" altLang="ja-JP" sz="1000" dirty="0" smtClean="0"/>
              <a:t>3</a:t>
            </a:r>
            <a:r>
              <a:rPr lang="ja-JP" altLang="en-US" sz="1000" dirty="0" smtClean="0"/>
              <a:t>月</a:t>
            </a:r>
            <a:r>
              <a:rPr lang="en-US" altLang="ja-JP" sz="1000" dirty="0" smtClean="0"/>
              <a:t>31</a:t>
            </a:r>
            <a:r>
              <a:rPr lang="ja-JP" altLang="en-US" sz="1000" dirty="0" smtClean="0"/>
              <a:t>日総務省令第</a:t>
            </a:r>
            <a:r>
              <a:rPr lang="en-US" altLang="ja-JP" sz="1000" dirty="0" smtClean="0"/>
              <a:t>34</a:t>
            </a:r>
            <a:r>
              <a:rPr lang="ja-JP" altLang="en-US" sz="1000" dirty="0" smtClean="0"/>
              <a:t>号　地方税法施行規則等の一部を改正する省令（自動車税等の環境性能割の税率区分等の見直し等により条ずれしたもの）</a:t>
            </a:r>
            <a:endParaRPr lang="en-US" altLang="ja-JP" sz="1000" dirty="0" smtClean="0"/>
          </a:p>
          <a:p>
            <a:r>
              <a:rPr kumimoji="1" lang="ja-JP" altLang="en-US" sz="1000" dirty="0" smtClean="0"/>
              <a:t>○令和</a:t>
            </a:r>
            <a:r>
              <a:rPr kumimoji="1" lang="en-US" altLang="ja-JP" sz="1000" dirty="0" smtClean="0"/>
              <a:t>2</a:t>
            </a:r>
            <a:r>
              <a:rPr kumimoji="1" lang="ja-JP" altLang="en-US" sz="1000" dirty="0" smtClean="0"/>
              <a:t>年</a:t>
            </a:r>
            <a:r>
              <a:rPr kumimoji="1" lang="en-US" altLang="ja-JP" sz="1000" dirty="0" smtClean="0"/>
              <a:t>3</a:t>
            </a:r>
            <a:r>
              <a:rPr kumimoji="1" lang="ja-JP" altLang="en-US" sz="1000" dirty="0" smtClean="0"/>
              <a:t>月</a:t>
            </a:r>
            <a:r>
              <a:rPr kumimoji="1" lang="en-US" altLang="ja-JP" sz="1000" dirty="0" smtClean="0"/>
              <a:t>30</a:t>
            </a:r>
            <a:r>
              <a:rPr kumimoji="1" lang="ja-JP" altLang="en-US" sz="1000" dirty="0" smtClean="0"/>
              <a:t>日総務省令第</a:t>
            </a:r>
            <a:r>
              <a:rPr kumimoji="1" lang="en-US" altLang="ja-JP" sz="1000" dirty="0" smtClean="0"/>
              <a:t>17</a:t>
            </a:r>
            <a:r>
              <a:rPr kumimoji="1" lang="ja-JP" altLang="en-US" sz="1000" dirty="0" smtClean="0"/>
              <a:t>号　地方自治法施行規則の一部を改正する省令（内部統制評価報告書の様式が定められたことにより条ずれしたもの）</a:t>
            </a:r>
            <a:endParaRPr kumimoji="1" lang="ja-JP" altLang="en-US" sz="1000" dirty="0"/>
          </a:p>
        </p:txBody>
      </p:sp>
      <p:sp>
        <p:nvSpPr>
          <p:cNvPr id="6" name="正方形/長方形 5"/>
          <p:cNvSpPr/>
          <p:nvPr/>
        </p:nvSpPr>
        <p:spPr>
          <a:xfrm>
            <a:off x="206062" y="356253"/>
            <a:ext cx="1558344" cy="34773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smtClean="0"/>
              <a:t>根拠法令</a:t>
            </a:r>
            <a:endParaRPr kumimoji="1" lang="ja-JP" altLang="en-US" dirty="0"/>
          </a:p>
        </p:txBody>
      </p:sp>
    </p:spTree>
    <p:extLst>
      <p:ext uri="{BB962C8B-B14F-4D97-AF65-F5344CB8AC3E}">
        <p14:creationId xmlns:p14="http://schemas.microsoft.com/office/powerpoint/2010/main" val="318365027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3021</Words>
  <Application>Microsoft Office PowerPoint</Application>
  <PresentationFormat>ワイド画面</PresentationFormat>
  <Paragraphs>164</Paragraphs>
  <Slides>3</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vt:i4>
      </vt:variant>
    </vt:vector>
  </HeadingPairs>
  <TitlesOfParts>
    <vt:vector size="10" baseType="lpstr">
      <vt:lpstr>Meiryo UI</vt:lpstr>
      <vt:lpstr>游ゴシック</vt:lpstr>
      <vt:lpstr>游ゴシック Light</vt:lpstr>
      <vt:lpstr>游明朝</vt:lpstr>
      <vt:lpstr>Arial</vt:lpstr>
      <vt:lpstr>Times New Roman</vt:lpstr>
      <vt:lpstr>Office テーマ</vt:lpstr>
      <vt:lpstr>地方自治法施行令第１６７条の２第１項第3号に定める障害者支援施設等に準ずる者の認定基準の一部改正（案） </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2022-12-27T01:30:14Z</dcterms:created>
  <dcterms:modified xsi:type="dcterms:W3CDTF">2022-12-27T01:30:20Z</dcterms:modified>
</cp:coreProperties>
</file>