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"/>
  </p:notesMasterIdLst>
  <p:sldIdLst>
    <p:sldId id="258" r:id="rId2"/>
    <p:sldId id="257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41" autoAdjust="0"/>
    <p:restoredTop sz="94434" autoAdjust="0"/>
  </p:normalViewPr>
  <p:slideViewPr>
    <p:cSldViewPr snapToGrid="0" showGuides="1">
      <p:cViewPr varScale="1">
        <p:scale>
          <a:sx n="74" d="100"/>
          <a:sy n="74" d="100"/>
        </p:scale>
        <p:origin x="1170" y="72"/>
      </p:cViewPr>
      <p:guideLst>
        <p:guide orient="horz" pos="2183"/>
        <p:guide pos="2880"/>
      </p:guideLst>
    </p:cSldViewPr>
  </p:slideViewPr>
  <p:outlineViewPr>
    <p:cViewPr>
      <p:scale>
        <a:sx n="100" d="100"/>
        <a:sy n="100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64625-DF4D-473F-96F1-5DE7CD3CE75D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0A069-527A-415E-9660-6E002C77B3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690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0A069-527A-415E-9660-6E002C77B3D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2818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0A069-527A-415E-9660-6E002C77B3D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0942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839A-8DA3-444A-A751-1A33A1DA6933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87DCA-CE72-4228-9F26-3319A06A6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660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839A-8DA3-444A-A751-1A33A1DA6933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87DCA-CE72-4228-9F26-3319A06A6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325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839A-8DA3-444A-A751-1A33A1DA6933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87DCA-CE72-4228-9F26-3319A06A6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2650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839A-8DA3-444A-A751-1A33A1DA6933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87DCA-CE72-4228-9F26-3319A06A6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48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839A-8DA3-444A-A751-1A33A1DA6933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87DCA-CE72-4228-9F26-3319A06A6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272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839A-8DA3-444A-A751-1A33A1DA6933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87DCA-CE72-4228-9F26-3319A06A6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871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839A-8DA3-444A-A751-1A33A1DA6933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87DCA-CE72-4228-9F26-3319A06A6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73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839A-8DA3-444A-A751-1A33A1DA6933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87DCA-CE72-4228-9F26-3319A06A6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839A-8DA3-444A-A751-1A33A1DA6933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87DCA-CE72-4228-9F26-3319A06A6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625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 sz="2800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 sz="2400"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 sz="2000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 sz="2000"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232A839A-8DA3-444A-A751-1A33A1DA6933}" type="datetimeFigureOut">
              <a:rPr kumimoji="1" lang="ja-JP" altLang="en-US" smtClean="0"/>
              <a:pPr/>
              <a:t>2022/12/27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CB187DCA-CE72-4228-9F26-3319A06A6F3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636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232A839A-8DA3-444A-A751-1A33A1DA6933}" type="datetimeFigureOut">
              <a:rPr kumimoji="1" lang="ja-JP" altLang="en-US" smtClean="0"/>
              <a:pPr/>
              <a:t>2022/12/27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CB187DCA-CE72-4228-9F26-3319A06A6F3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112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A839A-8DA3-444A-A751-1A33A1DA6933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87DCA-CE72-4228-9F26-3319A06A6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76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/>
          <p:cNvSpPr>
            <a:spLocks noChangeArrowheads="1"/>
          </p:cNvSpPr>
          <p:nvPr/>
        </p:nvSpPr>
        <p:spPr bwMode="auto">
          <a:xfrm>
            <a:off x="0" y="1"/>
            <a:ext cx="9144000" cy="62864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ysClr val="window" lastClr="FFFFFF"/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txBody>
          <a:bodyPr wrap="none" lIns="91435" tIns="45717" rIns="91435" bIns="45717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000" b="1" kern="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令和４</a:t>
            </a:r>
            <a:r>
              <a:rPr kumimoji="0" lang="ja-JP" altLang="en-US" sz="2000" b="1" kern="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年度 就労</a:t>
            </a:r>
            <a:r>
              <a:rPr kumimoji="0" lang="ja-JP" altLang="en-US" sz="2000" b="1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移行等連携調整事業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59771"/>
              </p:ext>
            </p:extLst>
          </p:nvPr>
        </p:nvGraphicFramePr>
        <p:xfrm>
          <a:off x="342900" y="2229512"/>
          <a:ext cx="8460857" cy="341179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926624">
                  <a:extLst>
                    <a:ext uri="{9D8B030D-6E8A-4147-A177-3AD203B41FA5}">
                      <a16:colId xmlns:a16="http://schemas.microsoft.com/office/drawing/2014/main" val="3247332391"/>
                    </a:ext>
                  </a:extLst>
                </a:gridCol>
                <a:gridCol w="1710690">
                  <a:extLst>
                    <a:ext uri="{9D8B030D-6E8A-4147-A177-3AD203B41FA5}">
                      <a16:colId xmlns:a16="http://schemas.microsoft.com/office/drawing/2014/main" val="1247588265"/>
                    </a:ext>
                  </a:extLst>
                </a:gridCol>
                <a:gridCol w="4401661">
                  <a:extLst>
                    <a:ext uri="{9D8B030D-6E8A-4147-A177-3AD203B41FA5}">
                      <a16:colId xmlns:a16="http://schemas.microsoft.com/office/drawing/2014/main" val="2618601482"/>
                    </a:ext>
                  </a:extLst>
                </a:gridCol>
                <a:gridCol w="1421882">
                  <a:extLst>
                    <a:ext uri="{9D8B030D-6E8A-4147-A177-3AD203B41FA5}">
                      <a16:colId xmlns:a16="http://schemas.microsoft.com/office/drawing/2014/main" val="1102324237"/>
                    </a:ext>
                  </a:extLst>
                </a:gridCol>
              </a:tblGrid>
              <a:tr h="20069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属性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814" marR="7814" marT="78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tabLst>
                          <a:tab pos="808038" algn="l"/>
                        </a:tabLst>
                      </a:pP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分類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814" marR="7814" marT="78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所属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814" marR="7814" marT="78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名前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814" marR="7814" marT="78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062900"/>
                  </a:ext>
                </a:extLst>
              </a:tr>
              <a:tr h="200694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814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移行・就Ａ・定着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ＮＰＯ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法人 大阪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精神障害者就労支援ネットワーク（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JSN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金塚 たかし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extLst>
                  <a:ext uri="{0D108BD9-81ED-4DB2-BD59-A6C34878D82A}">
                    <a16:rowId xmlns:a16="http://schemas.microsoft.com/office/drawing/2014/main" val="401749126"/>
                  </a:ext>
                </a:extLst>
              </a:tr>
              <a:tr h="2006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移行・就Ａ・就Ｂ・定着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全国就労移行支援事業所連絡協議会／社会福祉</a:t>
                      </a:r>
                      <a:r>
                        <a:rPr lang="zh-TW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法人</a:t>
                      </a:r>
                      <a:r>
                        <a:rPr lang="ja-JP" altLang="en-US" sz="1000" u="none" strike="noStrike" baseline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lang="zh-TW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加島</a:t>
                      </a:r>
                      <a:r>
                        <a:rPr lang="zh-TW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友愛会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酒井</a:t>
                      </a:r>
                      <a:r>
                        <a:rPr lang="ja-JP" altLang="en-US" sz="1000" u="none" strike="noStrike" baseline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大介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extLst>
                  <a:ext uri="{0D108BD9-81ED-4DB2-BD59-A6C34878D82A}">
                    <a16:rowId xmlns:a16="http://schemas.microsoft.com/office/drawing/2014/main" val="4157657822"/>
                  </a:ext>
                </a:extLst>
              </a:tr>
              <a:tr h="2006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移行・就Ａ・就Ｂ・定着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社会福祉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法人 大阪手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をつなぐ育成会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成</a:t>
                      </a:r>
                      <a:r>
                        <a:rPr lang="ja-JP" altLang="en-US" sz="1000" u="none" strike="noStrike" baseline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慈恵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extLst>
                  <a:ext uri="{0D108BD9-81ED-4DB2-BD59-A6C34878D82A}">
                    <a16:rowId xmlns:a16="http://schemas.microsoft.com/office/drawing/2014/main" val="1770669685"/>
                  </a:ext>
                </a:extLst>
              </a:tr>
              <a:tr h="2006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移行・就Ａ・就Ｂ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プロスパー株式会社（ドルフィングループ）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松井</a:t>
                      </a:r>
                      <a:r>
                        <a:rPr lang="ja-JP" altLang="en-US" sz="1000" u="none" strike="noStrike" baseline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千恵・久田</a:t>
                      </a:r>
                      <a:r>
                        <a:rPr lang="ja-JP" altLang="en-US" sz="1000" u="none" strike="noStrike" baseline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哲生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extLst>
                  <a:ext uri="{0D108BD9-81ED-4DB2-BD59-A6C34878D82A}">
                    <a16:rowId xmlns:a16="http://schemas.microsoft.com/office/drawing/2014/main" val="4042958856"/>
                  </a:ext>
                </a:extLst>
              </a:tr>
              <a:tr h="2006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移行・就Ｂ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社会福祉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法人 みつわ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中木</a:t>
                      </a:r>
                      <a:r>
                        <a:rPr lang="ja-JP" altLang="en-US" sz="1000" u="none" strike="noStrike" baseline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憲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吾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extLst>
                  <a:ext uri="{0D108BD9-81ED-4DB2-BD59-A6C34878D82A}">
                    <a16:rowId xmlns:a16="http://schemas.microsoft.com/office/drawing/2014/main" val="1009839069"/>
                  </a:ext>
                </a:extLst>
              </a:tr>
              <a:tr h="20069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支援機関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814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中間支援組織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大阪知的障害者雇用促進建物サービス事業協同組合（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エル・チャレンジ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上国料</a:t>
                      </a:r>
                      <a:r>
                        <a:rPr lang="zh-CN" altLang="en-US" sz="1000" u="none" strike="noStrike" baseline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lang="zh-CN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洋子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extLst>
                  <a:ext uri="{0D108BD9-81ED-4DB2-BD59-A6C34878D82A}">
                    <a16:rowId xmlns:a16="http://schemas.microsoft.com/office/drawing/2014/main" val="36643107"/>
                  </a:ext>
                </a:extLst>
              </a:tr>
              <a:tr h="200694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関係機関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814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職業能力開発施設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社会福祉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法人 大阪市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職業リハビリテーションセンター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酒井 京子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extLst>
                  <a:ext uri="{0D108BD9-81ED-4DB2-BD59-A6C34878D82A}">
                    <a16:rowId xmlns:a16="http://schemas.microsoft.com/office/drawing/2014/main" val="226286870"/>
                  </a:ext>
                </a:extLst>
              </a:tr>
              <a:tr h="2006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就ポツ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北河内東障害者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就業・生活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支援センター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北口 信二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extLst>
                  <a:ext uri="{0D108BD9-81ED-4DB2-BD59-A6C34878D82A}">
                    <a16:rowId xmlns:a16="http://schemas.microsoft.com/office/drawing/2014/main" val="1760871266"/>
                  </a:ext>
                </a:extLst>
              </a:tr>
              <a:tr h="2006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相談支援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ＮＰＯ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法人</a:t>
                      </a:r>
                      <a:r>
                        <a:rPr lang="ja-JP" altLang="en-US" sz="1000" u="none" strike="noStrike" baseline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障害者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自立生活支援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センタースクラム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姜</a:t>
                      </a:r>
                      <a:r>
                        <a:rPr lang="ja-JP" altLang="en-US" sz="1000" u="none" strike="noStrike" baseline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博久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extLst>
                  <a:ext uri="{0D108BD9-81ED-4DB2-BD59-A6C34878D82A}">
                    <a16:rowId xmlns:a16="http://schemas.microsoft.com/office/drawing/2014/main" val="4079521386"/>
                  </a:ext>
                </a:extLst>
              </a:tr>
              <a:tr h="2006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相談支援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合同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会社</a:t>
                      </a:r>
                      <a:r>
                        <a:rPr lang="ja-JP" altLang="en-US" sz="1000" u="none" strike="noStrike" baseline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まぁ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ー</a:t>
                      </a:r>
                      <a:r>
                        <a:rPr lang="ja-JP" altLang="en-US" sz="1000" u="none" strike="noStrike" dirty="0" err="1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るい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心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家坂 友之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extLst>
                  <a:ext uri="{0D108BD9-81ED-4DB2-BD59-A6C34878D82A}">
                    <a16:rowId xmlns:a16="http://schemas.microsoft.com/office/drawing/2014/main" val="107704143"/>
                  </a:ext>
                </a:extLst>
              </a:tr>
              <a:tr h="2006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企業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公益社団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法人</a:t>
                      </a:r>
                      <a:r>
                        <a:rPr lang="ja-JP" altLang="en-US" sz="1000" u="none" strike="noStrike" baseline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全国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障害者雇用事業所協会／大阪府中小企業家同友会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奥脇 学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extLst>
                  <a:ext uri="{0D108BD9-81ED-4DB2-BD59-A6C34878D82A}">
                    <a16:rowId xmlns:a16="http://schemas.microsoft.com/office/drawing/2014/main" val="1022487734"/>
                  </a:ext>
                </a:extLst>
              </a:tr>
              <a:tr h="2006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支援学校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大阪府立支援学校校長会進路指導部会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松浪 啓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介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extLst>
                  <a:ext uri="{0D108BD9-81ED-4DB2-BD59-A6C34878D82A}">
                    <a16:rowId xmlns:a16="http://schemas.microsoft.com/office/drawing/2014/main" val="4011892231"/>
                  </a:ext>
                </a:extLst>
              </a:tr>
              <a:tr h="20069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学識経験者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814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学識経験者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兵庫教育大学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池田 浩之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extLst>
                  <a:ext uri="{0D108BD9-81ED-4DB2-BD59-A6C34878D82A}">
                    <a16:rowId xmlns:a16="http://schemas.microsoft.com/office/drawing/2014/main" val="1738616350"/>
                  </a:ext>
                </a:extLst>
              </a:tr>
              <a:tr h="20069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行政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814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労働局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大阪労働局職業安定部職業対策課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職業対策課長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extLst>
                  <a:ext uri="{0D108BD9-81ED-4DB2-BD59-A6C34878D82A}">
                    <a16:rowId xmlns:a16="http://schemas.microsoft.com/office/drawing/2014/main" val="1326975495"/>
                  </a:ext>
                </a:extLst>
              </a:tr>
              <a:tr h="2006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市町村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大阪市障がい者施策部障がい支援課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障がい支援課長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extLst>
                  <a:ext uri="{0D108BD9-81ED-4DB2-BD59-A6C34878D82A}">
                    <a16:rowId xmlns:a16="http://schemas.microsoft.com/office/drawing/2014/main" val="3864557833"/>
                  </a:ext>
                </a:extLst>
              </a:tr>
              <a:tr h="2006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都道府県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大阪府福祉部障がい福祉室自立支援課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自立支援課長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3765" marR="7814" marT="7814" marB="0" anchor="ctr"/>
                </a:tc>
                <a:extLst>
                  <a:ext uri="{0D108BD9-81ED-4DB2-BD59-A6C34878D82A}">
                    <a16:rowId xmlns:a16="http://schemas.microsoft.com/office/drawing/2014/main" val="145341513"/>
                  </a:ext>
                </a:extLst>
              </a:tr>
            </a:tbl>
          </a:graphicData>
        </a:graphic>
      </p:graphicFrame>
      <p:sp>
        <p:nvSpPr>
          <p:cNvPr id="40" name="テキスト ボックス 39"/>
          <p:cNvSpPr txBox="1"/>
          <p:nvPr/>
        </p:nvSpPr>
        <p:spPr>
          <a:xfrm>
            <a:off x="342900" y="995976"/>
            <a:ext cx="8460856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第５次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障がい者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計画では、就労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継続支援事業所（Ａ型・Ｂ型）（以下「就Ａ・就Ｂ」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）から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の一般就労者数の目標を新たに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位置付けしており、就労を希望する障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がい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者に対する一般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就労への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移行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支援が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求められて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いる。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→　</a:t>
            </a:r>
            <a:r>
              <a:rPr kumimoji="1" lang="ja-JP" altLang="en-US" sz="105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就</a:t>
            </a:r>
            <a:r>
              <a:rPr kumimoji="1" lang="ja-JP" altLang="en-US" sz="105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Ａ・就Ｂの支援員を対象とした、就労支援力の向上のための「支援の手引き」を</a:t>
            </a:r>
            <a:r>
              <a:rPr kumimoji="1" lang="ja-JP" altLang="en-US" sz="105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作成</a:t>
            </a:r>
            <a:endParaRPr kumimoji="1" lang="ja-JP" altLang="en-US" sz="105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就労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支援に必要となる知識やスキル、参考となる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事例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*</a:t>
            </a:r>
            <a:r>
              <a:rPr kumimoji="1" lang="ja-JP" altLang="en-US" sz="105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活用できるツール等を盛り込む。</a:t>
            </a:r>
          </a:p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*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参考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となる事例は、一般就労への移行の実績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がある事業所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へのヒアリング等をもとに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作成</a:t>
            </a:r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8459" y="688199"/>
            <a:ext cx="694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取組内容：就労継続支援事業所（Ａ型・Ｂ型）向けの「支援の手引き」の作成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8459" y="1886484"/>
            <a:ext cx="694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支援の手引き 検討委員会</a:t>
            </a:r>
            <a:endParaRPr kumimoji="1" lang="ja-JP" altLang="en-US" sz="14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8459" y="5700860"/>
            <a:ext cx="694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スケジュール</a:t>
            </a:r>
            <a:endParaRPr kumimoji="1" lang="ja-JP" altLang="en-US" sz="14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032638"/>
              </p:ext>
            </p:extLst>
          </p:nvPr>
        </p:nvGraphicFramePr>
        <p:xfrm>
          <a:off x="342901" y="6008637"/>
          <a:ext cx="8460855" cy="71437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940095">
                  <a:extLst>
                    <a:ext uri="{9D8B030D-6E8A-4147-A177-3AD203B41FA5}">
                      <a16:colId xmlns:a16="http://schemas.microsoft.com/office/drawing/2014/main" val="2844885089"/>
                    </a:ext>
                  </a:extLst>
                </a:gridCol>
                <a:gridCol w="940095">
                  <a:extLst>
                    <a:ext uri="{9D8B030D-6E8A-4147-A177-3AD203B41FA5}">
                      <a16:colId xmlns:a16="http://schemas.microsoft.com/office/drawing/2014/main" val="3449281585"/>
                    </a:ext>
                  </a:extLst>
                </a:gridCol>
                <a:gridCol w="940095">
                  <a:extLst>
                    <a:ext uri="{9D8B030D-6E8A-4147-A177-3AD203B41FA5}">
                      <a16:colId xmlns:a16="http://schemas.microsoft.com/office/drawing/2014/main" val="2970696424"/>
                    </a:ext>
                  </a:extLst>
                </a:gridCol>
                <a:gridCol w="940095">
                  <a:extLst>
                    <a:ext uri="{9D8B030D-6E8A-4147-A177-3AD203B41FA5}">
                      <a16:colId xmlns:a16="http://schemas.microsoft.com/office/drawing/2014/main" val="2540587317"/>
                    </a:ext>
                  </a:extLst>
                </a:gridCol>
                <a:gridCol w="940095">
                  <a:extLst>
                    <a:ext uri="{9D8B030D-6E8A-4147-A177-3AD203B41FA5}">
                      <a16:colId xmlns:a16="http://schemas.microsoft.com/office/drawing/2014/main" val="2328129365"/>
                    </a:ext>
                  </a:extLst>
                </a:gridCol>
                <a:gridCol w="940095">
                  <a:extLst>
                    <a:ext uri="{9D8B030D-6E8A-4147-A177-3AD203B41FA5}">
                      <a16:colId xmlns:a16="http://schemas.microsoft.com/office/drawing/2014/main" val="1645409356"/>
                    </a:ext>
                  </a:extLst>
                </a:gridCol>
                <a:gridCol w="940095">
                  <a:extLst>
                    <a:ext uri="{9D8B030D-6E8A-4147-A177-3AD203B41FA5}">
                      <a16:colId xmlns:a16="http://schemas.microsoft.com/office/drawing/2014/main" val="2736739670"/>
                    </a:ext>
                  </a:extLst>
                </a:gridCol>
                <a:gridCol w="940095">
                  <a:extLst>
                    <a:ext uri="{9D8B030D-6E8A-4147-A177-3AD203B41FA5}">
                      <a16:colId xmlns:a16="http://schemas.microsoft.com/office/drawing/2014/main" val="521981052"/>
                    </a:ext>
                  </a:extLst>
                </a:gridCol>
                <a:gridCol w="940095">
                  <a:extLst>
                    <a:ext uri="{9D8B030D-6E8A-4147-A177-3AD203B41FA5}">
                      <a16:colId xmlns:a16="http://schemas.microsoft.com/office/drawing/2014/main" val="4285688437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７月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８月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９月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１月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２月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３月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843766"/>
                  </a:ext>
                </a:extLst>
              </a:tr>
              <a:tr h="23812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執筆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執筆とりまとめ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素案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修正作業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最終案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修正・策定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公開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0033383"/>
                  </a:ext>
                </a:extLst>
              </a:tr>
              <a:tr h="23812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アドバイザー派遣（手引きの試行活用・専門的助言・参考となる事例収集）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46246534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7855045" y="64395"/>
            <a:ext cx="1063576" cy="5108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964513" y="141727"/>
            <a:ext cx="9541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資料２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90956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/>
          <p:cNvSpPr>
            <a:spLocks noChangeArrowheads="1"/>
          </p:cNvSpPr>
          <p:nvPr/>
        </p:nvSpPr>
        <p:spPr bwMode="auto">
          <a:xfrm>
            <a:off x="0" y="0"/>
            <a:ext cx="9144000" cy="628649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ysClr val="window" lastClr="FFFFFF"/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txBody>
          <a:bodyPr wrap="none" lIns="91435" tIns="45717" rIns="91435" bIns="45717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000" b="1" kern="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令和４</a:t>
            </a:r>
            <a:r>
              <a:rPr kumimoji="0" lang="ja-JP" altLang="en-US" sz="2000" b="1" kern="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年度 就労継続支援事業所（Ａ型・Ｂ型）向け</a:t>
            </a:r>
            <a:r>
              <a:rPr lang="ja-JP" altLang="en-US" sz="2000" b="1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ja-JP" altLang="en-US" sz="2000" b="1" kern="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支援の手引き</a:t>
            </a:r>
            <a:endParaRPr kumimoji="0" lang="ja-JP" altLang="en-US" sz="2000" b="1" kern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2744" y="2892237"/>
            <a:ext cx="3454792" cy="355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第１章　就労継続支援事業所として</a:t>
            </a:r>
            <a:endParaRPr kumimoji="1" lang="en-US" altLang="ja-JP" sz="11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はじめに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一般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就労を進めるための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秘訣</a:t>
            </a:r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就労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支援を進めるために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流れ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知る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地域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全体で作り上げる、就労支援の輪 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！</a:t>
            </a:r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 第２章　支援者</a:t>
            </a: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としての心得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大切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にしてほしい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思い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一般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就労へのニーズの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掘り起こし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1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 第３章　日中</a:t>
            </a: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活動から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自分らしい働き方」を見つけて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いく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アセスメント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ポイント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個別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支援計画作成の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ポイント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面談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ポイント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 第４章　地域</a:t>
            </a: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連携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地域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における地域資源の活用や、連携方法に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ついて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就労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支援の際に連携する可能性がある機関と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 第５章　当事者・家族</a:t>
            </a: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にとっての「就労</a:t>
            </a:r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kumimoji="1" lang="en-US" altLang="ja-JP" sz="11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055012" y="2892237"/>
            <a:ext cx="4666662" cy="37164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 </a:t>
            </a:r>
            <a:r>
              <a:rPr kumimoji="1" lang="en-US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Q</a:t>
            </a:r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＆</a:t>
            </a:r>
            <a:r>
              <a:rPr kumimoji="1" lang="en-US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利用者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の就労へのモチベーションをどのようにサポートしていますか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日中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活動で精一杯です。求職活動はどうすればいいですか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支援者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に就労支援の経験がありません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どの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ように支援をすすめていけばいいですか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家族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に就職のことを話すタイミングはいつですか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自信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を持ちにくい利用者への関わりはどうすればいいですか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利用者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から就職したいと相談を受けました。どうすればいいですか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就労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支援に必要な資格や知識はありますか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就職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が難しそうな人への支援はどうしていますか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就職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したら利用者が減ります。運営はどうしたらいいですか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企業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開拓はどうしていますか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職員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の人材育成をどうしていますか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就職後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の定着支援はどんな方法がありますか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 事例集</a:t>
            </a:r>
            <a:endParaRPr kumimoji="1" lang="en-US" altLang="ja-JP" sz="11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 大阪府の取組み</a:t>
            </a:r>
            <a:endParaRPr kumimoji="1" lang="en-US" altLang="ja-JP" sz="11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1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 今後の制度改正について</a:t>
            </a:r>
            <a:endParaRPr kumimoji="1" lang="en-US" altLang="ja-JP" sz="11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1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 参考資料</a:t>
            </a:r>
            <a:endParaRPr kumimoji="1" lang="en-US" altLang="ja-JP" sz="11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2744" y="1244203"/>
            <a:ext cx="543401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支援者への意識づけ（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心構え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利用者の就労意欲を高めるための取組み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就職活動に向けてのステップ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就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Ａ・就Ｂの役割を踏まえた地域の連携機関との関わり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事業所が活用できる制度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参考となる事例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1463" y="936426"/>
            <a:ext cx="694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作成における視点</a:t>
            </a:r>
            <a:r>
              <a:rPr kumimoji="1"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・令和３年度支援</a:t>
            </a:r>
            <a:r>
              <a:rPr kumimoji="1" lang="ja-JP" altLang="en-US" sz="14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の手引き（移行・定着向け）との違い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1463" y="2584460"/>
            <a:ext cx="694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目次</a:t>
            </a:r>
            <a:endParaRPr kumimoji="1" lang="ja-JP" altLang="en-US" sz="14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654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855</Words>
  <Application>Microsoft Office PowerPoint</Application>
  <PresentationFormat>画面に合わせる (4:3)</PresentationFormat>
  <Paragraphs>137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2022-12-27T01:34:17Z</dcterms:created>
  <dcterms:modified xsi:type="dcterms:W3CDTF">2022-12-27T01:34:22Z</dcterms:modified>
</cp:coreProperties>
</file>