
<file path=[Content_Types].xml><?xml version="1.0" encoding="utf-8"?>
<Types xmlns="http://schemas.openxmlformats.org/package/2006/content-types">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1"/>
  </p:notesMasterIdLst>
  <p:handoutMasterIdLst>
    <p:handoutMasterId r:id="rId22"/>
  </p:handoutMasterIdLst>
  <p:sldIdLst>
    <p:sldId id="256" r:id="rId2"/>
    <p:sldId id="257" r:id="rId3"/>
    <p:sldId id="258" r:id="rId4"/>
    <p:sldId id="259" r:id="rId5"/>
    <p:sldId id="260" r:id="rId6"/>
    <p:sldId id="261" r:id="rId7"/>
    <p:sldId id="262" r:id="rId8"/>
    <p:sldId id="263" r:id="rId9"/>
    <p:sldId id="274" r:id="rId10"/>
    <p:sldId id="264" r:id="rId11"/>
    <p:sldId id="271" r:id="rId12"/>
    <p:sldId id="265" r:id="rId13"/>
    <p:sldId id="266" r:id="rId14"/>
    <p:sldId id="267" r:id="rId15"/>
    <p:sldId id="278" r:id="rId16"/>
    <p:sldId id="269" r:id="rId17"/>
    <p:sldId id="270" r:id="rId18"/>
    <p:sldId id="276" r:id="rId19"/>
    <p:sldId id="272" r:id="rId20"/>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21" autoAdjust="0"/>
    <p:restoredTop sz="94660"/>
  </p:normalViewPr>
  <p:slideViewPr>
    <p:cSldViewPr snapToGrid="0">
      <p:cViewPr varScale="1">
        <p:scale>
          <a:sx n="70" d="100"/>
          <a:sy n="70" d="100"/>
        </p:scale>
        <p:origin x="12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______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______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______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______11.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______12.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______13.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手帳保持者数!$A$2</c:f>
              <c:strCache>
                <c:ptCount val="1"/>
                <c:pt idx="0">
                  <c:v>身体障がい者手帳</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手帳保持者数!$B$1:$F$1</c:f>
              <c:strCache>
                <c:ptCount val="5"/>
                <c:pt idx="0">
                  <c:v>H29</c:v>
                </c:pt>
                <c:pt idx="1">
                  <c:v>H30</c:v>
                </c:pt>
                <c:pt idx="2">
                  <c:v>R1</c:v>
                </c:pt>
                <c:pt idx="3">
                  <c:v>R2</c:v>
                </c:pt>
                <c:pt idx="4">
                  <c:v>R3</c:v>
                </c:pt>
              </c:strCache>
            </c:strRef>
          </c:cat>
          <c:val>
            <c:numRef>
              <c:f>手帳保持者数!$B$2:$F$2</c:f>
              <c:numCache>
                <c:formatCode>#,##0_);[Red]\(#,##0\)</c:formatCode>
                <c:ptCount val="5"/>
                <c:pt idx="0">
                  <c:v>390642</c:v>
                </c:pt>
                <c:pt idx="1">
                  <c:v>389003</c:v>
                </c:pt>
                <c:pt idx="2">
                  <c:v>385134</c:v>
                </c:pt>
                <c:pt idx="3">
                  <c:v>380485</c:v>
                </c:pt>
                <c:pt idx="4">
                  <c:v>377667</c:v>
                </c:pt>
              </c:numCache>
            </c:numRef>
          </c:val>
          <c:extLst>
            <c:ext xmlns:c16="http://schemas.microsoft.com/office/drawing/2014/chart" uri="{C3380CC4-5D6E-409C-BE32-E72D297353CC}">
              <c16:uniqueId val="{00000000-E365-4E26-8E98-5C71F87EFB2B}"/>
            </c:ext>
          </c:extLst>
        </c:ser>
        <c:dLbls>
          <c:dLblPos val="outEnd"/>
          <c:showLegendKey val="0"/>
          <c:showVal val="1"/>
          <c:showCatName val="0"/>
          <c:showSerName val="0"/>
          <c:showPercent val="0"/>
          <c:showBubbleSize val="0"/>
        </c:dLbls>
        <c:gapWidth val="219"/>
        <c:overlap val="-27"/>
        <c:axId val="551356111"/>
        <c:axId val="146404543"/>
      </c:barChart>
      <c:catAx>
        <c:axId val="55135611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t>単位：人</a:t>
                </a:r>
              </a:p>
            </c:rich>
          </c:tx>
          <c:layout>
            <c:manualLayout>
              <c:xMode val="edge"/>
              <c:yMode val="edge"/>
              <c:x val="1.643044619422572E-2"/>
              <c:y val="7.171296296296296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46404543"/>
        <c:crosses val="autoZero"/>
        <c:auto val="1"/>
        <c:lblAlgn val="ctr"/>
        <c:lblOffset val="100"/>
        <c:noMultiLvlLbl val="0"/>
      </c:catAx>
      <c:valAx>
        <c:axId val="146404543"/>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55135611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t>就労移行支援</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1"/>
          <c:order val="1"/>
          <c:tx>
            <c:strRef>
              <c:f>'[参考：R2就労人数調査集計（移行、A、B、自立生活）.xlsx]事業所数×利用者数'!$B$3</c:f>
              <c:strCache>
                <c:ptCount val="1"/>
                <c:pt idx="0">
                  <c:v>利用者数</c:v>
                </c:pt>
              </c:strCache>
            </c:strRef>
          </c:tx>
          <c:spPr>
            <a:pattFill prst="pct50">
              <a:fgClr>
                <a:schemeClr val="accent3">
                  <a:shade val="76000"/>
                </a:schemeClr>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'[参考：R2就労人数調査集計（移行、A、B、自立生活）.xlsx]事業所数×利用者数'!$C$1:$G$1</c:f>
              <c:strCache>
                <c:ptCount val="5"/>
                <c:pt idx="0">
                  <c:v>H30</c:v>
                </c:pt>
                <c:pt idx="1">
                  <c:v>R1</c:v>
                </c:pt>
                <c:pt idx="2">
                  <c:v>R2</c:v>
                </c:pt>
                <c:pt idx="3">
                  <c:v>R3</c:v>
                </c:pt>
                <c:pt idx="4">
                  <c:v>R4</c:v>
                </c:pt>
              </c:strCache>
            </c:strRef>
          </c:cat>
          <c:val>
            <c:numRef>
              <c:f>'[参考：R2就労人数調査集計（移行、A、B、自立生活）.xlsx]事業所数×利用者数'!$C$3:$G$3</c:f>
              <c:numCache>
                <c:formatCode>#,##0_);[Red]\(#,##0\)</c:formatCode>
                <c:ptCount val="5"/>
                <c:pt idx="0">
                  <c:v>3229</c:v>
                </c:pt>
                <c:pt idx="1">
                  <c:v>3390</c:v>
                </c:pt>
                <c:pt idx="2">
                  <c:v>3760</c:v>
                </c:pt>
                <c:pt idx="3">
                  <c:v>3841</c:v>
                </c:pt>
                <c:pt idx="4">
                  <c:v>3835</c:v>
                </c:pt>
              </c:numCache>
            </c:numRef>
          </c:val>
          <c:extLst>
            <c:ext xmlns:c16="http://schemas.microsoft.com/office/drawing/2014/chart" uri="{C3380CC4-5D6E-409C-BE32-E72D297353CC}">
              <c16:uniqueId val="{00000000-DFC2-406E-B644-7AE10B172276}"/>
            </c:ext>
          </c:extLst>
        </c:ser>
        <c:dLbls>
          <c:showLegendKey val="0"/>
          <c:showVal val="0"/>
          <c:showCatName val="0"/>
          <c:showSerName val="0"/>
          <c:showPercent val="0"/>
          <c:showBubbleSize val="0"/>
        </c:dLbls>
        <c:gapWidth val="150"/>
        <c:axId val="1921593055"/>
        <c:axId val="1436751455"/>
      </c:barChart>
      <c:lineChart>
        <c:grouping val="standard"/>
        <c:varyColors val="0"/>
        <c:ser>
          <c:idx val="0"/>
          <c:order val="0"/>
          <c:tx>
            <c:strRef>
              <c:f>'[参考：R2就労人数調査集計（移行、A、B、自立生活）.xlsx]事業所数×利用者数'!$B$2</c:f>
              <c:strCache>
                <c:ptCount val="1"/>
                <c:pt idx="0">
                  <c:v>事業所数</c:v>
                </c:pt>
              </c:strCache>
            </c:strRef>
          </c:tx>
          <c:spPr>
            <a:ln w="28575" cap="rnd">
              <a:solidFill>
                <a:schemeClr val="accent3">
                  <a:shade val="76000"/>
                </a:schemeClr>
              </a:solidFill>
              <a:round/>
            </a:ln>
            <a:effectLst/>
          </c:spPr>
          <c:marker>
            <c:symbol val="circle"/>
            <c:size val="5"/>
            <c:spPr>
              <a:solidFill>
                <a:schemeClr val="accent3">
                  <a:shade val="76000"/>
                </a:schemeClr>
              </a:solidFill>
              <a:ln w="9525">
                <a:solidFill>
                  <a:schemeClr val="accent3">
                    <a:shade val="76000"/>
                  </a:schemeClr>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'[参考：R2就労人数調査集計（移行、A、B、自立生活）.xlsx]事業所数×利用者数'!$C$1:$G$1</c:f>
              <c:strCache>
                <c:ptCount val="5"/>
                <c:pt idx="0">
                  <c:v>H30</c:v>
                </c:pt>
                <c:pt idx="1">
                  <c:v>R1</c:v>
                </c:pt>
                <c:pt idx="2">
                  <c:v>R2</c:v>
                </c:pt>
                <c:pt idx="3">
                  <c:v>R3</c:v>
                </c:pt>
                <c:pt idx="4">
                  <c:v>R4</c:v>
                </c:pt>
              </c:strCache>
            </c:strRef>
          </c:cat>
          <c:val>
            <c:numRef>
              <c:f>'[参考：R2就労人数調査集計（移行、A、B、自立生活）.xlsx]事業所数×利用者数'!$C$2:$G$2</c:f>
              <c:numCache>
                <c:formatCode>#,##0_);[Red]\(#,##0\)</c:formatCode>
                <c:ptCount val="5"/>
                <c:pt idx="0">
                  <c:v>323</c:v>
                </c:pt>
                <c:pt idx="1">
                  <c:v>325</c:v>
                </c:pt>
                <c:pt idx="2">
                  <c:v>316</c:v>
                </c:pt>
                <c:pt idx="3">
                  <c:v>323</c:v>
                </c:pt>
                <c:pt idx="4">
                  <c:v>337</c:v>
                </c:pt>
              </c:numCache>
            </c:numRef>
          </c:val>
          <c:smooth val="0"/>
          <c:extLst>
            <c:ext xmlns:c16="http://schemas.microsoft.com/office/drawing/2014/chart" uri="{C3380CC4-5D6E-409C-BE32-E72D297353CC}">
              <c16:uniqueId val="{00000001-DFC2-406E-B644-7AE10B172276}"/>
            </c:ext>
          </c:extLst>
        </c:ser>
        <c:dLbls>
          <c:showLegendKey val="0"/>
          <c:showVal val="0"/>
          <c:showCatName val="0"/>
          <c:showSerName val="0"/>
          <c:showPercent val="0"/>
          <c:showBubbleSize val="0"/>
        </c:dLbls>
        <c:marker val="1"/>
        <c:smooth val="0"/>
        <c:axId val="1623708831"/>
        <c:axId val="1874442767"/>
      </c:lineChart>
      <c:catAx>
        <c:axId val="1921593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436751455"/>
        <c:crosses val="autoZero"/>
        <c:auto val="1"/>
        <c:lblAlgn val="ctr"/>
        <c:lblOffset val="100"/>
        <c:noMultiLvlLbl val="0"/>
      </c:catAx>
      <c:valAx>
        <c:axId val="1436751455"/>
        <c:scaling>
          <c:orientation val="minMax"/>
          <c:max val="90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t>利用者数</a:t>
                </a:r>
              </a:p>
            </c:rich>
          </c:tx>
          <c:layout/>
          <c:overlay val="0"/>
          <c:spPr>
            <a:noFill/>
            <a:ln>
              <a:noFill/>
            </a:ln>
            <a:effectLst/>
          </c:spPr>
          <c:txPr>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921593055"/>
        <c:crosses val="autoZero"/>
        <c:crossBetween val="between"/>
        <c:majorUnit val="1000"/>
      </c:valAx>
      <c:valAx>
        <c:axId val="1874442767"/>
        <c:scaling>
          <c:orientation val="minMax"/>
          <c:max val="500"/>
          <c:min val="0"/>
        </c:scaling>
        <c:delete val="0"/>
        <c:axPos val="r"/>
        <c:title>
          <c:tx>
            <c:rich>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t>事業所数</a:t>
                </a:r>
              </a:p>
            </c:rich>
          </c:tx>
          <c:layout/>
          <c:overlay val="0"/>
          <c:spPr>
            <a:noFill/>
            <a:ln>
              <a:noFill/>
            </a:ln>
            <a:effectLst/>
          </c:spPr>
          <c:txPr>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23708831"/>
        <c:crosses val="max"/>
        <c:crossBetween val="between"/>
      </c:valAx>
      <c:catAx>
        <c:axId val="1623708831"/>
        <c:scaling>
          <c:orientation val="minMax"/>
        </c:scaling>
        <c:delete val="1"/>
        <c:axPos val="b"/>
        <c:numFmt formatCode="General" sourceLinked="1"/>
        <c:majorTickMark val="out"/>
        <c:minorTickMark val="none"/>
        <c:tickLblPos val="nextTo"/>
        <c:crossAx val="1874442767"/>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t>就労継続支援</a:t>
            </a:r>
            <a:r>
              <a:rPr lang="en-US"/>
              <a:t>A</a:t>
            </a:r>
            <a:r>
              <a:rPr lang="ja-JP"/>
              <a:t>型</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1"/>
          <c:order val="1"/>
          <c:tx>
            <c:strRef>
              <c:f>'事業所数×利用者数 (2)'!$B$5</c:f>
              <c:strCache>
                <c:ptCount val="1"/>
                <c:pt idx="0">
                  <c:v>利用者数</c:v>
                </c:pt>
              </c:strCache>
            </c:strRef>
          </c:tx>
          <c:spPr>
            <a:pattFill prst="pct50">
              <a:fgClr>
                <a:schemeClr val="accent3">
                  <a:shade val="76000"/>
                </a:schemeClr>
              </a:fgClr>
              <a:bgClr>
                <a:schemeClr val="bg1"/>
              </a:bgClr>
            </a:pattFill>
            <a:ln>
              <a:noFill/>
            </a:ln>
            <a:effectLst/>
          </c:spPr>
          <c:invertIfNegative val="0"/>
          <c:dLbls>
            <c:dLbl>
              <c:idx val="3"/>
              <c:layout>
                <c:manualLayout>
                  <c:x val="0"/>
                  <c:y val="0.14287037037037031"/>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197-4C9A-97E4-9BC680057BD9}"/>
                </c:ext>
              </c:extLst>
            </c:dLbl>
            <c:dLbl>
              <c:idx val="4"/>
              <c:layout>
                <c:manualLayout>
                  <c:x val="0"/>
                  <c:y val="0.14749999999999996"/>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197-4C9A-97E4-9BC680057BD9}"/>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'事業所数×利用者数 (2)'!$C$1:$G$1</c:f>
              <c:strCache>
                <c:ptCount val="5"/>
                <c:pt idx="0">
                  <c:v>H30</c:v>
                </c:pt>
                <c:pt idx="1">
                  <c:v>R1</c:v>
                </c:pt>
                <c:pt idx="2">
                  <c:v>R2</c:v>
                </c:pt>
                <c:pt idx="3">
                  <c:v>R3</c:v>
                </c:pt>
                <c:pt idx="4">
                  <c:v>R4</c:v>
                </c:pt>
              </c:strCache>
            </c:strRef>
          </c:cat>
          <c:val>
            <c:numRef>
              <c:f>'事業所数×利用者数 (2)'!$C$5:$G$5</c:f>
              <c:numCache>
                <c:formatCode>#,##0_);[Red]\(#,##0\)</c:formatCode>
                <c:ptCount val="5"/>
                <c:pt idx="0">
                  <c:v>5388</c:v>
                </c:pt>
                <c:pt idx="1">
                  <c:v>5750</c:v>
                </c:pt>
                <c:pt idx="2">
                  <c:v>6291</c:v>
                </c:pt>
                <c:pt idx="3">
                  <c:v>6904</c:v>
                </c:pt>
                <c:pt idx="4">
                  <c:v>7680</c:v>
                </c:pt>
              </c:numCache>
            </c:numRef>
          </c:val>
          <c:extLst>
            <c:ext xmlns:c16="http://schemas.microsoft.com/office/drawing/2014/chart" uri="{C3380CC4-5D6E-409C-BE32-E72D297353CC}">
              <c16:uniqueId val="{00000002-5197-4C9A-97E4-9BC680057BD9}"/>
            </c:ext>
          </c:extLst>
        </c:ser>
        <c:dLbls>
          <c:showLegendKey val="0"/>
          <c:showVal val="0"/>
          <c:showCatName val="0"/>
          <c:showSerName val="0"/>
          <c:showPercent val="0"/>
          <c:showBubbleSize val="0"/>
        </c:dLbls>
        <c:gapWidth val="150"/>
        <c:axId val="1921593055"/>
        <c:axId val="1436751455"/>
      </c:barChart>
      <c:lineChart>
        <c:grouping val="standard"/>
        <c:varyColors val="0"/>
        <c:ser>
          <c:idx val="0"/>
          <c:order val="0"/>
          <c:tx>
            <c:strRef>
              <c:f>'事業所数×利用者数 (2)'!$B$4</c:f>
              <c:strCache>
                <c:ptCount val="1"/>
                <c:pt idx="0">
                  <c:v>事業所数</c:v>
                </c:pt>
              </c:strCache>
            </c:strRef>
          </c:tx>
          <c:spPr>
            <a:ln w="28575" cap="rnd">
              <a:solidFill>
                <a:schemeClr val="accent3">
                  <a:shade val="76000"/>
                </a:schemeClr>
              </a:solidFill>
              <a:round/>
            </a:ln>
            <a:effectLst/>
          </c:spPr>
          <c:marker>
            <c:symbol val="circle"/>
            <c:size val="5"/>
            <c:spPr>
              <a:solidFill>
                <a:schemeClr val="accent3">
                  <a:shade val="76000"/>
                </a:schemeClr>
              </a:solidFill>
              <a:ln w="9525">
                <a:solidFill>
                  <a:schemeClr val="accent3">
                    <a:shade val="76000"/>
                  </a:schemeClr>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'事業所数×利用者数 (2)'!$C$1:$G$1</c:f>
              <c:strCache>
                <c:ptCount val="5"/>
                <c:pt idx="0">
                  <c:v>H30</c:v>
                </c:pt>
                <c:pt idx="1">
                  <c:v>R1</c:v>
                </c:pt>
                <c:pt idx="2">
                  <c:v>R2</c:v>
                </c:pt>
                <c:pt idx="3">
                  <c:v>R3</c:v>
                </c:pt>
                <c:pt idx="4">
                  <c:v>R4</c:v>
                </c:pt>
              </c:strCache>
            </c:strRef>
          </c:cat>
          <c:val>
            <c:numRef>
              <c:f>'事業所数×利用者数 (2)'!$C$4:$G$4</c:f>
              <c:numCache>
                <c:formatCode>#,##0_);[Red]\(#,##0\)</c:formatCode>
                <c:ptCount val="5"/>
                <c:pt idx="0">
                  <c:v>329</c:v>
                </c:pt>
                <c:pt idx="1">
                  <c:v>345</c:v>
                </c:pt>
                <c:pt idx="2">
                  <c:v>347</c:v>
                </c:pt>
                <c:pt idx="3">
                  <c:v>394</c:v>
                </c:pt>
                <c:pt idx="4">
                  <c:v>442</c:v>
                </c:pt>
              </c:numCache>
            </c:numRef>
          </c:val>
          <c:smooth val="0"/>
          <c:extLst>
            <c:ext xmlns:c16="http://schemas.microsoft.com/office/drawing/2014/chart" uri="{C3380CC4-5D6E-409C-BE32-E72D297353CC}">
              <c16:uniqueId val="{00000003-5197-4C9A-97E4-9BC680057BD9}"/>
            </c:ext>
          </c:extLst>
        </c:ser>
        <c:dLbls>
          <c:showLegendKey val="0"/>
          <c:showVal val="0"/>
          <c:showCatName val="0"/>
          <c:showSerName val="0"/>
          <c:showPercent val="0"/>
          <c:showBubbleSize val="0"/>
        </c:dLbls>
        <c:marker val="1"/>
        <c:smooth val="0"/>
        <c:axId val="1623708831"/>
        <c:axId val="1874442767"/>
      </c:lineChart>
      <c:catAx>
        <c:axId val="1921593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436751455"/>
        <c:crosses val="autoZero"/>
        <c:auto val="1"/>
        <c:lblAlgn val="ctr"/>
        <c:lblOffset val="100"/>
        <c:noMultiLvlLbl val="0"/>
      </c:catAx>
      <c:valAx>
        <c:axId val="1436751455"/>
        <c:scaling>
          <c:orientation val="minMax"/>
          <c:max val="90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t>利用者数</a:t>
                </a:r>
              </a:p>
            </c:rich>
          </c:tx>
          <c:layout/>
          <c:overlay val="0"/>
          <c:spPr>
            <a:noFill/>
            <a:ln>
              <a:noFill/>
            </a:ln>
            <a:effectLst/>
          </c:spPr>
          <c:txPr>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921593055"/>
        <c:crosses val="autoZero"/>
        <c:crossBetween val="between"/>
        <c:majorUnit val="1000"/>
      </c:valAx>
      <c:valAx>
        <c:axId val="1874442767"/>
        <c:scaling>
          <c:orientation val="minMax"/>
          <c:max val="500"/>
          <c:min val="0"/>
        </c:scaling>
        <c:delete val="0"/>
        <c:axPos val="r"/>
        <c:title>
          <c:tx>
            <c:rich>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t>事業所数</a:t>
                </a:r>
              </a:p>
            </c:rich>
          </c:tx>
          <c:layout/>
          <c:overlay val="0"/>
          <c:spPr>
            <a:noFill/>
            <a:ln>
              <a:noFill/>
            </a:ln>
            <a:effectLst/>
          </c:spPr>
          <c:txPr>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23708831"/>
        <c:crosses val="max"/>
        <c:crossBetween val="between"/>
      </c:valAx>
      <c:catAx>
        <c:axId val="1623708831"/>
        <c:scaling>
          <c:orientation val="minMax"/>
        </c:scaling>
        <c:delete val="1"/>
        <c:axPos val="b"/>
        <c:numFmt formatCode="General" sourceLinked="1"/>
        <c:majorTickMark val="out"/>
        <c:minorTickMark val="none"/>
        <c:tickLblPos val="nextTo"/>
        <c:crossAx val="1874442767"/>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t>就労継続支援</a:t>
            </a:r>
            <a:r>
              <a:rPr lang="en-US"/>
              <a:t>B</a:t>
            </a:r>
            <a:r>
              <a:rPr lang="ja-JP"/>
              <a:t>型</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1"/>
          <c:order val="1"/>
          <c:tx>
            <c:strRef>
              <c:f>'事業所数×利用者数 (2)'!$B$7</c:f>
              <c:strCache>
                <c:ptCount val="1"/>
                <c:pt idx="0">
                  <c:v>利用者数</c:v>
                </c:pt>
              </c:strCache>
            </c:strRef>
          </c:tx>
          <c:spPr>
            <a:pattFill prst="pct50">
              <a:fgClr>
                <a:schemeClr val="accent3">
                  <a:shade val="76000"/>
                </a:schemeClr>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'事業所数×利用者数 (2)'!$C$1:$G$1</c:f>
              <c:strCache>
                <c:ptCount val="5"/>
                <c:pt idx="0">
                  <c:v>H30</c:v>
                </c:pt>
                <c:pt idx="1">
                  <c:v>R1</c:v>
                </c:pt>
                <c:pt idx="2">
                  <c:v>R2</c:v>
                </c:pt>
                <c:pt idx="3">
                  <c:v>R3</c:v>
                </c:pt>
                <c:pt idx="4">
                  <c:v>R4</c:v>
                </c:pt>
              </c:strCache>
            </c:strRef>
          </c:cat>
          <c:val>
            <c:numRef>
              <c:f>'事業所数×利用者数 (2)'!$C$7:$G$7</c:f>
              <c:numCache>
                <c:formatCode>#,##0_);[Red]\(#,##0\)</c:formatCode>
                <c:ptCount val="5"/>
                <c:pt idx="0">
                  <c:v>14173</c:v>
                </c:pt>
                <c:pt idx="1">
                  <c:v>16564</c:v>
                </c:pt>
                <c:pt idx="2">
                  <c:v>17959</c:v>
                </c:pt>
                <c:pt idx="3">
                  <c:v>20436</c:v>
                </c:pt>
                <c:pt idx="4">
                  <c:v>23344</c:v>
                </c:pt>
              </c:numCache>
            </c:numRef>
          </c:val>
          <c:extLst>
            <c:ext xmlns:c16="http://schemas.microsoft.com/office/drawing/2014/chart" uri="{C3380CC4-5D6E-409C-BE32-E72D297353CC}">
              <c16:uniqueId val="{00000000-66CF-420B-94F0-07FDF5A20ADA}"/>
            </c:ext>
          </c:extLst>
        </c:ser>
        <c:dLbls>
          <c:showLegendKey val="0"/>
          <c:showVal val="0"/>
          <c:showCatName val="0"/>
          <c:showSerName val="0"/>
          <c:showPercent val="0"/>
          <c:showBubbleSize val="0"/>
        </c:dLbls>
        <c:gapWidth val="150"/>
        <c:axId val="1921593055"/>
        <c:axId val="1436751455"/>
      </c:barChart>
      <c:lineChart>
        <c:grouping val="standard"/>
        <c:varyColors val="0"/>
        <c:ser>
          <c:idx val="0"/>
          <c:order val="0"/>
          <c:tx>
            <c:strRef>
              <c:f>'事業所数×利用者数 (2)'!$B$6</c:f>
              <c:strCache>
                <c:ptCount val="1"/>
                <c:pt idx="0">
                  <c:v>事業所数</c:v>
                </c:pt>
              </c:strCache>
            </c:strRef>
          </c:tx>
          <c:spPr>
            <a:ln w="28575" cap="rnd">
              <a:solidFill>
                <a:schemeClr val="accent3">
                  <a:shade val="76000"/>
                </a:schemeClr>
              </a:solidFill>
              <a:round/>
            </a:ln>
            <a:effectLst/>
          </c:spPr>
          <c:marker>
            <c:symbol val="circle"/>
            <c:size val="5"/>
            <c:spPr>
              <a:solidFill>
                <a:schemeClr val="accent3">
                  <a:shade val="76000"/>
                </a:schemeClr>
              </a:solidFill>
              <a:ln w="9525">
                <a:solidFill>
                  <a:schemeClr val="accent3">
                    <a:shade val="76000"/>
                  </a:schemeClr>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'事業所数×利用者数 (2)'!$C$1:$G$1</c:f>
              <c:strCache>
                <c:ptCount val="5"/>
                <c:pt idx="0">
                  <c:v>H30</c:v>
                </c:pt>
                <c:pt idx="1">
                  <c:v>R1</c:v>
                </c:pt>
                <c:pt idx="2">
                  <c:v>R2</c:v>
                </c:pt>
                <c:pt idx="3">
                  <c:v>R3</c:v>
                </c:pt>
                <c:pt idx="4">
                  <c:v>R4</c:v>
                </c:pt>
              </c:strCache>
            </c:strRef>
          </c:cat>
          <c:val>
            <c:numRef>
              <c:f>'事業所数×利用者数 (2)'!$C$6:$G$6</c:f>
              <c:numCache>
                <c:formatCode>#,##0_);[Red]\(#,##0\)</c:formatCode>
                <c:ptCount val="5"/>
                <c:pt idx="0">
                  <c:v>888</c:v>
                </c:pt>
                <c:pt idx="1">
                  <c:v>979</c:v>
                </c:pt>
                <c:pt idx="2">
                  <c:v>1066</c:v>
                </c:pt>
                <c:pt idx="3">
                  <c:v>1185</c:v>
                </c:pt>
                <c:pt idx="4">
                  <c:v>1369</c:v>
                </c:pt>
              </c:numCache>
            </c:numRef>
          </c:val>
          <c:smooth val="0"/>
          <c:extLst>
            <c:ext xmlns:c16="http://schemas.microsoft.com/office/drawing/2014/chart" uri="{C3380CC4-5D6E-409C-BE32-E72D297353CC}">
              <c16:uniqueId val="{00000001-66CF-420B-94F0-07FDF5A20ADA}"/>
            </c:ext>
          </c:extLst>
        </c:ser>
        <c:dLbls>
          <c:showLegendKey val="0"/>
          <c:showVal val="0"/>
          <c:showCatName val="0"/>
          <c:showSerName val="0"/>
          <c:showPercent val="0"/>
          <c:showBubbleSize val="0"/>
        </c:dLbls>
        <c:marker val="1"/>
        <c:smooth val="0"/>
        <c:axId val="1623708831"/>
        <c:axId val="1874442767"/>
      </c:lineChart>
      <c:catAx>
        <c:axId val="1921593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436751455"/>
        <c:crosses val="autoZero"/>
        <c:auto val="1"/>
        <c:lblAlgn val="ctr"/>
        <c:lblOffset val="100"/>
        <c:noMultiLvlLbl val="0"/>
      </c:catAx>
      <c:valAx>
        <c:axId val="1436751455"/>
        <c:scaling>
          <c:orientation val="minMax"/>
          <c:max val="25000"/>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t>利用者数</a:t>
                </a:r>
              </a:p>
            </c:rich>
          </c:tx>
          <c:layout/>
          <c:overlay val="0"/>
          <c:spPr>
            <a:noFill/>
            <a:ln>
              <a:noFill/>
            </a:ln>
            <a:effectLst/>
          </c:spPr>
          <c:txPr>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921593055"/>
        <c:crosses val="autoZero"/>
        <c:crossBetween val="between"/>
        <c:majorUnit val="2000"/>
      </c:valAx>
      <c:valAx>
        <c:axId val="1874442767"/>
        <c:scaling>
          <c:orientation val="minMax"/>
          <c:max val="1500"/>
          <c:min val="0"/>
        </c:scaling>
        <c:delete val="0"/>
        <c:axPos val="r"/>
        <c:title>
          <c:tx>
            <c:rich>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t>事業所数</a:t>
                </a:r>
              </a:p>
            </c:rich>
          </c:tx>
          <c:layout/>
          <c:overlay val="0"/>
          <c:spPr>
            <a:noFill/>
            <a:ln>
              <a:noFill/>
            </a:ln>
            <a:effectLst/>
          </c:spPr>
          <c:txPr>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23708831"/>
        <c:crosses val="max"/>
        <c:crossBetween val="between"/>
      </c:valAx>
      <c:catAx>
        <c:axId val="1623708831"/>
        <c:scaling>
          <c:orientation val="minMax"/>
        </c:scaling>
        <c:delete val="1"/>
        <c:axPos val="b"/>
        <c:numFmt formatCode="General" sourceLinked="1"/>
        <c:majorTickMark val="out"/>
        <c:minorTickMark val="none"/>
        <c:tickLblPos val="nextTo"/>
        <c:crossAx val="1874442767"/>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t>就労定着支援</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1"/>
          <c:order val="1"/>
          <c:tx>
            <c:strRef>
              <c:f>'事業所数×利用者数 (2)'!$B$9</c:f>
              <c:strCache>
                <c:ptCount val="1"/>
                <c:pt idx="0">
                  <c:v>利用者数</c:v>
                </c:pt>
              </c:strCache>
            </c:strRef>
          </c:tx>
          <c:spPr>
            <a:pattFill prst="pct50">
              <a:fgClr>
                <a:schemeClr val="bg1">
                  <a:lumMod val="65000"/>
                </a:schemeClr>
              </a:fgClr>
              <a:bgClr>
                <a:schemeClr val="bg1"/>
              </a:bgClr>
            </a:pattFill>
            <a:ln>
              <a:noFill/>
            </a:ln>
            <a:effectLst/>
          </c:spPr>
          <c:invertIfNegative val="0"/>
          <c:dLbls>
            <c:dLbl>
              <c:idx val="3"/>
              <c:layout>
                <c:manualLayout>
                  <c:x val="0"/>
                  <c:y val="8.333333333333324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688-490B-8C0B-289487D53FDC}"/>
                </c:ext>
              </c:extLst>
            </c:dLbl>
            <c:dLbl>
              <c:idx val="4"/>
              <c:layout>
                <c:manualLayout>
                  <c:x val="0"/>
                  <c:y val="9.259259259259250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688-490B-8C0B-289487D53FDC}"/>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'事業所数×利用者数 (2)'!$C$1:$G$1</c:f>
              <c:strCache>
                <c:ptCount val="5"/>
                <c:pt idx="0">
                  <c:v>H30</c:v>
                </c:pt>
                <c:pt idx="1">
                  <c:v>R1</c:v>
                </c:pt>
                <c:pt idx="2">
                  <c:v>R2</c:v>
                </c:pt>
                <c:pt idx="3">
                  <c:v>R3</c:v>
                </c:pt>
                <c:pt idx="4">
                  <c:v>R4</c:v>
                </c:pt>
              </c:strCache>
            </c:strRef>
          </c:cat>
          <c:val>
            <c:numRef>
              <c:f>'事業所数×利用者数 (2)'!$C$9:$G$9</c:f>
              <c:numCache>
                <c:formatCode>General</c:formatCode>
                <c:ptCount val="5"/>
                <c:pt idx="2" formatCode="#,##0_);[Red]\(#,##0\)">
                  <c:v>1207</c:v>
                </c:pt>
                <c:pt idx="3" formatCode="#,##0_);[Red]\(#,##0\)">
                  <c:v>1410</c:v>
                </c:pt>
                <c:pt idx="4" formatCode="#,##0_);[Red]\(#,##0\)">
                  <c:v>1502</c:v>
                </c:pt>
              </c:numCache>
            </c:numRef>
          </c:val>
          <c:extLst>
            <c:ext xmlns:c16="http://schemas.microsoft.com/office/drawing/2014/chart" uri="{C3380CC4-5D6E-409C-BE32-E72D297353CC}">
              <c16:uniqueId val="{00000002-D688-490B-8C0B-289487D53FDC}"/>
            </c:ext>
          </c:extLst>
        </c:ser>
        <c:dLbls>
          <c:dLblPos val="outEnd"/>
          <c:showLegendKey val="0"/>
          <c:showVal val="1"/>
          <c:showCatName val="0"/>
          <c:showSerName val="0"/>
          <c:showPercent val="0"/>
          <c:showBubbleSize val="0"/>
        </c:dLbls>
        <c:gapWidth val="150"/>
        <c:axId val="1921593055"/>
        <c:axId val="1436751455"/>
      </c:barChart>
      <c:lineChart>
        <c:grouping val="standard"/>
        <c:varyColors val="0"/>
        <c:ser>
          <c:idx val="0"/>
          <c:order val="0"/>
          <c:tx>
            <c:strRef>
              <c:f>'事業所数×利用者数 (2)'!$B$8</c:f>
              <c:strCache>
                <c:ptCount val="1"/>
                <c:pt idx="0">
                  <c:v>事業所数</c:v>
                </c:pt>
              </c:strCache>
            </c:strRef>
          </c:tx>
          <c:spPr>
            <a:ln w="28575" cap="rnd">
              <a:solidFill>
                <a:schemeClr val="accent3">
                  <a:shade val="76000"/>
                </a:schemeClr>
              </a:solidFill>
              <a:round/>
            </a:ln>
            <a:effectLst/>
          </c:spPr>
          <c:marker>
            <c:symbol val="circle"/>
            <c:size val="5"/>
            <c:spPr>
              <a:solidFill>
                <a:schemeClr val="accent3">
                  <a:shade val="76000"/>
                </a:schemeClr>
              </a:solidFill>
              <a:ln w="9525">
                <a:solidFill>
                  <a:schemeClr val="accent3">
                    <a:shade val="76000"/>
                  </a:schemeClr>
                </a:solidFill>
              </a:ln>
              <a:effectLst/>
            </c:spPr>
          </c:marker>
          <c:dLbls>
            <c:dLbl>
              <c:idx val="1"/>
              <c:layout>
                <c:manualLayout>
                  <c:x val="-6.161111111111111E-2"/>
                  <c:y val="-6.944444444444453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688-490B-8C0B-289487D53FDC}"/>
                </c:ext>
              </c:extLst>
            </c:dLbl>
            <c:dLbl>
              <c:idx val="2"/>
              <c:layout>
                <c:manualLayout>
                  <c:x val="-5.2138888888888991E-2"/>
                  <c:y val="-6.944444444444453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688-490B-8C0B-289487D53FDC}"/>
                </c:ext>
              </c:extLst>
            </c:dLbl>
            <c:dLbl>
              <c:idx val="3"/>
              <c:layout>
                <c:manualLayout>
                  <c:x val="-3.8249999999999999E-2"/>
                  <c:y val="-8.333333333333332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688-490B-8C0B-289487D53FDC}"/>
                </c:ext>
              </c:extLst>
            </c:dLbl>
            <c:dLbl>
              <c:idx val="4"/>
              <c:layout>
                <c:manualLayout>
                  <c:x val="-5.2138888888888887E-2"/>
                  <c:y val="-7.40740740740740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688-490B-8C0B-289487D53FDC}"/>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'事業所数×利用者数 (2)'!$C$1:$G$1</c:f>
              <c:strCache>
                <c:ptCount val="5"/>
                <c:pt idx="0">
                  <c:v>H30</c:v>
                </c:pt>
                <c:pt idx="1">
                  <c:v>R1</c:v>
                </c:pt>
                <c:pt idx="2">
                  <c:v>R2</c:v>
                </c:pt>
                <c:pt idx="3">
                  <c:v>R3</c:v>
                </c:pt>
                <c:pt idx="4">
                  <c:v>R4</c:v>
                </c:pt>
              </c:strCache>
            </c:strRef>
          </c:cat>
          <c:val>
            <c:numRef>
              <c:f>'事業所数×利用者数 (2)'!$C$8:$G$8</c:f>
              <c:numCache>
                <c:formatCode>#,##0_);[Red]\(#,##0\)</c:formatCode>
                <c:ptCount val="5"/>
                <c:pt idx="0">
                  <c:v>16</c:v>
                </c:pt>
                <c:pt idx="1">
                  <c:v>117</c:v>
                </c:pt>
                <c:pt idx="2">
                  <c:v>141</c:v>
                </c:pt>
                <c:pt idx="3">
                  <c:v>146</c:v>
                </c:pt>
                <c:pt idx="4">
                  <c:v>155</c:v>
                </c:pt>
              </c:numCache>
            </c:numRef>
          </c:val>
          <c:smooth val="0"/>
          <c:extLst>
            <c:ext xmlns:c16="http://schemas.microsoft.com/office/drawing/2014/chart" uri="{C3380CC4-5D6E-409C-BE32-E72D297353CC}">
              <c16:uniqueId val="{00000007-D688-490B-8C0B-289487D53FDC}"/>
            </c:ext>
          </c:extLst>
        </c:ser>
        <c:dLbls>
          <c:showLegendKey val="0"/>
          <c:showVal val="1"/>
          <c:showCatName val="0"/>
          <c:showSerName val="0"/>
          <c:showPercent val="0"/>
          <c:showBubbleSize val="0"/>
        </c:dLbls>
        <c:marker val="1"/>
        <c:smooth val="0"/>
        <c:axId val="1623708831"/>
        <c:axId val="1874442767"/>
      </c:lineChart>
      <c:catAx>
        <c:axId val="1921593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436751455"/>
        <c:crosses val="autoZero"/>
        <c:auto val="1"/>
        <c:lblAlgn val="ctr"/>
        <c:lblOffset val="100"/>
        <c:noMultiLvlLbl val="0"/>
      </c:catAx>
      <c:valAx>
        <c:axId val="1436751455"/>
        <c:scaling>
          <c:orientation val="minMax"/>
          <c:max val="80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t>利用者数</a:t>
                </a:r>
              </a:p>
            </c:rich>
          </c:tx>
          <c:layout/>
          <c:overlay val="0"/>
          <c:spPr>
            <a:noFill/>
            <a:ln>
              <a:noFill/>
            </a:ln>
            <a:effectLst/>
          </c:spPr>
          <c:txPr>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921593055"/>
        <c:crosses val="autoZero"/>
        <c:crossBetween val="between"/>
        <c:majorUnit val="1000"/>
      </c:valAx>
      <c:valAx>
        <c:axId val="1874442767"/>
        <c:scaling>
          <c:orientation val="minMax"/>
          <c:max val="400"/>
          <c:min val="0"/>
        </c:scaling>
        <c:delete val="0"/>
        <c:axPos val="r"/>
        <c:title>
          <c:tx>
            <c:rich>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t>事業所数</a:t>
                </a:r>
              </a:p>
            </c:rich>
          </c:tx>
          <c:layout/>
          <c:overlay val="0"/>
          <c:spPr>
            <a:noFill/>
            <a:ln>
              <a:noFill/>
            </a:ln>
            <a:effectLst/>
          </c:spPr>
          <c:txPr>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623708831"/>
        <c:crosses val="max"/>
        <c:crossBetween val="between"/>
      </c:valAx>
      <c:catAx>
        <c:axId val="1623708831"/>
        <c:scaling>
          <c:orientation val="minMax"/>
        </c:scaling>
        <c:delete val="1"/>
        <c:axPos val="b"/>
        <c:numFmt formatCode="General" sourceLinked="1"/>
        <c:majorTickMark val="out"/>
        <c:minorTickMark val="none"/>
        <c:tickLblPos val="nextTo"/>
        <c:crossAx val="1874442767"/>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'[Microsoft PowerPoint 内のグラフ]一般就労者'!$A$3</c:f>
              <c:strCache>
                <c:ptCount val="1"/>
                <c:pt idx="0">
                  <c:v>実績値</c:v>
                </c:pt>
              </c:strCache>
            </c:strRef>
          </c:tx>
          <c:spPr>
            <a:pattFill prst="pct25">
              <a:fgClr>
                <a:schemeClr val="tx1">
                  <a:lumMod val="65000"/>
                  <a:lumOff val="35000"/>
                </a:schemeClr>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'[Microsoft PowerPoint 内のグラフ]一般就労者'!$B$1:$F$1</c:f>
              <c:strCache>
                <c:ptCount val="5"/>
                <c:pt idx="0">
                  <c:v>H29</c:v>
                </c:pt>
                <c:pt idx="1">
                  <c:v>H30</c:v>
                </c:pt>
                <c:pt idx="2">
                  <c:v>R1</c:v>
                </c:pt>
                <c:pt idx="3">
                  <c:v>R2</c:v>
                </c:pt>
                <c:pt idx="4">
                  <c:v>R3</c:v>
                </c:pt>
              </c:strCache>
            </c:strRef>
          </c:cat>
          <c:val>
            <c:numRef>
              <c:f>'[Microsoft PowerPoint 内のグラフ]一般就労者'!$B$3:$F$3</c:f>
              <c:numCache>
                <c:formatCode>#,##0_);[Red]\(#,##0\)</c:formatCode>
                <c:ptCount val="5"/>
                <c:pt idx="0">
                  <c:v>1492</c:v>
                </c:pt>
                <c:pt idx="1">
                  <c:v>1838</c:v>
                </c:pt>
                <c:pt idx="2">
                  <c:v>2140</c:v>
                </c:pt>
                <c:pt idx="3">
                  <c:v>2015</c:v>
                </c:pt>
                <c:pt idx="4">
                  <c:v>2454</c:v>
                </c:pt>
              </c:numCache>
            </c:numRef>
          </c:val>
          <c:extLst>
            <c:ext xmlns:c16="http://schemas.microsoft.com/office/drawing/2014/chart" uri="{C3380CC4-5D6E-409C-BE32-E72D297353CC}">
              <c16:uniqueId val="{00000000-AFF0-4AF8-9941-987C934E01A7}"/>
            </c:ext>
          </c:extLst>
        </c:ser>
        <c:dLbls>
          <c:dLblPos val="outEnd"/>
          <c:showLegendKey val="0"/>
          <c:showVal val="1"/>
          <c:showCatName val="0"/>
          <c:showSerName val="0"/>
          <c:showPercent val="0"/>
          <c:showBubbleSize val="0"/>
        </c:dLbls>
        <c:gapWidth val="150"/>
        <c:axId val="455618800"/>
        <c:axId val="455619632"/>
      </c:barChart>
      <c:catAx>
        <c:axId val="455618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55619632"/>
        <c:crosses val="autoZero"/>
        <c:auto val="1"/>
        <c:lblAlgn val="ctr"/>
        <c:lblOffset val="100"/>
        <c:noMultiLvlLbl val="0"/>
      </c:catAx>
      <c:valAx>
        <c:axId val="455619632"/>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556188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'一般就労（障がい種別）'!$A$2</c:f>
              <c:strCache>
                <c:ptCount val="1"/>
                <c:pt idx="0">
                  <c:v>H29</c:v>
                </c:pt>
              </c:strCache>
            </c:strRef>
          </c:tx>
          <c:spPr>
            <a:pattFill prst="pct5">
              <a:fgClr>
                <a:sysClr val="windowText" lastClr="000000"/>
              </a:fgClr>
              <a:bgClr>
                <a:schemeClr val="bg1"/>
              </a:bgClr>
            </a:pattFill>
            <a:ln>
              <a:solidFill>
                <a:schemeClr val="tx1">
                  <a:lumMod val="50000"/>
                  <a:lumOff val="50000"/>
                </a:schemeClr>
              </a:solid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'一般就労（障がい種別）'!$B$1:$G$1</c:f>
              <c:strCache>
                <c:ptCount val="6"/>
                <c:pt idx="0">
                  <c:v>身体障がい</c:v>
                </c:pt>
                <c:pt idx="1">
                  <c:v>知的障がい</c:v>
                </c:pt>
                <c:pt idx="2">
                  <c:v>精神障がい</c:v>
                </c:pt>
                <c:pt idx="3">
                  <c:v>発達障がい</c:v>
                </c:pt>
                <c:pt idx="4">
                  <c:v>高次脳機能障がい</c:v>
                </c:pt>
                <c:pt idx="5">
                  <c:v>難病</c:v>
                </c:pt>
              </c:strCache>
            </c:strRef>
          </c:cat>
          <c:val>
            <c:numRef>
              <c:f>'一般就労（障がい種別）'!$B$2:$G$2</c:f>
              <c:numCache>
                <c:formatCode>#,##0_);[Red]\(#,##0\)</c:formatCode>
                <c:ptCount val="6"/>
                <c:pt idx="0">
                  <c:v>129</c:v>
                </c:pt>
                <c:pt idx="1">
                  <c:v>405</c:v>
                </c:pt>
                <c:pt idx="2">
                  <c:v>688</c:v>
                </c:pt>
                <c:pt idx="3">
                  <c:v>232</c:v>
                </c:pt>
                <c:pt idx="4">
                  <c:v>32</c:v>
                </c:pt>
                <c:pt idx="5">
                  <c:v>10</c:v>
                </c:pt>
              </c:numCache>
            </c:numRef>
          </c:val>
          <c:extLst xmlns:c15="http://schemas.microsoft.com/office/drawing/2012/chart">
            <c:ext xmlns:c16="http://schemas.microsoft.com/office/drawing/2014/chart" uri="{C3380CC4-5D6E-409C-BE32-E72D297353CC}">
              <c16:uniqueId val="{00000000-D6B6-4CC0-8D09-345E7E917D72}"/>
            </c:ext>
          </c:extLst>
        </c:ser>
        <c:ser>
          <c:idx val="1"/>
          <c:order val="1"/>
          <c:tx>
            <c:strRef>
              <c:f>'一般就労（障がい種別）'!$A$3</c:f>
              <c:strCache>
                <c:ptCount val="1"/>
                <c:pt idx="0">
                  <c:v>H30</c:v>
                </c:pt>
              </c:strCache>
            </c:strRef>
          </c:tx>
          <c:spPr>
            <a:pattFill prst="pct20">
              <a:fgClr>
                <a:sysClr val="windowText" lastClr="000000"/>
              </a:fgClr>
              <a:bgClr>
                <a:sysClr val="window" lastClr="FFFFFF"/>
              </a:bgClr>
            </a:pattFill>
            <a:ln>
              <a:solidFill>
                <a:schemeClr val="tx1">
                  <a:lumMod val="50000"/>
                  <a:lumOff val="50000"/>
                </a:schemeClr>
              </a:solid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'一般就労（障がい種別）'!$B$1:$G$1</c:f>
              <c:strCache>
                <c:ptCount val="6"/>
                <c:pt idx="0">
                  <c:v>身体障がい</c:v>
                </c:pt>
                <c:pt idx="1">
                  <c:v>知的障がい</c:v>
                </c:pt>
                <c:pt idx="2">
                  <c:v>精神障がい</c:v>
                </c:pt>
                <c:pt idx="3">
                  <c:v>発達障がい</c:v>
                </c:pt>
                <c:pt idx="4">
                  <c:v>高次脳機能障がい</c:v>
                </c:pt>
                <c:pt idx="5">
                  <c:v>難病</c:v>
                </c:pt>
              </c:strCache>
            </c:strRef>
          </c:cat>
          <c:val>
            <c:numRef>
              <c:f>'一般就労（障がい種別）'!$B$3:$G$3</c:f>
              <c:numCache>
                <c:formatCode>#,##0_);[Red]\(#,##0\)</c:formatCode>
                <c:ptCount val="6"/>
                <c:pt idx="0">
                  <c:v>173</c:v>
                </c:pt>
                <c:pt idx="1">
                  <c:v>450</c:v>
                </c:pt>
                <c:pt idx="2">
                  <c:v>838</c:v>
                </c:pt>
                <c:pt idx="3">
                  <c:v>321</c:v>
                </c:pt>
                <c:pt idx="4">
                  <c:v>47</c:v>
                </c:pt>
                <c:pt idx="5">
                  <c:v>9</c:v>
                </c:pt>
              </c:numCache>
            </c:numRef>
          </c:val>
          <c:extLst>
            <c:ext xmlns:c16="http://schemas.microsoft.com/office/drawing/2014/chart" uri="{C3380CC4-5D6E-409C-BE32-E72D297353CC}">
              <c16:uniqueId val="{00000001-D6B6-4CC0-8D09-345E7E917D72}"/>
            </c:ext>
          </c:extLst>
        </c:ser>
        <c:ser>
          <c:idx val="2"/>
          <c:order val="2"/>
          <c:tx>
            <c:strRef>
              <c:f>'一般就労（障がい種別）'!$A$4</c:f>
              <c:strCache>
                <c:ptCount val="1"/>
                <c:pt idx="0">
                  <c:v>R1</c:v>
                </c:pt>
              </c:strCache>
            </c:strRef>
          </c:tx>
          <c:spPr>
            <a:pattFill prst="dkUpDiag">
              <a:fgClr>
                <a:sysClr val="windowText" lastClr="000000"/>
              </a:fgClr>
              <a:bgClr>
                <a:schemeClr val="bg1"/>
              </a:bgClr>
            </a:pattFill>
            <a:ln>
              <a:solidFill>
                <a:schemeClr val="tx1">
                  <a:lumMod val="50000"/>
                  <a:lumOff val="50000"/>
                </a:schemeClr>
              </a:solidFill>
            </a:ln>
            <a:effectLst/>
          </c:spPr>
          <c:invertIfNegative val="0"/>
          <c:dLbls>
            <c:dLbl>
              <c:idx val="2"/>
              <c:layout>
                <c:manualLayout>
                  <c:x val="-5.7593479148383437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6B6-4CC0-8D09-345E7E917D72}"/>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'一般就労（障がい種別）'!$B$1:$G$1</c:f>
              <c:strCache>
                <c:ptCount val="6"/>
                <c:pt idx="0">
                  <c:v>身体障がい</c:v>
                </c:pt>
                <c:pt idx="1">
                  <c:v>知的障がい</c:v>
                </c:pt>
                <c:pt idx="2">
                  <c:v>精神障がい</c:v>
                </c:pt>
                <c:pt idx="3">
                  <c:v>発達障がい</c:v>
                </c:pt>
                <c:pt idx="4">
                  <c:v>高次脳機能障がい</c:v>
                </c:pt>
                <c:pt idx="5">
                  <c:v>難病</c:v>
                </c:pt>
              </c:strCache>
            </c:strRef>
          </c:cat>
          <c:val>
            <c:numRef>
              <c:f>'一般就労（障がい種別）'!$B$4:$G$4</c:f>
              <c:numCache>
                <c:formatCode>#,##0_);[Red]\(#,##0\)</c:formatCode>
                <c:ptCount val="6"/>
                <c:pt idx="0">
                  <c:v>166</c:v>
                </c:pt>
                <c:pt idx="1">
                  <c:v>446</c:v>
                </c:pt>
                <c:pt idx="2">
                  <c:v>1031</c:v>
                </c:pt>
                <c:pt idx="3">
                  <c:v>419</c:v>
                </c:pt>
                <c:pt idx="4">
                  <c:v>62</c:v>
                </c:pt>
                <c:pt idx="5">
                  <c:v>16</c:v>
                </c:pt>
              </c:numCache>
            </c:numRef>
          </c:val>
          <c:extLst>
            <c:ext xmlns:c16="http://schemas.microsoft.com/office/drawing/2014/chart" uri="{C3380CC4-5D6E-409C-BE32-E72D297353CC}">
              <c16:uniqueId val="{00000002-D6B6-4CC0-8D09-345E7E917D72}"/>
            </c:ext>
          </c:extLst>
        </c:ser>
        <c:ser>
          <c:idx val="3"/>
          <c:order val="3"/>
          <c:tx>
            <c:strRef>
              <c:f>'一般就労（障がい種別）'!$A$5</c:f>
              <c:strCache>
                <c:ptCount val="1"/>
                <c:pt idx="0">
                  <c:v>R2</c:v>
                </c:pt>
              </c:strCache>
            </c:strRef>
          </c:tx>
          <c:spPr>
            <a:pattFill prst="pct80">
              <a:fgClr>
                <a:sysClr val="windowText" lastClr="000000"/>
              </a:fgClr>
              <a:bgClr>
                <a:schemeClr val="bg1"/>
              </a:bgClr>
            </a:pattFill>
            <a:ln>
              <a:solidFill>
                <a:schemeClr val="tx1">
                  <a:lumMod val="50000"/>
                  <a:lumOff val="50000"/>
                </a:schemeClr>
              </a:solid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'一般就労（障がい種別）'!$B$1:$G$1</c:f>
              <c:strCache>
                <c:ptCount val="6"/>
                <c:pt idx="0">
                  <c:v>身体障がい</c:v>
                </c:pt>
                <c:pt idx="1">
                  <c:v>知的障がい</c:v>
                </c:pt>
                <c:pt idx="2">
                  <c:v>精神障がい</c:v>
                </c:pt>
                <c:pt idx="3">
                  <c:v>発達障がい</c:v>
                </c:pt>
                <c:pt idx="4">
                  <c:v>高次脳機能障がい</c:v>
                </c:pt>
                <c:pt idx="5">
                  <c:v>難病</c:v>
                </c:pt>
              </c:strCache>
            </c:strRef>
          </c:cat>
          <c:val>
            <c:numRef>
              <c:f>'一般就労（障がい種別）'!$B$5:$G$5</c:f>
              <c:numCache>
                <c:formatCode>#,##0_);[Red]\(#,##0\)</c:formatCode>
                <c:ptCount val="6"/>
                <c:pt idx="0">
                  <c:v>156</c:v>
                </c:pt>
                <c:pt idx="1">
                  <c:v>386</c:v>
                </c:pt>
                <c:pt idx="2">
                  <c:v>1022</c:v>
                </c:pt>
                <c:pt idx="3">
                  <c:v>389</c:v>
                </c:pt>
                <c:pt idx="4">
                  <c:v>38</c:v>
                </c:pt>
                <c:pt idx="5">
                  <c:v>24</c:v>
                </c:pt>
              </c:numCache>
            </c:numRef>
          </c:val>
          <c:extLst>
            <c:ext xmlns:c16="http://schemas.microsoft.com/office/drawing/2014/chart" uri="{C3380CC4-5D6E-409C-BE32-E72D297353CC}">
              <c16:uniqueId val="{00000003-D6B6-4CC0-8D09-345E7E917D72}"/>
            </c:ext>
          </c:extLst>
        </c:ser>
        <c:ser>
          <c:idx val="4"/>
          <c:order val="4"/>
          <c:tx>
            <c:strRef>
              <c:f>'一般就労（障がい種別）'!$A$6</c:f>
              <c:strCache>
                <c:ptCount val="1"/>
                <c:pt idx="0">
                  <c:v>R3</c:v>
                </c:pt>
              </c:strCache>
            </c:strRef>
          </c:tx>
          <c:spPr>
            <a:pattFill prst="narHorz">
              <a:fgClr>
                <a:sysClr val="windowText" lastClr="000000"/>
              </a:fgClr>
              <a:bgClr>
                <a:schemeClr val="bg1"/>
              </a:bgClr>
            </a:pattFill>
            <a:ln>
              <a:solidFill>
                <a:schemeClr val="tx1">
                  <a:lumMod val="50000"/>
                  <a:lumOff val="50000"/>
                </a:schemeClr>
              </a:solid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'一般就労（障がい種別）'!$B$1:$G$1</c:f>
              <c:strCache>
                <c:ptCount val="6"/>
                <c:pt idx="0">
                  <c:v>身体障がい</c:v>
                </c:pt>
                <c:pt idx="1">
                  <c:v>知的障がい</c:v>
                </c:pt>
                <c:pt idx="2">
                  <c:v>精神障がい</c:v>
                </c:pt>
                <c:pt idx="3">
                  <c:v>発達障がい</c:v>
                </c:pt>
                <c:pt idx="4">
                  <c:v>高次脳機能障がい</c:v>
                </c:pt>
                <c:pt idx="5">
                  <c:v>難病</c:v>
                </c:pt>
              </c:strCache>
            </c:strRef>
          </c:cat>
          <c:val>
            <c:numRef>
              <c:f>'一般就労（障がい種別）'!$B$6:$G$6</c:f>
              <c:numCache>
                <c:formatCode>#,##0_);[Red]\(#,##0\)</c:formatCode>
                <c:ptCount val="6"/>
                <c:pt idx="0">
                  <c:v>181</c:v>
                </c:pt>
                <c:pt idx="1">
                  <c:v>498</c:v>
                </c:pt>
                <c:pt idx="2">
                  <c:v>1276</c:v>
                </c:pt>
                <c:pt idx="3">
                  <c:v>428</c:v>
                </c:pt>
                <c:pt idx="4">
                  <c:v>51</c:v>
                </c:pt>
                <c:pt idx="5">
                  <c:v>20</c:v>
                </c:pt>
              </c:numCache>
            </c:numRef>
          </c:val>
          <c:extLst>
            <c:ext xmlns:c16="http://schemas.microsoft.com/office/drawing/2014/chart" uri="{C3380CC4-5D6E-409C-BE32-E72D297353CC}">
              <c16:uniqueId val="{00000004-D6B6-4CC0-8D09-345E7E917D72}"/>
            </c:ext>
          </c:extLst>
        </c:ser>
        <c:dLbls>
          <c:dLblPos val="outEnd"/>
          <c:showLegendKey val="0"/>
          <c:showVal val="1"/>
          <c:showCatName val="0"/>
          <c:showSerName val="0"/>
          <c:showPercent val="0"/>
          <c:showBubbleSize val="0"/>
        </c:dLbls>
        <c:gapWidth val="219"/>
        <c:overlap val="-27"/>
        <c:axId val="148298415"/>
        <c:axId val="146373759"/>
        <c:extLst>
          <c:ext xmlns:c15="http://schemas.microsoft.com/office/drawing/2012/chart" uri="{02D57815-91ED-43cb-92C2-25804820EDAC}">
            <c15:filteredBarSeries>
              <c15:ser>
                <c:idx val="5"/>
                <c:order val="5"/>
                <c:tx>
                  <c:strRef>
                    <c:extLst>
                      <c:ext uri="{02D57815-91ED-43cb-92C2-25804820EDAC}">
                        <c15:formulaRef>
                          <c15:sqref>'一般就労（障がい種別）'!#REF!</c15:sqref>
                        </c15:formulaRef>
                      </c:ext>
                    </c:extLst>
                    <c:strCache>
                      <c:ptCount val="1"/>
                      <c:pt idx="0">
                        <c:v>#REF!</c:v>
                      </c:pt>
                    </c:strCache>
                  </c:strRef>
                </c:tx>
                <c:spPr>
                  <a:solidFill>
                    <a:schemeClr val="accent3">
                      <a:tint val="50000"/>
                    </a:schemeClr>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'一般就労（障がい種別）'!$B$1:$G$1</c15:sqref>
                        </c15:formulaRef>
                      </c:ext>
                    </c:extLst>
                    <c:strCache>
                      <c:ptCount val="6"/>
                      <c:pt idx="0">
                        <c:v>身体障がい</c:v>
                      </c:pt>
                      <c:pt idx="1">
                        <c:v>知的障がい</c:v>
                      </c:pt>
                      <c:pt idx="2">
                        <c:v>精神障がい</c:v>
                      </c:pt>
                      <c:pt idx="3">
                        <c:v>発達障がい</c:v>
                      </c:pt>
                      <c:pt idx="4">
                        <c:v>高次脳機能障がい</c:v>
                      </c:pt>
                      <c:pt idx="5">
                        <c:v>難病</c:v>
                      </c:pt>
                    </c:strCache>
                  </c:strRef>
                </c:cat>
                <c:val>
                  <c:numRef>
                    <c:extLst>
                      <c:ext uri="{02D57815-91ED-43cb-92C2-25804820EDAC}">
                        <c15:formulaRef>
                          <c15:sqref>'一般就労（障がい種別）'!#REF!</c15:sqref>
                        </c15:formulaRef>
                      </c:ext>
                    </c:extLst>
                    <c:numCache>
                      <c:formatCode>General</c:formatCode>
                      <c:ptCount val="1"/>
                      <c:pt idx="0">
                        <c:v>1</c:v>
                      </c:pt>
                    </c:numCache>
                  </c:numRef>
                </c:val>
                <c:extLst>
                  <c:ext xmlns:c16="http://schemas.microsoft.com/office/drawing/2014/chart" uri="{C3380CC4-5D6E-409C-BE32-E72D297353CC}">
                    <c16:uniqueId val="{00000005-D6B6-4CC0-8D09-345E7E917D72}"/>
                  </c:ext>
                </c:extLst>
              </c15:ser>
            </c15:filteredBarSeries>
          </c:ext>
        </c:extLst>
      </c:barChart>
      <c:catAx>
        <c:axId val="14829841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t>単位：人</a:t>
                </a:r>
              </a:p>
            </c:rich>
          </c:tx>
          <c:layout>
            <c:manualLayout>
              <c:xMode val="edge"/>
              <c:yMode val="edge"/>
              <c:x val="4.6239262286307044E-2"/>
              <c:y val="4.078885605294300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46373759"/>
        <c:crosses val="autoZero"/>
        <c:auto val="1"/>
        <c:lblAlgn val="ctr"/>
        <c:lblOffset val="100"/>
        <c:noMultiLvlLbl val="0"/>
      </c:catAx>
      <c:valAx>
        <c:axId val="1463737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t>一般就労者数</a:t>
                </a:r>
              </a:p>
            </c:rich>
          </c:tx>
          <c:layout/>
          <c:overlay val="0"/>
          <c:spPr>
            <a:noFill/>
            <a:ln>
              <a:noFill/>
            </a:ln>
            <a:effectLst/>
          </c:spPr>
          <c:txPr>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48298415"/>
        <c:crosses val="autoZero"/>
        <c:crossBetween val="between"/>
      </c:valAx>
      <c:spPr>
        <a:noFill/>
        <a:ln>
          <a:noFill/>
        </a:ln>
        <a:effectLst/>
      </c:spPr>
    </c:plotArea>
    <c:legend>
      <c:legendPos val="b"/>
      <c:layout>
        <c:manualLayout>
          <c:xMode val="edge"/>
          <c:yMode val="edge"/>
          <c:x val="0.34572769121159425"/>
          <c:y val="0.87279557309744327"/>
          <c:w val="0.28920325887534098"/>
          <c:h val="5.815479614166617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'一般就労者 (2)'!$A$3</c:f>
              <c:strCache>
                <c:ptCount val="1"/>
                <c:pt idx="0">
                  <c:v>実績値</c:v>
                </c:pt>
              </c:strCache>
            </c:strRef>
          </c:tx>
          <c:spPr>
            <a:pattFill prst="pct5">
              <a:fgClr>
                <a:schemeClr val="tx1">
                  <a:lumMod val="65000"/>
                  <a:lumOff val="35000"/>
                </a:schemeClr>
              </a:fgClr>
              <a:bgClr>
                <a:schemeClr val="bg1"/>
              </a:bgClr>
            </a:pattFill>
            <a:ln>
              <a:solidFill>
                <a:schemeClr val="tx1"/>
              </a:solidFill>
            </a:ln>
            <a:effectLst/>
          </c:spPr>
          <c:invertIfNegative val="0"/>
          <c:dPt>
            <c:idx val="1"/>
            <c:invertIfNegative val="0"/>
            <c:bubble3D val="0"/>
            <c:spPr>
              <a:pattFill prst="pct25">
                <a:fgClr>
                  <a:schemeClr val="tx1">
                    <a:lumMod val="65000"/>
                    <a:lumOff val="35000"/>
                  </a:schemeClr>
                </a:fgClr>
                <a:bgClr>
                  <a:schemeClr val="bg1"/>
                </a:bgClr>
              </a:pattFill>
              <a:ln>
                <a:solidFill>
                  <a:schemeClr val="tx1"/>
                </a:solidFill>
              </a:ln>
              <a:effectLst/>
            </c:spPr>
            <c:extLst>
              <c:ext xmlns:c16="http://schemas.microsoft.com/office/drawing/2014/chart" uri="{C3380CC4-5D6E-409C-BE32-E72D297353CC}">
                <c16:uniqueId val="{00000001-0F3B-4DE0-B63E-CE9B02BD96A3}"/>
              </c:ext>
            </c:extLst>
          </c:dPt>
          <c:dPt>
            <c:idx val="2"/>
            <c:invertIfNegative val="0"/>
            <c:bubble3D val="0"/>
            <c:spPr>
              <a:pattFill prst="ltUpDiag">
                <a:fgClr>
                  <a:schemeClr val="tx1">
                    <a:lumMod val="65000"/>
                    <a:lumOff val="35000"/>
                  </a:schemeClr>
                </a:fgClr>
                <a:bgClr>
                  <a:schemeClr val="bg1"/>
                </a:bgClr>
              </a:pattFill>
              <a:ln>
                <a:solidFill>
                  <a:schemeClr val="tx1"/>
                </a:solidFill>
              </a:ln>
              <a:effectLst/>
            </c:spPr>
            <c:extLst>
              <c:ext xmlns:c16="http://schemas.microsoft.com/office/drawing/2014/chart" uri="{C3380CC4-5D6E-409C-BE32-E72D297353CC}">
                <c16:uniqueId val="{00000003-0F3B-4DE0-B63E-CE9B02BD96A3}"/>
              </c:ext>
            </c:extLst>
          </c:dPt>
          <c:dPt>
            <c:idx val="3"/>
            <c:invertIfNegative val="0"/>
            <c:bubble3D val="0"/>
            <c:spPr>
              <a:pattFill prst="pct80">
                <a:fgClr>
                  <a:schemeClr val="tx1">
                    <a:lumMod val="65000"/>
                    <a:lumOff val="35000"/>
                  </a:schemeClr>
                </a:fgClr>
                <a:bgClr>
                  <a:schemeClr val="bg1"/>
                </a:bgClr>
              </a:pattFill>
              <a:ln>
                <a:solidFill>
                  <a:schemeClr val="tx1"/>
                </a:solidFill>
              </a:ln>
              <a:effectLst/>
            </c:spPr>
            <c:extLst>
              <c:ext xmlns:c16="http://schemas.microsoft.com/office/drawing/2014/chart" uri="{C3380CC4-5D6E-409C-BE32-E72D297353CC}">
                <c16:uniqueId val="{00000005-0F3B-4DE0-B63E-CE9B02BD96A3}"/>
              </c:ext>
            </c:extLst>
          </c:dPt>
          <c:dPt>
            <c:idx val="4"/>
            <c:invertIfNegative val="0"/>
            <c:bubble3D val="0"/>
            <c:spPr>
              <a:pattFill prst="narHorz">
                <a:fgClr>
                  <a:schemeClr val="tx1">
                    <a:lumMod val="65000"/>
                    <a:lumOff val="35000"/>
                  </a:schemeClr>
                </a:fgClr>
                <a:bgClr>
                  <a:schemeClr val="bg1"/>
                </a:bgClr>
              </a:pattFill>
              <a:ln>
                <a:solidFill>
                  <a:schemeClr val="tx1"/>
                </a:solidFill>
              </a:ln>
              <a:effectLst/>
            </c:spPr>
            <c:extLst>
              <c:ext xmlns:c16="http://schemas.microsoft.com/office/drawing/2014/chart" uri="{C3380CC4-5D6E-409C-BE32-E72D297353CC}">
                <c16:uniqueId val="{00000007-0F3B-4DE0-B63E-CE9B02BD96A3}"/>
              </c:ext>
            </c:extLst>
          </c:dPt>
          <c:dPt>
            <c:idx val="7"/>
            <c:invertIfNegative val="0"/>
            <c:bubble3D val="0"/>
            <c:spPr>
              <a:pattFill prst="pct25">
                <a:fgClr>
                  <a:schemeClr val="tx1">
                    <a:lumMod val="65000"/>
                    <a:lumOff val="35000"/>
                  </a:schemeClr>
                </a:fgClr>
                <a:bgClr>
                  <a:schemeClr val="bg1"/>
                </a:bgClr>
              </a:pattFill>
              <a:ln>
                <a:solidFill>
                  <a:schemeClr val="tx1"/>
                </a:solidFill>
              </a:ln>
              <a:effectLst/>
            </c:spPr>
            <c:extLst>
              <c:ext xmlns:c16="http://schemas.microsoft.com/office/drawing/2014/chart" uri="{C3380CC4-5D6E-409C-BE32-E72D297353CC}">
                <c16:uniqueId val="{00000009-0F3B-4DE0-B63E-CE9B02BD96A3}"/>
              </c:ext>
            </c:extLst>
          </c:dPt>
          <c:dPt>
            <c:idx val="8"/>
            <c:invertIfNegative val="0"/>
            <c:bubble3D val="0"/>
            <c:spPr>
              <a:pattFill prst="ltUpDiag">
                <a:fgClr>
                  <a:schemeClr val="tx1">
                    <a:lumMod val="65000"/>
                    <a:lumOff val="35000"/>
                  </a:schemeClr>
                </a:fgClr>
                <a:bgClr>
                  <a:schemeClr val="bg1"/>
                </a:bgClr>
              </a:pattFill>
              <a:ln>
                <a:solidFill>
                  <a:schemeClr val="tx1"/>
                </a:solidFill>
              </a:ln>
              <a:effectLst/>
            </c:spPr>
            <c:extLst>
              <c:ext xmlns:c16="http://schemas.microsoft.com/office/drawing/2014/chart" uri="{C3380CC4-5D6E-409C-BE32-E72D297353CC}">
                <c16:uniqueId val="{0000000B-0F3B-4DE0-B63E-CE9B02BD96A3}"/>
              </c:ext>
            </c:extLst>
          </c:dPt>
          <c:dPt>
            <c:idx val="9"/>
            <c:invertIfNegative val="0"/>
            <c:bubble3D val="0"/>
            <c:spPr>
              <a:pattFill prst="pct80">
                <a:fgClr>
                  <a:schemeClr val="tx1">
                    <a:lumMod val="65000"/>
                    <a:lumOff val="35000"/>
                  </a:schemeClr>
                </a:fgClr>
                <a:bgClr>
                  <a:schemeClr val="bg1"/>
                </a:bgClr>
              </a:pattFill>
              <a:ln>
                <a:solidFill>
                  <a:schemeClr val="tx1"/>
                </a:solidFill>
              </a:ln>
              <a:effectLst/>
            </c:spPr>
            <c:extLst>
              <c:ext xmlns:c16="http://schemas.microsoft.com/office/drawing/2014/chart" uri="{C3380CC4-5D6E-409C-BE32-E72D297353CC}">
                <c16:uniqueId val="{0000000D-0F3B-4DE0-B63E-CE9B02BD96A3}"/>
              </c:ext>
            </c:extLst>
          </c:dPt>
          <c:dPt>
            <c:idx val="10"/>
            <c:invertIfNegative val="0"/>
            <c:bubble3D val="0"/>
            <c:spPr>
              <a:pattFill prst="narHorz">
                <a:fgClr>
                  <a:schemeClr val="tx1">
                    <a:lumMod val="65000"/>
                    <a:lumOff val="35000"/>
                  </a:schemeClr>
                </a:fgClr>
                <a:bgClr>
                  <a:schemeClr val="bg1"/>
                </a:bgClr>
              </a:pattFill>
              <a:ln>
                <a:solidFill>
                  <a:schemeClr val="tx1"/>
                </a:solidFill>
              </a:ln>
              <a:effectLst/>
            </c:spPr>
            <c:extLst>
              <c:ext xmlns:c16="http://schemas.microsoft.com/office/drawing/2014/chart" uri="{C3380CC4-5D6E-409C-BE32-E72D297353CC}">
                <c16:uniqueId val="{0000000F-0F3B-4DE0-B63E-CE9B02BD96A3}"/>
              </c:ext>
            </c:extLst>
          </c:dPt>
          <c:dPt>
            <c:idx val="13"/>
            <c:invertIfNegative val="0"/>
            <c:bubble3D val="0"/>
            <c:spPr>
              <a:pattFill prst="pct25">
                <a:fgClr>
                  <a:schemeClr val="tx1">
                    <a:lumMod val="65000"/>
                    <a:lumOff val="35000"/>
                  </a:schemeClr>
                </a:fgClr>
                <a:bgClr>
                  <a:schemeClr val="bg1"/>
                </a:bgClr>
              </a:pattFill>
              <a:ln>
                <a:solidFill>
                  <a:schemeClr val="tx1"/>
                </a:solidFill>
              </a:ln>
              <a:effectLst/>
            </c:spPr>
            <c:extLst>
              <c:ext xmlns:c16="http://schemas.microsoft.com/office/drawing/2014/chart" uri="{C3380CC4-5D6E-409C-BE32-E72D297353CC}">
                <c16:uniqueId val="{00000011-0F3B-4DE0-B63E-CE9B02BD96A3}"/>
              </c:ext>
            </c:extLst>
          </c:dPt>
          <c:dPt>
            <c:idx val="14"/>
            <c:invertIfNegative val="0"/>
            <c:bubble3D val="0"/>
            <c:spPr>
              <a:pattFill prst="ltUpDiag">
                <a:fgClr>
                  <a:schemeClr val="tx1">
                    <a:lumMod val="65000"/>
                    <a:lumOff val="35000"/>
                  </a:schemeClr>
                </a:fgClr>
                <a:bgClr>
                  <a:schemeClr val="bg1"/>
                </a:bgClr>
              </a:pattFill>
              <a:ln>
                <a:solidFill>
                  <a:schemeClr val="tx1"/>
                </a:solidFill>
              </a:ln>
              <a:effectLst/>
            </c:spPr>
            <c:extLst>
              <c:ext xmlns:c16="http://schemas.microsoft.com/office/drawing/2014/chart" uri="{C3380CC4-5D6E-409C-BE32-E72D297353CC}">
                <c16:uniqueId val="{00000013-0F3B-4DE0-B63E-CE9B02BD96A3}"/>
              </c:ext>
            </c:extLst>
          </c:dPt>
          <c:dPt>
            <c:idx val="15"/>
            <c:invertIfNegative val="0"/>
            <c:bubble3D val="0"/>
            <c:spPr>
              <a:pattFill prst="pct80">
                <a:fgClr>
                  <a:schemeClr val="tx1">
                    <a:lumMod val="65000"/>
                    <a:lumOff val="35000"/>
                  </a:schemeClr>
                </a:fgClr>
                <a:bgClr>
                  <a:schemeClr val="bg1"/>
                </a:bgClr>
              </a:pattFill>
              <a:ln>
                <a:solidFill>
                  <a:schemeClr val="tx1"/>
                </a:solidFill>
              </a:ln>
              <a:effectLst/>
            </c:spPr>
            <c:extLst>
              <c:ext xmlns:c16="http://schemas.microsoft.com/office/drawing/2014/chart" uri="{C3380CC4-5D6E-409C-BE32-E72D297353CC}">
                <c16:uniqueId val="{00000015-0F3B-4DE0-B63E-CE9B02BD96A3}"/>
              </c:ext>
            </c:extLst>
          </c:dPt>
          <c:dPt>
            <c:idx val="16"/>
            <c:invertIfNegative val="0"/>
            <c:bubble3D val="0"/>
            <c:spPr>
              <a:pattFill prst="narHorz">
                <a:fgClr>
                  <a:schemeClr val="tx1">
                    <a:lumMod val="65000"/>
                    <a:lumOff val="35000"/>
                  </a:schemeClr>
                </a:fgClr>
                <a:bgClr>
                  <a:schemeClr val="bg1"/>
                </a:bgClr>
              </a:pattFill>
              <a:ln>
                <a:solidFill>
                  <a:schemeClr val="tx1"/>
                </a:solidFill>
              </a:ln>
              <a:effectLst/>
            </c:spPr>
            <c:extLst>
              <c:ext xmlns:c16="http://schemas.microsoft.com/office/drawing/2014/chart" uri="{C3380CC4-5D6E-409C-BE32-E72D297353CC}">
                <c16:uniqueId val="{00000017-0F3B-4DE0-B63E-CE9B02BD96A3}"/>
              </c:ext>
            </c:extLst>
          </c:dPt>
          <c:dPt>
            <c:idx val="19"/>
            <c:invertIfNegative val="0"/>
            <c:bubble3D val="0"/>
            <c:spPr>
              <a:pattFill prst="pct25">
                <a:fgClr>
                  <a:schemeClr val="tx1">
                    <a:lumMod val="65000"/>
                    <a:lumOff val="35000"/>
                  </a:schemeClr>
                </a:fgClr>
                <a:bgClr>
                  <a:schemeClr val="bg1"/>
                </a:bgClr>
              </a:pattFill>
              <a:ln>
                <a:solidFill>
                  <a:schemeClr val="tx1"/>
                </a:solidFill>
              </a:ln>
              <a:effectLst/>
            </c:spPr>
            <c:extLst>
              <c:ext xmlns:c16="http://schemas.microsoft.com/office/drawing/2014/chart" uri="{C3380CC4-5D6E-409C-BE32-E72D297353CC}">
                <c16:uniqueId val="{00000019-0F3B-4DE0-B63E-CE9B02BD96A3}"/>
              </c:ext>
            </c:extLst>
          </c:dPt>
          <c:dPt>
            <c:idx val="20"/>
            <c:invertIfNegative val="0"/>
            <c:bubble3D val="0"/>
            <c:spPr>
              <a:pattFill prst="ltUpDiag">
                <a:fgClr>
                  <a:schemeClr val="tx1">
                    <a:lumMod val="65000"/>
                    <a:lumOff val="35000"/>
                  </a:schemeClr>
                </a:fgClr>
                <a:bgClr>
                  <a:schemeClr val="bg1"/>
                </a:bgClr>
              </a:pattFill>
              <a:ln>
                <a:solidFill>
                  <a:schemeClr val="tx1"/>
                </a:solidFill>
              </a:ln>
              <a:effectLst/>
            </c:spPr>
            <c:extLst>
              <c:ext xmlns:c16="http://schemas.microsoft.com/office/drawing/2014/chart" uri="{C3380CC4-5D6E-409C-BE32-E72D297353CC}">
                <c16:uniqueId val="{0000001B-0F3B-4DE0-B63E-CE9B02BD96A3}"/>
              </c:ext>
            </c:extLst>
          </c:dPt>
          <c:dPt>
            <c:idx val="21"/>
            <c:invertIfNegative val="0"/>
            <c:bubble3D val="0"/>
            <c:spPr>
              <a:pattFill prst="pct80">
                <a:fgClr>
                  <a:schemeClr val="tx1">
                    <a:lumMod val="65000"/>
                    <a:lumOff val="35000"/>
                  </a:schemeClr>
                </a:fgClr>
                <a:bgClr>
                  <a:schemeClr val="bg1"/>
                </a:bgClr>
              </a:pattFill>
              <a:ln>
                <a:solidFill>
                  <a:schemeClr val="tx1"/>
                </a:solidFill>
              </a:ln>
              <a:effectLst/>
            </c:spPr>
            <c:extLst>
              <c:ext xmlns:c16="http://schemas.microsoft.com/office/drawing/2014/chart" uri="{C3380CC4-5D6E-409C-BE32-E72D297353CC}">
                <c16:uniqueId val="{0000001D-0F3B-4DE0-B63E-CE9B02BD96A3}"/>
              </c:ext>
            </c:extLst>
          </c:dPt>
          <c:dPt>
            <c:idx val="22"/>
            <c:invertIfNegative val="0"/>
            <c:bubble3D val="0"/>
            <c:spPr>
              <a:pattFill prst="narHorz">
                <a:fgClr>
                  <a:schemeClr val="tx1">
                    <a:lumMod val="65000"/>
                    <a:lumOff val="35000"/>
                  </a:schemeClr>
                </a:fgClr>
                <a:bgClr>
                  <a:schemeClr val="bg1"/>
                </a:bgClr>
              </a:pattFill>
              <a:ln>
                <a:solidFill>
                  <a:schemeClr val="tx1"/>
                </a:solidFill>
              </a:ln>
              <a:effectLst/>
            </c:spPr>
            <c:extLst>
              <c:ext xmlns:c16="http://schemas.microsoft.com/office/drawing/2014/chart" uri="{C3380CC4-5D6E-409C-BE32-E72D297353CC}">
                <c16:uniqueId val="{0000001F-0F3B-4DE0-B63E-CE9B02BD96A3}"/>
              </c:ext>
            </c:extLst>
          </c:dPt>
          <c:dLbls>
            <c:dLbl>
              <c:idx val="21"/>
              <c:layout>
                <c:manualLayout>
                  <c:x val="1.0407373271587288E-3"/>
                  <c:y val="1.537254826011804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0F3B-4DE0-B63E-CE9B02BD96A3}"/>
                </c:ext>
              </c:extLst>
            </c:dLbl>
            <c:dLbl>
              <c:idx val="22"/>
              <c:layout>
                <c:manualLayout>
                  <c:x val="-3.122211981476187E-3"/>
                  <c:y val="1.31764699372440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0F3B-4DE0-B63E-CE9B02BD96A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'一般就労者 (2)'!$B$1:$X$1</c:f>
              <c:strCache>
                <c:ptCount val="23"/>
                <c:pt idx="0">
                  <c:v>H29</c:v>
                </c:pt>
                <c:pt idx="1">
                  <c:v>H30</c:v>
                </c:pt>
                <c:pt idx="2">
                  <c:v>R1</c:v>
                </c:pt>
                <c:pt idx="3">
                  <c:v>R2</c:v>
                </c:pt>
                <c:pt idx="4">
                  <c:v>R3</c:v>
                </c:pt>
                <c:pt idx="6">
                  <c:v>H29</c:v>
                </c:pt>
                <c:pt idx="7">
                  <c:v>H30</c:v>
                </c:pt>
                <c:pt idx="8">
                  <c:v>R1</c:v>
                </c:pt>
                <c:pt idx="9">
                  <c:v>R2</c:v>
                </c:pt>
                <c:pt idx="10">
                  <c:v>R3</c:v>
                </c:pt>
                <c:pt idx="12">
                  <c:v>H29</c:v>
                </c:pt>
                <c:pt idx="13">
                  <c:v>H30</c:v>
                </c:pt>
                <c:pt idx="14">
                  <c:v>R1</c:v>
                </c:pt>
                <c:pt idx="15">
                  <c:v>R2</c:v>
                </c:pt>
                <c:pt idx="16">
                  <c:v>R3</c:v>
                </c:pt>
                <c:pt idx="18">
                  <c:v>H29</c:v>
                </c:pt>
                <c:pt idx="19">
                  <c:v>H30</c:v>
                </c:pt>
                <c:pt idx="20">
                  <c:v>R1</c:v>
                </c:pt>
                <c:pt idx="21">
                  <c:v>R2</c:v>
                </c:pt>
                <c:pt idx="22">
                  <c:v>R3</c:v>
                </c:pt>
              </c:strCache>
            </c:strRef>
          </c:cat>
          <c:val>
            <c:numRef>
              <c:f>'一般就労者 (2)'!$B$3:$X$3</c:f>
              <c:numCache>
                <c:formatCode>#,##0_);[Red]\(#,##0\)</c:formatCode>
                <c:ptCount val="23"/>
                <c:pt idx="0">
                  <c:v>990</c:v>
                </c:pt>
                <c:pt idx="1">
                  <c:v>1164</c:v>
                </c:pt>
                <c:pt idx="2">
                  <c:v>1453</c:v>
                </c:pt>
                <c:pt idx="3">
                  <c:v>1299</c:v>
                </c:pt>
                <c:pt idx="4">
                  <c:v>1682</c:v>
                </c:pt>
                <c:pt idx="6">
                  <c:v>297</c:v>
                </c:pt>
                <c:pt idx="7">
                  <c:v>398</c:v>
                </c:pt>
                <c:pt idx="8">
                  <c:v>389</c:v>
                </c:pt>
                <c:pt idx="9">
                  <c:v>434</c:v>
                </c:pt>
                <c:pt idx="10">
                  <c:v>440</c:v>
                </c:pt>
                <c:pt idx="12">
                  <c:v>188</c:v>
                </c:pt>
                <c:pt idx="13">
                  <c:v>224</c:v>
                </c:pt>
                <c:pt idx="14">
                  <c:v>214</c:v>
                </c:pt>
                <c:pt idx="15">
                  <c:v>221</c:v>
                </c:pt>
                <c:pt idx="16">
                  <c:v>271</c:v>
                </c:pt>
                <c:pt idx="18">
                  <c:v>17</c:v>
                </c:pt>
                <c:pt idx="19">
                  <c:v>52</c:v>
                </c:pt>
                <c:pt idx="20">
                  <c:v>84</c:v>
                </c:pt>
                <c:pt idx="21">
                  <c:v>61</c:v>
                </c:pt>
                <c:pt idx="22">
                  <c:v>61</c:v>
                </c:pt>
              </c:numCache>
            </c:numRef>
          </c:val>
          <c:extLst>
            <c:ext xmlns:c16="http://schemas.microsoft.com/office/drawing/2014/chart" uri="{C3380CC4-5D6E-409C-BE32-E72D297353CC}">
              <c16:uniqueId val="{00000020-0F3B-4DE0-B63E-CE9B02BD96A3}"/>
            </c:ext>
          </c:extLst>
        </c:ser>
        <c:dLbls>
          <c:showLegendKey val="0"/>
          <c:showVal val="1"/>
          <c:showCatName val="0"/>
          <c:showSerName val="0"/>
          <c:showPercent val="0"/>
          <c:showBubbleSize val="0"/>
        </c:dLbls>
        <c:gapWidth val="150"/>
        <c:axId val="455618800"/>
        <c:axId val="455619632"/>
      </c:barChart>
      <c:catAx>
        <c:axId val="455618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55619632"/>
        <c:crosses val="autoZero"/>
        <c:auto val="1"/>
        <c:lblAlgn val="ctr"/>
        <c:lblOffset val="100"/>
        <c:noMultiLvlLbl val="0"/>
      </c:catAx>
      <c:valAx>
        <c:axId val="455619632"/>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556188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就労移行率!$F$17</c:f>
              <c:strCache>
                <c:ptCount val="1"/>
                <c:pt idx="0">
                  <c:v>一般就労実績のない事業所</c:v>
                </c:pt>
              </c:strCache>
            </c:strRef>
          </c:tx>
          <c:spPr>
            <a:solidFill>
              <a:schemeClr val="accent3">
                <a:shade val="76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就労移行率!$G$16:$L$16</c:f>
              <c:strCache>
                <c:ptCount val="6"/>
                <c:pt idx="0">
                  <c:v>H28</c:v>
                </c:pt>
                <c:pt idx="1">
                  <c:v>H29</c:v>
                </c:pt>
                <c:pt idx="2">
                  <c:v>H30</c:v>
                </c:pt>
                <c:pt idx="3">
                  <c:v>R1</c:v>
                </c:pt>
                <c:pt idx="4">
                  <c:v>R2</c:v>
                </c:pt>
                <c:pt idx="5">
                  <c:v>R3</c:v>
                </c:pt>
              </c:strCache>
            </c:strRef>
          </c:cat>
          <c:val>
            <c:numRef>
              <c:f>就労移行率!$G$17:$L$17</c:f>
              <c:numCache>
                <c:formatCode>General</c:formatCode>
                <c:ptCount val="6"/>
                <c:pt idx="0">
                  <c:v>64</c:v>
                </c:pt>
                <c:pt idx="1">
                  <c:v>80</c:v>
                </c:pt>
                <c:pt idx="2">
                  <c:v>73</c:v>
                </c:pt>
                <c:pt idx="3">
                  <c:v>65</c:v>
                </c:pt>
                <c:pt idx="4">
                  <c:v>84</c:v>
                </c:pt>
                <c:pt idx="5">
                  <c:v>72</c:v>
                </c:pt>
              </c:numCache>
            </c:numRef>
          </c:val>
          <c:extLst>
            <c:ext xmlns:c16="http://schemas.microsoft.com/office/drawing/2014/chart" uri="{C3380CC4-5D6E-409C-BE32-E72D297353CC}">
              <c16:uniqueId val="{00000000-4896-4523-A535-6ABDC366A444}"/>
            </c:ext>
          </c:extLst>
        </c:ser>
        <c:ser>
          <c:idx val="1"/>
          <c:order val="1"/>
          <c:tx>
            <c:strRef>
              <c:f>就労移行率!$F$18</c:f>
              <c:strCache>
                <c:ptCount val="1"/>
                <c:pt idx="0">
                  <c:v>うち、開設から2年以上</c:v>
                </c:pt>
              </c:strCache>
            </c:strRef>
          </c:tx>
          <c:spPr>
            <a:solidFill>
              <a:schemeClr val="accent3">
                <a:tint val="77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就労移行率!$G$16:$L$16</c:f>
              <c:strCache>
                <c:ptCount val="6"/>
                <c:pt idx="0">
                  <c:v>H28</c:v>
                </c:pt>
                <c:pt idx="1">
                  <c:v>H29</c:v>
                </c:pt>
                <c:pt idx="2">
                  <c:v>H30</c:v>
                </c:pt>
                <c:pt idx="3">
                  <c:v>R1</c:v>
                </c:pt>
                <c:pt idx="4">
                  <c:v>R2</c:v>
                </c:pt>
                <c:pt idx="5">
                  <c:v>R3</c:v>
                </c:pt>
              </c:strCache>
            </c:strRef>
          </c:cat>
          <c:val>
            <c:numRef>
              <c:f>就労移行率!$G$18:$L$18</c:f>
              <c:numCache>
                <c:formatCode>General</c:formatCode>
                <c:ptCount val="6"/>
                <c:pt idx="0">
                  <c:v>14</c:v>
                </c:pt>
                <c:pt idx="1">
                  <c:v>28</c:v>
                </c:pt>
                <c:pt idx="2">
                  <c:v>27</c:v>
                </c:pt>
                <c:pt idx="3">
                  <c:v>36</c:v>
                </c:pt>
                <c:pt idx="4">
                  <c:v>45</c:v>
                </c:pt>
                <c:pt idx="5">
                  <c:v>39</c:v>
                </c:pt>
              </c:numCache>
            </c:numRef>
          </c:val>
          <c:extLst>
            <c:ext xmlns:c16="http://schemas.microsoft.com/office/drawing/2014/chart" uri="{C3380CC4-5D6E-409C-BE32-E72D297353CC}">
              <c16:uniqueId val="{00000001-4896-4523-A535-6ABDC366A444}"/>
            </c:ext>
          </c:extLst>
        </c:ser>
        <c:dLbls>
          <c:dLblPos val="outEnd"/>
          <c:showLegendKey val="0"/>
          <c:showVal val="1"/>
          <c:showCatName val="0"/>
          <c:showSerName val="0"/>
          <c:showPercent val="0"/>
          <c:showBubbleSize val="0"/>
        </c:dLbls>
        <c:gapWidth val="219"/>
        <c:overlap val="-27"/>
        <c:axId val="451333711"/>
        <c:axId val="146415775"/>
      </c:barChart>
      <c:catAx>
        <c:axId val="451333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46415775"/>
        <c:crosses val="autoZero"/>
        <c:auto val="1"/>
        <c:lblAlgn val="ctr"/>
        <c:lblOffset val="100"/>
        <c:noMultiLvlLbl val="0"/>
      </c:catAx>
      <c:valAx>
        <c:axId val="1464157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ltLang="en-US"/>
                  <a:t>事業所数</a:t>
                </a:r>
              </a:p>
            </c:rich>
          </c:tx>
          <c:layout/>
          <c:overlay val="0"/>
          <c:spPr>
            <a:noFill/>
            <a:ln>
              <a:noFill/>
            </a:ln>
            <a:effectLst/>
          </c:spPr>
          <c:txPr>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5133371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手帳保持者数!$A$3</c:f>
              <c:strCache>
                <c:ptCount val="1"/>
                <c:pt idx="0">
                  <c:v>療育手帳</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手帳保持者数!$B$1:$F$1</c:f>
              <c:strCache>
                <c:ptCount val="5"/>
                <c:pt idx="0">
                  <c:v>H29</c:v>
                </c:pt>
                <c:pt idx="1">
                  <c:v>H30</c:v>
                </c:pt>
                <c:pt idx="2">
                  <c:v>R1</c:v>
                </c:pt>
                <c:pt idx="3">
                  <c:v>R2</c:v>
                </c:pt>
                <c:pt idx="4">
                  <c:v>R3</c:v>
                </c:pt>
              </c:strCache>
            </c:strRef>
          </c:cat>
          <c:val>
            <c:numRef>
              <c:f>手帳保持者数!$B$3:$F$3</c:f>
              <c:numCache>
                <c:formatCode>#,##0_);[Red]\(#,##0\)</c:formatCode>
                <c:ptCount val="5"/>
                <c:pt idx="0">
                  <c:v>82028</c:v>
                </c:pt>
                <c:pt idx="1">
                  <c:v>85487</c:v>
                </c:pt>
                <c:pt idx="2">
                  <c:v>88930</c:v>
                </c:pt>
                <c:pt idx="3">
                  <c:v>91962</c:v>
                </c:pt>
                <c:pt idx="4">
                  <c:v>95624</c:v>
                </c:pt>
              </c:numCache>
            </c:numRef>
          </c:val>
          <c:extLst>
            <c:ext xmlns:c16="http://schemas.microsoft.com/office/drawing/2014/chart" uri="{C3380CC4-5D6E-409C-BE32-E72D297353CC}">
              <c16:uniqueId val="{00000000-B2E3-444C-B55D-00BF9D381C93}"/>
            </c:ext>
          </c:extLst>
        </c:ser>
        <c:dLbls>
          <c:dLblPos val="outEnd"/>
          <c:showLegendKey val="0"/>
          <c:showVal val="1"/>
          <c:showCatName val="0"/>
          <c:showSerName val="0"/>
          <c:showPercent val="0"/>
          <c:showBubbleSize val="0"/>
        </c:dLbls>
        <c:gapWidth val="219"/>
        <c:overlap val="-27"/>
        <c:axId val="77289535"/>
        <c:axId val="146426175"/>
      </c:barChart>
      <c:catAx>
        <c:axId val="7728953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t>単位：人</a:t>
                </a:r>
              </a:p>
            </c:rich>
          </c:tx>
          <c:layout>
            <c:manualLayout>
              <c:xMode val="edge"/>
              <c:yMode val="edge"/>
              <c:x val="1.9208223972003523E-2"/>
              <c:y val="7.634259259259262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46426175"/>
        <c:crosses val="autoZero"/>
        <c:auto val="1"/>
        <c:lblAlgn val="ctr"/>
        <c:lblOffset val="100"/>
        <c:noMultiLvlLbl val="0"/>
      </c:catAx>
      <c:valAx>
        <c:axId val="14642617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772895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手帳保持者数!$A$4</c:f>
              <c:strCache>
                <c:ptCount val="1"/>
                <c:pt idx="0">
                  <c:v>精神障がい者保健福祉手帳</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手帳保持者数!$B$1:$F$1</c:f>
              <c:strCache>
                <c:ptCount val="5"/>
                <c:pt idx="0">
                  <c:v>H29</c:v>
                </c:pt>
                <c:pt idx="1">
                  <c:v>H30</c:v>
                </c:pt>
                <c:pt idx="2">
                  <c:v>R1</c:v>
                </c:pt>
                <c:pt idx="3">
                  <c:v>R2</c:v>
                </c:pt>
                <c:pt idx="4">
                  <c:v>R3</c:v>
                </c:pt>
              </c:strCache>
            </c:strRef>
          </c:cat>
          <c:val>
            <c:numRef>
              <c:f>手帳保持者数!$B$4:$F$4</c:f>
              <c:numCache>
                <c:formatCode>#,##0_);[Red]\(#,##0\)</c:formatCode>
                <c:ptCount val="5"/>
                <c:pt idx="0">
                  <c:v>87045</c:v>
                </c:pt>
                <c:pt idx="1">
                  <c:v>92637</c:v>
                </c:pt>
                <c:pt idx="2">
                  <c:v>100109</c:v>
                </c:pt>
                <c:pt idx="3">
                  <c:v>104629</c:v>
                </c:pt>
                <c:pt idx="4">
                  <c:v>111415</c:v>
                </c:pt>
              </c:numCache>
            </c:numRef>
          </c:val>
          <c:extLst>
            <c:ext xmlns:c16="http://schemas.microsoft.com/office/drawing/2014/chart" uri="{C3380CC4-5D6E-409C-BE32-E72D297353CC}">
              <c16:uniqueId val="{00000000-87B9-4583-8824-EEE934C64F9A}"/>
            </c:ext>
          </c:extLst>
        </c:ser>
        <c:dLbls>
          <c:dLblPos val="outEnd"/>
          <c:showLegendKey val="0"/>
          <c:showVal val="1"/>
          <c:showCatName val="0"/>
          <c:showSerName val="0"/>
          <c:showPercent val="0"/>
          <c:showBubbleSize val="0"/>
        </c:dLbls>
        <c:gapWidth val="219"/>
        <c:overlap val="-27"/>
        <c:axId val="77293135"/>
        <c:axId val="146409119"/>
      </c:barChart>
      <c:catAx>
        <c:axId val="7729313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t>単位：人</a:t>
                </a:r>
              </a:p>
            </c:rich>
          </c:tx>
          <c:layout>
            <c:manualLayout>
              <c:xMode val="edge"/>
              <c:yMode val="edge"/>
              <c:x val="1.6430446194225744E-2"/>
              <c:y val="6.245370370370374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46409119"/>
        <c:crosses val="autoZero"/>
        <c:auto val="1"/>
        <c:lblAlgn val="ctr"/>
        <c:lblOffset val="100"/>
        <c:noMultiLvlLbl val="0"/>
      </c:catAx>
      <c:valAx>
        <c:axId val="146409119"/>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772931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11817618042476"/>
          <c:y val="0.17264075283315256"/>
          <c:w val="0.83001544161818486"/>
          <c:h val="0.5903687781324839"/>
        </c:manualLayout>
      </c:layout>
      <c:barChart>
        <c:barDir val="col"/>
        <c:grouping val="clustered"/>
        <c:varyColors val="0"/>
        <c:ser>
          <c:idx val="0"/>
          <c:order val="0"/>
          <c:tx>
            <c:strRef>
              <c:f>'[参考：R2就労人数調査集計（移行、A、B、自立生活）.xlsx]4.1利用者数'!$B$1</c:f>
              <c:strCache>
                <c:ptCount val="1"/>
                <c:pt idx="0">
                  <c:v>H30</c:v>
                </c:pt>
              </c:strCache>
            </c:strRef>
          </c:tx>
          <c:spPr>
            <a:pattFill prst="openDmnd">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'[参考：R2就労人数調査集計（移行、A、B、自立生活）.xlsx]4.1利用者数'!$A$2:$A$5</c:f>
              <c:strCache>
                <c:ptCount val="4"/>
                <c:pt idx="0">
                  <c:v>就労移行支援</c:v>
                </c:pt>
                <c:pt idx="1">
                  <c:v>就労継続支援A型</c:v>
                </c:pt>
                <c:pt idx="2">
                  <c:v>就労継続支援B型</c:v>
                </c:pt>
                <c:pt idx="3">
                  <c:v>就労定着支援</c:v>
                </c:pt>
              </c:strCache>
            </c:strRef>
          </c:cat>
          <c:val>
            <c:numRef>
              <c:f>'[参考：R2就労人数調査集計（移行、A、B、自立生活）.xlsx]4.1利用者数'!$B$2:$B$5</c:f>
              <c:numCache>
                <c:formatCode>#,##0_);[Red]\(#,##0\)</c:formatCode>
                <c:ptCount val="4"/>
                <c:pt idx="0">
                  <c:v>3229</c:v>
                </c:pt>
                <c:pt idx="1">
                  <c:v>5388</c:v>
                </c:pt>
                <c:pt idx="2">
                  <c:v>14173</c:v>
                </c:pt>
                <c:pt idx="3">
                  <c:v>0</c:v>
                </c:pt>
              </c:numCache>
            </c:numRef>
          </c:val>
          <c:extLst xmlns:c15="http://schemas.microsoft.com/office/drawing/2012/chart">
            <c:ext xmlns:c16="http://schemas.microsoft.com/office/drawing/2014/chart" uri="{C3380CC4-5D6E-409C-BE32-E72D297353CC}">
              <c16:uniqueId val="{00000000-00E5-42D8-96AF-65B7742BBA7B}"/>
            </c:ext>
          </c:extLst>
        </c:ser>
        <c:ser>
          <c:idx val="1"/>
          <c:order val="1"/>
          <c:tx>
            <c:strRef>
              <c:f>'[参考：R2就労人数調査集計（移行、A、B、自立生活）.xlsx]4.1利用者数'!$C$1</c:f>
              <c:strCache>
                <c:ptCount val="1"/>
                <c:pt idx="0">
                  <c:v>R1</c:v>
                </c:pt>
              </c:strCache>
            </c:strRef>
          </c:tx>
          <c:spPr>
            <a:pattFill prst="pct10">
              <a:fgClr>
                <a:schemeClr val="tx1"/>
              </a:fgClr>
              <a:bgClr>
                <a:schemeClr val="bg1"/>
              </a:bgClr>
            </a:pattFill>
            <a:ln>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'[参考：R2就労人数調査集計（移行、A、B、自立生活）.xlsx]4.1利用者数'!$A$2:$A$5</c:f>
              <c:strCache>
                <c:ptCount val="4"/>
                <c:pt idx="0">
                  <c:v>就労移行支援</c:v>
                </c:pt>
                <c:pt idx="1">
                  <c:v>就労継続支援A型</c:v>
                </c:pt>
                <c:pt idx="2">
                  <c:v>就労継続支援B型</c:v>
                </c:pt>
                <c:pt idx="3">
                  <c:v>就労定着支援</c:v>
                </c:pt>
              </c:strCache>
            </c:strRef>
          </c:cat>
          <c:val>
            <c:numRef>
              <c:f>'[参考：R2就労人数調査集計（移行、A、B、自立生活）.xlsx]4.1利用者数'!$C$2:$C$5</c:f>
              <c:numCache>
                <c:formatCode>#,##0_);[Red]\(#,##0\)</c:formatCode>
                <c:ptCount val="4"/>
                <c:pt idx="0">
                  <c:v>3390</c:v>
                </c:pt>
                <c:pt idx="1">
                  <c:v>5750</c:v>
                </c:pt>
                <c:pt idx="2">
                  <c:v>16564</c:v>
                </c:pt>
                <c:pt idx="3">
                  <c:v>0</c:v>
                </c:pt>
              </c:numCache>
            </c:numRef>
          </c:val>
          <c:extLst>
            <c:ext xmlns:c16="http://schemas.microsoft.com/office/drawing/2014/chart" uri="{C3380CC4-5D6E-409C-BE32-E72D297353CC}">
              <c16:uniqueId val="{00000001-00E5-42D8-96AF-65B7742BBA7B}"/>
            </c:ext>
          </c:extLst>
        </c:ser>
        <c:ser>
          <c:idx val="2"/>
          <c:order val="2"/>
          <c:tx>
            <c:strRef>
              <c:f>'[参考：R2就労人数調査集計（移行、A、B、自立生活）.xlsx]4.1利用者数'!$D$1</c:f>
              <c:strCache>
                <c:ptCount val="1"/>
                <c:pt idx="0">
                  <c:v>R2</c:v>
                </c:pt>
              </c:strCache>
            </c:strRef>
          </c:tx>
          <c:spPr>
            <a:pattFill prst="dkUpDiag">
              <a:fgClr>
                <a:schemeClr val="tx1"/>
              </a:fgClr>
              <a:bgClr>
                <a:schemeClr val="bg1"/>
              </a:bgClr>
            </a:pattFill>
            <a:ln>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'[参考：R2就労人数調査集計（移行、A、B、自立生活）.xlsx]4.1利用者数'!$A$2:$A$5</c:f>
              <c:strCache>
                <c:ptCount val="4"/>
                <c:pt idx="0">
                  <c:v>就労移行支援</c:v>
                </c:pt>
                <c:pt idx="1">
                  <c:v>就労継続支援A型</c:v>
                </c:pt>
                <c:pt idx="2">
                  <c:v>就労継続支援B型</c:v>
                </c:pt>
                <c:pt idx="3">
                  <c:v>就労定着支援</c:v>
                </c:pt>
              </c:strCache>
            </c:strRef>
          </c:cat>
          <c:val>
            <c:numRef>
              <c:f>'[参考：R2就労人数調査集計（移行、A、B、自立生活）.xlsx]4.1利用者数'!$D$2:$D$5</c:f>
              <c:numCache>
                <c:formatCode>#,##0_);[Red]\(#,##0\)</c:formatCode>
                <c:ptCount val="4"/>
                <c:pt idx="0">
                  <c:v>3760</c:v>
                </c:pt>
                <c:pt idx="1">
                  <c:v>6291</c:v>
                </c:pt>
                <c:pt idx="2">
                  <c:v>17959</c:v>
                </c:pt>
                <c:pt idx="3">
                  <c:v>1207</c:v>
                </c:pt>
              </c:numCache>
            </c:numRef>
          </c:val>
          <c:extLst>
            <c:ext xmlns:c16="http://schemas.microsoft.com/office/drawing/2014/chart" uri="{C3380CC4-5D6E-409C-BE32-E72D297353CC}">
              <c16:uniqueId val="{00000002-00E5-42D8-96AF-65B7742BBA7B}"/>
            </c:ext>
          </c:extLst>
        </c:ser>
        <c:ser>
          <c:idx val="3"/>
          <c:order val="3"/>
          <c:tx>
            <c:strRef>
              <c:f>'[参考：R2就労人数調査集計（移行、A、B、自立生活）.xlsx]4.1利用者数'!$E$1</c:f>
              <c:strCache>
                <c:ptCount val="1"/>
                <c:pt idx="0">
                  <c:v>R3</c:v>
                </c:pt>
              </c:strCache>
            </c:strRef>
          </c:tx>
          <c:spPr>
            <a:pattFill prst="pct80">
              <a:fgClr>
                <a:sysClr val="windowText" lastClr="000000"/>
              </a:fgClr>
              <a:bgClr>
                <a:schemeClr val="bg1"/>
              </a:bgClr>
            </a:pattFill>
            <a:ln>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'[参考：R2就労人数調査集計（移行、A、B、自立生活）.xlsx]4.1利用者数'!$A$2:$A$5</c:f>
              <c:strCache>
                <c:ptCount val="4"/>
                <c:pt idx="0">
                  <c:v>就労移行支援</c:v>
                </c:pt>
                <c:pt idx="1">
                  <c:v>就労継続支援A型</c:v>
                </c:pt>
                <c:pt idx="2">
                  <c:v>就労継続支援B型</c:v>
                </c:pt>
                <c:pt idx="3">
                  <c:v>就労定着支援</c:v>
                </c:pt>
              </c:strCache>
            </c:strRef>
          </c:cat>
          <c:val>
            <c:numRef>
              <c:f>'[参考：R2就労人数調査集計（移行、A、B、自立生活）.xlsx]4.1利用者数'!$E$2:$E$5</c:f>
              <c:numCache>
                <c:formatCode>#,##0_);[Red]\(#,##0\)</c:formatCode>
                <c:ptCount val="4"/>
                <c:pt idx="0">
                  <c:v>3841</c:v>
                </c:pt>
                <c:pt idx="1">
                  <c:v>6904</c:v>
                </c:pt>
                <c:pt idx="2">
                  <c:v>20436</c:v>
                </c:pt>
                <c:pt idx="3">
                  <c:v>1410</c:v>
                </c:pt>
              </c:numCache>
            </c:numRef>
          </c:val>
          <c:extLst>
            <c:ext xmlns:c16="http://schemas.microsoft.com/office/drawing/2014/chart" uri="{C3380CC4-5D6E-409C-BE32-E72D297353CC}">
              <c16:uniqueId val="{00000003-00E5-42D8-96AF-65B7742BBA7B}"/>
            </c:ext>
          </c:extLst>
        </c:ser>
        <c:ser>
          <c:idx val="4"/>
          <c:order val="4"/>
          <c:tx>
            <c:strRef>
              <c:f>'[参考：R2就労人数調査集計（移行、A、B、自立生活）.xlsx]4.1利用者数'!$F$1</c:f>
              <c:strCache>
                <c:ptCount val="1"/>
                <c:pt idx="0">
                  <c:v>R4</c:v>
                </c:pt>
              </c:strCache>
            </c:strRef>
          </c:tx>
          <c:spPr>
            <a:pattFill prst="narHorz">
              <a:fgClr>
                <a:sysClr val="windowText" lastClr="000000"/>
              </a:fgClr>
              <a:bgClr>
                <a:schemeClr val="bg1"/>
              </a:bgClr>
            </a:pattFill>
            <a:ln>
              <a:solidFill>
                <a:schemeClr val="tx1">
                  <a:lumMod val="50000"/>
                  <a:lumOff val="50000"/>
                </a:schemeClr>
              </a:solidFill>
            </a:ln>
            <a:effectLst/>
          </c:spPr>
          <c:invertIfNegative val="0"/>
          <c:dLbls>
            <c:dLbl>
              <c:idx val="2"/>
              <c:layout>
                <c:manualLayout>
                  <c:x val="-1.5053414730821239E-3"/>
                  <c:y val="1.345934601885527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0E5-42D8-96AF-65B7742BBA7B}"/>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'[参考：R2就労人数調査集計（移行、A、B、自立生活）.xlsx]4.1利用者数'!$A$2:$A$5</c:f>
              <c:strCache>
                <c:ptCount val="4"/>
                <c:pt idx="0">
                  <c:v>就労移行支援</c:v>
                </c:pt>
                <c:pt idx="1">
                  <c:v>就労継続支援A型</c:v>
                </c:pt>
                <c:pt idx="2">
                  <c:v>就労継続支援B型</c:v>
                </c:pt>
                <c:pt idx="3">
                  <c:v>就労定着支援</c:v>
                </c:pt>
              </c:strCache>
            </c:strRef>
          </c:cat>
          <c:val>
            <c:numRef>
              <c:f>'[参考：R2就労人数調査集計（移行、A、B、自立生活）.xlsx]4.1利用者数'!$F$2:$F$5</c:f>
              <c:numCache>
                <c:formatCode>#,##0_);[Red]\(#,##0\)</c:formatCode>
                <c:ptCount val="4"/>
                <c:pt idx="0">
                  <c:v>3835</c:v>
                </c:pt>
                <c:pt idx="1">
                  <c:v>7680</c:v>
                </c:pt>
                <c:pt idx="2">
                  <c:v>23344</c:v>
                </c:pt>
                <c:pt idx="3">
                  <c:v>1502</c:v>
                </c:pt>
              </c:numCache>
            </c:numRef>
          </c:val>
          <c:extLst>
            <c:ext xmlns:c16="http://schemas.microsoft.com/office/drawing/2014/chart" uri="{C3380CC4-5D6E-409C-BE32-E72D297353CC}">
              <c16:uniqueId val="{00000004-00E5-42D8-96AF-65B7742BBA7B}"/>
            </c:ext>
          </c:extLst>
        </c:ser>
        <c:dLbls>
          <c:dLblPos val="outEnd"/>
          <c:showLegendKey val="0"/>
          <c:showVal val="1"/>
          <c:showCatName val="0"/>
          <c:showSerName val="0"/>
          <c:showPercent val="0"/>
          <c:showBubbleSize val="0"/>
        </c:dLbls>
        <c:gapWidth val="219"/>
        <c:overlap val="-27"/>
        <c:axId val="393062191"/>
        <c:axId val="401272047"/>
        <c:extLst/>
      </c:barChart>
      <c:catAx>
        <c:axId val="393062191"/>
        <c:scaling>
          <c:orientation val="minMax"/>
        </c:scaling>
        <c:delete val="0"/>
        <c:axPos val="b"/>
        <c:title>
          <c:tx>
            <c:rich>
              <a:bodyPr rot="0" spcFirstLastPara="1" vertOverflow="ellipsis" vert="horz" wrap="square" anchor="ctr" anchorCtr="1"/>
              <a:lstStyle/>
              <a:p>
                <a:pPr>
                  <a:defRPr sz="7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ja-JP" altLang="en-US" sz="700"/>
                  <a:t>単位：人</a:t>
                </a:r>
              </a:p>
            </c:rich>
          </c:tx>
          <c:layout>
            <c:manualLayout>
              <c:xMode val="edge"/>
              <c:yMode val="edge"/>
              <c:x val="4.9038225060577104E-2"/>
              <c:y val="4.7103747448235644E-2"/>
            </c:manualLayout>
          </c:layout>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401272047"/>
        <c:crosses val="autoZero"/>
        <c:auto val="1"/>
        <c:lblAlgn val="ctr"/>
        <c:lblOffset val="100"/>
        <c:noMultiLvlLbl val="0"/>
      </c:catAx>
      <c:valAx>
        <c:axId val="4012720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r>
                  <a:rPr lang="ja-JP" altLang="en-US"/>
                  <a:t>利用者数</a:t>
                </a:r>
              </a:p>
            </c:rich>
          </c:tx>
          <c:layout/>
          <c:overlay val="0"/>
          <c:spPr>
            <a:noFill/>
            <a:ln>
              <a:noFill/>
            </a:ln>
            <a:effectLst/>
          </c:spPr>
          <c:txPr>
            <a:bodyPr rot="0" spcFirstLastPara="1" vertOverflow="ellipsis" vert="eaVert" wrap="square" anchor="ctr" anchorCtr="1"/>
            <a:lstStyle/>
            <a:p>
              <a:pPr>
                <a:defRPr sz="10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crossAx val="39306219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lineChart>
        <c:grouping val="standard"/>
        <c:varyColors val="0"/>
        <c:ser>
          <c:idx val="0"/>
          <c:order val="0"/>
          <c:tx>
            <c:strRef>
              <c:f>'事業所数 (2)'!$A$2</c:f>
              <c:strCache>
                <c:ptCount val="1"/>
                <c:pt idx="0">
                  <c:v>就労移行支援</c:v>
                </c:pt>
              </c:strCache>
            </c:strRef>
          </c:tx>
          <c:spPr>
            <a:ln w="28575" cap="rnd">
              <a:solidFill>
                <a:schemeClr val="accent3">
                  <a:shade val="58000"/>
                </a:schemeClr>
              </a:solidFill>
              <a:round/>
            </a:ln>
            <a:effectLst/>
          </c:spPr>
          <c:marker>
            <c:symbol val="diamond"/>
            <c:size val="5"/>
            <c:spPr>
              <a:solidFill>
                <a:schemeClr val="accent3">
                  <a:shade val="65000"/>
                </a:schemeClr>
              </a:solidFill>
              <a:ln w="9525">
                <a:solidFill>
                  <a:schemeClr val="accent3">
                    <a:shade val="65000"/>
                  </a:schemeClr>
                </a:solidFill>
              </a:ln>
              <a:effectLst/>
            </c:spPr>
          </c:marker>
          <c:dLbls>
            <c:dLbl>
              <c:idx val="0"/>
              <c:layout>
                <c:manualLayout>
                  <c:x val="-3.15E-2"/>
                  <c:y val="5.79050014581508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997-4B60-A0EB-6A69184C0F05}"/>
                </c:ext>
              </c:extLst>
            </c:dLbl>
            <c:dLbl>
              <c:idx val="1"/>
              <c:layout>
                <c:manualLayout>
                  <c:x val="-4.2611111111111162E-2"/>
                  <c:y val="4.864574219889180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997-4B60-A0EB-6A69184C0F05}"/>
                </c:ext>
              </c:extLst>
            </c:dLbl>
            <c:dLbl>
              <c:idx val="2"/>
              <c:layout>
                <c:manualLayout>
                  <c:x val="-4.5388888888888888E-2"/>
                  <c:y val="5.327537182852143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997-4B60-A0EB-6A69184C0F05}"/>
                </c:ext>
              </c:extLst>
            </c:dLbl>
            <c:dLbl>
              <c:idx val="3"/>
              <c:layout>
                <c:manualLayout>
                  <c:x val="-4.5388888888888888E-2"/>
                  <c:y val="5.32753718285213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997-4B60-A0EB-6A69184C0F05}"/>
                </c:ext>
              </c:extLst>
            </c:dLbl>
            <c:dLbl>
              <c:idx val="4"/>
              <c:layout>
                <c:manualLayout>
                  <c:x val="-5.0944444444444549E-2"/>
                  <c:y val="5.327537182852143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997-4B60-A0EB-6A69184C0F05}"/>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'事業所数 (2)'!$B$1:$F$1</c:f>
              <c:strCache>
                <c:ptCount val="5"/>
                <c:pt idx="0">
                  <c:v>H30</c:v>
                </c:pt>
                <c:pt idx="1">
                  <c:v>R1</c:v>
                </c:pt>
                <c:pt idx="2">
                  <c:v>R2</c:v>
                </c:pt>
                <c:pt idx="3">
                  <c:v>R3</c:v>
                </c:pt>
                <c:pt idx="4">
                  <c:v>R4</c:v>
                </c:pt>
              </c:strCache>
            </c:strRef>
          </c:cat>
          <c:val>
            <c:numRef>
              <c:f>'事業所数 (2)'!$B$2:$F$2</c:f>
              <c:numCache>
                <c:formatCode>#,##0_);[Red]\(#,##0\)</c:formatCode>
                <c:ptCount val="5"/>
                <c:pt idx="0">
                  <c:v>323</c:v>
                </c:pt>
                <c:pt idx="1">
                  <c:v>325</c:v>
                </c:pt>
                <c:pt idx="2">
                  <c:v>316</c:v>
                </c:pt>
                <c:pt idx="3">
                  <c:v>323</c:v>
                </c:pt>
                <c:pt idx="4">
                  <c:v>337</c:v>
                </c:pt>
              </c:numCache>
            </c:numRef>
          </c:val>
          <c:smooth val="0"/>
          <c:extLst>
            <c:ext xmlns:c16="http://schemas.microsoft.com/office/drawing/2014/chart" uri="{C3380CC4-5D6E-409C-BE32-E72D297353CC}">
              <c16:uniqueId val="{00000005-3997-4B60-A0EB-6A69184C0F05}"/>
            </c:ext>
          </c:extLst>
        </c:ser>
        <c:ser>
          <c:idx val="1"/>
          <c:order val="1"/>
          <c:tx>
            <c:strRef>
              <c:f>'事業所数 (2)'!$A$3</c:f>
              <c:strCache>
                <c:ptCount val="1"/>
                <c:pt idx="0">
                  <c:v>就労移行支援A型</c:v>
                </c:pt>
              </c:strCache>
            </c:strRef>
          </c:tx>
          <c:spPr>
            <a:ln w="28575" cap="rnd">
              <a:solidFill>
                <a:schemeClr val="accent3">
                  <a:shade val="86000"/>
                </a:schemeClr>
              </a:solidFill>
              <a:prstDash val="sysDash"/>
              <a:round/>
            </a:ln>
            <a:effectLst/>
          </c:spPr>
          <c:marker>
            <c:symbol val="square"/>
            <c:size val="5"/>
            <c:spPr>
              <a:solidFill>
                <a:schemeClr val="accent3"/>
              </a:solidFill>
              <a:ln w="9525">
                <a:solidFill>
                  <a:schemeClr val="accent3"/>
                </a:solidFill>
              </a:ln>
              <a:effectLst/>
            </c:spPr>
          </c:marker>
          <c:dLbls>
            <c:dLbl>
              <c:idx val="0"/>
              <c:layout>
                <c:manualLayout>
                  <c:x val="-4.5388888888888916E-2"/>
                  <c:y val="-5.32061096529600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997-4B60-A0EB-6A69184C0F05}"/>
                </c:ext>
              </c:extLst>
            </c:dLbl>
            <c:dLbl>
              <c:idx val="1"/>
              <c:layout>
                <c:manualLayout>
                  <c:x val="-4.5388888888888888E-2"/>
                  <c:y val="-7.172462817147864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997-4B60-A0EB-6A69184C0F05}"/>
                </c:ext>
              </c:extLst>
            </c:dLbl>
            <c:dLbl>
              <c:idx val="2"/>
              <c:layout>
                <c:manualLayout>
                  <c:x val="-3.15E-2"/>
                  <c:y val="-6.70949985418489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997-4B60-A0EB-6A69184C0F05}"/>
                </c:ext>
              </c:extLst>
            </c:dLbl>
            <c:dLbl>
              <c:idx val="3"/>
              <c:layout>
                <c:manualLayout>
                  <c:x val="-3.9833333333333332E-2"/>
                  <c:y val="-6.246536891221939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997-4B60-A0EB-6A69184C0F05}"/>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'事業所数 (2)'!$B$1:$F$1</c:f>
              <c:strCache>
                <c:ptCount val="5"/>
                <c:pt idx="0">
                  <c:v>H30</c:v>
                </c:pt>
                <c:pt idx="1">
                  <c:v>R1</c:v>
                </c:pt>
                <c:pt idx="2">
                  <c:v>R2</c:v>
                </c:pt>
                <c:pt idx="3">
                  <c:v>R3</c:v>
                </c:pt>
                <c:pt idx="4">
                  <c:v>R4</c:v>
                </c:pt>
              </c:strCache>
            </c:strRef>
          </c:cat>
          <c:val>
            <c:numRef>
              <c:f>'事業所数 (2)'!$B$3:$F$3</c:f>
              <c:numCache>
                <c:formatCode>#,##0_);[Red]\(#,##0\)</c:formatCode>
                <c:ptCount val="5"/>
                <c:pt idx="0">
                  <c:v>329</c:v>
                </c:pt>
                <c:pt idx="1">
                  <c:v>345</c:v>
                </c:pt>
                <c:pt idx="2">
                  <c:v>347</c:v>
                </c:pt>
                <c:pt idx="3">
                  <c:v>394</c:v>
                </c:pt>
                <c:pt idx="4">
                  <c:v>442</c:v>
                </c:pt>
              </c:numCache>
            </c:numRef>
          </c:val>
          <c:smooth val="0"/>
          <c:extLst>
            <c:ext xmlns:c16="http://schemas.microsoft.com/office/drawing/2014/chart" uri="{C3380CC4-5D6E-409C-BE32-E72D297353CC}">
              <c16:uniqueId val="{0000000A-3997-4B60-A0EB-6A69184C0F05}"/>
            </c:ext>
          </c:extLst>
        </c:ser>
        <c:ser>
          <c:idx val="2"/>
          <c:order val="2"/>
          <c:tx>
            <c:strRef>
              <c:f>'事業所数 (2)'!$A$4</c:f>
              <c:strCache>
                <c:ptCount val="1"/>
                <c:pt idx="0">
                  <c:v>就労移行支援B型</c:v>
                </c:pt>
              </c:strCache>
            </c:strRef>
          </c:tx>
          <c:spPr>
            <a:ln w="28575" cap="rnd" cmpd="dbl">
              <a:solidFill>
                <a:schemeClr val="accent3">
                  <a:tint val="86000"/>
                </a:schemeClr>
              </a:solidFill>
              <a:round/>
            </a:ln>
            <a:effectLst/>
          </c:spPr>
          <c:marker>
            <c:symbol val="triangle"/>
            <c:size val="5"/>
            <c:spPr>
              <a:solidFill>
                <a:schemeClr val="accent3">
                  <a:tint val="65000"/>
                </a:schemeClr>
              </a:solidFill>
              <a:ln w="9525">
                <a:solidFill>
                  <a:schemeClr val="accent3">
                    <a:tint val="65000"/>
                  </a:schemeClr>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'事業所数 (2)'!$B$1:$F$1</c:f>
              <c:strCache>
                <c:ptCount val="5"/>
                <c:pt idx="0">
                  <c:v>H30</c:v>
                </c:pt>
                <c:pt idx="1">
                  <c:v>R1</c:v>
                </c:pt>
                <c:pt idx="2">
                  <c:v>R2</c:v>
                </c:pt>
                <c:pt idx="3">
                  <c:v>R3</c:v>
                </c:pt>
                <c:pt idx="4">
                  <c:v>R4</c:v>
                </c:pt>
              </c:strCache>
            </c:strRef>
          </c:cat>
          <c:val>
            <c:numRef>
              <c:f>'事業所数 (2)'!$B$4:$F$4</c:f>
              <c:numCache>
                <c:formatCode>#,##0_);[Red]\(#,##0\)</c:formatCode>
                <c:ptCount val="5"/>
                <c:pt idx="0">
                  <c:v>888</c:v>
                </c:pt>
                <c:pt idx="1">
                  <c:v>979</c:v>
                </c:pt>
                <c:pt idx="2">
                  <c:v>1066</c:v>
                </c:pt>
                <c:pt idx="3">
                  <c:v>1185</c:v>
                </c:pt>
                <c:pt idx="4">
                  <c:v>1369</c:v>
                </c:pt>
              </c:numCache>
            </c:numRef>
          </c:val>
          <c:smooth val="0"/>
          <c:extLst>
            <c:ext xmlns:c16="http://schemas.microsoft.com/office/drawing/2014/chart" uri="{C3380CC4-5D6E-409C-BE32-E72D297353CC}">
              <c16:uniqueId val="{0000000B-3997-4B60-A0EB-6A69184C0F05}"/>
            </c:ext>
          </c:extLst>
        </c:ser>
        <c:ser>
          <c:idx val="3"/>
          <c:order val="3"/>
          <c:tx>
            <c:strRef>
              <c:f>'事業所数 (2)'!$A$5</c:f>
              <c:strCache>
                <c:ptCount val="1"/>
                <c:pt idx="0">
                  <c:v>就労定着支援</c:v>
                </c:pt>
              </c:strCache>
            </c:strRef>
          </c:tx>
          <c:spPr>
            <a:ln w="28575" cap="rnd">
              <a:solidFill>
                <a:schemeClr val="accent3">
                  <a:tint val="58000"/>
                </a:schemeClr>
              </a:solidFill>
              <a:round/>
            </a:ln>
            <a:effectLst/>
          </c:spPr>
          <c:marker>
            <c:symbol val="circle"/>
            <c:size val="5"/>
            <c:spPr>
              <a:solidFill>
                <a:schemeClr val="accent3">
                  <a:tint val="58000"/>
                </a:schemeClr>
              </a:solidFill>
              <a:ln w="9525">
                <a:solidFill>
                  <a:schemeClr val="accent3">
                    <a:tint val="58000"/>
                  </a:schemeClr>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'事業所数 (2)'!$B$1:$F$1</c:f>
              <c:strCache>
                <c:ptCount val="5"/>
                <c:pt idx="0">
                  <c:v>H30</c:v>
                </c:pt>
                <c:pt idx="1">
                  <c:v>R1</c:v>
                </c:pt>
                <c:pt idx="2">
                  <c:v>R2</c:v>
                </c:pt>
                <c:pt idx="3">
                  <c:v>R3</c:v>
                </c:pt>
                <c:pt idx="4">
                  <c:v>R4</c:v>
                </c:pt>
              </c:strCache>
            </c:strRef>
          </c:cat>
          <c:val>
            <c:numRef>
              <c:f>'事業所数 (2)'!$B$5:$F$5</c:f>
              <c:numCache>
                <c:formatCode>#,##0_);[Red]\(#,##0\)</c:formatCode>
                <c:ptCount val="5"/>
                <c:pt idx="0" formatCode="General">
                  <c:v>16</c:v>
                </c:pt>
                <c:pt idx="1">
                  <c:v>117</c:v>
                </c:pt>
                <c:pt idx="2">
                  <c:v>141</c:v>
                </c:pt>
                <c:pt idx="3">
                  <c:v>146</c:v>
                </c:pt>
                <c:pt idx="4">
                  <c:v>155</c:v>
                </c:pt>
              </c:numCache>
            </c:numRef>
          </c:val>
          <c:smooth val="0"/>
          <c:extLst>
            <c:ext xmlns:c16="http://schemas.microsoft.com/office/drawing/2014/chart" uri="{C3380CC4-5D6E-409C-BE32-E72D297353CC}">
              <c16:uniqueId val="{0000000C-3997-4B60-A0EB-6A69184C0F05}"/>
            </c:ext>
          </c:extLst>
        </c:ser>
        <c:dLbls>
          <c:showLegendKey val="0"/>
          <c:showVal val="0"/>
          <c:showCatName val="0"/>
          <c:showSerName val="0"/>
          <c:showPercent val="0"/>
          <c:showBubbleSize val="0"/>
        </c:dLbls>
        <c:marker val="1"/>
        <c:smooth val="0"/>
        <c:axId val="2065435359"/>
        <c:axId val="549280383"/>
      </c:lineChart>
      <c:catAx>
        <c:axId val="2065435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549280383"/>
        <c:crosses val="autoZero"/>
        <c:auto val="1"/>
        <c:lblAlgn val="ctr"/>
        <c:lblOffset val="100"/>
        <c:noMultiLvlLbl val="0"/>
      </c:catAx>
      <c:valAx>
        <c:axId val="5492803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r>
                  <a:rPr lang="ja-JP"/>
                  <a:t>事業所数</a:t>
                </a:r>
              </a:p>
            </c:rich>
          </c:tx>
          <c:layout/>
          <c:overlay val="0"/>
          <c:spPr>
            <a:noFill/>
            <a:ln>
              <a:noFill/>
            </a:ln>
            <a:effectLst/>
          </c:spPr>
          <c:txPr>
            <a:bodyPr rot="0" spcFirstLastPara="1" vertOverflow="ellipsis" vert="eaVert"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title>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06543535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a:t>就労移行支援</a:t>
            </a:r>
            <a:endParaRPr lang="en-US" altLang="ja-JP"/>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新規・廃止!$B$2</c:f>
              <c:strCache>
                <c:ptCount val="1"/>
                <c:pt idx="0">
                  <c:v>新規</c:v>
                </c:pt>
              </c:strCache>
            </c:strRef>
          </c:tx>
          <c:spPr>
            <a:solidFill>
              <a:schemeClr val="accent3">
                <a:shade val="76000"/>
              </a:schemeClr>
            </a:solidFill>
            <a:ln>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新規・廃止!$C$1:$G$1</c:f>
              <c:strCache>
                <c:ptCount val="5"/>
                <c:pt idx="0">
                  <c:v>H29</c:v>
                </c:pt>
                <c:pt idx="1">
                  <c:v>H30</c:v>
                </c:pt>
                <c:pt idx="2">
                  <c:v>R1</c:v>
                </c:pt>
                <c:pt idx="3">
                  <c:v>R2</c:v>
                </c:pt>
                <c:pt idx="4">
                  <c:v>R3</c:v>
                </c:pt>
              </c:strCache>
            </c:strRef>
          </c:cat>
          <c:val>
            <c:numRef>
              <c:f>新規・廃止!$C$2:$G$2</c:f>
              <c:numCache>
                <c:formatCode>General</c:formatCode>
                <c:ptCount val="5"/>
                <c:pt idx="0">
                  <c:v>77</c:v>
                </c:pt>
                <c:pt idx="1">
                  <c:v>53</c:v>
                </c:pt>
                <c:pt idx="2">
                  <c:v>41</c:v>
                </c:pt>
                <c:pt idx="3">
                  <c:v>46</c:v>
                </c:pt>
                <c:pt idx="4">
                  <c:v>44</c:v>
                </c:pt>
              </c:numCache>
            </c:numRef>
          </c:val>
          <c:extLst>
            <c:ext xmlns:c16="http://schemas.microsoft.com/office/drawing/2014/chart" uri="{C3380CC4-5D6E-409C-BE32-E72D297353CC}">
              <c16:uniqueId val="{00000000-B2CC-4A21-9C9F-0D7130546132}"/>
            </c:ext>
          </c:extLst>
        </c:ser>
        <c:ser>
          <c:idx val="1"/>
          <c:order val="1"/>
          <c:tx>
            <c:strRef>
              <c:f>新規・廃止!$B$3</c:f>
              <c:strCache>
                <c:ptCount val="1"/>
                <c:pt idx="0">
                  <c:v>廃止</c:v>
                </c:pt>
              </c:strCache>
            </c:strRef>
          </c:tx>
          <c:spPr>
            <a:solidFill>
              <a:schemeClr val="bg1">
                <a:lumMod val="85000"/>
              </a:schemeClr>
            </a:solidFill>
            <a:ln>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新規・廃止!$C$1:$G$1</c:f>
              <c:strCache>
                <c:ptCount val="5"/>
                <c:pt idx="0">
                  <c:v>H29</c:v>
                </c:pt>
                <c:pt idx="1">
                  <c:v>H30</c:v>
                </c:pt>
                <c:pt idx="2">
                  <c:v>R1</c:v>
                </c:pt>
                <c:pt idx="3">
                  <c:v>R2</c:v>
                </c:pt>
                <c:pt idx="4">
                  <c:v>R3</c:v>
                </c:pt>
              </c:strCache>
            </c:strRef>
          </c:cat>
          <c:val>
            <c:numRef>
              <c:f>新規・廃止!$C$3:$G$3</c:f>
              <c:numCache>
                <c:formatCode>General</c:formatCode>
                <c:ptCount val="5"/>
                <c:pt idx="0">
                  <c:v>29</c:v>
                </c:pt>
                <c:pt idx="1">
                  <c:v>46</c:v>
                </c:pt>
                <c:pt idx="2">
                  <c:v>38</c:v>
                </c:pt>
                <c:pt idx="3">
                  <c:v>44</c:v>
                </c:pt>
                <c:pt idx="4">
                  <c:v>25</c:v>
                </c:pt>
              </c:numCache>
            </c:numRef>
          </c:val>
          <c:extLst>
            <c:ext xmlns:c16="http://schemas.microsoft.com/office/drawing/2014/chart" uri="{C3380CC4-5D6E-409C-BE32-E72D297353CC}">
              <c16:uniqueId val="{00000001-B2CC-4A21-9C9F-0D7130546132}"/>
            </c:ext>
          </c:extLst>
        </c:ser>
        <c:dLbls>
          <c:dLblPos val="outEnd"/>
          <c:showLegendKey val="0"/>
          <c:showVal val="1"/>
          <c:showCatName val="0"/>
          <c:showSerName val="0"/>
          <c:showPercent val="0"/>
          <c:showBubbleSize val="0"/>
        </c:dLbls>
        <c:gapWidth val="219"/>
        <c:overlap val="-27"/>
        <c:axId val="1727344383"/>
        <c:axId val="1662310687"/>
      </c:barChart>
      <c:catAx>
        <c:axId val="1727344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662310687"/>
        <c:crosses val="autoZero"/>
        <c:auto val="1"/>
        <c:lblAlgn val="ctr"/>
        <c:lblOffset val="100"/>
        <c:noMultiLvlLbl val="0"/>
      </c:catAx>
      <c:valAx>
        <c:axId val="1662310687"/>
        <c:scaling>
          <c:orientation val="minMax"/>
          <c:max val="8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727344383"/>
        <c:crosses val="autoZero"/>
        <c:crossBetween val="between"/>
      </c:valAx>
      <c:spPr>
        <a:noFill/>
        <a:ln>
          <a:noFill/>
        </a:ln>
        <a:effectLst/>
      </c:spPr>
    </c:plotArea>
    <c:legend>
      <c:legendPos val="b"/>
      <c:layout>
        <c:manualLayout>
          <c:xMode val="edge"/>
          <c:yMode val="edge"/>
          <c:x val="0.41126574803149607"/>
          <c:y val="0.87816856226305062"/>
          <c:w val="0.18857939632545931"/>
          <c:h val="8.016477107028288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a:t>就労継続支援</a:t>
            </a:r>
            <a:r>
              <a:rPr lang="en-US" altLang="ja-JP"/>
              <a:t>B</a:t>
            </a:r>
            <a:r>
              <a:rPr lang="ja-JP" altLang="en-US"/>
              <a:t>型</a:t>
            </a:r>
            <a:endParaRPr lang="en-US" altLang="ja-JP"/>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新規・廃止!$B$6</c:f>
              <c:strCache>
                <c:ptCount val="1"/>
                <c:pt idx="0">
                  <c:v>新規</c:v>
                </c:pt>
              </c:strCache>
            </c:strRef>
          </c:tx>
          <c:spPr>
            <a:solidFill>
              <a:schemeClr val="accent3">
                <a:shade val="76000"/>
              </a:schemeClr>
            </a:solidFill>
            <a:ln>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新規・廃止!$C$1:$G$1</c:f>
              <c:strCache>
                <c:ptCount val="5"/>
                <c:pt idx="0">
                  <c:v>H29</c:v>
                </c:pt>
                <c:pt idx="1">
                  <c:v>H30</c:v>
                </c:pt>
                <c:pt idx="2">
                  <c:v>R1</c:v>
                </c:pt>
                <c:pt idx="3">
                  <c:v>R2</c:v>
                </c:pt>
                <c:pt idx="4">
                  <c:v>R3</c:v>
                </c:pt>
              </c:strCache>
            </c:strRef>
          </c:cat>
          <c:val>
            <c:numRef>
              <c:f>新規・廃止!$C$6:$G$6</c:f>
              <c:numCache>
                <c:formatCode>General</c:formatCode>
                <c:ptCount val="5"/>
                <c:pt idx="0">
                  <c:v>132</c:v>
                </c:pt>
                <c:pt idx="1">
                  <c:v>141</c:v>
                </c:pt>
                <c:pt idx="2">
                  <c:v>159</c:v>
                </c:pt>
                <c:pt idx="3">
                  <c:v>159</c:v>
                </c:pt>
                <c:pt idx="4">
                  <c:v>226</c:v>
                </c:pt>
              </c:numCache>
            </c:numRef>
          </c:val>
          <c:extLst>
            <c:ext xmlns:c16="http://schemas.microsoft.com/office/drawing/2014/chart" uri="{C3380CC4-5D6E-409C-BE32-E72D297353CC}">
              <c16:uniqueId val="{00000000-F297-4BA6-94B6-228820F8F78B}"/>
            </c:ext>
          </c:extLst>
        </c:ser>
        <c:ser>
          <c:idx val="1"/>
          <c:order val="1"/>
          <c:tx>
            <c:strRef>
              <c:f>新規・廃止!$B$7</c:f>
              <c:strCache>
                <c:ptCount val="1"/>
                <c:pt idx="0">
                  <c:v>廃止</c:v>
                </c:pt>
              </c:strCache>
            </c:strRef>
          </c:tx>
          <c:spPr>
            <a:solidFill>
              <a:schemeClr val="bg1">
                <a:lumMod val="85000"/>
              </a:schemeClr>
            </a:solidFill>
            <a:ln>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新規・廃止!$C$1:$G$1</c:f>
              <c:strCache>
                <c:ptCount val="5"/>
                <c:pt idx="0">
                  <c:v>H29</c:v>
                </c:pt>
                <c:pt idx="1">
                  <c:v>H30</c:v>
                </c:pt>
                <c:pt idx="2">
                  <c:v>R1</c:v>
                </c:pt>
                <c:pt idx="3">
                  <c:v>R2</c:v>
                </c:pt>
                <c:pt idx="4">
                  <c:v>R3</c:v>
                </c:pt>
              </c:strCache>
            </c:strRef>
          </c:cat>
          <c:val>
            <c:numRef>
              <c:f>新規・廃止!$C$7:$G$7</c:f>
              <c:numCache>
                <c:formatCode>General</c:formatCode>
                <c:ptCount val="5"/>
                <c:pt idx="0">
                  <c:v>38</c:v>
                </c:pt>
                <c:pt idx="1">
                  <c:v>41</c:v>
                </c:pt>
                <c:pt idx="2">
                  <c:v>48</c:v>
                </c:pt>
                <c:pt idx="3">
                  <c:v>55</c:v>
                </c:pt>
                <c:pt idx="4">
                  <c:v>43</c:v>
                </c:pt>
              </c:numCache>
            </c:numRef>
          </c:val>
          <c:extLst>
            <c:ext xmlns:c16="http://schemas.microsoft.com/office/drawing/2014/chart" uri="{C3380CC4-5D6E-409C-BE32-E72D297353CC}">
              <c16:uniqueId val="{00000001-F297-4BA6-94B6-228820F8F78B}"/>
            </c:ext>
          </c:extLst>
        </c:ser>
        <c:dLbls>
          <c:dLblPos val="outEnd"/>
          <c:showLegendKey val="0"/>
          <c:showVal val="1"/>
          <c:showCatName val="0"/>
          <c:showSerName val="0"/>
          <c:showPercent val="0"/>
          <c:showBubbleSize val="0"/>
        </c:dLbls>
        <c:gapWidth val="219"/>
        <c:overlap val="-27"/>
        <c:axId val="1727344383"/>
        <c:axId val="1662310687"/>
      </c:barChart>
      <c:catAx>
        <c:axId val="1727344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662310687"/>
        <c:crosses val="autoZero"/>
        <c:auto val="1"/>
        <c:lblAlgn val="ctr"/>
        <c:lblOffset val="100"/>
        <c:noMultiLvlLbl val="0"/>
      </c:catAx>
      <c:valAx>
        <c:axId val="1662310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72734438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a:t>就労継続支援</a:t>
            </a:r>
            <a:r>
              <a:rPr lang="en-US" altLang="ja-JP"/>
              <a:t>A</a:t>
            </a:r>
            <a:r>
              <a:rPr lang="ja-JP" altLang="en-US"/>
              <a:t>型</a:t>
            </a:r>
            <a:endParaRPr lang="en-US" altLang="ja-JP"/>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新規・廃止!$B$4</c:f>
              <c:strCache>
                <c:ptCount val="1"/>
                <c:pt idx="0">
                  <c:v>新規</c:v>
                </c:pt>
              </c:strCache>
            </c:strRef>
          </c:tx>
          <c:spPr>
            <a:solidFill>
              <a:schemeClr val="accent3">
                <a:shade val="76000"/>
              </a:schemeClr>
            </a:solidFill>
            <a:ln>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新規・廃止!$C$1:$G$1</c:f>
              <c:strCache>
                <c:ptCount val="5"/>
                <c:pt idx="0">
                  <c:v>H29</c:v>
                </c:pt>
                <c:pt idx="1">
                  <c:v>H30</c:v>
                </c:pt>
                <c:pt idx="2">
                  <c:v>R1</c:v>
                </c:pt>
                <c:pt idx="3">
                  <c:v>R2</c:v>
                </c:pt>
                <c:pt idx="4">
                  <c:v>R3</c:v>
                </c:pt>
              </c:strCache>
            </c:strRef>
          </c:cat>
          <c:val>
            <c:numRef>
              <c:f>新規・廃止!$C$4:$G$4</c:f>
              <c:numCache>
                <c:formatCode>General</c:formatCode>
                <c:ptCount val="5"/>
                <c:pt idx="0">
                  <c:v>70</c:v>
                </c:pt>
                <c:pt idx="1">
                  <c:v>41</c:v>
                </c:pt>
                <c:pt idx="2">
                  <c:v>39</c:v>
                </c:pt>
                <c:pt idx="3">
                  <c:v>63</c:v>
                </c:pt>
                <c:pt idx="4">
                  <c:v>63</c:v>
                </c:pt>
              </c:numCache>
            </c:numRef>
          </c:val>
          <c:extLst>
            <c:ext xmlns:c16="http://schemas.microsoft.com/office/drawing/2014/chart" uri="{C3380CC4-5D6E-409C-BE32-E72D297353CC}">
              <c16:uniqueId val="{00000000-57DD-40FB-BE0B-D59382E7A0D9}"/>
            </c:ext>
          </c:extLst>
        </c:ser>
        <c:ser>
          <c:idx val="1"/>
          <c:order val="1"/>
          <c:tx>
            <c:strRef>
              <c:f>新規・廃止!$B$5</c:f>
              <c:strCache>
                <c:ptCount val="1"/>
                <c:pt idx="0">
                  <c:v>廃止</c:v>
                </c:pt>
              </c:strCache>
            </c:strRef>
          </c:tx>
          <c:spPr>
            <a:solidFill>
              <a:schemeClr val="bg1">
                <a:lumMod val="85000"/>
              </a:schemeClr>
            </a:solidFill>
            <a:ln>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新規・廃止!$C$1:$G$1</c:f>
              <c:strCache>
                <c:ptCount val="5"/>
                <c:pt idx="0">
                  <c:v>H29</c:v>
                </c:pt>
                <c:pt idx="1">
                  <c:v>H30</c:v>
                </c:pt>
                <c:pt idx="2">
                  <c:v>R1</c:v>
                </c:pt>
                <c:pt idx="3">
                  <c:v>R2</c:v>
                </c:pt>
                <c:pt idx="4">
                  <c:v>R3</c:v>
                </c:pt>
              </c:strCache>
            </c:strRef>
          </c:cat>
          <c:val>
            <c:numRef>
              <c:f>新規・廃止!$C$5:$G$5</c:f>
              <c:numCache>
                <c:formatCode>General</c:formatCode>
                <c:ptCount val="5"/>
                <c:pt idx="0">
                  <c:v>41</c:v>
                </c:pt>
                <c:pt idx="1">
                  <c:v>23</c:v>
                </c:pt>
                <c:pt idx="2">
                  <c:v>30</c:v>
                </c:pt>
                <c:pt idx="3">
                  <c:v>19</c:v>
                </c:pt>
                <c:pt idx="4">
                  <c:v>25</c:v>
                </c:pt>
              </c:numCache>
            </c:numRef>
          </c:val>
          <c:extLst>
            <c:ext xmlns:c16="http://schemas.microsoft.com/office/drawing/2014/chart" uri="{C3380CC4-5D6E-409C-BE32-E72D297353CC}">
              <c16:uniqueId val="{00000001-57DD-40FB-BE0B-D59382E7A0D9}"/>
            </c:ext>
          </c:extLst>
        </c:ser>
        <c:dLbls>
          <c:dLblPos val="outEnd"/>
          <c:showLegendKey val="0"/>
          <c:showVal val="1"/>
          <c:showCatName val="0"/>
          <c:showSerName val="0"/>
          <c:showPercent val="0"/>
          <c:showBubbleSize val="0"/>
        </c:dLbls>
        <c:gapWidth val="219"/>
        <c:overlap val="-27"/>
        <c:axId val="1727344383"/>
        <c:axId val="1662310687"/>
      </c:barChart>
      <c:catAx>
        <c:axId val="1727344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662310687"/>
        <c:crosses val="autoZero"/>
        <c:auto val="1"/>
        <c:lblAlgn val="ctr"/>
        <c:lblOffset val="100"/>
        <c:noMultiLvlLbl val="0"/>
      </c:catAx>
      <c:valAx>
        <c:axId val="1662310687"/>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72734438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a:t>就労定着支援</a:t>
            </a:r>
            <a:endParaRPr lang="en-US" altLang="ja-JP"/>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col"/>
        <c:grouping val="clustered"/>
        <c:varyColors val="0"/>
        <c:ser>
          <c:idx val="0"/>
          <c:order val="0"/>
          <c:tx>
            <c:strRef>
              <c:f>新規・廃止!$B$8</c:f>
              <c:strCache>
                <c:ptCount val="1"/>
                <c:pt idx="0">
                  <c:v>新規</c:v>
                </c:pt>
              </c:strCache>
            </c:strRef>
          </c:tx>
          <c:spPr>
            <a:solidFill>
              <a:schemeClr val="accent3">
                <a:shade val="76000"/>
              </a:schemeClr>
            </a:solidFill>
            <a:ln>
              <a:solidFill>
                <a:schemeClr val="bg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新規・廃止!$C$1:$G$1</c:f>
              <c:strCache>
                <c:ptCount val="5"/>
                <c:pt idx="0">
                  <c:v>H29</c:v>
                </c:pt>
                <c:pt idx="1">
                  <c:v>H30</c:v>
                </c:pt>
                <c:pt idx="2">
                  <c:v>R1</c:v>
                </c:pt>
                <c:pt idx="3">
                  <c:v>R2</c:v>
                </c:pt>
                <c:pt idx="4">
                  <c:v>R3</c:v>
                </c:pt>
              </c:strCache>
            </c:strRef>
          </c:cat>
          <c:val>
            <c:numRef>
              <c:f>新規・廃止!$C$8:$G$8</c:f>
              <c:numCache>
                <c:formatCode>General</c:formatCode>
                <c:ptCount val="5"/>
                <c:pt idx="1">
                  <c:v>107</c:v>
                </c:pt>
                <c:pt idx="2">
                  <c:v>31</c:v>
                </c:pt>
                <c:pt idx="3">
                  <c:v>11</c:v>
                </c:pt>
                <c:pt idx="4">
                  <c:v>14</c:v>
                </c:pt>
              </c:numCache>
            </c:numRef>
          </c:val>
          <c:extLst>
            <c:ext xmlns:c16="http://schemas.microsoft.com/office/drawing/2014/chart" uri="{C3380CC4-5D6E-409C-BE32-E72D297353CC}">
              <c16:uniqueId val="{00000000-C89A-4F0D-AF24-5227B3E21A93}"/>
            </c:ext>
          </c:extLst>
        </c:ser>
        <c:ser>
          <c:idx val="1"/>
          <c:order val="1"/>
          <c:tx>
            <c:strRef>
              <c:f>新規・廃止!$B$9</c:f>
              <c:strCache>
                <c:ptCount val="1"/>
                <c:pt idx="0">
                  <c:v>廃止</c:v>
                </c:pt>
              </c:strCache>
            </c:strRef>
          </c:tx>
          <c:spPr>
            <a:solidFill>
              <a:schemeClr val="accent3">
                <a:tint val="77000"/>
              </a:schemeClr>
            </a:solidFill>
            <a:ln>
              <a:solidFill>
                <a:schemeClr val="bg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新規・廃止!$C$1:$G$1</c:f>
              <c:strCache>
                <c:ptCount val="5"/>
                <c:pt idx="0">
                  <c:v>H29</c:v>
                </c:pt>
                <c:pt idx="1">
                  <c:v>H30</c:v>
                </c:pt>
                <c:pt idx="2">
                  <c:v>R1</c:v>
                </c:pt>
                <c:pt idx="3">
                  <c:v>R2</c:v>
                </c:pt>
                <c:pt idx="4">
                  <c:v>R3</c:v>
                </c:pt>
              </c:strCache>
            </c:strRef>
          </c:cat>
          <c:val>
            <c:numRef>
              <c:f>新規・廃止!$C$9:$G$9</c:f>
              <c:numCache>
                <c:formatCode>General</c:formatCode>
                <c:ptCount val="5"/>
                <c:pt idx="1">
                  <c:v>0</c:v>
                </c:pt>
                <c:pt idx="2">
                  <c:v>1</c:v>
                </c:pt>
                <c:pt idx="3">
                  <c:v>5</c:v>
                </c:pt>
                <c:pt idx="4">
                  <c:v>4</c:v>
                </c:pt>
              </c:numCache>
            </c:numRef>
          </c:val>
          <c:extLst>
            <c:ext xmlns:c16="http://schemas.microsoft.com/office/drawing/2014/chart" uri="{C3380CC4-5D6E-409C-BE32-E72D297353CC}">
              <c16:uniqueId val="{00000001-C89A-4F0D-AF24-5227B3E21A93}"/>
            </c:ext>
          </c:extLst>
        </c:ser>
        <c:dLbls>
          <c:dLblPos val="outEnd"/>
          <c:showLegendKey val="0"/>
          <c:showVal val="1"/>
          <c:showCatName val="0"/>
          <c:showSerName val="0"/>
          <c:showPercent val="0"/>
          <c:showBubbleSize val="0"/>
        </c:dLbls>
        <c:gapWidth val="219"/>
        <c:overlap val="-27"/>
        <c:axId val="1727344383"/>
        <c:axId val="1662310687"/>
      </c:barChart>
      <c:catAx>
        <c:axId val="1727344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662310687"/>
        <c:crosses val="autoZero"/>
        <c:auto val="1"/>
        <c:lblAlgn val="ctr"/>
        <c:lblOffset val="100"/>
        <c:noMultiLvlLbl val="0"/>
      </c:catAx>
      <c:valAx>
        <c:axId val="1662310687"/>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727344383"/>
        <c:crosses val="autoZero"/>
        <c:crossBetween val="between"/>
      </c:valAx>
      <c:spPr>
        <a:noFill/>
        <a:ln>
          <a:noFill/>
        </a:ln>
        <a:effectLst/>
      </c:spPr>
    </c:plotArea>
    <c:legend>
      <c:legendPos val="b"/>
      <c:layout>
        <c:manualLayout>
          <c:xMode val="edge"/>
          <c:yMode val="edge"/>
          <c:x val="0.31972889188781417"/>
          <c:y val="0.88279824135680418"/>
          <c:w val="0.40375444179961706"/>
          <c:h val="8.016477107028288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10.xml><?xml version="1.0" encoding="utf-8"?>
<cs:colorStyle xmlns:cs="http://schemas.microsoft.com/office/drawing/2012/chartStyle" xmlns:a="http://schemas.openxmlformats.org/drawingml/2006/main" meth="withinLinear" id="16">
  <a:schemeClr val="accent3"/>
</cs:colorStyle>
</file>

<file path=ppt/charts/colors11.xml><?xml version="1.0" encoding="utf-8"?>
<cs:colorStyle xmlns:cs="http://schemas.microsoft.com/office/drawing/2012/chartStyle" xmlns:a="http://schemas.openxmlformats.org/drawingml/2006/main" meth="withinLinear" id="16">
  <a:schemeClr val="accent3"/>
</cs:colorStyle>
</file>

<file path=ppt/charts/colors12.xml><?xml version="1.0" encoding="utf-8"?>
<cs:colorStyle xmlns:cs="http://schemas.microsoft.com/office/drawing/2012/chartStyle" xmlns:a="http://schemas.openxmlformats.org/drawingml/2006/main" meth="withinLinear" id="16">
  <a:schemeClr val="accent3"/>
</cs:colorStyle>
</file>

<file path=ppt/charts/colors13.xml><?xml version="1.0" encoding="utf-8"?>
<cs:colorStyle xmlns:cs="http://schemas.microsoft.com/office/drawing/2012/chartStyle" xmlns:a="http://schemas.openxmlformats.org/drawingml/2006/main" meth="withinLinear" id="16">
  <a:schemeClr val="accent3"/>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 id="16">
  <a:schemeClr val="accent3"/>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withinLinear" id="16">
  <a:schemeClr val="accent3"/>
</cs:colorStyle>
</file>

<file path=ppt/charts/colors9.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r>
              <a:rPr kumimoji="1" lang="en-US" altLang="ja-JP"/>
              <a:t>R3.9.7</a:t>
            </a:r>
            <a:r>
              <a:rPr kumimoji="1" lang="ja-JP" altLang="en-US"/>
              <a:t>　就労支援部会</a:t>
            </a:r>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B7A860B0-B60C-4DF2-9ACD-00034A1A0103}" type="slidenum">
              <a:rPr kumimoji="1" lang="ja-JP" altLang="en-US" smtClean="0"/>
              <a:t>‹#›</a:t>
            </a:fld>
            <a:endParaRPr kumimoji="1" lang="ja-JP" altLang="en-US"/>
          </a:p>
        </p:txBody>
      </p:sp>
    </p:spTree>
    <p:extLst>
      <p:ext uri="{BB962C8B-B14F-4D97-AF65-F5344CB8AC3E}">
        <p14:creationId xmlns:p14="http://schemas.microsoft.com/office/powerpoint/2010/main" val="2234360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r>
              <a:rPr kumimoji="1" lang="en-US" altLang="ja-JP"/>
              <a:t>R3.9.7</a:t>
            </a:r>
            <a:r>
              <a:rPr kumimoji="1" lang="ja-JP" altLang="en-US"/>
              <a:t>　就労支援部会</a:t>
            </a:r>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E183485C-33B2-4594-9947-E3CCBB9B3B20}" type="slidenum">
              <a:rPr kumimoji="1" lang="ja-JP" altLang="en-US" smtClean="0"/>
              <a:t>‹#›</a:t>
            </a:fld>
            <a:endParaRPr kumimoji="1" lang="ja-JP" altLang="en-US"/>
          </a:p>
        </p:txBody>
      </p:sp>
    </p:spTree>
    <p:extLst>
      <p:ext uri="{BB962C8B-B14F-4D97-AF65-F5344CB8AC3E}">
        <p14:creationId xmlns:p14="http://schemas.microsoft.com/office/powerpoint/2010/main" val="172235303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183485C-33B2-4594-9947-E3CCBB9B3B20}" type="slidenum">
              <a:rPr kumimoji="1" lang="ja-JP" altLang="en-US" smtClean="0"/>
              <a:t>4</a:t>
            </a:fld>
            <a:endParaRPr kumimoji="1" lang="ja-JP" altLang="en-US" dirty="0"/>
          </a:p>
        </p:txBody>
      </p:sp>
    </p:spTree>
    <p:extLst>
      <p:ext uri="{BB962C8B-B14F-4D97-AF65-F5344CB8AC3E}">
        <p14:creationId xmlns:p14="http://schemas.microsoft.com/office/powerpoint/2010/main" val="288317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183485C-33B2-4594-9947-E3CCBB9B3B20}" type="slidenum">
              <a:rPr kumimoji="1" lang="ja-JP" altLang="en-US" smtClean="0"/>
              <a:t>5</a:t>
            </a:fld>
            <a:endParaRPr kumimoji="1" lang="ja-JP" altLang="en-US"/>
          </a:p>
        </p:txBody>
      </p:sp>
    </p:spTree>
    <p:extLst>
      <p:ext uri="{BB962C8B-B14F-4D97-AF65-F5344CB8AC3E}">
        <p14:creationId xmlns:p14="http://schemas.microsoft.com/office/powerpoint/2010/main" val="587515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183485C-33B2-4594-9947-E3CCBB9B3B20}" type="slidenum">
              <a:rPr kumimoji="1" lang="ja-JP" altLang="en-US" smtClean="0"/>
              <a:t>6</a:t>
            </a:fld>
            <a:endParaRPr kumimoji="1" lang="ja-JP" altLang="en-US"/>
          </a:p>
        </p:txBody>
      </p:sp>
    </p:spTree>
    <p:extLst>
      <p:ext uri="{BB962C8B-B14F-4D97-AF65-F5344CB8AC3E}">
        <p14:creationId xmlns:p14="http://schemas.microsoft.com/office/powerpoint/2010/main" val="2271066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183485C-33B2-4594-9947-E3CCBB9B3B20}" type="slidenum">
              <a:rPr kumimoji="1" lang="ja-JP" altLang="en-US" smtClean="0"/>
              <a:t>7</a:t>
            </a:fld>
            <a:endParaRPr kumimoji="1" lang="ja-JP" altLang="en-US"/>
          </a:p>
        </p:txBody>
      </p:sp>
    </p:spTree>
    <p:extLst>
      <p:ext uri="{BB962C8B-B14F-4D97-AF65-F5344CB8AC3E}">
        <p14:creationId xmlns:p14="http://schemas.microsoft.com/office/powerpoint/2010/main" val="258962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183485C-33B2-4594-9947-E3CCBB9B3B20}" type="slidenum">
              <a:rPr kumimoji="1" lang="ja-JP" altLang="en-US" smtClean="0"/>
              <a:t>10</a:t>
            </a:fld>
            <a:endParaRPr kumimoji="1" lang="ja-JP" altLang="en-US"/>
          </a:p>
        </p:txBody>
      </p:sp>
    </p:spTree>
    <p:extLst>
      <p:ext uri="{BB962C8B-B14F-4D97-AF65-F5344CB8AC3E}">
        <p14:creationId xmlns:p14="http://schemas.microsoft.com/office/powerpoint/2010/main" val="616909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183485C-33B2-4594-9947-E3CCBB9B3B20}" type="slidenum">
              <a:rPr kumimoji="1" lang="ja-JP" altLang="en-US" smtClean="0"/>
              <a:t>13</a:t>
            </a:fld>
            <a:endParaRPr kumimoji="1" lang="ja-JP" altLang="en-US"/>
          </a:p>
        </p:txBody>
      </p:sp>
    </p:spTree>
    <p:extLst>
      <p:ext uri="{BB962C8B-B14F-4D97-AF65-F5344CB8AC3E}">
        <p14:creationId xmlns:p14="http://schemas.microsoft.com/office/powerpoint/2010/main" val="303627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183485C-33B2-4594-9947-E3CCBB9B3B20}" type="slidenum">
              <a:rPr kumimoji="1" lang="ja-JP" altLang="en-US" smtClean="0"/>
              <a:t>18</a:t>
            </a:fld>
            <a:endParaRPr kumimoji="1" lang="ja-JP" altLang="en-US"/>
          </a:p>
        </p:txBody>
      </p:sp>
    </p:spTree>
    <p:extLst>
      <p:ext uri="{BB962C8B-B14F-4D97-AF65-F5344CB8AC3E}">
        <p14:creationId xmlns:p14="http://schemas.microsoft.com/office/powerpoint/2010/main" val="3550104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A6449F9-90F9-44BC-A998-0E89A53E8E7A}" type="datetime1">
              <a:rPr kumimoji="1" lang="ja-JP" altLang="en-US" smtClean="0"/>
              <a:t>2022/12/27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C2ABA0-2C79-4E71-91B6-07983140A210}" type="slidenum">
              <a:rPr kumimoji="1" lang="ja-JP" altLang="en-US" smtClean="0"/>
              <a:t>‹#›</a:t>
            </a:fld>
            <a:endParaRPr kumimoji="1" lang="ja-JP" altLang="en-US"/>
          </a:p>
        </p:txBody>
      </p:sp>
    </p:spTree>
    <p:extLst>
      <p:ext uri="{BB962C8B-B14F-4D97-AF65-F5344CB8AC3E}">
        <p14:creationId xmlns:p14="http://schemas.microsoft.com/office/powerpoint/2010/main" val="392548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74A27F-0E69-4538-B635-E7B985A4A699}" type="datetime1">
              <a:rPr kumimoji="1" lang="ja-JP" altLang="en-US" smtClean="0"/>
              <a:t>2022/12/27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C2ABA0-2C79-4E71-91B6-07983140A210}" type="slidenum">
              <a:rPr kumimoji="1" lang="ja-JP" altLang="en-US" smtClean="0"/>
              <a:t>‹#›</a:t>
            </a:fld>
            <a:endParaRPr kumimoji="1" lang="ja-JP" altLang="en-US"/>
          </a:p>
        </p:txBody>
      </p:sp>
    </p:spTree>
    <p:extLst>
      <p:ext uri="{BB962C8B-B14F-4D97-AF65-F5344CB8AC3E}">
        <p14:creationId xmlns:p14="http://schemas.microsoft.com/office/powerpoint/2010/main" val="1126296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D0315BA-AD7D-4C77-B2E3-4A7F4BD9BE96}" type="datetime1">
              <a:rPr kumimoji="1" lang="ja-JP" altLang="en-US" smtClean="0"/>
              <a:t>2022/12/27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C2ABA0-2C79-4E71-91B6-07983140A210}" type="slidenum">
              <a:rPr kumimoji="1" lang="ja-JP" altLang="en-US" smtClean="0"/>
              <a:t>‹#›</a:t>
            </a:fld>
            <a:endParaRPr kumimoji="1" lang="ja-JP" altLang="en-US"/>
          </a:p>
        </p:txBody>
      </p:sp>
    </p:spTree>
    <p:extLst>
      <p:ext uri="{BB962C8B-B14F-4D97-AF65-F5344CB8AC3E}">
        <p14:creationId xmlns:p14="http://schemas.microsoft.com/office/powerpoint/2010/main" val="953238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CEFCA3-6C53-4DF1-AA33-28DA0E736BEA}" type="datetime1">
              <a:rPr kumimoji="1" lang="ja-JP" altLang="en-US" smtClean="0"/>
              <a:t>2022/12/27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C2ABA0-2C79-4E71-91B6-07983140A210}" type="slidenum">
              <a:rPr kumimoji="1" lang="ja-JP" altLang="en-US" smtClean="0"/>
              <a:t>‹#›</a:t>
            </a:fld>
            <a:endParaRPr kumimoji="1" lang="ja-JP" altLang="en-US"/>
          </a:p>
        </p:txBody>
      </p:sp>
    </p:spTree>
    <p:extLst>
      <p:ext uri="{BB962C8B-B14F-4D97-AF65-F5344CB8AC3E}">
        <p14:creationId xmlns:p14="http://schemas.microsoft.com/office/powerpoint/2010/main" val="211470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7D79E99-7D32-4679-B193-6E5E5036E4D7}" type="datetime1">
              <a:rPr kumimoji="1" lang="ja-JP" altLang="en-US" smtClean="0"/>
              <a:t>2022/12/27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7C2ABA0-2C79-4E71-91B6-07983140A210}" type="slidenum">
              <a:rPr kumimoji="1" lang="ja-JP" altLang="en-US" smtClean="0"/>
              <a:t>‹#›</a:t>
            </a:fld>
            <a:endParaRPr kumimoji="1" lang="ja-JP" altLang="en-US"/>
          </a:p>
        </p:txBody>
      </p:sp>
    </p:spTree>
    <p:extLst>
      <p:ext uri="{BB962C8B-B14F-4D97-AF65-F5344CB8AC3E}">
        <p14:creationId xmlns:p14="http://schemas.microsoft.com/office/powerpoint/2010/main" val="4024695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B6DE42F-5BDB-49D5-B7E5-BC2CB5136DE4}" type="datetime1">
              <a:rPr kumimoji="1" lang="ja-JP" altLang="en-US" smtClean="0"/>
              <a:t>2022/12/27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7C2ABA0-2C79-4E71-91B6-07983140A210}" type="slidenum">
              <a:rPr kumimoji="1" lang="ja-JP" altLang="en-US" smtClean="0"/>
              <a:t>‹#›</a:t>
            </a:fld>
            <a:endParaRPr kumimoji="1" lang="ja-JP" altLang="en-US"/>
          </a:p>
        </p:txBody>
      </p:sp>
    </p:spTree>
    <p:extLst>
      <p:ext uri="{BB962C8B-B14F-4D97-AF65-F5344CB8AC3E}">
        <p14:creationId xmlns:p14="http://schemas.microsoft.com/office/powerpoint/2010/main" val="2412933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7881B5F-4F69-41D2-8521-17F305C6B2ED}" type="datetime1">
              <a:rPr kumimoji="1" lang="ja-JP" altLang="en-US" smtClean="0"/>
              <a:t>2022/12/27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7C2ABA0-2C79-4E71-91B6-07983140A210}" type="slidenum">
              <a:rPr kumimoji="1" lang="ja-JP" altLang="en-US" smtClean="0"/>
              <a:t>‹#›</a:t>
            </a:fld>
            <a:endParaRPr kumimoji="1" lang="ja-JP" altLang="en-US"/>
          </a:p>
        </p:txBody>
      </p:sp>
    </p:spTree>
    <p:extLst>
      <p:ext uri="{BB962C8B-B14F-4D97-AF65-F5344CB8AC3E}">
        <p14:creationId xmlns:p14="http://schemas.microsoft.com/office/powerpoint/2010/main" val="886960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66F005D-8282-4DD8-B65D-3AB810205970}" type="datetime1">
              <a:rPr kumimoji="1" lang="ja-JP" altLang="en-US" smtClean="0"/>
              <a:t>2022/12/27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7C2ABA0-2C79-4E71-91B6-07983140A210}" type="slidenum">
              <a:rPr kumimoji="1" lang="ja-JP" altLang="en-US" smtClean="0"/>
              <a:t>‹#›</a:t>
            </a:fld>
            <a:endParaRPr kumimoji="1" lang="ja-JP" altLang="en-US"/>
          </a:p>
        </p:txBody>
      </p:sp>
    </p:spTree>
    <p:extLst>
      <p:ext uri="{BB962C8B-B14F-4D97-AF65-F5344CB8AC3E}">
        <p14:creationId xmlns:p14="http://schemas.microsoft.com/office/powerpoint/2010/main" val="3854451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2F41C0D-876B-49F9-BD47-92A392FADF22}" type="datetime1">
              <a:rPr kumimoji="1" lang="ja-JP" altLang="en-US" smtClean="0"/>
              <a:t>2022/12/27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7C2ABA0-2C79-4E71-91B6-07983140A210}" type="slidenum">
              <a:rPr kumimoji="1" lang="ja-JP" altLang="en-US" smtClean="0"/>
              <a:t>‹#›</a:t>
            </a:fld>
            <a:endParaRPr kumimoji="1" lang="ja-JP" altLang="en-US"/>
          </a:p>
        </p:txBody>
      </p:sp>
    </p:spTree>
    <p:extLst>
      <p:ext uri="{BB962C8B-B14F-4D97-AF65-F5344CB8AC3E}">
        <p14:creationId xmlns:p14="http://schemas.microsoft.com/office/powerpoint/2010/main" val="3628984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BB66F7C-BEDD-4D68-867D-8DA2F4307F88}" type="datetime1">
              <a:rPr kumimoji="1" lang="ja-JP" altLang="en-US" smtClean="0"/>
              <a:t>2022/12/27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7C2ABA0-2C79-4E71-91B6-07983140A210}" type="slidenum">
              <a:rPr kumimoji="1" lang="ja-JP" altLang="en-US" smtClean="0"/>
              <a:t>‹#›</a:t>
            </a:fld>
            <a:endParaRPr kumimoji="1" lang="ja-JP" altLang="en-US"/>
          </a:p>
        </p:txBody>
      </p:sp>
    </p:spTree>
    <p:extLst>
      <p:ext uri="{BB962C8B-B14F-4D97-AF65-F5344CB8AC3E}">
        <p14:creationId xmlns:p14="http://schemas.microsoft.com/office/powerpoint/2010/main" val="414071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2483259-C4E6-4E1B-8438-C4D100DE4F20}" type="datetime1">
              <a:rPr kumimoji="1" lang="ja-JP" altLang="en-US" smtClean="0"/>
              <a:t>2022/12/27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7C2ABA0-2C79-4E71-91B6-07983140A210}" type="slidenum">
              <a:rPr kumimoji="1" lang="ja-JP" altLang="en-US" smtClean="0"/>
              <a:t>‹#›</a:t>
            </a:fld>
            <a:endParaRPr kumimoji="1" lang="ja-JP" altLang="en-US"/>
          </a:p>
        </p:txBody>
      </p:sp>
    </p:spTree>
    <p:extLst>
      <p:ext uri="{BB962C8B-B14F-4D97-AF65-F5344CB8AC3E}">
        <p14:creationId xmlns:p14="http://schemas.microsoft.com/office/powerpoint/2010/main" val="2806031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F66A2-05A7-435E-85BE-12CF40E32506}" type="datetime1">
              <a:rPr kumimoji="1" lang="ja-JP" altLang="en-US" smtClean="0"/>
              <a:t>2022/12/27</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2ABA0-2C79-4E71-91B6-07983140A210}" type="slidenum">
              <a:rPr kumimoji="1" lang="ja-JP" altLang="en-US" smtClean="0"/>
              <a:t>‹#›</a:t>
            </a:fld>
            <a:endParaRPr kumimoji="1" lang="ja-JP" altLang="en-US"/>
          </a:p>
        </p:txBody>
      </p:sp>
    </p:spTree>
    <p:extLst>
      <p:ext uri="{BB962C8B-B14F-4D97-AF65-F5344CB8AC3E}">
        <p14:creationId xmlns:p14="http://schemas.microsoft.com/office/powerpoint/2010/main" val="2542332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 Id="rId5" Type="http://schemas.openxmlformats.org/officeDocument/2006/relationships/chart" Target="../charts/chart13.xml"/><Relationship Id="rId4" Type="http://schemas.openxmlformats.org/officeDocument/2006/relationships/chart" Target="../charts/char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74762" y="1927581"/>
            <a:ext cx="6858000" cy="2387600"/>
          </a:xfrm>
        </p:spPr>
        <p:txBody>
          <a:bodyPr>
            <a:normAutofit/>
          </a:bodyPr>
          <a:lstStyle/>
          <a:p>
            <a:r>
              <a:rPr lang="ja-JP" altLang="ja-JP" sz="4400" dirty="0">
                <a:latin typeface="Meiryo UI" panose="020B0604030504040204" pitchFamily="50" charset="-128"/>
                <a:ea typeface="Meiryo UI" panose="020B0604030504040204" pitchFamily="50" charset="-128"/>
              </a:rPr>
              <a:t>就労人数調査</a:t>
            </a:r>
            <a:r>
              <a:rPr lang="en-US" altLang="ja-JP" sz="4400" dirty="0">
                <a:latin typeface="Meiryo UI" panose="020B0604030504040204" pitchFamily="50" charset="-128"/>
                <a:ea typeface="Meiryo UI" panose="020B0604030504040204" pitchFamily="50" charset="-128"/>
              </a:rPr>
              <a:t/>
            </a:r>
            <a:br>
              <a:rPr lang="en-US" altLang="ja-JP" sz="4400" dirty="0">
                <a:latin typeface="Meiryo UI" panose="020B0604030504040204" pitchFamily="50" charset="-128"/>
                <a:ea typeface="Meiryo UI" panose="020B0604030504040204" pitchFamily="50" charset="-128"/>
              </a:rPr>
            </a:br>
            <a:r>
              <a:rPr lang="ja-JP" altLang="ja-JP" sz="4400" dirty="0">
                <a:latin typeface="Meiryo UI" panose="020B0604030504040204" pitchFamily="50" charset="-128"/>
                <a:ea typeface="Meiryo UI" panose="020B0604030504040204" pitchFamily="50" charset="-128"/>
              </a:rPr>
              <a:t>（</a:t>
            </a:r>
            <a:r>
              <a:rPr lang="ja-JP" altLang="en-US" sz="4400" dirty="0">
                <a:latin typeface="Meiryo UI" panose="020B0604030504040204" pitchFamily="50" charset="-128"/>
                <a:ea typeface="Meiryo UI" panose="020B0604030504040204" pitchFamily="50" charset="-128"/>
              </a:rPr>
              <a:t>令和３</a:t>
            </a:r>
            <a:r>
              <a:rPr lang="ja-JP" altLang="ja-JP" sz="4400" dirty="0">
                <a:latin typeface="Meiryo UI" panose="020B0604030504040204" pitchFamily="50" charset="-128"/>
                <a:ea typeface="Meiryo UI" panose="020B0604030504040204" pitchFamily="50" charset="-128"/>
              </a:rPr>
              <a:t>年度実績）</a:t>
            </a:r>
            <a:r>
              <a:rPr lang="en-US" altLang="ja-JP" sz="4400" dirty="0">
                <a:latin typeface="Meiryo UI" panose="020B0604030504040204" pitchFamily="50" charset="-128"/>
                <a:ea typeface="Meiryo UI" panose="020B0604030504040204" pitchFamily="50" charset="-128"/>
              </a:rPr>
              <a:t/>
            </a:r>
            <a:br>
              <a:rPr lang="en-US" altLang="ja-JP" sz="4400" dirty="0">
                <a:latin typeface="Meiryo UI" panose="020B0604030504040204" pitchFamily="50" charset="-128"/>
                <a:ea typeface="Meiryo UI" panose="020B0604030504040204" pitchFamily="50" charset="-128"/>
              </a:rPr>
            </a:br>
            <a:r>
              <a:rPr lang="ja-JP" altLang="ja-JP" sz="4400" dirty="0">
                <a:latin typeface="Meiryo UI" panose="020B0604030504040204" pitchFamily="50" charset="-128"/>
                <a:ea typeface="Meiryo UI" panose="020B0604030504040204" pitchFamily="50" charset="-128"/>
              </a:rPr>
              <a:t>調査結果</a:t>
            </a:r>
            <a:r>
              <a:rPr lang="ja-JP" altLang="en-US" sz="4400" dirty="0">
                <a:latin typeface="Meiryo UI" panose="020B0604030504040204" pitchFamily="50" charset="-128"/>
                <a:ea typeface="Meiryo UI" panose="020B0604030504040204" pitchFamily="50" charset="-128"/>
              </a:rPr>
              <a:t>等</a:t>
            </a:r>
            <a:endParaRPr kumimoji="1" lang="ja-JP" altLang="en-US" sz="44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F7C2ABA0-2C79-4E71-91B6-07983140A210}" type="slidenum">
              <a:rPr kumimoji="1" lang="ja-JP" altLang="en-US" smtClean="0"/>
              <a:t>1</a:t>
            </a:fld>
            <a:endParaRPr kumimoji="1" lang="ja-JP" altLang="en-US" dirty="0"/>
          </a:p>
        </p:txBody>
      </p:sp>
      <p:sp>
        <p:nvSpPr>
          <p:cNvPr id="5" name="正方形/長方形 4"/>
          <p:cNvSpPr/>
          <p:nvPr/>
        </p:nvSpPr>
        <p:spPr>
          <a:xfrm>
            <a:off x="7363820" y="204716"/>
            <a:ext cx="1493577" cy="5459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7475664" y="306831"/>
            <a:ext cx="1381733" cy="400110"/>
          </a:xfrm>
          <a:prstGeom prst="rect">
            <a:avLst/>
          </a:prstGeom>
        </p:spPr>
        <p:txBody>
          <a:bodyPr wrap="square">
            <a:spAutoFit/>
          </a:bodyPr>
          <a:lstStyle/>
          <a:p>
            <a:r>
              <a:rPr lang="ja-JP" altLang="en-US" sz="2000" dirty="0"/>
              <a:t>資料１</a:t>
            </a:r>
            <a:r>
              <a:rPr lang="en-US" altLang="ja-JP" sz="2000" dirty="0"/>
              <a:t>-</a:t>
            </a:r>
            <a:r>
              <a:rPr lang="ja-JP" altLang="en-US" sz="2000" dirty="0"/>
              <a:t>２</a:t>
            </a:r>
          </a:p>
        </p:txBody>
      </p:sp>
    </p:spTree>
    <p:extLst>
      <p:ext uri="{BB962C8B-B14F-4D97-AF65-F5344CB8AC3E}">
        <p14:creationId xmlns:p14="http://schemas.microsoft.com/office/powerpoint/2010/main" val="2398946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C2ABA0-2C79-4E71-91B6-07983140A210}" type="slidenum">
              <a:rPr kumimoji="1" lang="ja-JP" altLang="en-US" smtClean="0"/>
              <a:t>10</a:t>
            </a:fld>
            <a:endParaRPr kumimoji="1" lang="ja-JP" altLang="en-US" dirty="0"/>
          </a:p>
        </p:txBody>
      </p:sp>
      <p:sp>
        <p:nvSpPr>
          <p:cNvPr id="4" name="テキスト ボックス 3"/>
          <p:cNvSpPr txBox="1"/>
          <p:nvPr/>
        </p:nvSpPr>
        <p:spPr>
          <a:xfrm>
            <a:off x="1800782" y="962889"/>
            <a:ext cx="5445723" cy="338554"/>
          </a:xfrm>
          <a:prstGeom prst="rect">
            <a:avLst/>
          </a:prstGeom>
          <a:noFill/>
        </p:spPr>
        <p:txBody>
          <a:bodyPr wrap="none" rtlCol="0">
            <a:spAutoFit/>
          </a:bodyPr>
          <a:lstStyle/>
          <a:p>
            <a:pPr algn="ctr"/>
            <a:r>
              <a:rPr kumimoji="1" lang="ja-JP" altLang="en-US" sz="1600" dirty="0">
                <a:latin typeface="Meiryo UI" panose="020B0604030504040204" pitchFamily="50" charset="-128"/>
                <a:ea typeface="Meiryo UI" panose="020B0604030504040204" pitchFamily="50" charset="-128"/>
              </a:rPr>
              <a:t>府内の就労移行支援事業所数の推移（各年４月１日時点）</a:t>
            </a:r>
          </a:p>
        </p:txBody>
      </p:sp>
      <p:sp>
        <p:nvSpPr>
          <p:cNvPr id="10" name="テキスト ボックス 9"/>
          <p:cNvSpPr txBox="1"/>
          <p:nvPr/>
        </p:nvSpPr>
        <p:spPr>
          <a:xfrm>
            <a:off x="7713635" y="1155236"/>
            <a:ext cx="1603429"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rPr>
              <a:t>出典：国保連データ</a:t>
            </a:r>
            <a:endParaRPr lang="en-US" altLang="ja-JP" sz="9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69579" y="476271"/>
            <a:ext cx="1286028"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基礎データ</a:t>
            </a:r>
            <a:endParaRPr lang="en-US" altLang="ja-JP" sz="1200" dirty="0">
              <a:latin typeface="Meiryo UI" panose="020B0604030504040204" pitchFamily="50" charset="-128"/>
              <a:ea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2792793478"/>
              </p:ext>
            </p:extLst>
          </p:nvPr>
        </p:nvGraphicFramePr>
        <p:xfrm>
          <a:off x="112279" y="1556462"/>
          <a:ext cx="4411363" cy="4351336"/>
        </p:xfrm>
        <a:graphic>
          <a:graphicData uri="http://schemas.openxmlformats.org/drawingml/2006/table">
            <a:tbl>
              <a:tblPr bandRow="1">
                <a:tableStyleId>{8799B23B-EC83-4686-B30A-512413B5E67A}</a:tableStyleId>
              </a:tblPr>
              <a:tblGrid>
                <a:gridCol w="843603">
                  <a:extLst>
                    <a:ext uri="{9D8B030D-6E8A-4147-A177-3AD203B41FA5}">
                      <a16:colId xmlns:a16="http://schemas.microsoft.com/office/drawing/2014/main" val="1520177582"/>
                    </a:ext>
                  </a:extLst>
                </a:gridCol>
                <a:gridCol w="658800">
                  <a:extLst>
                    <a:ext uri="{9D8B030D-6E8A-4147-A177-3AD203B41FA5}">
                      <a16:colId xmlns:a16="http://schemas.microsoft.com/office/drawing/2014/main" val="2605256500"/>
                    </a:ext>
                  </a:extLst>
                </a:gridCol>
                <a:gridCol w="581792">
                  <a:extLst>
                    <a:ext uri="{9D8B030D-6E8A-4147-A177-3AD203B41FA5}">
                      <a16:colId xmlns:a16="http://schemas.microsoft.com/office/drawing/2014/main" val="819799863"/>
                    </a:ext>
                  </a:extLst>
                </a:gridCol>
                <a:gridCol w="581792">
                  <a:extLst>
                    <a:ext uri="{9D8B030D-6E8A-4147-A177-3AD203B41FA5}">
                      <a16:colId xmlns:a16="http://schemas.microsoft.com/office/drawing/2014/main" val="3982958752"/>
                    </a:ext>
                  </a:extLst>
                </a:gridCol>
                <a:gridCol w="581792">
                  <a:extLst>
                    <a:ext uri="{9D8B030D-6E8A-4147-A177-3AD203B41FA5}">
                      <a16:colId xmlns:a16="http://schemas.microsoft.com/office/drawing/2014/main" val="1726097361"/>
                    </a:ext>
                  </a:extLst>
                </a:gridCol>
                <a:gridCol w="581792">
                  <a:extLst>
                    <a:ext uri="{9D8B030D-6E8A-4147-A177-3AD203B41FA5}">
                      <a16:colId xmlns:a16="http://schemas.microsoft.com/office/drawing/2014/main" val="4094890332"/>
                    </a:ext>
                  </a:extLst>
                </a:gridCol>
                <a:gridCol w="581792">
                  <a:extLst>
                    <a:ext uri="{9D8B030D-6E8A-4147-A177-3AD203B41FA5}">
                      <a16:colId xmlns:a16="http://schemas.microsoft.com/office/drawing/2014/main" val="1563483153"/>
                    </a:ext>
                  </a:extLst>
                </a:gridCol>
              </a:tblGrid>
              <a:tr h="197788">
                <a:tc>
                  <a:txBody>
                    <a:bodyPr/>
                    <a:lstStyle/>
                    <a:p>
                      <a:pPr algn="ctr" fontAlgn="ctr"/>
                      <a:r>
                        <a:rPr lang="ja-JP" altLang="en-US" sz="900" u="none" strike="noStrike" dirty="0" err="1">
                          <a:effectLst/>
                          <a:latin typeface="Meiryo UI" panose="020B0604030504040204" pitchFamily="50" charset="-128"/>
                          <a:ea typeface="Meiryo UI" panose="020B0604030504040204" pitchFamily="50" charset="-128"/>
                        </a:rPr>
                        <a:t>障がい</a:t>
                      </a:r>
                      <a:r>
                        <a:rPr lang="ja-JP" altLang="en-US" sz="900" u="none" strike="noStrike" dirty="0">
                          <a:effectLst/>
                          <a:latin typeface="Meiryo UI" panose="020B0604030504040204" pitchFamily="50" charset="-128"/>
                          <a:ea typeface="Meiryo UI" panose="020B0604030504040204" pitchFamily="50" charset="-128"/>
                        </a:rPr>
                        <a:t>福祉圏域</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市町村</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H30</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R1</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R2</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R3</a:t>
                      </a:r>
                      <a:endParaRPr lang="zh-CN"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R4</a:t>
                      </a:r>
                      <a:endParaRPr lang="zh-CN"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1463078293"/>
                  </a:ext>
                </a:extLst>
              </a:tr>
              <a:tr h="197788">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大阪市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大阪市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158</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157</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171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180</a:t>
                      </a:r>
                    </a:p>
                  </a:txBody>
                  <a:tcPr marL="0" marR="0" marT="0" marB="0" anchor="ctr"/>
                </a:tc>
                <a:extLst>
                  <a:ext uri="{0D108BD9-81ED-4DB2-BD59-A6C34878D82A}">
                    <a16:rowId xmlns:a16="http://schemas.microsoft.com/office/drawing/2014/main" val="3121795928"/>
                  </a:ext>
                </a:extLst>
              </a:tr>
              <a:tr h="197788">
                <a:tc rowSpan="4">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豊能北</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池田市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extLst>
                  <a:ext uri="{0D108BD9-81ED-4DB2-BD59-A6C34878D82A}">
                    <a16:rowId xmlns:a16="http://schemas.microsoft.com/office/drawing/2014/main" val="3191583785"/>
                  </a:ext>
                </a:extLst>
              </a:tr>
              <a:tr h="197788">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箕面市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extLst>
                  <a:ext uri="{0D108BD9-81ED-4DB2-BD59-A6C34878D82A}">
                    <a16:rowId xmlns:a16="http://schemas.microsoft.com/office/drawing/2014/main" val="43902044"/>
                  </a:ext>
                </a:extLst>
              </a:tr>
              <a:tr h="197788">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豊能町</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1474452061"/>
                  </a:ext>
                </a:extLst>
              </a:tr>
              <a:tr h="197788">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能勢町</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extLst>
                  <a:ext uri="{0D108BD9-81ED-4DB2-BD59-A6C34878D82A}">
                    <a16:rowId xmlns:a16="http://schemas.microsoft.com/office/drawing/2014/main" val="3829868628"/>
                  </a:ext>
                </a:extLst>
              </a:tr>
              <a:tr h="197788">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豊能豊中</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豊中市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a:t>
                      </a:r>
                    </a:p>
                  </a:txBody>
                  <a:tcPr marL="0" marR="0" marT="0" marB="0" anchor="ctr"/>
                </a:tc>
                <a:extLst>
                  <a:ext uri="{0D108BD9-81ED-4DB2-BD59-A6C34878D82A}">
                    <a16:rowId xmlns:a16="http://schemas.microsoft.com/office/drawing/2014/main" val="3851305122"/>
                  </a:ext>
                </a:extLst>
              </a:tr>
              <a:tr h="197788">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豊能吹田</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吹田市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a:t>
                      </a:r>
                    </a:p>
                  </a:txBody>
                  <a:tcPr marL="0" marR="0" marT="0" marB="0" anchor="ctr"/>
                </a:tc>
                <a:extLst>
                  <a:ext uri="{0D108BD9-81ED-4DB2-BD59-A6C34878D82A}">
                    <a16:rowId xmlns:a16="http://schemas.microsoft.com/office/drawing/2014/main" val="760201312"/>
                  </a:ext>
                </a:extLst>
              </a:tr>
              <a:tr h="197788">
                <a:tc rowSpan="3">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三島</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茨木市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tc>
                <a:extLst>
                  <a:ext uri="{0D108BD9-81ED-4DB2-BD59-A6C34878D82A}">
                    <a16:rowId xmlns:a16="http://schemas.microsoft.com/office/drawing/2014/main" val="2290740536"/>
                  </a:ext>
                </a:extLst>
              </a:tr>
              <a:tr h="197788">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摂津市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extLst>
                  <a:ext uri="{0D108BD9-81ED-4DB2-BD59-A6C34878D82A}">
                    <a16:rowId xmlns:a16="http://schemas.microsoft.com/office/drawing/2014/main" val="3818880709"/>
                  </a:ext>
                </a:extLst>
              </a:tr>
              <a:tr h="197788">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島本町</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2684254931"/>
                  </a:ext>
                </a:extLst>
              </a:tr>
              <a:tr h="197788">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三島高槻</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高槻市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a:t>
                      </a:r>
                    </a:p>
                  </a:txBody>
                  <a:tcPr marL="0" marR="0" marT="0" marB="0" anchor="ctr"/>
                </a:tc>
                <a:extLst>
                  <a:ext uri="{0D108BD9-81ED-4DB2-BD59-A6C34878D82A}">
                    <a16:rowId xmlns:a16="http://schemas.microsoft.com/office/drawing/2014/main" val="1656950178"/>
                  </a:ext>
                </a:extLst>
              </a:tr>
              <a:tr h="197788">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北河内枚方</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枚方市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a:t>
                      </a:r>
                    </a:p>
                  </a:txBody>
                  <a:tcPr marL="0" marR="0" marT="0" marB="0" anchor="ctr"/>
                </a:tc>
                <a:extLst>
                  <a:ext uri="{0D108BD9-81ED-4DB2-BD59-A6C34878D82A}">
                    <a16:rowId xmlns:a16="http://schemas.microsoft.com/office/drawing/2014/main" val="2982586446"/>
                  </a:ext>
                </a:extLst>
              </a:tr>
              <a:tr h="197788">
                <a:tc>
                  <a:txBody>
                    <a:bodyPr/>
                    <a:lstStyle/>
                    <a:p>
                      <a:pPr algn="ctr" fontAlgn="ctr"/>
                      <a:r>
                        <a:rPr lang="zh-CN" altLang="en-US" sz="900" u="none" strike="noStrike" dirty="0">
                          <a:effectLst/>
                          <a:latin typeface="Meiryo UI" panose="020B0604030504040204" pitchFamily="50" charset="-128"/>
                          <a:ea typeface="Meiryo UI" panose="020B0604030504040204" pitchFamily="50" charset="-128"/>
                        </a:rPr>
                        <a:t>北河内寝屋川</a:t>
                      </a:r>
                      <a:endParaRPr lang="zh-CN"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寝屋川市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tc>
                <a:extLst>
                  <a:ext uri="{0D108BD9-81ED-4DB2-BD59-A6C34878D82A}">
                    <a16:rowId xmlns:a16="http://schemas.microsoft.com/office/drawing/2014/main" val="1898494599"/>
                  </a:ext>
                </a:extLst>
              </a:tr>
              <a:tr h="197788">
                <a:tc rowSpan="2">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北河内西</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守口市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9</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a:t>
                      </a:r>
                    </a:p>
                  </a:txBody>
                  <a:tcPr marL="0" marR="0" marT="0" marB="0" anchor="ctr"/>
                </a:tc>
                <a:extLst>
                  <a:ext uri="{0D108BD9-81ED-4DB2-BD59-A6C34878D82A}">
                    <a16:rowId xmlns:a16="http://schemas.microsoft.com/office/drawing/2014/main" val="2900623290"/>
                  </a:ext>
                </a:extLst>
              </a:tr>
              <a:tr h="197788">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門真市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tc>
                <a:extLst>
                  <a:ext uri="{0D108BD9-81ED-4DB2-BD59-A6C34878D82A}">
                    <a16:rowId xmlns:a16="http://schemas.microsoft.com/office/drawing/2014/main" val="915185919"/>
                  </a:ext>
                </a:extLst>
              </a:tr>
              <a:tr h="197788">
                <a:tc rowSpan="3">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北河内東</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大東市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tc>
                <a:extLst>
                  <a:ext uri="{0D108BD9-81ED-4DB2-BD59-A6C34878D82A}">
                    <a16:rowId xmlns:a16="http://schemas.microsoft.com/office/drawing/2014/main" val="565474474"/>
                  </a:ext>
                </a:extLst>
              </a:tr>
              <a:tr h="197788">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四條畷市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736731738"/>
                  </a:ext>
                </a:extLst>
              </a:tr>
              <a:tr h="197788">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交野市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extLst>
                  <a:ext uri="{0D108BD9-81ED-4DB2-BD59-A6C34878D82A}">
                    <a16:rowId xmlns:a16="http://schemas.microsoft.com/office/drawing/2014/main" val="3714507640"/>
                  </a:ext>
                </a:extLst>
              </a:tr>
              <a:tr h="197788">
                <a:tc rowSpan="2">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中河内南</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八尾市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a:t>
                      </a:r>
                    </a:p>
                  </a:txBody>
                  <a:tcPr marL="0" marR="0" marT="0" marB="0" anchor="ctr"/>
                </a:tc>
                <a:extLst>
                  <a:ext uri="{0D108BD9-81ED-4DB2-BD59-A6C34878D82A}">
                    <a16:rowId xmlns:a16="http://schemas.microsoft.com/office/drawing/2014/main" val="335407577"/>
                  </a:ext>
                </a:extLst>
              </a:tr>
              <a:tr h="197788">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柏原市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extLst>
                  <a:ext uri="{0D108BD9-81ED-4DB2-BD59-A6C34878D82A}">
                    <a16:rowId xmlns:a16="http://schemas.microsoft.com/office/drawing/2014/main" val="941588947"/>
                  </a:ext>
                </a:extLst>
              </a:tr>
              <a:tr h="197788">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中河内東大阪</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東大阪市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16</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12</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a:t>
                      </a:r>
                    </a:p>
                  </a:txBody>
                  <a:tcPr marL="0" marR="0" marT="0" marB="0" anchor="ctr"/>
                </a:tc>
                <a:extLst>
                  <a:ext uri="{0D108BD9-81ED-4DB2-BD59-A6C34878D82A}">
                    <a16:rowId xmlns:a16="http://schemas.microsoft.com/office/drawing/2014/main" val="3188044652"/>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2228872041"/>
              </p:ext>
            </p:extLst>
          </p:nvPr>
        </p:nvGraphicFramePr>
        <p:xfrm>
          <a:off x="4626592" y="1556462"/>
          <a:ext cx="4348853" cy="4666917"/>
        </p:xfrm>
        <a:graphic>
          <a:graphicData uri="http://schemas.openxmlformats.org/drawingml/2006/table">
            <a:tbl>
              <a:tblPr bandRow="1">
                <a:tableStyleId>{8799B23B-EC83-4686-B30A-512413B5E67A}</a:tableStyleId>
              </a:tblPr>
              <a:tblGrid>
                <a:gridCol w="842400">
                  <a:extLst>
                    <a:ext uri="{9D8B030D-6E8A-4147-A177-3AD203B41FA5}">
                      <a16:colId xmlns:a16="http://schemas.microsoft.com/office/drawing/2014/main" val="249974385"/>
                    </a:ext>
                  </a:extLst>
                </a:gridCol>
                <a:gridCol w="658853">
                  <a:extLst>
                    <a:ext uri="{9D8B030D-6E8A-4147-A177-3AD203B41FA5}">
                      <a16:colId xmlns:a16="http://schemas.microsoft.com/office/drawing/2014/main" val="1907875535"/>
                    </a:ext>
                  </a:extLst>
                </a:gridCol>
                <a:gridCol w="569520">
                  <a:extLst>
                    <a:ext uri="{9D8B030D-6E8A-4147-A177-3AD203B41FA5}">
                      <a16:colId xmlns:a16="http://schemas.microsoft.com/office/drawing/2014/main" val="3280682023"/>
                    </a:ext>
                  </a:extLst>
                </a:gridCol>
                <a:gridCol w="569520">
                  <a:extLst>
                    <a:ext uri="{9D8B030D-6E8A-4147-A177-3AD203B41FA5}">
                      <a16:colId xmlns:a16="http://schemas.microsoft.com/office/drawing/2014/main" val="3299304274"/>
                    </a:ext>
                  </a:extLst>
                </a:gridCol>
                <a:gridCol w="569520">
                  <a:extLst>
                    <a:ext uri="{9D8B030D-6E8A-4147-A177-3AD203B41FA5}">
                      <a16:colId xmlns:a16="http://schemas.microsoft.com/office/drawing/2014/main" val="1430067882"/>
                    </a:ext>
                  </a:extLst>
                </a:gridCol>
                <a:gridCol w="569520">
                  <a:extLst>
                    <a:ext uri="{9D8B030D-6E8A-4147-A177-3AD203B41FA5}">
                      <a16:colId xmlns:a16="http://schemas.microsoft.com/office/drawing/2014/main" val="2898843326"/>
                    </a:ext>
                  </a:extLst>
                </a:gridCol>
                <a:gridCol w="569520">
                  <a:extLst>
                    <a:ext uri="{9D8B030D-6E8A-4147-A177-3AD203B41FA5}">
                      <a16:colId xmlns:a16="http://schemas.microsoft.com/office/drawing/2014/main" val="1641322912"/>
                    </a:ext>
                  </a:extLst>
                </a:gridCol>
              </a:tblGrid>
              <a:tr h="189189">
                <a:tc>
                  <a:txBody>
                    <a:bodyPr/>
                    <a:lstStyle/>
                    <a:p>
                      <a:pPr algn="ctr" fontAlgn="ctr"/>
                      <a:r>
                        <a:rPr lang="ja-JP" altLang="en-US" sz="900" u="none" strike="noStrike" dirty="0" err="1">
                          <a:effectLst/>
                          <a:latin typeface="Meiryo UI" panose="020B0604030504040204" pitchFamily="50" charset="-128"/>
                          <a:ea typeface="Meiryo UI" panose="020B0604030504040204" pitchFamily="50" charset="-128"/>
                        </a:rPr>
                        <a:t>障がい</a:t>
                      </a:r>
                      <a:r>
                        <a:rPr lang="ja-JP" altLang="en-US" sz="900" u="none" strike="noStrike" dirty="0">
                          <a:effectLst/>
                          <a:latin typeface="Meiryo UI" panose="020B0604030504040204" pitchFamily="50" charset="-128"/>
                          <a:ea typeface="Meiryo UI" panose="020B0604030504040204" pitchFamily="50" charset="-128"/>
                        </a:rPr>
                        <a:t>福祉圏域</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市町村</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H30</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R1</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R2</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R3</a:t>
                      </a:r>
                      <a:endParaRPr lang="zh-CN"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R4</a:t>
                      </a:r>
                      <a:endParaRPr lang="zh-CN"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894323443"/>
                  </a:ext>
                </a:extLst>
              </a:tr>
              <a:tr h="189189">
                <a:tc rowSpan="3">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南河内北</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松原市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4000073173"/>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羽曳野市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extLst>
                  <a:ext uri="{0D108BD9-81ED-4DB2-BD59-A6C34878D82A}">
                    <a16:rowId xmlns:a16="http://schemas.microsoft.com/office/drawing/2014/main" val="3942972395"/>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藤井寺市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tc>
                <a:extLst>
                  <a:ext uri="{0D108BD9-81ED-4DB2-BD59-A6C34878D82A}">
                    <a16:rowId xmlns:a16="http://schemas.microsoft.com/office/drawing/2014/main" val="4199221982"/>
                  </a:ext>
                </a:extLst>
              </a:tr>
              <a:tr h="189189">
                <a:tc rowSpan="6">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南河内南</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富田林市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extLst>
                  <a:ext uri="{0D108BD9-81ED-4DB2-BD59-A6C34878D82A}">
                    <a16:rowId xmlns:a16="http://schemas.microsoft.com/office/drawing/2014/main" val="3841221262"/>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河内長野市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extLst>
                  <a:ext uri="{0D108BD9-81ED-4DB2-BD59-A6C34878D82A}">
                    <a16:rowId xmlns:a16="http://schemas.microsoft.com/office/drawing/2014/main" val="421722113"/>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大阪狭山市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extLst>
                  <a:ext uri="{0D108BD9-81ED-4DB2-BD59-A6C34878D82A}">
                    <a16:rowId xmlns:a16="http://schemas.microsoft.com/office/drawing/2014/main" val="3495723943"/>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河南町</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4023040127"/>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太子町</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3029944359"/>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千早赤阪村</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2529693190"/>
                  </a:ext>
                </a:extLst>
              </a:tr>
              <a:tr h="189189">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堺市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堺市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25</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26</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25</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25</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26</a:t>
                      </a:r>
                    </a:p>
                  </a:txBody>
                  <a:tcPr marL="0" marR="0" marT="0" marB="0" anchor="ctr"/>
                </a:tc>
                <a:extLst>
                  <a:ext uri="{0D108BD9-81ED-4DB2-BD59-A6C34878D82A}">
                    <a16:rowId xmlns:a16="http://schemas.microsoft.com/office/drawing/2014/main" val="2821816361"/>
                  </a:ext>
                </a:extLst>
              </a:tr>
              <a:tr h="189189">
                <a:tc rowSpan="4">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泉州北</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泉大津市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tc>
                <a:extLst>
                  <a:ext uri="{0D108BD9-81ED-4DB2-BD59-A6C34878D82A}">
                    <a16:rowId xmlns:a16="http://schemas.microsoft.com/office/drawing/2014/main" val="685443294"/>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和泉市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a:t>
                      </a:r>
                    </a:p>
                  </a:txBody>
                  <a:tcPr marL="0" marR="0" marT="0" marB="0" anchor="ctr"/>
                </a:tc>
                <a:extLst>
                  <a:ext uri="{0D108BD9-81ED-4DB2-BD59-A6C34878D82A}">
                    <a16:rowId xmlns:a16="http://schemas.microsoft.com/office/drawing/2014/main" val="2055624093"/>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高石市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extLst>
                  <a:ext uri="{0D108BD9-81ED-4DB2-BD59-A6C34878D82A}">
                    <a16:rowId xmlns:a16="http://schemas.microsoft.com/office/drawing/2014/main" val="2074810997"/>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忠岡町</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2485590723"/>
                  </a:ext>
                </a:extLst>
              </a:tr>
              <a:tr h="189189">
                <a:tc rowSpan="2">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泉州中</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岸和田市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a:t>
                      </a:r>
                    </a:p>
                  </a:txBody>
                  <a:tcPr marL="0" marR="0" marT="0" marB="0" anchor="ctr"/>
                </a:tc>
                <a:extLst>
                  <a:ext uri="{0D108BD9-81ED-4DB2-BD59-A6C34878D82A}">
                    <a16:rowId xmlns:a16="http://schemas.microsoft.com/office/drawing/2014/main" val="1580919786"/>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貝塚市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tc>
                <a:extLst>
                  <a:ext uri="{0D108BD9-81ED-4DB2-BD59-A6C34878D82A}">
                    <a16:rowId xmlns:a16="http://schemas.microsoft.com/office/drawing/2014/main" val="971546909"/>
                  </a:ext>
                </a:extLst>
              </a:tr>
              <a:tr h="189189">
                <a:tc rowSpan="6">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泉州南</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泉佐野市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a:t>
                      </a:r>
                    </a:p>
                  </a:txBody>
                  <a:tcPr marL="0" marR="0" marT="0" marB="0" anchor="ctr"/>
                </a:tc>
                <a:extLst>
                  <a:ext uri="{0D108BD9-81ED-4DB2-BD59-A6C34878D82A}">
                    <a16:rowId xmlns:a16="http://schemas.microsoft.com/office/drawing/2014/main" val="3698313584"/>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泉南市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6</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a:t>
                      </a:r>
                    </a:p>
                  </a:txBody>
                  <a:tcPr marL="0" marR="0" marT="0" marB="0" anchor="ctr"/>
                </a:tc>
                <a:extLst>
                  <a:ext uri="{0D108BD9-81ED-4DB2-BD59-A6C34878D82A}">
                    <a16:rowId xmlns:a16="http://schemas.microsoft.com/office/drawing/2014/main" val="2092025654"/>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阪南市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extLst>
                  <a:ext uri="{0D108BD9-81ED-4DB2-BD59-A6C34878D82A}">
                    <a16:rowId xmlns:a16="http://schemas.microsoft.com/office/drawing/2014/main" val="517986038"/>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熊取町</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1980818586"/>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田尻町</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501924317"/>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岬町</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674728920"/>
                  </a:ext>
                </a:extLst>
              </a:tr>
              <a:tr h="315570">
                <a:tc gridSpan="2">
                  <a:txBody>
                    <a:bodyPr/>
                    <a:lstStyle/>
                    <a:p>
                      <a:pPr algn="ctr" fontAlgn="ctr"/>
                      <a:r>
                        <a:rPr lang="ja-JP" altLang="en-US" sz="900" b="1" u="none" strike="noStrike" dirty="0">
                          <a:effectLst/>
                          <a:latin typeface="Meiryo UI" panose="020B0604030504040204" pitchFamily="50" charset="-128"/>
                          <a:ea typeface="Meiryo UI" panose="020B0604030504040204" pitchFamily="50" charset="-128"/>
                        </a:rPr>
                        <a:t>合計</a:t>
                      </a:r>
                      <a:endParaRPr lang="ja-JP" altLang="en-US" sz="900" b="1"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hMerge="1">
                  <a:txBody>
                    <a:bodyPr/>
                    <a:lstStyle/>
                    <a:p>
                      <a:endParaRPr kumimoji="1" lang="ja-JP" altLang="en-US"/>
                    </a:p>
                  </a:txBody>
                  <a:tcPr/>
                </a:tc>
                <a:tc>
                  <a:txBody>
                    <a:bodyPr/>
                    <a:lstStyle/>
                    <a:p>
                      <a:pPr algn="ctr" fontAlgn="ctr"/>
                      <a:r>
                        <a:rPr lang="en-US" altLang="ja-JP" sz="900" b="1" i="0" u="none" strike="noStrike" dirty="0">
                          <a:solidFill>
                            <a:srgbClr val="000000"/>
                          </a:solidFill>
                          <a:effectLst/>
                          <a:latin typeface="Meiryo UI" panose="020B0604030504040204" pitchFamily="50" charset="-128"/>
                          <a:ea typeface="Meiryo UI" panose="020B0604030504040204" pitchFamily="50" charset="-128"/>
                        </a:rPr>
                        <a:t>323</a:t>
                      </a:r>
                    </a:p>
                  </a:txBody>
                  <a:tcPr marL="0" marR="0" marT="0" marB="0" anchor="ctr"/>
                </a:tc>
                <a:tc>
                  <a:txBody>
                    <a:bodyPr/>
                    <a:lstStyle/>
                    <a:p>
                      <a:pPr algn="ctr" fontAlgn="ctr"/>
                      <a:r>
                        <a:rPr lang="en-US" altLang="ja-JP" sz="900" b="1" i="0" u="none" strike="noStrike" dirty="0">
                          <a:solidFill>
                            <a:srgbClr val="000000"/>
                          </a:solidFill>
                          <a:effectLst/>
                          <a:latin typeface="Meiryo UI" panose="020B0604030504040204" pitchFamily="50" charset="-128"/>
                          <a:ea typeface="Meiryo UI" panose="020B0604030504040204" pitchFamily="50" charset="-128"/>
                        </a:rPr>
                        <a:t>325</a:t>
                      </a:r>
                    </a:p>
                  </a:txBody>
                  <a:tcPr marL="0" marR="0" marT="0" marB="0" anchor="ctr"/>
                </a:tc>
                <a:tc>
                  <a:txBody>
                    <a:bodyPr/>
                    <a:lstStyle/>
                    <a:p>
                      <a:pPr algn="ctr" fontAlgn="ctr"/>
                      <a:r>
                        <a:rPr lang="en-US" altLang="ja-JP" sz="900" b="1" i="0" u="none" strike="noStrike" dirty="0">
                          <a:solidFill>
                            <a:srgbClr val="000000"/>
                          </a:solidFill>
                          <a:effectLst/>
                          <a:latin typeface="Meiryo UI" panose="020B0604030504040204" pitchFamily="50" charset="-128"/>
                          <a:ea typeface="Meiryo UI" panose="020B0604030504040204" pitchFamily="50" charset="-128"/>
                        </a:rPr>
                        <a:t>316</a:t>
                      </a:r>
                    </a:p>
                  </a:txBody>
                  <a:tcPr marL="0" marR="0" marT="0" marB="0" anchor="ctr"/>
                </a:tc>
                <a:tc>
                  <a:txBody>
                    <a:bodyPr/>
                    <a:lstStyle/>
                    <a:p>
                      <a:pPr algn="ctr" fontAlgn="ctr"/>
                      <a:r>
                        <a:rPr lang="en-US" altLang="ja-JP" sz="900" b="1" i="0" u="none" strike="noStrike" dirty="0">
                          <a:solidFill>
                            <a:srgbClr val="000000"/>
                          </a:solidFill>
                          <a:effectLst/>
                          <a:latin typeface="Meiryo UI" panose="020B0604030504040204" pitchFamily="50" charset="-128"/>
                          <a:ea typeface="Meiryo UI" panose="020B0604030504040204" pitchFamily="50" charset="-128"/>
                        </a:rPr>
                        <a:t>323</a:t>
                      </a:r>
                    </a:p>
                  </a:txBody>
                  <a:tcPr marL="0" marR="0" marT="0" marB="0" anchor="ctr"/>
                </a:tc>
                <a:tc>
                  <a:txBody>
                    <a:bodyPr/>
                    <a:lstStyle/>
                    <a:p>
                      <a:pPr algn="ctr" fontAlgn="ctr"/>
                      <a:r>
                        <a:rPr lang="en-US" altLang="ja-JP" sz="900" b="1" i="0" u="none" strike="noStrike" dirty="0">
                          <a:solidFill>
                            <a:srgbClr val="000000"/>
                          </a:solidFill>
                          <a:effectLst/>
                          <a:latin typeface="Meiryo UI" panose="020B0604030504040204" pitchFamily="50" charset="-128"/>
                          <a:ea typeface="Meiryo UI" panose="020B0604030504040204" pitchFamily="50" charset="-128"/>
                        </a:rPr>
                        <a:t>337</a:t>
                      </a:r>
                    </a:p>
                  </a:txBody>
                  <a:tcPr marL="0" marR="0" marT="0" marB="0" anchor="ctr"/>
                </a:tc>
                <a:extLst>
                  <a:ext uri="{0D108BD9-81ED-4DB2-BD59-A6C34878D82A}">
                    <a16:rowId xmlns:a16="http://schemas.microsoft.com/office/drawing/2014/main" val="1487518266"/>
                  </a:ext>
                </a:extLst>
              </a:tr>
            </a:tbl>
          </a:graphicData>
        </a:graphic>
      </p:graphicFrame>
    </p:spTree>
    <p:extLst>
      <p:ext uri="{BB962C8B-B14F-4D97-AF65-F5344CB8AC3E}">
        <p14:creationId xmlns:p14="http://schemas.microsoft.com/office/powerpoint/2010/main" val="2845691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C2ABA0-2C79-4E71-91B6-07983140A210}" type="slidenum">
              <a:rPr kumimoji="1" lang="ja-JP" altLang="en-US" smtClean="0"/>
              <a:t>11</a:t>
            </a:fld>
            <a:endParaRPr kumimoji="1" lang="ja-JP" altLang="en-US"/>
          </a:p>
        </p:txBody>
      </p:sp>
      <p:graphicFrame>
        <p:nvGraphicFramePr>
          <p:cNvPr id="4" name="表 3"/>
          <p:cNvGraphicFramePr>
            <a:graphicFrameLocks noGrp="1"/>
          </p:cNvGraphicFramePr>
          <p:nvPr>
            <p:extLst>
              <p:ext uri="{D42A27DB-BD31-4B8C-83A1-F6EECF244321}">
                <p14:modId xmlns:p14="http://schemas.microsoft.com/office/powerpoint/2010/main" val="2344343302"/>
              </p:ext>
            </p:extLst>
          </p:nvPr>
        </p:nvGraphicFramePr>
        <p:xfrm>
          <a:off x="193627" y="1556462"/>
          <a:ext cx="4312122" cy="4351336"/>
        </p:xfrm>
        <a:graphic>
          <a:graphicData uri="http://schemas.openxmlformats.org/drawingml/2006/table">
            <a:tbl>
              <a:tblPr bandRow="1">
                <a:tableStyleId>{8799B23B-EC83-4686-B30A-512413B5E67A}</a:tableStyleId>
              </a:tblPr>
              <a:tblGrid>
                <a:gridCol w="802660">
                  <a:extLst>
                    <a:ext uri="{9D8B030D-6E8A-4147-A177-3AD203B41FA5}">
                      <a16:colId xmlns:a16="http://schemas.microsoft.com/office/drawing/2014/main" val="1520177582"/>
                    </a:ext>
                  </a:extLst>
                </a:gridCol>
                <a:gridCol w="682102">
                  <a:extLst>
                    <a:ext uri="{9D8B030D-6E8A-4147-A177-3AD203B41FA5}">
                      <a16:colId xmlns:a16="http://schemas.microsoft.com/office/drawing/2014/main" val="2605256500"/>
                    </a:ext>
                  </a:extLst>
                </a:gridCol>
                <a:gridCol w="706840">
                  <a:extLst>
                    <a:ext uri="{9D8B030D-6E8A-4147-A177-3AD203B41FA5}">
                      <a16:colId xmlns:a16="http://schemas.microsoft.com/office/drawing/2014/main" val="819799863"/>
                    </a:ext>
                  </a:extLst>
                </a:gridCol>
                <a:gridCol w="706840">
                  <a:extLst>
                    <a:ext uri="{9D8B030D-6E8A-4147-A177-3AD203B41FA5}">
                      <a16:colId xmlns:a16="http://schemas.microsoft.com/office/drawing/2014/main" val="1726097361"/>
                    </a:ext>
                  </a:extLst>
                </a:gridCol>
                <a:gridCol w="706840">
                  <a:extLst>
                    <a:ext uri="{9D8B030D-6E8A-4147-A177-3AD203B41FA5}">
                      <a16:colId xmlns:a16="http://schemas.microsoft.com/office/drawing/2014/main" val="4094890332"/>
                    </a:ext>
                  </a:extLst>
                </a:gridCol>
                <a:gridCol w="706840">
                  <a:extLst>
                    <a:ext uri="{9D8B030D-6E8A-4147-A177-3AD203B41FA5}">
                      <a16:colId xmlns:a16="http://schemas.microsoft.com/office/drawing/2014/main" val="1563483153"/>
                    </a:ext>
                  </a:extLst>
                </a:gridCol>
              </a:tblGrid>
              <a:tr h="197788">
                <a:tc>
                  <a:txBody>
                    <a:bodyPr/>
                    <a:lstStyle/>
                    <a:p>
                      <a:pPr algn="ctr" fontAlgn="ctr"/>
                      <a:r>
                        <a:rPr lang="ja-JP" altLang="en-US" sz="900" u="none" strike="noStrike" dirty="0" err="1">
                          <a:effectLst/>
                          <a:latin typeface="Meiryo UI" panose="020B0604030504040204" pitchFamily="50" charset="-128"/>
                          <a:ea typeface="Meiryo UI" panose="020B0604030504040204" pitchFamily="50" charset="-128"/>
                        </a:rPr>
                        <a:t>障がい</a:t>
                      </a:r>
                      <a:r>
                        <a:rPr lang="ja-JP" altLang="en-US" sz="900" u="none" strike="noStrike" dirty="0">
                          <a:effectLst/>
                          <a:latin typeface="Meiryo UI" panose="020B0604030504040204" pitchFamily="50" charset="-128"/>
                          <a:ea typeface="Meiryo UI" panose="020B0604030504040204" pitchFamily="50" charset="-128"/>
                        </a:rPr>
                        <a:t>福祉圏域</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市町村</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就労移行</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就</a:t>
                      </a:r>
                      <a:r>
                        <a:rPr lang="en-US" altLang="ja-JP" sz="900" u="none" strike="noStrike" dirty="0">
                          <a:effectLst/>
                          <a:latin typeface="Meiryo UI" panose="020B0604030504040204" pitchFamily="50" charset="-128"/>
                          <a:ea typeface="Meiryo UI" panose="020B0604030504040204" pitchFamily="50" charset="-128"/>
                        </a:rPr>
                        <a:t>A</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就</a:t>
                      </a:r>
                      <a:r>
                        <a:rPr lang="en-US" sz="900" u="none" strike="noStrike" dirty="0">
                          <a:effectLst/>
                          <a:latin typeface="Meiryo UI" panose="020B0604030504040204" pitchFamily="50" charset="-128"/>
                          <a:ea typeface="Meiryo UI" panose="020B0604030504040204" pitchFamily="50" charset="-128"/>
                        </a:rPr>
                        <a:t>B</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zh-CN" altLang="en-US" sz="900" u="none" strike="noStrike" dirty="0">
                          <a:effectLst/>
                          <a:latin typeface="Meiryo UI" panose="020B0604030504040204" pitchFamily="50" charset="-128"/>
                          <a:ea typeface="Meiryo UI" panose="020B0604030504040204" pitchFamily="50" charset="-128"/>
                        </a:rPr>
                        <a:t>就労定着</a:t>
                      </a:r>
                      <a:endParaRPr lang="zh-CN"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1463078293"/>
                  </a:ext>
                </a:extLst>
              </a:tr>
              <a:tr h="197788">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大阪市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大阪市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252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503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78</a:t>
                      </a:r>
                    </a:p>
                  </a:txBody>
                  <a:tcPr marL="0" marR="0" marT="0" marB="0" anchor="ctr"/>
                </a:tc>
                <a:extLst>
                  <a:ext uri="{0D108BD9-81ED-4DB2-BD59-A6C34878D82A}">
                    <a16:rowId xmlns:a16="http://schemas.microsoft.com/office/drawing/2014/main" val="3121795928"/>
                  </a:ext>
                </a:extLst>
              </a:tr>
              <a:tr h="197788">
                <a:tc rowSpan="4">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豊能北</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池田市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3191583785"/>
                  </a:ext>
                </a:extLst>
              </a:tr>
              <a:tr h="197788">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箕面市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extLst>
                  <a:ext uri="{0D108BD9-81ED-4DB2-BD59-A6C34878D82A}">
                    <a16:rowId xmlns:a16="http://schemas.microsoft.com/office/drawing/2014/main" val="43902044"/>
                  </a:ext>
                </a:extLst>
              </a:tr>
              <a:tr h="197788">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豊能町</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1474452061"/>
                  </a:ext>
                </a:extLst>
              </a:tr>
              <a:tr h="197788">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能勢町</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3829868628"/>
                  </a:ext>
                </a:extLst>
              </a:tr>
              <a:tr h="197788">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豊能豊中</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豊中市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9</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9</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tc>
                <a:extLst>
                  <a:ext uri="{0D108BD9-81ED-4DB2-BD59-A6C34878D82A}">
                    <a16:rowId xmlns:a16="http://schemas.microsoft.com/office/drawing/2014/main" val="3851305122"/>
                  </a:ext>
                </a:extLst>
              </a:tr>
              <a:tr h="197788">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豊能吹田</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吹田市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tc>
                <a:extLst>
                  <a:ext uri="{0D108BD9-81ED-4DB2-BD59-A6C34878D82A}">
                    <a16:rowId xmlns:a16="http://schemas.microsoft.com/office/drawing/2014/main" val="760201312"/>
                  </a:ext>
                </a:extLst>
              </a:tr>
              <a:tr h="197788">
                <a:tc rowSpan="3">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三島</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茨木市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37</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tc>
                <a:extLst>
                  <a:ext uri="{0D108BD9-81ED-4DB2-BD59-A6C34878D82A}">
                    <a16:rowId xmlns:a16="http://schemas.microsoft.com/office/drawing/2014/main" val="2290740536"/>
                  </a:ext>
                </a:extLst>
              </a:tr>
              <a:tr h="197788">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摂津市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3818880709"/>
                  </a:ext>
                </a:extLst>
              </a:tr>
              <a:tr h="197788">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島本町</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2684254931"/>
                  </a:ext>
                </a:extLst>
              </a:tr>
              <a:tr h="197788">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三島高槻</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高槻市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26</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tc>
                <a:extLst>
                  <a:ext uri="{0D108BD9-81ED-4DB2-BD59-A6C34878D82A}">
                    <a16:rowId xmlns:a16="http://schemas.microsoft.com/office/drawing/2014/main" val="1656950178"/>
                  </a:ext>
                </a:extLst>
              </a:tr>
              <a:tr h="197788">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北河内枚方</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枚方市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tc>
                <a:extLst>
                  <a:ext uri="{0D108BD9-81ED-4DB2-BD59-A6C34878D82A}">
                    <a16:rowId xmlns:a16="http://schemas.microsoft.com/office/drawing/2014/main" val="2982586446"/>
                  </a:ext>
                </a:extLst>
              </a:tr>
              <a:tr h="197788">
                <a:tc>
                  <a:txBody>
                    <a:bodyPr/>
                    <a:lstStyle/>
                    <a:p>
                      <a:pPr algn="ctr" fontAlgn="ctr"/>
                      <a:r>
                        <a:rPr lang="zh-CN" altLang="en-US" sz="900" u="none" strike="noStrike" dirty="0">
                          <a:effectLst/>
                          <a:latin typeface="Meiryo UI" panose="020B0604030504040204" pitchFamily="50" charset="-128"/>
                          <a:ea typeface="Meiryo UI" panose="020B0604030504040204" pitchFamily="50" charset="-128"/>
                        </a:rPr>
                        <a:t>北河内寝屋川</a:t>
                      </a:r>
                      <a:endParaRPr lang="zh-CN"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寝屋川市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29</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a:t>
                      </a:r>
                    </a:p>
                  </a:txBody>
                  <a:tcPr marL="0" marR="0" marT="0" marB="0" anchor="ctr"/>
                </a:tc>
                <a:extLst>
                  <a:ext uri="{0D108BD9-81ED-4DB2-BD59-A6C34878D82A}">
                    <a16:rowId xmlns:a16="http://schemas.microsoft.com/office/drawing/2014/main" val="1898494599"/>
                  </a:ext>
                </a:extLst>
              </a:tr>
              <a:tr h="197788">
                <a:tc rowSpan="2">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北河内西</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守口市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9</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extLst>
                  <a:ext uri="{0D108BD9-81ED-4DB2-BD59-A6C34878D82A}">
                    <a16:rowId xmlns:a16="http://schemas.microsoft.com/office/drawing/2014/main" val="2900623290"/>
                  </a:ext>
                </a:extLst>
              </a:tr>
              <a:tr h="197788">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門真市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24</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extLst>
                  <a:ext uri="{0D108BD9-81ED-4DB2-BD59-A6C34878D82A}">
                    <a16:rowId xmlns:a16="http://schemas.microsoft.com/office/drawing/2014/main" val="915185919"/>
                  </a:ext>
                </a:extLst>
              </a:tr>
              <a:tr h="197788">
                <a:tc rowSpan="3">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北河内東</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大東市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tc>
                <a:extLst>
                  <a:ext uri="{0D108BD9-81ED-4DB2-BD59-A6C34878D82A}">
                    <a16:rowId xmlns:a16="http://schemas.microsoft.com/office/drawing/2014/main" val="565474474"/>
                  </a:ext>
                </a:extLst>
              </a:tr>
              <a:tr h="197788">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四條畷市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736731738"/>
                  </a:ext>
                </a:extLst>
              </a:tr>
              <a:tr h="197788">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交野市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9</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3714507640"/>
                  </a:ext>
                </a:extLst>
              </a:tr>
              <a:tr h="197788">
                <a:tc rowSpan="2">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中河内南</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八尾市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16</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46</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tc>
                <a:extLst>
                  <a:ext uri="{0D108BD9-81ED-4DB2-BD59-A6C34878D82A}">
                    <a16:rowId xmlns:a16="http://schemas.microsoft.com/office/drawing/2014/main" val="335407577"/>
                  </a:ext>
                </a:extLst>
              </a:tr>
              <a:tr h="197788">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柏原市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941588947"/>
                  </a:ext>
                </a:extLst>
              </a:tr>
              <a:tr h="197788">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中河内東大阪</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東大阪市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16</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77</a:t>
                      </a: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8</a:t>
                      </a:r>
                    </a:p>
                  </a:txBody>
                  <a:tcPr marL="0" marR="0" marT="0" marB="0" anchor="ctr"/>
                </a:tc>
                <a:extLst>
                  <a:ext uri="{0D108BD9-81ED-4DB2-BD59-A6C34878D82A}">
                    <a16:rowId xmlns:a16="http://schemas.microsoft.com/office/drawing/2014/main" val="3188044652"/>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1470196311"/>
              </p:ext>
            </p:extLst>
          </p:nvPr>
        </p:nvGraphicFramePr>
        <p:xfrm>
          <a:off x="4653887" y="1556462"/>
          <a:ext cx="4218576" cy="4666917"/>
        </p:xfrm>
        <a:graphic>
          <a:graphicData uri="http://schemas.openxmlformats.org/drawingml/2006/table">
            <a:tbl>
              <a:tblPr bandRow="1">
                <a:tableStyleId>{8799B23B-EC83-4686-B30A-512413B5E67A}</a:tableStyleId>
              </a:tblPr>
              <a:tblGrid>
                <a:gridCol w="810077">
                  <a:extLst>
                    <a:ext uri="{9D8B030D-6E8A-4147-A177-3AD203B41FA5}">
                      <a16:colId xmlns:a16="http://schemas.microsoft.com/office/drawing/2014/main" val="249974385"/>
                    </a:ext>
                  </a:extLst>
                </a:gridCol>
                <a:gridCol w="666439">
                  <a:extLst>
                    <a:ext uri="{9D8B030D-6E8A-4147-A177-3AD203B41FA5}">
                      <a16:colId xmlns:a16="http://schemas.microsoft.com/office/drawing/2014/main" val="1907875535"/>
                    </a:ext>
                  </a:extLst>
                </a:gridCol>
                <a:gridCol w="685515">
                  <a:extLst>
                    <a:ext uri="{9D8B030D-6E8A-4147-A177-3AD203B41FA5}">
                      <a16:colId xmlns:a16="http://schemas.microsoft.com/office/drawing/2014/main" val="3299304274"/>
                    </a:ext>
                  </a:extLst>
                </a:gridCol>
                <a:gridCol w="685515">
                  <a:extLst>
                    <a:ext uri="{9D8B030D-6E8A-4147-A177-3AD203B41FA5}">
                      <a16:colId xmlns:a16="http://schemas.microsoft.com/office/drawing/2014/main" val="1430067882"/>
                    </a:ext>
                  </a:extLst>
                </a:gridCol>
                <a:gridCol w="685515">
                  <a:extLst>
                    <a:ext uri="{9D8B030D-6E8A-4147-A177-3AD203B41FA5}">
                      <a16:colId xmlns:a16="http://schemas.microsoft.com/office/drawing/2014/main" val="2898843326"/>
                    </a:ext>
                  </a:extLst>
                </a:gridCol>
                <a:gridCol w="685515">
                  <a:extLst>
                    <a:ext uri="{9D8B030D-6E8A-4147-A177-3AD203B41FA5}">
                      <a16:colId xmlns:a16="http://schemas.microsoft.com/office/drawing/2014/main" val="1641322912"/>
                    </a:ext>
                  </a:extLst>
                </a:gridCol>
              </a:tblGrid>
              <a:tr h="189189">
                <a:tc>
                  <a:txBody>
                    <a:bodyPr/>
                    <a:lstStyle/>
                    <a:p>
                      <a:pPr algn="ctr" fontAlgn="ctr"/>
                      <a:r>
                        <a:rPr lang="ja-JP" altLang="en-US" sz="900" u="none" strike="noStrike" dirty="0" err="1">
                          <a:effectLst/>
                          <a:latin typeface="Meiryo UI" panose="020B0604030504040204" pitchFamily="50" charset="-128"/>
                          <a:ea typeface="Meiryo UI" panose="020B0604030504040204" pitchFamily="50" charset="-128"/>
                        </a:rPr>
                        <a:t>障がい</a:t>
                      </a:r>
                      <a:r>
                        <a:rPr lang="ja-JP" altLang="en-US" sz="900" u="none" strike="noStrike" dirty="0">
                          <a:effectLst/>
                          <a:latin typeface="Meiryo UI" panose="020B0604030504040204" pitchFamily="50" charset="-128"/>
                          <a:ea typeface="Meiryo UI" panose="020B0604030504040204" pitchFamily="50" charset="-128"/>
                        </a:rPr>
                        <a:t>福祉圏域</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市町村</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就労移行</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就</a:t>
                      </a:r>
                      <a:r>
                        <a:rPr lang="en-US" altLang="ja-JP" sz="900" u="none" strike="noStrike" dirty="0">
                          <a:effectLst/>
                          <a:latin typeface="Meiryo UI" panose="020B0604030504040204" pitchFamily="50" charset="-128"/>
                          <a:ea typeface="Meiryo UI" panose="020B0604030504040204" pitchFamily="50" charset="-128"/>
                        </a:rPr>
                        <a:t>A</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就</a:t>
                      </a:r>
                      <a:r>
                        <a:rPr lang="en-US" sz="900" u="none" strike="noStrike" dirty="0">
                          <a:effectLst/>
                          <a:latin typeface="Meiryo UI" panose="020B0604030504040204" pitchFamily="50" charset="-128"/>
                          <a:ea typeface="Meiryo UI" panose="020B0604030504040204" pitchFamily="50" charset="-128"/>
                        </a:rPr>
                        <a:t>B</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zh-CN" altLang="en-US" sz="900" u="none" strike="noStrike" dirty="0">
                          <a:effectLst/>
                          <a:latin typeface="Meiryo UI" panose="020B0604030504040204" pitchFamily="50" charset="-128"/>
                          <a:ea typeface="Meiryo UI" panose="020B0604030504040204" pitchFamily="50" charset="-128"/>
                        </a:rPr>
                        <a:t>就労定着</a:t>
                      </a:r>
                      <a:endParaRPr lang="zh-CN"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894323443"/>
                  </a:ext>
                </a:extLst>
              </a:tr>
              <a:tr h="189189">
                <a:tc rowSpan="3">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南河内北</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松原市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extLst>
                  <a:ext uri="{0D108BD9-81ED-4DB2-BD59-A6C34878D82A}">
                    <a16:rowId xmlns:a16="http://schemas.microsoft.com/office/drawing/2014/main" val="4000073173"/>
                  </a:ext>
                </a:extLst>
              </a:tr>
              <a:tr h="189189">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羽曳野市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3942972395"/>
                  </a:ext>
                </a:extLst>
              </a:tr>
              <a:tr h="189189">
                <a:tc vMerge="1">
                  <a:txBody>
                    <a:bodyPr/>
                    <a:lstStyle/>
                    <a:p>
                      <a:endParaRPr kumimoji="1" lang="ja-JP" altLang="en-US"/>
                    </a:p>
                  </a:txBody>
                  <a:tcPr/>
                </a:tc>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藤井寺市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tc>
                <a:extLst>
                  <a:ext uri="{0D108BD9-81ED-4DB2-BD59-A6C34878D82A}">
                    <a16:rowId xmlns:a16="http://schemas.microsoft.com/office/drawing/2014/main" val="4199221982"/>
                  </a:ext>
                </a:extLst>
              </a:tr>
              <a:tr h="189189">
                <a:tc rowSpan="6">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南河内南</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富田林市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28</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extLst>
                  <a:ext uri="{0D108BD9-81ED-4DB2-BD59-A6C34878D82A}">
                    <a16:rowId xmlns:a16="http://schemas.microsoft.com/office/drawing/2014/main" val="3841221262"/>
                  </a:ext>
                </a:extLst>
              </a:tr>
              <a:tr h="189189">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河内長野市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extLst>
                  <a:ext uri="{0D108BD9-81ED-4DB2-BD59-A6C34878D82A}">
                    <a16:rowId xmlns:a16="http://schemas.microsoft.com/office/drawing/2014/main" val="421722113"/>
                  </a:ext>
                </a:extLst>
              </a:tr>
              <a:tr h="189189">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大阪狭山市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3495723943"/>
                  </a:ext>
                </a:extLst>
              </a:tr>
              <a:tr h="189189">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河南町</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extLst>
                  <a:ext uri="{0D108BD9-81ED-4DB2-BD59-A6C34878D82A}">
                    <a16:rowId xmlns:a16="http://schemas.microsoft.com/office/drawing/2014/main" val="4023040127"/>
                  </a:ext>
                </a:extLst>
              </a:tr>
              <a:tr h="189189">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太子町</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3029944359"/>
                  </a:ext>
                </a:extLst>
              </a:tr>
              <a:tr h="189189">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千早赤阪村</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2529693190"/>
                  </a:ext>
                </a:extLst>
              </a:tr>
              <a:tr h="189189">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堺市</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堺市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26</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145</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a:t>
                      </a:r>
                    </a:p>
                  </a:txBody>
                  <a:tcPr marL="0" marR="0" marT="0" marB="0" anchor="ctr"/>
                </a:tc>
                <a:extLst>
                  <a:ext uri="{0D108BD9-81ED-4DB2-BD59-A6C34878D82A}">
                    <a16:rowId xmlns:a16="http://schemas.microsoft.com/office/drawing/2014/main" val="2821816361"/>
                  </a:ext>
                </a:extLst>
              </a:tr>
              <a:tr h="189189">
                <a:tc rowSpan="4">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泉州北</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泉大津市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19</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a:t>
                      </a:r>
                    </a:p>
                  </a:txBody>
                  <a:tcPr marL="0" marR="0" marT="0" marB="0" anchor="ctr"/>
                </a:tc>
                <a:extLst>
                  <a:ext uri="{0D108BD9-81ED-4DB2-BD59-A6C34878D82A}">
                    <a16:rowId xmlns:a16="http://schemas.microsoft.com/office/drawing/2014/main" val="685443294"/>
                  </a:ext>
                </a:extLst>
              </a:tr>
              <a:tr h="189189">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和泉市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45</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extLst>
                  <a:ext uri="{0D108BD9-81ED-4DB2-BD59-A6C34878D82A}">
                    <a16:rowId xmlns:a16="http://schemas.microsoft.com/office/drawing/2014/main" val="2055624093"/>
                  </a:ext>
                </a:extLst>
              </a:tr>
              <a:tr h="189189">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高石市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2074810997"/>
                  </a:ext>
                </a:extLst>
              </a:tr>
              <a:tr h="189189">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忠岡町</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2485590723"/>
                  </a:ext>
                </a:extLst>
              </a:tr>
              <a:tr h="189189">
                <a:tc rowSpan="2">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泉州中</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岸和田市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extLst>
                  <a:ext uri="{0D108BD9-81ED-4DB2-BD59-A6C34878D82A}">
                    <a16:rowId xmlns:a16="http://schemas.microsoft.com/office/drawing/2014/main" val="1580919786"/>
                  </a:ext>
                </a:extLst>
              </a:tr>
              <a:tr h="189189">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貝塚市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19</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extLst>
                  <a:ext uri="{0D108BD9-81ED-4DB2-BD59-A6C34878D82A}">
                    <a16:rowId xmlns:a16="http://schemas.microsoft.com/office/drawing/2014/main" val="971546909"/>
                  </a:ext>
                </a:extLst>
              </a:tr>
              <a:tr h="189189">
                <a:tc rowSpan="6">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rPr>
                        <a:t>泉州南</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泉佐野市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25</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3698313584"/>
                  </a:ext>
                </a:extLst>
              </a:tr>
              <a:tr h="189189">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泉南市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2092025654"/>
                  </a:ext>
                </a:extLst>
              </a:tr>
              <a:tr h="189189">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阪南市</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13</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extLst>
                  <a:ext uri="{0D108BD9-81ED-4DB2-BD59-A6C34878D82A}">
                    <a16:rowId xmlns:a16="http://schemas.microsoft.com/office/drawing/2014/main" val="517986038"/>
                  </a:ext>
                </a:extLst>
              </a:tr>
              <a:tr h="189189">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熊取町</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1980818586"/>
                  </a:ext>
                </a:extLst>
              </a:tr>
              <a:tr h="189189">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田尻町</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501924317"/>
                  </a:ext>
                </a:extLst>
              </a:tr>
              <a:tr h="189189">
                <a:tc vMerge="1">
                  <a:txBody>
                    <a:bodyPr/>
                    <a:lstStyle/>
                    <a:p>
                      <a:endParaRPr kumimoji="1" lang="ja-JP" altLang="en-US"/>
                    </a:p>
                  </a:txBody>
                  <a:tcPr/>
                </a:tc>
                <a:tc>
                  <a:txBody>
                    <a:bodyPr/>
                    <a:lstStyle/>
                    <a:p>
                      <a:pPr algn="ctr" fontAlgn="ctr"/>
                      <a:r>
                        <a:rPr lang="ja-JP" altLang="en-US" sz="900" u="none" strike="noStrike">
                          <a:effectLst/>
                          <a:latin typeface="Meiryo UI" panose="020B0604030504040204" pitchFamily="50" charset="-128"/>
                          <a:ea typeface="Meiryo UI" panose="020B0604030504040204" pitchFamily="50" charset="-128"/>
                        </a:rPr>
                        <a:t>岬町</a:t>
                      </a:r>
                      <a:endParaRPr lang="ja-JP" altLang="en-US" sz="9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a:t>
                      </a:r>
                    </a:p>
                  </a:txBody>
                  <a:tcPr marL="0" marR="0" marT="0" marB="0" anchor="ctr"/>
                </a:tc>
                <a:tc>
                  <a:txBody>
                    <a:bodyPr/>
                    <a:lstStyle/>
                    <a:p>
                      <a:pPr algn="ct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tc>
                <a:extLst>
                  <a:ext uri="{0D108BD9-81ED-4DB2-BD59-A6C34878D82A}">
                    <a16:rowId xmlns:a16="http://schemas.microsoft.com/office/drawing/2014/main" val="674728920"/>
                  </a:ext>
                </a:extLst>
              </a:tr>
              <a:tr h="315570">
                <a:tc gridSpan="2">
                  <a:txBody>
                    <a:bodyPr/>
                    <a:lstStyle/>
                    <a:p>
                      <a:pPr algn="ctr" fontAlgn="ctr"/>
                      <a:r>
                        <a:rPr lang="ja-JP" altLang="en-US" sz="900" b="1" u="none" strike="noStrike" dirty="0">
                          <a:effectLst/>
                          <a:latin typeface="Meiryo UI" panose="020B0604030504040204" pitchFamily="50" charset="-128"/>
                          <a:ea typeface="Meiryo UI" panose="020B0604030504040204" pitchFamily="50" charset="-128"/>
                        </a:rPr>
                        <a:t>合計</a:t>
                      </a:r>
                      <a:endParaRPr lang="ja-JP" altLang="en-US" sz="900" b="1"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hMerge="1">
                  <a:txBody>
                    <a:bodyPr/>
                    <a:lstStyle/>
                    <a:p>
                      <a:endParaRPr kumimoji="1" lang="ja-JP" altLang="en-US"/>
                    </a:p>
                  </a:txBody>
                  <a:tcPr/>
                </a:tc>
                <a:tc>
                  <a:txBody>
                    <a:bodyPr/>
                    <a:lstStyle/>
                    <a:p>
                      <a:pPr algn="ctr" fontAlgn="ctr"/>
                      <a:r>
                        <a:rPr lang="en-US" altLang="ja-JP" sz="900" b="1" i="0" u="none" strike="noStrike" dirty="0">
                          <a:solidFill>
                            <a:srgbClr val="000000"/>
                          </a:solidFill>
                          <a:effectLst/>
                          <a:latin typeface="Meiryo UI" panose="020B0604030504040204" pitchFamily="50" charset="-128"/>
                          <a:ea typeface="Meiryo UI" panose="020B0604030504040204" pitchFamily="50" charset="-128"/>
                        </a:rPr>
                        <a:t>337</a:t>
                      </a:r>
                    </a:p>
                  </a:txBody>
                  <a:tcPr marL="0" marR="0" marT="0" marB="0" anchor="ctr"/>
                </a:tc>
                <a:tc>
                  <a:txBody>
                    <a:bodyPr/>
                    <a:lstStyle/>
                    <a:p>
                      <a:pPr algn="ctr" fontAlgn="ctr"/>
                      <a:r>
                        <a:rPr lang="en-US" altLang="ja-JP" sz="900" b="1" i="0" u="none" strike="noStrike" dirty="0">
                          <a:solidFill>
                            <a:srgbClr val="000000"/>
                          </a:solidFill>
                          <a:effectLst/>
                          <a:latin typeface="Meiryo UI" panose="020B0604030504040204" pitchFamily="50" charset="-128"/>
                          <a:ea typeface="Meiryo UI" panose="020B0604030504040204" pitchFamily="50" charset="-128"/>
                        </a:rPr>
                        <a:t>442</a:t>
                      </a:r>
                    </a:p>
                  </a:txBody>
                  <a:tcPr marL="0" marR="0" marT="0" marB="0" anchor="ctr"/>
                </a:tc>
                <a:tc>
                  <a:txBody>
                    <a:bodyPr/>
                    <a:lstStyle/>
                    <a:p>
                      <a:pPr algn="ctr" fontAlgn="ctr"/>
                      <a:r>
                        <a:rPr lang="en-US" altLang="ja-JP" sz="900" b="1" i="0" u="none" strike="noStrike" dirty="0">
                          <a:solidFill>
                            <a:srgbClr val="000000"/>
                          </a:solidFill>
                          <a:effectLst/>
                          <a:latin typeface="Meiryo UI" panose="020B0604030504040204" pitchFamily="50" charset="-128"/>
                          <a:ea typeface="Meiryo UI" panose="020B0604030504040204" pitchFamily="50" charset="-128"/>
                        </a:rPr>
                        <a:t>1,369</a:t>
                      </a:r>
                    </a:p>
                  </a:txBody>
                  <a:tcPr marL="0" marR="0" marT="0" marB="0" anchor="ctr"/>
                </a:tc>
                <a:tc>
                  <a:txBody>
                    <a:bodyPr/>
                    <a:lstStyle/>
                    <a:p>
                      <a:pPr algn="ctr" fontAlgn="ctr"/>
                      <a:r>
                        <a:rPr lang="en-US" altLang="ja-JP" sz="900" b="1" i="0" u="none" strike="noStrike" dirty="0">
                          <a:solidFill>
                            <a:srgbClr val="000000"/>
                          </a:solidFill>
                          <a:effectLst/>
                          <a:latin typeface="Meiryo UI" panose="020B0604030504040204" pitchFamily="50" charset="-128"/>
                          <a:ea typeface="Meiryo UI" panose="020B0604030504040204" pitchFamily="50" charset="-128"/>
                        </a:rPr>
                        <a:t>155</a:t>
                      </a:r>
                    </a:p>
                  </a:txBody>
                  <a:tcPr marL="0" marR="0" marT="0" marB="0" anchor="ctr"/>
                </a:tc>
                <a:extLst>
                  <a:ext uri="{0D108BD9-81ED-4DB2-BD59-A6C34878D82A}">
                    <a16:rowId xmlns:a16="http://schemas.microsoft.com/office/drawing/2014/main" val="1487518266"/>
                  </a:ext>
                </a:extLst>
              </a:tr>
            </a:tbl>
          </a:graphicData>
        </a:graphic>
      </p:graphicFrame>
      <p:sp>
        <p:nvSpPr>
          <p:cNvPr id="6" name="テキスト ボックス 5"/>
          <p:cNvSpPr txBox="1"/>
          <p:nvPr/>
        </p:nvSpPr>
        <p:spPr>
          <a:xfrm>
            <a:off x="1256028" y="962889"/>
            <a:ext cx="6631944" cy="369332"/>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府内市町村の就労系サービス事業所</a:t>
            </a:r>
            <a:r>
              <a:rPr lang="ja-JP" altLang="en-US" dirty="0">
                <a:latin typeface="Meiryo UI" panose="020B0604030504040204" pitchFamily="50" charset="-128"/>
                <a:ea typeface="Meiryo UI" panose="020B0604030504040204" pitchFamily="50" charset="-128"/>
              </a:rPr>
              <a:t>数（令和４年４月１日時点）</a:t>
            </a:r>
            <a:endParaRPr kumimoji="1" lang="en-US" altLang="ja-JP"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7829430" y="1259144"/>
            <a:ext cx="1603429"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rPr>
              <a:t>出典：国保連データ</a:t>
            </a:r>
            <a:endParaRPr lang="en-US" altLang="ja-JP" sz="9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469579" y="476271"/>
            <a:ext cx="1286028"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基礎データ</a:t>
            </a:r>
            <a:endParaRPr lang="en-US"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6092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C2ABA0-2C79-4E71-91B6-07983140A210}" type="slidenum">
              <a:rPr kumimoji="1" lang="ja-JP" altLang="en-US" smtClean="0"/>
              <a:t>12</a:t>
            </a:fld>
            <a:endParaRPr kumimoji="1" lang="ja-JP" altLang="en-US"/>
          </a:p>
        </p:txBody>
      </p:sp>
      <p:sp>
        <p:nvSpPr>
          <p:cNvPr id="3" name="テキスト ボックス 2"/>
          <p:cNvSpPr txBox="1"/>
          <p:nvPr/>
        </p:nvSpPr>
        <p:spPr>
          <a:xfrm>
            <a:off x="312821" y="328862"/>
            <a:ext cx="4192173"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１．福祉施設から一般就労への移行状況</a:t>
            </a:r>
          </a:p>
        </p:txBody>
      </p:sp>
      <p:sp>
        <p:nvSpPr>
          <p:cNvPr id="4" name="テキスト ボックス 3"/>
          <p:cNvSpPr txBox="1"/>
          <p:nvPr/>
        </p:nvSpPr>
        <p:spPr>
          <a:xfrm>
            <a:off x="2924754" y="894399"/>
            <a:ext cx="3294492"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rPr>
              <a:t>福祉施設からの一般就労者数の推移</a:t>
            </a:r>
            <a:endParaRPr kumimoji="1" lang="ja-JP" altLang="en-US" sz="1600"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1B071CB9-2DF6-4164-96A0-92666CDE292E}"/>
              </a:ext>
            </a:extLst>
          </p:cNvPr>
          <p:cNvSpPr txBox="1"/>
          <p:nvPr/>
        </p:nvSpPr>
        <p:spPr>
          <a:xfrm>
            <a:off x="787095" y="1058207"/>
            <a:ext cx="1758462" cy="307777"/>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（単位：人）</a:t>
            </a:r>
          </a:p>
        </p:txBody>
      </p:sp>
      <p:graphicFrame>
        <p:nvGraphicFramePr>
          <p:cNvPr id="7" name="グラフ 6">
            <a:extLst>
              <a:ext uri="{FF2B5EF4-FFF2-40B4-BE49-F238E27FC236}">
                <a16:creationId xmlns:a16="http://schemas.microsoft.com/office/drawing/2014/main" id="{5B5291DB-EB7A-4CCA-AA8D-91CB4D498CBC}"/>
              </a:ext>
            </a:extLst>
          </p:cNvPr>
          <p:cNvGraphicFramePr>
            <a:graphicFrameLocks/>
          </p:cNvGraphicFramePr>
          <p:nvPr>
            <p:extLst>
              <p:ext uri="{D42A27DB-BD31-4B8C-83A1-F6EECF244321}">
                <p14:modId xmlns:p14="http://schemas.microsoft.com/office/powerpoint/2010/main" val="3685009354"/>
              </p:ext>
            </p:extLst>
          </p:nvPr>
        </p:nvGraphicFramePr>
        <p:xfrm>
          <a:off x="787095" y="1804062"/>
          <a:ext cx="7374266" cy="4521231"/>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5144494" y="1292636"/>
            <a:ext cx="3016867" cy="584775"/>
          </a:xfrm>
          <a:prstGeom prst="rect">
            <a:avLst/>
          </a:prstGeom>
          <a:noFill/>
        </p:spPr>
        <p:txBody>
          <a:bodyPr wrap="square" rtlCol="0">
            <a:spAutoFit/>
          </a:bodyPr>
          <a:lstStyle/>
          <a:p>
            <a:r>
              <a:rPr kumimoji="1" lang="en-US" altLang="ja-JP" sz="2000" dirty="0">
                <a:latin typeface="Meiryo UI" panose="020B0604030504040204" pitchFamily="50" charset="-128"/>
                <a:ea typeface="Meiryo UI" panose="020B0604030504040204" pitchFamily="50" charset="-128"/>
              </a:rPr>
              <a:t>R5</a:t>
            </a:r>
            <a:r>
              <a:rPr kumimoji="1" lang="ja-JP" altLang="en-US" sz="2000" dirty="0">
                <a:latin typeface="Meiryo UI" panose="020B0604030504040204" pitchFamily="50" charset="-128"/>
                <a:ea typeface="Meiryo UI" panose="020B0604030504040204" pitchFamily="50" charset="-128"/>
              </a:rPr>
              <a:t>（目標値）</a:t>
            </a:r>
            <a:r>
              <a:rPr kumimoji="1" lang="en-US" altLang="ja-JP" sz="2000" dirty="0">
                <a:latin typeface="Meiryo UI" panose="020B0604030504040204" pitchFamily="50" charset="-128"/>
                <a:ea typeface="Meiryo UI" panose="020B0604030504040204" pitchFamily="50" charset="-128"/>
              </a:rPr>
              <a:t>2,826</a:t>
            </a:r>
            <a:r>
              <a:rPr kumimoji="1" lang="ja-JP" altLang="en-US" sz="2000" dirty="0">
                <a:latin typeface="Meiryo UI" panose="020B0604030504040204" pitchFamily="50" charset="-128"/>
                <a:ea typeface="Meiryo UI" panose="020B0604030504040204" pitchFamily="50" charset="-128"/>
              </a:rPr>
              <a:t>人</a:t>
            </a:r>
            <a:endParaRPr kumimoji="1" lang="en-US" altLang="ja-JP" sz="2000" dirty="0">
              <a:latin typeface="Meiryo UI" panose="020B0604030504040204" pitchFamily="50" charset="-128"/>
              <a:ea typeface="Meiryo UI" panose="020B0604030504040204" pitchFamily="50" charset="-128"/>
            </a:endParaRPr>
          </a:p>
          <a:p>
            <a:pPr algn="r"/>
            <a:r>
              <a:rPr lang="en-US" altLang="ja-JP" sz="1200" dirty="0">
                <a:latin typeface="Meiryo UI" panose="020B0604030504040204" pitchFamily="50" charset="-128"/>
                <a:ea typeface="Meiryo UI" panose="020B0604030504040204" pitchFamily="50" charset="-128"/>
              </a:rPr>
              <a:t>※R1</a:t>
            </a:r>
            <a:r>
              <a:rPr lang="ja-JP" altLang="en-US" sz="1200" dirty="0">
                <a:latin typeface="Meiryo UI" panose="020B0604030504040204" pitchFamily="50" charset="-128"/>
                <a:ea typeface="Meiryo UI" panose="020B0604030504040204" pitchFamily="50" charset="-128"/>
              </a:rPr>
              <a:t>実績の</a:t>
            </a:r>
            <a:r>
              <a:rPr lang="en-US" altLang="ja-JP" sz="1200" dirty="0">
                <a:latin typeface="Meiryo UI" panose="020B0604030504040204" pitchFamily="50" charset="-128"/>
                <a:ea typeface="Meiryo UI" panose="020B0604030504040204" pitchFamily="50" charset="-128"/>
              </a:rPr>
              <a:t>1.27</a:t>
            </a:r>
            <a:r>
              <a:rPr lang="ja-JP" altLang="en-US" sz="1200" dirty="0">
                <a:latin typeface="Meiryo UI" panose="020B0604030504040204" pitchFamily="50" charset="-128"/>
                <a:ea typeface="Meiryo UI" panose="020B0604030504040204" pitchFamily="50" charset="-128"/>
              </a:rPr>
              <a:t>倍以上</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6739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C2ABA0-2C79-4E71-91B6-07983140A210}" type="slidenum">
              <a:rPr kumimoji="1" lang="ja-JP" altLang="en-US" smtClean="0"/>
              <a:t>13</a:t>
            </a:fld>
            <a:endParaRPr kumimoji="1" lang="ja-JP" altLang="en-US"/>
          </a:p>
        </p:txBody>
      </p:sp>
      <p:sp>
        <p:nvSpPr>
          <p:cNvPr id="4" name="テキスト ボックス 3"/>
          <p:cNvSpPr txBox="1"/>
          <p:nvPr/>
        </p:nvSpPr>
        <p:spPr>
          <a:xfrm>
            <a:off x="2870250" y="368811"/>
            <a:ext cx="3403496" cy="338554"/>
          </a:xfrm>
          <a:prstGeom prst="rect">
            <a:avLst/>
          </a:prstGeom>
          <a:noFill/>
        </p:spPr>
        <p:txBody>
          <a:bodyPr wrap="none" rtlCol="0">
            <a:spAutoFit/>
          </a:bodyPr>
          <a:lstStyle/>
          <a:p>
            <a:r>
              <a:rPr lang="ja-JP" altLang="en-US" sz="1600" dirty="0" err="1">
                <a:latin typeface="Meiryo UI" panose="020B0604030504040204" pitchFamily="50" charset="-128"/>
                <a:ea typeface="Meiryo UI" panose="020B0604030504040204" pitchFamily="50" charset="-128"/>
              </a:rPr>
              <a:t>障がい</a:t>
            </a:r>
            <a:r>
              <a:rPr lang="ja-JP" altLang="en-US" sz="1600" dirty="0">
                <a:latin typeface="Meiryo UI" panose="020B0604030504040204" pitchFamily="50" charset="-128"/>
                <a:ea typeface="Meiryo UI" panose="020B0604030504040204" pitchFamily="50" charset="-128"/>
              </a:rPr>
              <a:t>種別ごとの一般就労者数の推移</a:t>
            </a:r>
            <a:endParaRPr kumimoji="1" lang="ja-JP" altLang="en-US" sz="1600" dirty="0">
              <a:latin typeface="Meiryo UI" panose="020B0604030504040204" pitchFamily="50" charset="-128"/>
              <a:ea typeface="Meiryo UI" panose="020B0604030504040204" pitchFamily="50" charset="-128"/>
            </a:endParaRPr>
          </a:p>
        </p:txBody>
      </p:sp>
      <p:graphicFrame>
        <p:nvGraphicFramePr>
          <p:cNvPr id="5" name="グラフ 4">
            <a:extLst>
              <a:ext uri="{FF2B5EF4-FFF2-40B4-BE49-F238E27FC236}">
                <a16:creationId xmlns:a16="http://schemas.microsoft.com/office/drawing/2014/main" id="{F1945941-0C41-4D06-BD4E-A06EE10233B1}"/>
              </a:ext>
            </a:extLst>
          </p:cNvPr>
          <p:cNvGraphicFramePr>
            <a:graphicFrameLocks/>
          </p:cNvGraphicFramePr>
          <p:nvPr>
            <p:extLst>
              <p:ext uri="{D42A27DB-BD31-4B8C-83A1-F6EECF244321}">
                <p14:modId xmlns:p14="http://schemas.microsoft.com/office/powerpoint/2010/main" val="3793621141"/>
              </p:ext>
            </p:extLst>
          </p:nvPr>
        </p:nvGraphicFramePr>
        <p:xfrm>
          <a:off x="161776" y="570841"/>
          <a:ext cx="8820443" cy="61506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785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C2ABA0-2C79-4E71-91B6-07983140A210}" type="slidenum">
              <a:rPr kumimoji="1" lang="ja-JP" altLang="en-US" smtClean="0">
                <a:latin typeface="Meiryo UI" panose="020B0604030504040204" pitchFamily="50" charset="-128"/>
                <a:ea typeface="Meiryo UI" panose="020B0604030504040204" pitchFamily="50" charset="-128"/>
              </a:rPr>
              <a:t>14</a:t>
            </a:fld>
            <a:endParaRPr kumimoji="1" lang="ja-JP" altLang="en-US">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2821360" y="321728"/>
            <a:ext cx="3501280"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rPr>
              <a:t>サービス種別ごとの一般就労者数の推移</a:t>
            </a:r>
            <a:endParaRPr kumimoji="1" lang="ja-JP" altLang="en-US" sz="1600" dirty="0">
              <a:latin typeface="Meiryo UI" panose="020B0604030504040204" pitchFamily="50" charset="-128"/>
              <a:ea typeface="Meiryo UI" panose="020B0604030504040204" pitchFamily="50" charset="-128"/>
            </a:endParaRPr>
          </a:p>
        </p:txBody>
      </p:sp>
      <p:graphicFrame>
        <p:nvGraphicFramePr>
          <p:cNvPr id="7" name="グラフ 6">
            <a:extLst>
              <a:ext uri="{FF2B5EF4-FFF2-40B4-BE49-F238E27FC236}">
                <a16:creationId xmlns:a16="http://schemas.microsoft.com/office/drawing/2014/main" id="{5B5291DB-EB7A-4CCA-AA8D-91CB4D498CBC}"/>
              </a:ext>
            </a:extLst>
          </p:cNvPr>
          <p:cNvGraphicFramePr>
            <a:graphicFrameLocks/>
          </p:cNvGraphicFramePr>
          <p:nvPr>
            <p:extLst>
              <p:ext uri="{D42A27DB-BD31-4B8C-83A1-F6EECF244321}">
                <p14:modId xmlns:p14="http://schemas.microsoft.com/office/powerpoint/2010/main" val="3353204216"/>
              </p:ext>
            </p:extLst>
          </p:nvPr>
        </p:nvGraphicFramePr>
        <p:xfrm>
          <a:off x="152408" y="1156514"/>
          <a:ext cx="8554864" cy="5054901"/>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1167191" y="6153078"/>
            <a:ext cx="1031051" cy="261610"/>
          </a:xfrm>
          <a:prstGeom prst="rect">
            <a:avLst/>
          </a:prstGeom>
          <a:noFill/>
        </p:spPr>
        <p:txBody>
          <a:bodyPr wrap="none" rtlCol="0">
            <a:spAutoFit/>
          </a:bodyPr>
          <a:lstStyle/>
          <a:p>
            <a:r>
              <a:rPr lang="ja-JP" altLang="en-US" sz="1050" dirty="0">
                <a:latin typeface="Meiryo UI" panose="020B0604030504040204" pitchFamily="50" charset="-128"/>
                <a:ea typeface="Meiryo UI" panose="020B0604030504040204" pitchFamily="50" charset="-128"/>
              </a:rPr>
              <a:t>就労移行支援</a:t>
            </a:r>
            <a:endParaRPr kumimoji="1" lang="ja-JP" altLang="en-US" sz="105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3213025" y="6153078"/>
            <a:ext cx="1513040" cy="253916"/>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就労継続支援</a:t>
            </a:r>
            <a:r>
              <a:rPr lang="en-US" altLang="ja-JP" sz="1050" dirty="0">
                <a:latin typeface="Meiryo UI" panose="020B0604030504040204" pitchFamily="50" charset="-128"/>
                <a:ea typeface="Meiryo UI" panose="020B0604030504040204" pitchFamily="50" charset="-128"/>
              </a:rPr>
              <a:t>A</a:t>
            </a:r>
            <a:r>
              <a:rPr lang="ja-JP" altLang="en-US" sz="1050" dirty="0">
                <a:latin typeface="Meiryo UI" panose="020B0604030504040204" pitchFamily="50" charset="-128"/>
                <a:ea typeface="Meiryo UI" panose="020B0604030504040204" pitchFamily="50" charset="-128"/>
              </a:rPr>
              <a:t>型</a:t>
            </a:r>
            <a:endParaRPr kumimoji="1" lang="ja-JP" altLang="en-US" sz="105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5203628" y="6160772"/>
            <a:ext cx="1513040" cy="253916"/>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就労継続支援</a:t>
            </a:r>
            <a:r>
              <a:rPr lang="en-US" altLang="ja-JP" sz="1050" dirty="0">
                <a:latin typeface="Meiryo UI" panose="020B0604030504040204" pitchFamily="50" charset="-128"/>
                <a:ea typeface="Meiryo UI" panose="020B0604030504040204" pitchFamily="50" charset="-128"/>
              </a:rPr>
              <a:t>B</a:t>
            </a:r>
            <a:r>
              <a:rPr lang="ja-JP" altLang="en-US" sz="1050" dirty="0">
                <a:latin typeface="Meiryo UI" panose="020B0604030504040204" pitchFamily="50" charset="-128"/>
                <a:ea typeface="Meiryo UI" panose="020B0604030504040204" pitchFamily="50" charset="-128"/>
              </a:rPr>
              <a:t>型</a:t>
            </a:r>
            <a:endParaRPr kumimoji="1" lang="ja-JP" altLang="en-US" sz="105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7002310" y="6153078"/>
            <a:ext cx="1513040" cy="253916"/>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自立訓練・生活介護</a:t>
            </a:r>
          </a:p>
        </p:txBody>
      </p:sp>
      <p:sp>
        <p:nvSpPr>
          <p:cNvPr id="12" name="テキスト ボックス 11"/>
          <p:cNvSpPr txBox="1"/>
          <p:nvPr/>
        </p:nvSpPr>
        <p:spPr>
          <a:xfrm>
            <a:off x="1533498" y="1005730"/>
            <a:ext cx="2011194"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R5</a:t>
            </a:r>
            <a:r>
              <a:rPr kumimoji="1" lang="ja-JP" altLang="en-US" sz="1200" dirty="0">
                <a:latin typeface="Meiryo UI" panose="020B0604030504040204" pitchFamily="50" charset="-128"/>
                <a:ea typeface="Meiryo UI" panose="020B0604030504040204" pitchFamily="50" charset="-128"/>
              </a:rPr>
              <a:t>（目標値）</a:t>
            </a:r>
            <a:r>
              <a:rPr lang="en-US" altLang="ja-JP" sz="1200" dirty="0">
                <a:latin typeface="Meiryo UI" panose="020B0604030504040204" pitchFamily="50" charset="-128"/>
                <a:ea typeface="Meiryo UI" panose="020B0604030504040204" pitchFamily="50" charset="-128"/>
              </a:rPr>
              <a:t>1,910</a:t>
            </a:r>
            <a:r>
              <a:rPr kumimoji="1" lang="ja-JP" altLang="en-US" sz="1200" dirty="0">
                <a:latin typeface="Meiryo UI" panose="020B0604030504040204" pitchFamily="50" charset="-128"/>
                <a:ea typeface="Meiryo UI" panose="020B0604030504040204" pitchFamily="50" charset="-128"/>
              </a:rPr>
              <a:t>人</a:t>
            </a:r>
            <a:endParaRPr kumimoji="1" lang="en-US" altLang="ja-JP" sz="12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3566403" y="4121152"/>
            <a:ext cx="2011194"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R5</a:t>
            </a:r>
            <a:r>
              <a:rPr kumimoji="1" lang="ja-JP" altLang="en-US" sz="1200" dirty="0">
                <a:latin typeface="Meiryo UI" panose="020B0604030504040204" pitchFamily="50" charset="-128"/>
                <a:ea typeface="Meiryo UI" panose="020B0604030504040204" pitchFamily="50" charset="-128"/>
              </a:rPr>
              <a:t>（目標値）</a:t>
            </a:r>
            <a:r>
              <a:rPr lang="en-US" altLang="ja-JP" sz="1200" dirty="0">
                <a:latin typeface="Meiryo UI" panose="020B0604030504040204" pitchFamily="50" charset="-128"/>
                <a:ea typeface="Meiryo UI" panose="020B0604030504040204" pitchFamily="50" charset="-128"/>
              </a:rPr>
              <a:t>508</a:t>
            </a:r>
            <a:r>
              <a:rPr kumimoji="1" lang="ja-JP" altLang="en-US" sz="1200" dirty="0">
                <a:latin typeface="Meiryo UI" panose="020B0604030504040204" pitchFamily="50" charset="-128"/>
                <a:ea typeface="Meiryo UI" panose="020B0604030504040204" pitchFamily="50" charset="-128"/>
              </a:rPr>
              <a:t>人</a:t>
            </a:r>
            <a:endParaRPr kumimoji="1" lang="en-US" altLang="ja-JP" sz="12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5577597" y="4570750"/>
            <a:ext cx="2011194"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R5</a:t>
            </a:r>
            <a:r>
              <a:rPr kumimoji="1" lang="ja-JP" altLang="en-US" sz="1200" dirty="0">
                <a:latin typeface="Meiryo UI" panose="020B0604030504040204" pitchFamily="50" charset="-128"/>
                <a:ea typeface="Meiryo UI" panose="020B0604030504040204" pitchFamily="50" charset="-128"/>
              </a:rPr>
              <a:t>（目標値）</a:t>
            </a:r>
            <a:r>
              <a:rPr lang="en-US" altLang="ja-JP" sz="1200" dirty="0">
                <a:latin typeface="Meiryo UI" panose="020B0604030504040204" pitchFamily="50" charset="-128"/>
                <a:ea typeface="Meiryo UI" panose="020B0604030504040204" pitchFamily="50" charset="-128"/>
              </a:rPr>
              <a:t>286</a:t>
            </a:r>
            <a:r>
              <a:rPr kumimoji="1" lang="ja-JP" altLang="en-US" sz="1200" dirty="0">
                <a:latin typeface="Meiryo UI" panose="020B0604030504040204" pitchFamily="50" charset="-128"/>
                <a:ea typeface="Meiryo UI" panose="020B0604030504040204" pitchFamily="50" charset="-128"/>
              </a:rPr>
              <a:t>人</a:t>
            </a:r>
            <a:endParaRPr kumimoji="1" lang="en-US" altLang="ja-JP" sz="120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7486650" y="5114083"/>
            <a:ext cx="2011194"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R5</a:t>
            </a:r>
            <a:r>
              <a:rPr kumimoji="1" lang="ja-JP" altLang="en-US" sz="1200" dirty="0">
                <a:latin typeface="Meiryo UI" panose="020B0604030504040204" pitchFamily="50" charset="-128"/>
                <a:ea typeface="Meiryo UI" panose="020B0604030504040204" pitchFamily="50" charset="-128"/>
              </a:rPr>
              <a:t>（目標値）</a:t>
            </a:r>
            <a:r>
              <a:rPr lang="en-US" altLang="ja-JP" sz="1200" dirty="0">
                <a:latin typeface="Meiryo UI" panose="020B0604030504040204" pitchFamily="50" charset="-128"/>
                <a:ea typeface="Meiryo UI" panose="020B0604030504040204" pitchFamily="50" charset="-128"/>
              </a:rPr>
              <a:t>122</a:t>
            </a:r>
            <a:r>
              <a:rPr kumimoji="1" lang="ja-JP" altLang="en-US" sz="1200" dirty="0">
                <a:latin typeface="Meiryo UI" panose="020B0604030504040204" pitchFamily="50" charset="-128"/>
                <a:ea typeface="Meiryo UI" panose="020B0604030504040204" pitchFamily="50" charset="-128"/>
              </a:rPr>
              <a:t>人</a:t>
            </a:r>
            <a:endParaRPr kumimoji="1" lang="en-US"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06341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C2ABA0-2C79-4E71-91B6-07983140A210}" type="slidenum">
              <a:rPr kumimoji="1" lang="ja-JP" altLang="en-US" smtClean="0"/>
              <a:t>15</a:t>
            </a:fld>
            <a:endParaRPr kumimoji="1" lang="ja-JP" altLang="en-US"/>
          </a:p>
        </p:txBody>
      </p:sp>
      <p:sp>
        <p:nvSpPr>
          <p:cNvPr id="3" name="テキスト ボックス 2"/>
          <p:cNvSpPr txBox="1"/>
          <p:nvPr/>
        </p:nvSpPr>
        <p:spPr>
          <a:xfrm>
            <a:off x="2808888" y="687897"/>
            <a:ext cx="3393878"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rPr>
              <a:t>一般就労者の６月以上の職場定着率</a:t>
            </a:r>
            <a:endParaRPr lang="en-US" altLang="ja-JP" sz="16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937862" y="4006556"/>
            <a:ext cx="7135930" cy="2031325"/>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参考</a:t>
            </a:r>
            <a:r>
              <a:rPr lang="en-US" altLang="ja-JP" sz="1400" dirty="0">
                <a:latin typeface="Meiryo UI" panose="020B0604030504040204" pitchFamily="50" charset="-128"/>
                <a:ea typeface="Meiryo UI" panose="020B0604030504040204" pitchFamily="50" charset="-128"/>
              </a:rPr>
              <a:t>】</a:t>
            </a: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新規学卒就職者（平成</a:t>
            </a:r>
            <a:r>
              <a:rPr lang="en-US" altLang="ja-JP" sz="1400" dirty="0">
                <a:latin typeface="Meiryo UI" panose="020B0604030504040204" pitchFamily="50" charset="-128"/>
                <a:ea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rPr>
              <a:t>年３月卒業）の離職率</a:t>
            </a:r>
          </a:p>
          <a:p>
            <a:r>
              <a:rPr lang="ja-JP" altLang="en-US" sz="1400" dirty="0">
                <a:latin typeface="Meiryo UI" panose="020B0604030504040204" pitchFamily="50" charset="-128"/>
                <a:ea typeface="Meiryo UI" panose="020B0604030504040204" pitchFamily="50" charset="-128"/>
              </a:rPr>
              <a:t>　高卒：就職後１年以内</a:t>
            </a:r>
            <a:r>
              <a:rPr lang="en-US" altLang="ja-JP" sz="1400" dirty="0">
                <a:latin typeface="Meiryo UI" panose="020B0604030504040204" pitchFamily="50" charset="-128"/>
                <a:ea typeface="Meiryo UI" panose="020B0604030504040204" pitchFamily="50" charset="-128"/>
              </a:rPr>
              <a:t>16.9</a:t>
            </a:r>
            <a:r>
              <a:rPr lang="ja-JP" altLang="en-US" sz="1400" dirty="0">
                <a:latin typeface="Meiryo UI" panose="020B0604030504040204" pitchFamily="50" charset="-128"/>
                <a:ea typeface="Meiryo UI" panose="020B0604030504040204" pitchFamily="50" charset="-128"/>
              </a:rPr>
              <a:t>％、就職後３年以内</a:t>
            </a:r>
            <a:r>
              <a:rPr lang="en-US" altLang="ja-JP" sz="1400" dirty="0">
                <a:latin typeface="Meiryo UI" panose="020B0604030504040204" pitchFamily="50" charset="-128"/>
                <a:ea typeface="Meiryo UI" panose="020B0604030504040204" pitchFamily="50" charset="-128"/>
              </a:rPr>
              <a:t>36.9</a:t>
            </a:r>
            <a:r>
              <a:rPr lang="ja-JP" altLang="en-US" sz="1400" dirty="0">
                <a:latin typeface="Meiryo UI" panose="020B0604030504040204" pitchFamily="50" charset="-128"/>
                <a:ea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rPr>
              <a:t>　大卒：就職後１年以内</a:t>
            </a:r>
            <a:r>
              <a:rPr lang="en-US" altLang="ja-JP" sz="1400" dirty="0">
                <a:latin typeface="Meiryo UI" panose="020B0604030504040204" pitchFamily="50" charset="-128"/>
                <a:ea typeface="Meiryo UI" panose="020B0604030504040204" pitchFamily="50" charset="-128"/>
              </a:rPr>
              <a:t>11.6</a:t>
            </a:r>
            <a:r>
              <a:rPr lang="ja-JP" altLang="en-US" sz="1400" dirty="0">
                <a:latin typeface="Meiryo UI" panose="020B0604030504040204" pitchFamily="50" charset="-128"/>
                <a:ea typeface="Meiryo UI" panose="020B0604030504040204" pitchFamily="50" charset="-128"/>
              </a:rPr>
              <a:t>％、就職後３年以内</a:t>
            </a:r>
            <a:r>
              <a:rPr lang="en-US" altLang="ja-JP" sz="1400" dirty="0">
                <a:latin typeface="Meiryo UI" panose="020B0604030504040204" pitchFamily="50" charset="-128"/>
                <a:ea typeface="Meiryo UI" panose="020B0604030504040204" pitchFamily="50" charset="-128"/>
              </a:rPr>
              <a:t>31.2</a:t>
            </a:r>
            <a:r>
              <a:rPr lang="ja-JP" altLang="en-US" sz="1400" dirty="0">
                <a:latin typeface="Meiryo UI" panose="020B0604030504040204" pitchFamily="50" charset="-128"/>
                <a:ea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rPr>
              <a:t>　（出典：厚生労働省</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新規学卒就職者の離職状況（平成</a:t>
            </a:r>
            <a:r>
              <a:rPr lang="en-US" altLang="ja-JP" sz="1400" dirty="0">
                <a:latin typeface="Meiryo UI" panose="020B0604030504040204" pitchFamily="50" charset="-128"/>
                <a:ea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rPr>
              <a:t>年３月卒業者の状況）</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令和２年の常用労働者　離職率</a:t>
            </a:r>
            <a:r>
              <a:rPr lang="en-US" altLang="ja-JP" sz="1400" dirty="0">
                <a:latin typeface="Meiryo UI" panose="020B0604030504040204" pitchFamily="50" charset="-128"/>
                <a:ea typeface="Meiryo UI" panose="020B0604030504040204" pitchFamily="50" charset="-128"/>
              </a:rPr>
              <a:t>14.2</a:t>
            </a:r>
            <a:r>
              <a:rPr lang="ja-JP" altLang="en-US" sz="1400" dirty="0">
                <a:latin typeface="Meiryo UI" panose="020B0604030504040204" pitchFamily="50" charset="-128"/>
                <a:ea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令和</a:t>
            </a:r>
            <a:r>
              <a:rPr lang="ja-JP" altLang="en-US" sz="1400" dirty="0">
                <a:latin typeface="Meiryo UI" panose="020B0604030504040204" pitchFamily="50" charset="-128"/>
                <a:ea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202</a:t>
            </a:r>
            <a:r>
              <a:rPr lang="en-US" altLang="ja-JP" sz="1400" dirty="0">
                <a:latin typeface="Meiryo UI" panose="020B0604030504040204" pitchFamily="50" charset="-128"/>
                <a:ea typeface="Meiryo UI" panose="020B0604030504040204" pitchFamily="50" charset="-128"/>
              </a:rPr>
              <a:t>0</a:t>
            </a:r>
            <a:r>
              <a:rPr lang="ja-JP" altLang="en-US" sz="1400" dirty="0" smtClean="0">
                <a:latin typeface="Meiryo UI" panose="020B0604030504040204" pitchFamily="50" charset="-128"/>
                <a:ea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rPr>
              <a:t>）１年間の離職者数／</a:t>
            </a:r>
            <a:r>
              <a:rPr lang="ja-JP" altLang="en-US" sz="1400" dirty="0" smtClean="0">
                <a:latin typeface="Meiryo UI" panose="020B0604030504040204" pitchFamily="50" charset="-128"/>
                <a:ea typeface="Meiryo UI" panose="020B0604030504040204" pitchFamily="50" charset="-128"/>
              </a:rPr>
              <a:t>令和</a:t>
            </a:r>
            <a:r>
              <a:rPr lang="ja-JP" altLang="en-US" sz="1400" dirty="0">
                <a:latin typeface="Meiryo UI" panose="020B0604030504040204" pitchFamily="50" charset="-128"/>
                <a:ea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rPr>
              <a:t>１月１日の常用労働者数）</a:t>
            </a:r>
          </a:p>
          <a:p>
            <a:r>
              <a:rPr lang="ja-JP" altLang="en-US" sz="1400" dirty="0">
                <a:latin typeface="Meiryo UI" panose="020B0604030504040204" pitchFamily="50" charset="-128"/>
                <a:ea typeface="Meiryo UI" panose="020B0604030504040204" pitchFamily="50" charset="-128"/>
              </a:rPr>
              <a:t>　（出典：厚生労働省</a:t>
            </a:r>
            <a:r>
              <a:rPr lang="en-US" altLang="ja-JP" sz="1400" dirty="0">
                <a:latin typeface="Meiryo UI" panose="020B0604030504040204" pitchFamily="50" charset="-128"/>
                <a:ea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rPr>
              <a:t>年（令和</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年）雇用動向調査</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graphicFrame>
        <p:nvGraphicFramePr>
          <p:cNvPr id="4" name="表 3">
            <a:extLst>
              <a:ext uri="{FF2B5EF4-FFF2-40B4-BE49-F238E27FC236}">
                <a16:creationId xmlns:a16="http://schemas.microsoft.com/office/drawing/2014/main" id="{3443E464-98DD-4D2A-B52A-678165376CAC}"/>
              </a:ext>
            </a:extLst>
          </p:cNvPr>
          <p:cNvGraphicFramePr>
            <a:graphicFrameLocks noGrp="1"/>
          </p:cNvGraphicFramePr>
          <p:nvPr>
            <p:extLst>
              <p:ext uri="{D42A27DB-BD31-4B8C-83A1-F6EECF244321}">
                <p14:modId xmlns:p14="http://schemas.microsoft.com/office/powerpoint/2010/main" val="1064536514"/>
              </p:ext>
            </p:extLst>
          </p:nvPr>
        </p:nvGraphicFramePr>
        <p:xfrm>
          <a:off x="1636294" y="1179899"/>
          <a:ext cx="5668018" cy="1102356"/>
        </p:xfrm>
        <a:graphic>
          <a:graphicData uri="http://schemas.openxmlformats.org/drawingml/2006/table">
            <a:tbl>
              <a:tblPr>
                <a:tableStyleId>{5C22544A-7EE6-4342-B048-85BDC9FD1C3A}</a:tableStyleId>
              </a:tblPr>
              <a:tblGrid>
                <a:gridCol w="1341898">
                  <a:extLst>
                    <a:ext uri="{9D8B030D-6E8A-4147-A177-3AD203B41FA5}">
                      <a16:colId xmlns:a16="http://schemas.microsoft.com/office/drawing/2014/main" val="393096242"/>
                    </a:ext>
                  </a:extLst>
                </a:gridCol>
                <a:gridCol w="1081530">
                  <a:extLst>
                    <a:ext uri="{9D8B030D-6E8A-4147-A177-3AD203B41FA5}">
                      <a16:colId xmlns:a16="http://schemas.microsoft.com/office/drawing/2014/main" val="249465121"/>
                    </a:ext>
                  </a:extLst>
                </a:gridCol>
                <a:gridCol w="1081530">
                  <a:extLst>
                    <a:ext uri="{9D8B030D-6E8A-4147-A177-3AD203B41FA5}">
                      <a16:colId xmlns:a16="http://schemas.microsoft.com/office/drawing/2014/main" val="21058002"/>
                    </a:ext>
                  </a:extLst>
                </a:gridCol>
                <a:gridCol w="1081530">
                  <a:extLst>
                    <a:ext uri="{9D8B030D-6E8A-4147-A177-3AD203B41FA5}">
                      <a16:colId xmlns:a16="http://schemas.microsoft.com/office/drawing/2014/main" val="1860676362"/>
                    </a:ext>
                  </a:extLst>
                </a:gridCol>
                <a:gridCol w="1081530">
                  <a:extLst>
                    <a:ext uri="{9D8B030D-6E8A-4147-A177-3AD203B41FA5}">
                      <a16:colId xmlns:a16="http://schemas.microsoft.com/office/drawing/2014/main" val="1617444387"/>
                    </a:ext>
                  </a:extLst>
                </a:gridCol>
              </a:tblGrid>
              <a:tr h="275589">
                <a:tc>
                  <a:txBody>
                    <a:bodyPr/>
                    <a:lstStyle/>
                    <a:p>
                      <a:pPr algn="ctr" fontAlgn="b"/>
                      <a:r>
                        <a:rPr lang="ja-JP" altLang="en-US" sz="1400" u="none" strike="noStrike" dirty="0">
                          <a:effectLst/>
                          <a:latin typeface="Meiryo UI" panose="020B0604030504040204" pitchFamily="50" charset="-128"/>
                          <a:ea typeface="Meiryo UI" panose="020B0604030504040204" pitchFamily="50" charset="-128"/>
                        </a:rPr>
                        <a:t>全体</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ja-JP" altLang="en-US" sz="1400" u="none" strike="noStrike" dirty="0">
                          <a:effectLst/>
                          <a:latin typeface="Meiryo UI" panose="020B0604030504040204" pitchFamily="50" charset="-128"/>
                          <a:ea typeface="Meiryo UI" panose="020B0604030504040204" pitchFamily="50" charset="-128"/>
                        </a:rPr>
                        <a:t>６月以上</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altLang="ja-JP" sz="1400" u="none" strike="noStrike" dirty="0">
                          <a:effectLst/>
                          <a:latin typeface="Meiryo UI" panose="020B0604030504040204" pitchFamily="50" charset="-128"/>
                          <a:ea typeface="Meiryo UI" panose="020B0604030504040204" pitchFamily="50" charset="-128"/>
                        </a:rPr>
                        <a:t>12</a:t>
                      </a:r>
                      <a:r>
                        <a:rPr lang="ja-JP" altLang="en-US" sz="1400" u="none" strike="noStrike" dirty="0">
                          <a:effectLst/>
                          <a:latin typeface="Meiryo UI" panose="020B0604030504040204" pitchFamily="50" charset="-128"/>
                          <a:ea typeface="Meiryo UI" panose="020B0604030504040204" pitchFamily="50" charset="-128"/>
                        </a:rPr>
                        <a:t>月以上</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altLang="ja-JP" sz="1400" u="none" strike="noStrike" dirty="0">
                          <a:effectLst/>
                          <a:latin typeface="Meiryo UI" panose="020B0604030504040204" pitchFamily="50" charset="-128"/>
                          <a:ea typeface="Meiryo UI" panose="020B0604030504040204" pitchFamily="50" charset="-128"/>
                        </a:rPr>
                        <a:t>24</a:t>
                      </a:r>
                      <a:r>
                        <a:rPr lang="ja-JP" altLang="en-US" sz="1400" u="none" strike="noStrike" dirty="0">
                          <a:effectLst/>
                          <a:latin typeface="Meiryo UI" panose="020B0604030504040204" pitchFamily="50" charset="-128"/>
                          <a:ea typeface="Meiryo UI" panose="020B0604030504040204" pitchFamily="50" charset="-128"/>
                        </a:rPr>
                        <a:t>月以上</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altLang="ja-JP" sz="1400" u="none" strike="noStrike" dirty="0">
                          <a:effectLst/>
                          <a:latin typeface="Meiryo UI" panose="020B0604030504040204" pitchFamily="50" charset="-128"/>
                          <a:ea typeface="Meiryo UI" panose="020B0604030504040204" pitchFamily="50" charset="-128"/>
                        </a:rPr>
                        <a:t>36</a:t>
                      </a:r>
                      <a:r>
                        <a:rPr lang="ja-JP" altLang="en-US" sz="1400" u="none" strike="noStrike" dirty="0">
                          <a:effectLst/>
                          <a:latin typeface="Meiryo UI" panose="020B0604030504040204" pitchFamily="50" charset="-128"/>
                          <a:ea typeface="Meiryo UI" panose="020B0604030504040204" pitchFamily="50" charset="-128"/>
                        </a:rPr>
                        <a:t>月以上</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78805525"/>
                  </a:ext>
                </a:extLst>
              </a:tr>
              <a:tr h="275589">
                <a:tc>
                  <a:txBody>
                    <a:bodyPr/>
                    <a:lstStyle/>
                    <a:p>
                      <a:pPr algn="ctr" fontAlgn="b"/>
                      <a:r>
                        <a:rPr lang="ja-JP" altLang="en-US" sz="1400" u="none" strike="noStrike" dirty="0">
                          <a:effectLst/>
                          <a:latin typeface="Meiryo UI" panose="020B0604030504040204" pitchFamily="50" charset="-128"/>
                          <a:ea typeface="Meiryo UI" panose="020B0604030504040204" pitchFamily="50" charset="-128"/>
                        </a:rPr>
                        <a:t>平成</a:t>
                      </a:r>
                      <a:r>
                        <a:rPr lang="en-US" altLang="ja-JP" sz="1400" u="none" strike="noStrike" dirty="0">
                          <a:effectLst/>
                          <a:latin typeface="Meiryo UI" panose="020B0604030504040204" pitchFamily="50" charset="-128"/>
                          <a:ea typeface="Meiryo UI" panose="020B0604030504040204" pitchFamily="50" charset="-128"/>
                        </a:rPr>
                        <a:t>30</a:t>
                      </a:r>
                      <a:r>
                        <a:rPr lang="ja-JP" altLang="en-US" sz="1400" u="none" strike="noStrike" dirty="0">
                          <a:effectLst/>
                          <a:latin typeface="Meiryo UI" panose="020B0604030504040204" pitchFamily="50" charset="-128"/>
                          <a:ea typeface="Meiryo UI" panose="020B0604030504040204" pitchFamily="50" charset="-128"/>
                        </a:rPr>
                        <a:t>年度</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400" u="none" strike="noStrike">
                          <a:effectLst/>
                          <a:latin typeface="Meiryo UI" panose="020B0604030504040204" pitchFamily="50" charset="-128"/>
                          <a:ea typeface="Meiryo UI" panose="020B0604030504040204" pitchFamily="50" charset="-128"/>
                        </a:rPr>
                        <a:t>79.2%</a:t>
                      </a:r>
                      <a:endParaRPr lang="en-US" altLang="ja-JP" sz="14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400" u="none" strike="noStrike">
                          <a:effectLst/>
                          <a:latin typeface="Meiryo UI" panose="020B0604030504040204" pitchFamily="50" charset="-128"/>
                          <a:ea typeface="Meiryo UI" panose="020B0604030504040204" pitchFamily="50" charset="-128"/>
                        </a:rPr>
                        <a:t>72.1%</a:t>
                      </a:r>
                      <a:endParaRPr lang="en-US" altLang="ja-JP" sz="14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400" u="none" strike="noStrike">
                          <a:effectLst/>
                          <a:latin typeface="Meiryo UI" panose="020B0604030504040204" pitchFamily="50" charset="-128"/>
                          <a:ea typeface="Meiryo UI" panose="020B0604030504040204" pitchFamily="50" charset="-128"/>
                        </a:rPr>
                        <a:t>64.7%</a:t>
                      </a:r>
                      <a:endParaRPr lang="en-US" altLang="ja-JP" sz="14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400" u="none" strike="noStrike" dirty="0">
                          <a:effectLst/>
                          <a:latin typeface="Meiryo UI" panose="020B0604030504040204" pitchFamily="50" charset="-128"/>
                          <a:ea typeface="Meiryo UI" panose="020B0604030504040204" pitchFamily="50" charset="-128"/>
                        </a:rPr>
                        <a:t>54.3%</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8879019"/>
                  </a:ext>
                </a:extLst>
              </a:tr>
              <a:tr h="275589">
                <a:tc>
                  <a:txBody>
                    <a:bodyPr/>
                    <a:lstStyle/>
                    <a:p>
                      <a:pPr algn="ctr" fontAlgn="b"/>
                      <a:r>
                        <a:rPr lang="ja-JP" altLang="en-US" sz="1400" u="none" strike="noStrike" dirty="0">
                          <a:effectLst/>
                          <a:latin typeface="Meiryo UI" panose="020B0604030504040204" pitchFamily="50" charset="-128"/>
                          <a:ea typeface="Meiryo UI" panose="020B0604030504040204" pitchFamily="50" charset="-128"/>
                        </a:rPr>
                        <a:t>令和元年度</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400" u="none" strike="noStrike">
                          <a:effectLst/>
                          <a:latin typeface="Meiryo UI" panose="020B0604030504040204" pitchFamily="50" charset="-128"/>
                          <a:ea typeface="Meiryo UI" panose="020B0604030504040204" pitchFamily="50" charset="-128"/>
                        </a:rPr>
                        <a:t>83.2%</a:t>
                      </a:r>
                      <a:endParaRPr lang="en-US" altLang="ja-JP" sz="14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400" u="none" strike="noStrike" dirty="0">
                          <a:effectLst/>
                          <a:latin typeface="Meiryo UI" panose="020B0604030504040204" pitchFamily="50" charset="-128"/>
                          <a:ea typeface="Meiryo UI" panose="020B0604030504040204" pitchFamily="50" charset="-128"/>
                        </a:rPr>
                        <a:t>73.4%</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400" u="none" strike="noStrike" dirty="0">
                          <a:effectLst/>
                          <a:latin typeface="Meiryo UI" panose="020B0604030504040204" pitchFamily="50" charset="-128"/>
                          <a:ea typeface="Meiryo UI" panose="020B0604030504040204" pitchFamily="50" charset="-128"/>
                        </a:rPr>
                        <a:t>61.3%</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ja-JP" altLang="en-US" sz="1400" u="none" strike="noStrike" dirty="0">
                          <a:effectLst/>
                          <a:latin typeface="Meiryo UI" panose="020B0604030504040204" pitchFamily="50" charset="-128"/>
                          <a:ea typeface="Meiryo UI" panose="020B0604030504040204" pitchFamily="50" charset="-128"/>
                        </a:rPr>
                        <a:t>　</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4181958645"/>
                  </a:ext>
                </a:extLst>
              </a:tr>
              <a:tr h="275589">
                <a:tc>
                  <a:txBody>
                    <a:bodyPr/>
                    <a:lstStyle/>
                    <a:p>
                      <a:pPr algn="ctr" fontAlgn="b"/>
                      <a:r>
                        <a:rPr lang="ja-JP" altLang="en-US" sz="1400" u="none" strike="noStrike" dirty="0">
                          <a:effectLst/>
                          <a:latin typeface="Meiryo UI" panose="020B0604030504040204" pitchFamily="50" charset="-128"/>
                          <a:ea typeface="Meiryo UI" panose="020B0604030504040204" pitchFamily="50" charset="-128"/>
                        </a:rPr>
                        <a:t>令和２年度</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400" u="none" strike="noStrike">
                          <a:effectLst/>
                          <a:latin typeface="Meiryo UI" panose="020B0604030504040204" pitchFamily="50" charset="-128"/>
                          <a:ea typeface="Meiryo UI" panose="020B0604030504040204" pitchFamily="50" charset="-128"/>
                        </a:rPr>
                        <a:t>85.2%</a:t>
                      </a:r>
                      <a:endParaRPr lang="en-US" altLang="ja-JP" sz="14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400" u="none" strike="noStrike" dirty="0">
                          <a:effectLst/>
                          <a:latin typeface="Meiryo UI" panose="020B0604030504040204" pitchFamily="50" charset="-128"/>
                          <a:ea typeface="Meiryo UI" panose="020B0604030504040204" pitchFamily="50" charset="-128"/>
                        </a:rPr>
                        <a:t>70.1%</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ja-JP" altLang="en-US" sz="1400" u="none" strike="noStrike" dirty="0">
                          <a:effectLst/>
                          <a:latin typeface="Meiryo UI" panose="020B0604030504040204" pitchFamily="50" charset="-128"/>
                          <a:ea typeface="Meiryo UI" panose="020B0604030504040204" pitchFamily="50" charset="-128"/>
                        </a:rPr>
                        <a:t>　</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tc>
                  <a:txBody>
                    <a:bodyPr/>
                    <a:lstStyle/>
                    <a:p>
                      <a:pPr algn="l" fontAlgn="b"/>
                      <a:r>
                        <a:rPr lang="ja-JP" altLang="en-US" sz="1400" u="none" strike="noStrike" dirty="0">
                          <a:effectLst/>
                          <a:latin typeface="Meiryo UI" panose="020B0604030504040204" pitchFamily="50" charset="-128"/>
                          <a:ea typeface="Meiryo UI" panose="020B0604030504040204" pitchFamily="50" charset="-128"/>
                        </a:rPr>
                        <a:t>　</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extLst>
                  <a:ext uri="{0D108BD9-81ED-4DB2-BD59-A6C34878D82A}">
                    <a16:rowId xmlns:a16="http://schemas.microsoft.com/office/drawing/2014/main" val="2439276716"/>
                  </a:ext>
                </a:extLst>
              </a:tr>
            </a:tbl>
          </a:graphicData>
        </a:graphic>
      </p:graphicFrame>
      <p:graphicFrame>
        <p:nvGraphicFramePr>
          <p:cNvPr id="7" name="表 6">
            <a:extLst>
              <a:ext uri="{FF2B5EF4-FFF2-40B4-BE49-F238E27FC236}">
                <a16:creationId xmlns:a16="http://schemas.microsoft.com/office/drawing/2014/main" id="{52F73921-0FB6-4D92-9F45-00AB2B7CE476}"/>
              </a:ext>
            </a:extLst>
          </p:cNvPr>
          <p:cNvGraphicFramePr>
            <a:graphicFrameLocks noGrp="1"/>
          </p:cNvGraphicFramePr>
          <p:nvPr>
            <p:extLst>
              <p:ext uri="{D42A27DB-BD31-4B8C-83A1-F6EECF244321}">
                <p14:modId xmlns:p14="http://schemas.microsoft.com/office/powerpoint/2010/main" val="2259575725"/>
              </p:ext>
            </p:extLst>
          </p:nvPr>
        </p:nvGraphicFramePr>
        <p:xfrm>
          <a:off x="1636294" y="2624606"/>
          <a:ext cx="5668018" cy="1102356"/>
        </p:xfrm>
        <a:graphic>
          <a:graphicData uri="http://schemas.openxmlformats.org/drawingml/2006/table">
            <a:tbl>
              <a:tblPr>
                <a:tableStyleId>{5C22544A-7EE6-4342-B048-85BDC9FD1C3A}</a:tableStyleId>
              </a:tblPr>
              <a:tblGrid>
                <a:gridCol w="1341898">
                  <a:extLst>
                    <a:ext uri="{9D8B030D-6E8A-4147-A177-3AD203B41FA5}">
                      <a16:colId xmlns:a16="http://schemas.microsoft.com/office/drawing/2014/main" val="390290766"/>
                    </a:ext>
                  </a:extLst>
                </a:gridCol>
                <a:gridCol w="1081530">
                  <a:extLst>
                    <a:ext uri="{9D8B030D-6E8A-4147-A177-3AD203B41FA5}">
                      <a16:colId xmlns:a16="http://schemas.microsoft.com/office/drawing/2014/main" val="3111246405"/>
                    </a:ext>
                  </a:extLst>
                </a:gridCol>
                <a:gridCol w="1081530">
                  <a:extLst>
                    <a:ext uri="{9D8B030D-6E8A-4147-A177-3AD203B41FA5}">
                      <a16:colId xmlns:a16="http://schemas.microsoft.com/office/drawing/2014/main" val="1393614448"/>
                    </a:ext>
                  </a:extLst>
                </a:gridCol>
                <a:gridCol w="1081530">
                  <a:extLst>
                    <a:ext uri="{9D8B030D-6E8A-4147-A177-3AD203B41FA5}">
                      <a16:colId xmlns:a16="http://schemas.microsoft.com/office/drawing/2014/main" val="563542782"/>
                    </a:ext>
                  </a:extLst>
                </a:gridCol>
                <a:gridCol w="1081530">
                  <a:extLst>
                    <a:ext uri="{9D8B030D-6E8A-4147-A177-3AD203B41FA5}">
                      <a16:colId xmlns:a16="http://schemas.microsoft.com/office/drawing/2014/main" val="3142089780"/>
                    </a:ext>
                  </a:extLst>
                </a:gridCol>
              </a:tblGrid>
              <a:tr h="275589">
                <a:tc>
                  <a:txBody>
                    <a:bodyPr/>
                    <a:lstStyle/>
                    <a:p>
                      <a:pPr algn="ctr" fontAlgn="b"/>
                      <a:r>
                        <a:rPr lang="ja-JP" altLang="en-US" sz="1400" u="none" strike="noStrike" dirty="0">
                          <a:effectLst/>
                          <a:latin typeface="Meiryo UI" panose="020B0604030504040204" pitchFamily="50" charset="-128"/>
                          <a:ea typeface="Meiryo UI" panose="020B0604030504040204" pitchFamily="50" charset="-128"/>
                        </a:rPr>
                        <a:t>移行</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ja-JP" altLang="en-US" sz="1400" u="none" strike="noStrike" dirty="0">
                          <a:effectLst/>
                          <a:latin typeface="Meiryo UI" panose="020B0604030504040204" pitchFamily="50" charset="-128"/>
                          <a:ea typeface="Meiryo UI" panose="020B0604030504040204" pitchFamily="50" charset="-128"/>
                        </a:rPr>
                        <a:t>６月以上</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altLang="ja-JP" sz="1400" u="none" strike="noStrike">
                          <a:effectLst/>
                          <a:latin typeface="Meiryo UI" panose="020B0604030504040204" pitchFamily="50" charset="-128"/>
                          <a:ea typeface="Meiryo UI" panose="020B0604030504040204" pitchFamily="50" charset="-128"/>
                        </a:rPr>
                        <a:t>12</a:t>
                      </a:r>
                      <a:r>
                        <a:rPr lang="ja-JP" altLang="en-US" sz="1400" u="none" strike="noStrike">
                          <a:effectLst/>
                          <a:latin typeface="Meiryo UI" panose="020B0604030504040204" pitchFamily="50" charset="-128"/>
                          <a:ea typeface="Meiryo UI" panose="020B0604030504040204" pitchFamily="50" charset="-128"/>
                        </a:rPr>
                        <a:t>月以上</a:t>
                      </a: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altLang="ja-JP" sz="1400" u="none" strike="noStrike" dirty="0">
                          <a:effectLst/>
                          <a:latin typeface="Meiryo UI" panose="020B0604030504040204" pitchFamily="50" charset="-128"/>
                          <a:ea typeface="Meiryo UI" panose="020B0604030504040204" pitchFamily="50" charset="-128"/>
                        </a:rPr>
                        <a:t>24</a:t>
                      </a:r>
                      <a:r>
                        <a:rPr lang="ja-JP" altLang="en-US" sz="1400" u="none" strike="noStrike" dirty="0">
                          <a:effectLst/>
                          <a:latin typeface="Meiryo UI" panose="020B0604030504040204" pitchFamily="50" charset="-128"/>
                          <a:ea typeface="Meiryo UI" panose="020B0604030504040204" pitchFamily="50" charset="-128"/>
                        </a:rPr>
                        <a:t>月以上</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altLang="ja-JP" sz="1400" u="none" strike="noStrike" dirty="0">
                          <a:effectLst/>
                          <a:latin typeface="Meiryo UI" panose="020B0604030504040204" pitchFamily="50" charset="-128"/>
                          <a:ea typeface="Meiryo UI" panose="020B0604030504040204" pitchFamily="50" charset="-128"/>
                        </a:rPr>
                        <a:t>36</a:t>
                      </a:r>
                      <a:r>
                        <a:rPr lang="ja-JP" altLang="en-US" sz="1400" u="none" strike="noStrike" dirty="0">
                          <a:effectLst/>
                          <a:latin typeface="Meiryo UI" panose="020B0604030504040204" pitchFamily="50" charset="-128"/>
                          <a:ea typeface="Meiryo UI" panose="020B0604030504040204" pitchFamily="50" charset="-128"/>
                        </a:rPr>
                        <a:t>月以上</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84474784"/>
                  </a:ext>
                </a:extLst>
              </a:tr>
              <a:tr h="275589">
                <a:tc>
                  <a:txBody>
                    <a:bodyPr/>
                    <a:lstStyle/>
                    <a:p>
                      <a:pPr algn="ctr" fontAlgn="b"/>
                      <a:r>
                        <a:rPr lang="ja-JP" altLang="en-US" sz="1400" u="none" strike="noStrike">
                          <a:effectLst/>
                          <a:latin typeface="Meiryo UI" panose="020B0604030504040204" pitchFamily="50" charset="-128"/>
                          <a:ea typeface="Meiryo UI" panose="020B0604030504040204" pitchFamily="50" charset="-128"/>
                        </a:rPr>
                        <a:t>平成</a:t>
                      </a:r>
                      <a:r>
                        <a:rPr lang="en-US" altLang="ja-JP" sz="1400" u="none" strike="noStrike">
                          <a:effectLst/>
                          <a:latin typeface="Meiryo UI" panose="020B0604030504040204" pitchFamily="50" charset="-128"/>
                          <a:ea typeface="Meiryo UI" panose="020B0604030504040204" pitchFamily="50" charset="-128"/>
                        </a:rPr>
                        <a:t>30</a:t>
                      </a:r>
                      <a:r>
                        <a:rPr lang="ja-JP" altLang="en-US" sz="1400" u="none" strike="noStrike">
                          <a:effectLst/>
                          <a:latin typeface="Meiryo UI" panose="020B0604030504040204" pitchFamily="50" charset="-128"/>
                          <a:ea typeface="Meiryo UI" panose="020B0604030504040204" pitchFamily="50" charset="-128"/>
                        </a:rPr>
                        <a:t>年度</a:t>
                      </a: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altLang="ja-JP" sz="1400" u="none" strike="noStrike" dirty="0">
                          <a:effectLst/>
                          <a:latin typeface="Meiryo UI" panose="020B0604030504040204" pitchFamily="50" charset="-128"/>
                          <a:ea typeface="Meiryo UI" panose="020B0604030504040204" pitchFamily="50" charset="-128"/>
                        </a:rPr>
                        <a:t>81.4%</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altLang="ja-JP" sz="1400" u="none" strike="noStrike" dirty="0">
                          <a:effectLst/>
                          <a:latin typeface="Meiryo UI" panose="020B0604030504040204" pitchFamily="50" charset="-128"/>
                          <a:ea typeface="Meiryo UI" panose="020B0604030504040204" pitchFamily="50" charset="-128"/>
                        </a:rPr>
                        <a:t>74.7%</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altLang="ja-JP" sz="1400" u="none" strike="noStrike" dirty="0">
                          <a:effectLst/>
                          <a:latin typeface="Meiryo UI" panose="020B0604030504040204" pitchFamily="50" charset="-128"/>
                          <a:ea typeface="Meiryo UI" panose="020B0604030504040204" pitchFamily="50" charset="-128"/>
                        </a:rPr>
                        <a:t>67.2%</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altLang="ja-JP" sz="1400" u="none" strike="noStrike" dirty="0">
                          <a:effectLst/>
                          <a:latin typeface="Meiryo UI" panose="020B0604030504040204" pitchFamily="50" charset="-128"/>
                          <a:ea typeface="Meiryo UI" panose="020B0604030504040204" pitchFamily="50" charset="-128"/>
                        </a:rPr>
                        <a:t>57.3%</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7348109"/>
                  </a:ext>
                </a:extLst>
              </a:tr>
              <a:tr h="275589">
                <a:tc>
                  <a:txBody>
                    <a:bodyPr/>
                    <a:lstStyle/>
                    <a:p>
                      <a:pPr algn="ctr" fontAlgn="b"/>
                      <a:r>
                        <a:rPr lang="ja-JP" altLang="en-US" sz="1400" u="none" strike="noStrike">
                          <a:effectLst/>
                          <a:latin typeface="Meiryo UI" panose="020B0604030504040204" pitchFamily="50" charset="-128"/>
                          <a:ea typeface="Meiryo UI" panose="020B0604030504040204" pitchFamily="50" charset="-128"/>
                        </a:rPr>
                        <a:t>令和元年度</a:t>
                      </a: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altLang="ja-JP" sz="1400" u="none" strike="noStrike" dirty="0">
                          <a:effectLst/>
                          <a:latin typeface="Meiryo UI" panose="020B0604030504040204" pitchFamily="50" charset="-128"/>
                          <a:ea typeface="Meiryo UI" panose="020B0604030504040204" pitchFamily="50" charset="-128"/>
                        </a:rPr>
                        <a:t>85.3%</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altLang="ja-JP" sz="1400" u="none" strike="noStrike" dirty="0">
                          <a:effectLst/>
                          <a:latin typeface="Meiryo UI" panose="020B0604030504040204" pitchFamily="50" charset="-128"/>
                          <a:ea typeface="Meiryo UI" panose="020B0604030504040204" pitchFamily="50" charset="-128"/>
                        </a:rPr>
                        <a:t>76.8%</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altLang="ja-JP" sz="1400" u="none" strike="noStrike">
                          <a:effectLst/>
                          <a:latin typeface="Meiryo UI" panose="020B0604030504040204" pitchFamily="50" charset="-128"/>
                          <a:ea typeface="Meiryo UI" panose="020B0604030504040204" pitchFamily="50" charset="-128"/>
                        </a:rPr>
                        <a:t>65.6%</a:t>
                      </a:r>
                      <a:endParaRPr lang="en-US" altLang="ja-JP" sz="14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ja-JP" altLang="en-US" sz="1400" u="none" strike="noStrike" dirty="0">
                          <a:effectLst/>
                          <a:latin typeface="Meiryo UI" panose="020B0604030504040204" pitchFamily="50" charset="-128"/>
                          <a:ea typeface="Meiryo UI" panose="020B0604030504040204" pitchFamily="50" charset="-128"/>
                        </a:rPr>
                        <a:t>　</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solidFill>
                  </a:tcPr>
                </a:tc>
                <a:extLst>
                  <a:ext uri="{0D108BD9-81ED-4DB2-BD59-A6C34878D82A}">
                    <a16:rowId xmlns:a16="http://schemas.microsoft.com/office/drawing/2014/main" val="2165176561"/>
                  </a:ext>
                </a:extLst>
              </a:tr>
              <a:tr h="275589">
                <a:tc>
                  <a:txBody>
                    <a:bodyPr/>
                    <a:lstStyle/>
                    <a:p>
                      <a:pPr algn="ctr" fontAlgn="b"/>
                      <a:r>
                        <a:rPr lang="ja-JP" altLang="en-US" sz="1400" u="none" strike="noStrike">
                          <a:effectLst/>
                          <a:latin typeface="Meiryo UI" panose="020B0604030504040204" pitchFamily="50" charset="-128"/>
                          <a:ea typeface="Meiryo UI" panose="020B0604030504040204" pitchFamily="50" charset="-128"/>
                        </a:rPr>
                        <a:t>令和２年度</a:t>
                      </a: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altLang="ja-JP" sz="1400" u="none" strike="noStrike" dirty="0">
                          <a:effectLst/>
                          <a:latin typeface="Meiryo UI" panose="020B0604030504040204" pitchFamily="50" charset="-128"/>
                          <a:ea typeface="Meiryo UI" panose="020B0604030504040204" pitchFamily="50" charset="-128"/>
                        </a:rPr>
                        <a:t>86.8%</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altLang="ja-JP" sz="1400" u="none" strike="noStrike" dirty="0">
                          <a:effectLst/>
                          <a:latin typeface="Meiryo UI" panose="020B0604030504040204" pitchFamily="50" charset="-128"/>
                          <a:ea typeface="Meiryo UI" panose="020B0604030504040204" pitchFamily="50" charset="-128"/>
                        </a:rPr>
                        <a:t>73.6%</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ja-JP" altLang="en-US" sz="1400" u="none" strike="noStrike" dirty="0">
                          <a:effectLst/>
                          <a:latin typeface="Meiryo UI" panose="020B0604030504040204" pitchFamily="50" charset="-128"/>
                          <a:ea typeface="Meiryo UI" panose="020B0604030504040204" pitchFamily="50" charset="-128"/>
                        </a:rPr>
                        <a:t>　</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solidFill>
                  </a:tcPr>
                </a:tc>
                <a:tc>
                  <a:txBody>
                    <a:bodyPr/>
                    <a:lstStyle/>
                    <a:p>
                      <a:pPr algn="l" fontAlgn="b"/>
                      <a:r>
                        <a:rPr lang="ja-JP" altLang="en-US" sz="1400" u="none" strike="noStrike" dirty="0">
                          <a:effectLst/>
                          <a:latin typeface="Meiryo UI" panose="020B0604030504040204" pitchFamily="50" charset="-128"/>
                          <a:ea typeface="Meiryo UI" panose="020B0604030504040204" pitchFamily="50" charset="-128"/>
                        </a:rPr>
                        <a:t>　</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solidFill>
                  </a:tcPr>
                </a:tc>
                <a:extLst>
                  <a:ext uri="{0D108BD9-81ED-4DB2-BD59-A6C34878D82A}">
                    <a16:rowId xmlns:a16="http://schemas.microsoft.com/office/drawing/2014/main" val="572436462"/>
                  </a:ext>
                </a:extLst>
              </a:tr>
            </a:tbl>
          </a:graphicData>
        </a:graphic>
      </p:graphicFrame>
    </p:spTree>
    <p:extLst>
      <p:ext uri="{BB962C8B-B14F-4D97-AF65-F5344CB8AC3E}">
        <p14:creationId xmlns:p14="http://schemas.microsoft.com/office/powerpoint/2010/main" val="887862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C2ABA0-2C79-4E71-91B6-07983140A210}" type="slidenum">
              <a:rPr kumimoji="1" lang="ja-JP" altLang="en-US" smtClean="0"/>
              <a:t>16</a:t>
            </a:fld>
            <a:endParaRPr kumimoji="1" lang="ja-JP" altLang="en-US"/>
          </a:p>
        </p:txBody>
      </p:sp>
      <p:sp>
        <p:nvSpPr>
          <p:cNvPr id="3" name="テキスト ボックス 2"/>
          <p:cNvSpPr txBox="1"/>
          <p:nvPr/>
        </p:nvSpPr>
        <p:spPr>
          <a:xfrm>
            <a:off x="312821" y="328862"/>
            <a:ext cx="5165197"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２．就労移行支援事業に</a:t>
            </a:r>
            <a:r>
              <a:rPr lang="ja-JP" altLang="en-US" b="1" dirty="0">
                <a:latin typeface="Meiryo UI" panose="020B0604030504040204" pitchFamily="50" charset="-128"/>
                <a:ea typeface="Meiryo UI" panose="020B0604030504040204" pitchFamily="50" charset="-128"/>
              </a:rPr>
              <a:t>おける就労移行率について</a:t>
            </a:r>
            <a:endParaRPr kumimoji="1" lang="ja-JP" altLang="en-US" b="1"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3094117" y="1098618"/>
            <a:ext cx="3328155" cy="338554"/>
          </a:xfrm>
          <a:prstGeom prst="rect">
            <a:avLst/>
          </a:prstGeom>
          <a:noFill/>
        </p:spPr>
        <p:txBody>
          <a:bodyPr wrap="none" rtlCol="0">
            <a:spAutoFit/>
          </a:bodyPr>
          <a:lstStyle/>
          <a:p>
            <a:r>
              <a:rPr lang="ja-JP" altLang="en-US" sz="1600" dirty="0">
                <a:latin typeface="Meiryo UI" panose="020B0604030504040204" pitchFamily="50" charset="-128"/>
                <a:ea typeface="Meiryo UI" panose="020B0604030504040204" pitchFamily="50" charset="-128"/>
              </a:rPr>
              <a:t>一般就労実績のない事業所数の推移</a:t>
            </a:r>
            <a:endParaRPr kumimoji="1" lang="ja-JP" altLang="en-US" sz="1600" dirty="0">
              <a:latin typeface="Meiryo UI" panose="020B0604030504040204" pitchFamily="50" charset="-128"/>
              <a:ea typeface="Meiryo UI" panose="020B0604030504040204" pitchFamily="50" charset="-128"/>
            </a:endParaRPr>
          </a:p>
        </p:txBody>
      </p:sp>
      <p:graphicFrame>
        <p:nvGraphicFramePr>
          <p:cNvPr id="11" name="グラフ 10">
            <a:extLst>
              <a:ext uri="{FF2B5EF4-FFF2-40B4-BE49-F238E27FC236}">
                <a16:creationId xmlns:a16="http://schemas.microsoft.com/office/drawing/2014/main" id="{00000000-0008-0000-0D00-000003000000}"/>
              </a:ext>
            </a:extLst>
          </p:cNvPr>
          <p:cNvGraphicFramePr>
            <a:graphicFrameLocks/>
          </p:cNvGraphicFramePr>
          <p:nvPr>
            <p:extLst>
              <p:ext uri="{D42A27DB-BD31-4B8C-83A1-F6EECF244321}">
                <p14:modId xmlns:p14="http://schemas.microsoft.com/office/powerpoint/2010/main" val="1147296868"/>
              </p:ext>
            </p:extLst>
          </p:nvPr>
        </p:nvGraphicFramePr>
        <p:xfrm>
          <a:off x="900326" y="1675913"/>
          <a:ext cx="7342922" cy="45890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80842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C2ABA0-2C79-4E71-91B6-07983140A210}" type="slidenum">
              <a:rPr kumimoji="1" lang="ja-JP" altLang="en-US" smtClean="0"/>
              <a:t>17</a:t>
            </a:fld>
            <a:endParaRPr kumimoji="1" lang="ja-JP" altLang="en-US" dirty="0"/>
          </a:p>
        </p:txBody>
      </p:sp>
      <p:sp>
        <p:nvSpPr>
          <p:cNvPr id="3" name="テキスト ボックス 2"/>
          <p:cNvSpPr txBox="1"/>
          <p:nvPr/>
        </p:nvSpPr>
        <p:spPr>
          <a:xfrm>
            <a:off x="312821" y="328862"/>
            <a:ext cx="6564618"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３．就労移行支援事業における利用者の出入り（令和３年度中）</a:t>
            </a:r>
            <a:endParaRPr kumimoji="1" lang="ja-JP" altLang="en-US" b="1" dirty="0">
              <a:latin typeface="Meiryo UI" panose="020B0604030504040204" pitchFamily="50" charset="-128"/>
              <a:ea typeface="Meiryo UI" panose="020B0604030504040204" pitchFamily="50" charset="-128"/>
            </a:endParaRPr>
          </a:p>
        </p:txBody>
      </p:sp>
      <p:sp>
        <p:nvSpPr>
          <p:cNvPr id="7" name="角丸四角形 6"/>
          <p:cNvSpPr/>
          <p:nvPr/>
        </p:nvSpPr>
        <p:spPr>
          <a:xfrm>
            <a:off x="839435" y="2314230"/>
            <a:ext cx="668739" cy="382137"/>
          </a:xfrm>
          <a:prstGeom prst="roundRect">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就</a:t>
            </a:r>
            <a:r>
              <a:rPr kumimoji="1" lang="en-US" altLang="ja-JP" sz="1400" dirty="0">
                <a:solidFill>
                  <a:schemeClr val="tx1"/>
                </a:solidFill>
                <a:latin typeface="Meiryo UI" panose="020B0604030504040204" pitchFamily="50" charset="-128"/>
                <a:ea typeface="Meiryo UI" panose="020B0604030504040204" pitchFamily="50" charset="-128"/>
              </a:rPr>
              <a:t>A</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3916905" y="1059456"/>
            <a:ext cx="1187355" cy="390833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kumimoji="1" lang="ja-JP" altLang="en-US" b="1" dirty="0">
                <a:solidFill>
                  <a:schemeClr val="tx1"/>
                </a:solidFill>
                <a:latin typeface="Meiryo UI" panose="020B0604030504040204" pitchFamily="50" charset="-128"/>
                <a:ea typeface="Meiryo UI" panose="020B0604030504040204" pitchFamily="50" charset="-128"/>
              </a:rPr>
              <a:t>　　就労移行支援事業所</a:t>
            </a:r>
          </a:p>
        </p:txBody>
      </p:sp>
      <p:sp>
        <p:nvSpPr>
          <p:cNvPr id="9" name="右矢印 8"/>
          <p:cNvSpPr/>
          <p:nvPr/>
        </p:nvSpPr>
        <p:spPr>
          <a:xfrm>
            <a:off x="1972991" y="2423411"/>
            <a:ext cx="1561614" cy="163774"/>
          </a:xfrm>
          <a:prstGeom prst="rightArrow">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10" name="角丸四角形 9"/>
          <p:cNvSpPr/>
          <p:nvPr/>
        </p:nvSpPr>
        <p:spPr bwMode="white">
          <a:xfrm>
            <a:off x="2247650" y="2314230"/>
            <a:ext cx="906554" cy="382137"/>
          </a:xfrm>
          <a:prstGeom prst="round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33</a:t>
            </a:r>
            <a:r>
              <a:rPr lang="ja-JP" altLang="en-US" sz="1400" dirty="0">
                <a:solidFill>
                  <a:schemeClr val="tx1"/>
                </a:solidFill>
                <a:latin typeface="Meiryo UI" panose="020B0604030504040204" pitchFamily="50" charset="-128"/>
                <a:ea typeface="Meiryo UI" panose="020B0604030504040204" pitchFamily="50" charset="-128"/>
              </a:rPr>
              <a:t>人</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11" name="角丸四角形 10"/>
          <p:cNvSpPr/>
          <p:nvPr/>
        </p:nvSpPr>
        <p:spPr>
          <a:xfrm>
            <a:off x="839435" y="3008046"/>
            <a:ext cx="668739" cy="382137"/>
          </a:xfrm>
          <a:prstGeom prst="roundRect">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就</a:t>
            </a:r>
            <a:r>
              <a:rPr kumimoji="1" lang="en-US" altLang="ja-JP" sz="1400" dirty="0">
                <a:solidFill>
                  <a:schemeClr val="tx1"/>
                </a:solidFill>
                <a:latin typeface="Meiryo UI" panose="020B0604030504040204" pitchFamily="50" charset="-128"/>
                <a:ea typeface="Meiryo UI" panose="020B0604030504040204" pitchFamily="50" charset="-128"/>
              </a:rPr>
              <a:t>B</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12" name="右矢印 11"/>
          <p:cNvSpPr/>
          <p:nvPr/>
        </p:nvSpPr>
        <p:spPr>
          <a:xfrm>
            <a:off x="1972991" y="3117227"/>
            <a:ext cx="1561614" cy="163774"/>
          </a:xfrm>
          <a:prstGeom prst="rightArrow">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13" name="角丸四角形 12"/>
          <p:cNvSpPr/>
          <p:nvPr/>
        </p:nvSpPr>
        <p:spPr bwMode="white">
          <a:xfrm>
            <a:off x="2247650" y="3008046"/>
            <a:ext cx="906554" cy="382137"/>
          </a:xfrm>
          <a:prstGeom prst="round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94</a:t>
            </a:r>
            <a:r>
              <a:rPr lang="ja-JP" altLang="en-US" sz="1400" dirty="0">
                <a:solidFill>
                  <a:schemeClr val="tx1"/>
                </a:solidFill>
                <a:latin typeface="Meiryo UI" panose="020B0604030504040204" pitchFamily="50" charset="-128"/>
                <a:ea typeface="Meiryo UI" panose="020B0604030504040204" pitchFamily="50" charset="-128"/>
              </a:rPr>
              <a:t>人</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14" name="角丸四角形 13"/>
          <p:cNvSpPr/>
          <p:nvPr/>
        </p:nvSpPr>
        <p:spPr>
          <a:xfrm>
            <a:off x="489974" y="3612050"/>
            <a:ext cx="1367661" cy="534422"/>
          </a:xfrm>
          <a:prstGeom prst="roundRect">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自立訓練</a:t>
            </a:r>
            <a:endParaRPr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400" dirty="0">
                <a:solidFill>
                  <a:schemeClr val="tx1"/>
                </a:solidFill>
                <a:latin typeface="Meiryo UI" panose="020B0604030504040204" pitchFamily="50" charset="-128"/>
                <a:ea typeface="Meiryo UI" panose="020B0604030504040204" pitchFamily="50" charset="-128"/>
              </a:rPr>
              <a:t>生活介護</a:t>
            </a:r>
          </a:p>
        </p:txBody>
      </p:sp>
      <p:sp>
        <p:nvSpPr>
          <p:cNvPr id="15" name="右矢印 14"/>
          <p:cNvSpPr/>
          <p:nvPr/>
        </p:nvSpPr>
        <p:spPr>
          <a:xfrm>
            <a:off x="1972991" y="3797374"/>
            <a:ext cx="1561614" cy="163774"/>
          </a:xfrm>
          <a:prstGeom prst="rightArrow">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16" name="角丸四角形 15"/>
          <p:cNvSpPr/>
          <p:nvPr/>
        </p:nvSpPr>
        <p:spPr>
          <a:xfrm>
            <a:off x="4200612" y="4295411"/>
            <a:ext cx="668739" cy="382137"/>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89</a:t>
            </a:r>
            <a:r>
              <a:rPr lang="ja-JP" altLang="en-US" sz="1400" dirty="0">
                <a:solidFill>
                  <a:schemeClr val="tx1"/>
                </a:solidFill>
                <a:latin typeface="Meiryo UI" panose="020B0604030504040204" pitchFamily="50" charset="-128"/>
                <a:ea typeface="Meiryo UI" panose="020B0604030504040204" pitchFamily="50" charset="-128"/>
              </a:rPr>
              <a:t>人</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17" name="角丸四角形 16"/>
          <p:cNvSpPr/>
          <p:nvPr/>
        </p:nvSpPr>
        <p:spPr>
          <a:xfrm>
            <a:off x="752431" y="4334100"/>
            <a:ext cx="842747" cy="382137"/>
          </a:xfrm>
          <a:prstGeom prst="roundRect">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その他</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18" name="右矢印 17"/>
          <p:cNvSpPr/>
          <p:nvPr/>
        </p:nvSpPr>
        <p:spPr>
          <a:xfrm>
            <a:off x="1972991" y="4443281"/>
            <a:ext cx="1561614" cy="163774"/>
          </a:xfrm>
          <a:prstGeom prst="rightArrow">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19" name="角丸四角形 18"/>
          <p:cNvSpPr/>
          <p:nvPr/>
        </p:nvSpPr>
        <p:spPr bwMode="white">
          <a:xfrm>
            <a:off x="2247650" y="4334100"/>
            <a:ext cx="907578" cy="382137"/>
          </a:xfrm>
          <a:prstGeom prst="round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2,579</a:t>
            </a:r>
            <a:r>
              <a:rPr lang="ja-JP" altLang="en-US" sz="1400" dirty="0">
                <a:solidFill>
                  <a:schemeClr val="tx1"/>
                </a:solidFill>
                <a:latin typeface="Meiryo UI" panose="020B0604030504040204" pitchFamily="50" charset="-128"/>
                <a:ea typeface="Meiryo UI" panose="020B0604030504040204" pitchFamily="50" charset="-128"/>
              </a:rPr>
              <a:t>人</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4569067" y="3907944"/>
            <a:ext cx="430887" cy="657598"/>
          </a:xfrm>
          <a:prstGeom prst="rect">
            <a:avLst/>
          </a:prstGeom>
          <a:noFill/>
        </p:spPr>
        <p:txBody>
          <a:bodyPr vert="eaVert" wrap="square" rtlCol="0">
            <a:spAutoFit/>
          </a:bodyPr>
          <a:lstStyle/>
          <a:p>
            <a:r>
              <a:rPr kumimoji="1" lang="ja-JP" altLang="en-US" sz="1600" dirty="0">
                <a:latin typeface="Meiryo UI" panose="020B0604030504040204" pitchFamily="50" charset="-128"/>
                <a:ea typeface="Meiryo UI" panose="020B0604030504040204" pitchFamily="50" charset="-128"/>
              </a:rPr>
              <a:t>移行</a:t>
            </a:r>
            <a:endParaRPr kumimoji="1" lang="en-US" altLang="ja-JP" sz="16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3987561" y="3907944"/>
            <a:ext cx="430887" cy="657598"/>
          </a:xfrm>
          <a:prstGeom prst="rect">
            <a:avLst/>
          </a:prstGeom>
          <a:noFill/>
        </p:spPr>
        <p:txBody>
          <a:bodyPr vert="eaVert" wrap="square" rtlCol="0">
            <a:spAutoFit/>
          </a:bodyPr>
          <a:lstStyle/>
          <a:p>
            <a:r>
              <a:rPr kumimoji="1" lang="ja-JP" altLang="en-US" sz="1600" dirty="0">
                <a:latin typeface="Meiryo UI" panose="020B0604030504040204" pitchFamily="50" charset="-128"/>
                <a:ea typeface="Meiryo UI" panose="020B0604030504040204" pitchFamily="50" charset="-128"/>
              </a:rPr>
              <a:t>移行</a:t>
            </a:r>
            <a:endParaRPr kumimoji="1" lang="en-US" altLang="ja-JP" sz="1600" dirty="0">
              <a:latin typeface="Meiryo UI" panose="020B0604030504040204" pitchFamily="50" charset="-128"/>
              <a:ea typeface="Meiryo UI" panose="020B0604030504040204" pitchFamily="50" charset="-128"/>
            </a:endParaRPr>
          </a:p>
        </p:txBody>
      </p:sp>
      <p:sp>
        <p:nvSpPr>
          <p:cNvPr id="24" name="左右矢印 23"/>
          <p:cNvSpPr/>
          <p:nvPr/>
        </p:nvSpPr>
        <p:spPr>
          <a:xfrm>
            <a:off x="4388330" y="4078097"/>
            <a:ext cx="258341" cy="120498"/>
          </a:xfrm>
          <a:prstGeom prst="leftRightArrow">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25" name="角丸四角形 24"/>
          <p:cNvSpPr/>
          <p:nvPr/>
        </p:nvSpPr>
        <p:spPr bwMode="white">
          <a:xfrm>
            <a:off x="2247650" y="3688193"/>
            <a:ext cx="906554" cy="382137"/>
          </a:xfrm>
          <a:prstGeom prst="round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24</a:t>
            </a:r>
            <a:r>
              <a:rPr lang="ja-JP" altLang="en-US" sz="1400" dirty="0">
                <a:solidFill>
                  <a:schemeClr val="tx1"/>
                </a:solidFill>
                <a:latin typeface="Meiryo UI" panose="020B0604030504040204" pitchFamily="50" charset="-128"/>
                <a:ea typeface="Meiryo UI" panose="020B0604030504040204" pitchFamily="50" charset="-128"/>
              </a:rPr>
              <a:t>人</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38" name="右矢印 37"/>
          <p:cNvSpPr/>
          <p:nvPr/>
        </p:nvSpPr>
        <p:spPr>
          <a:xfrm>
            <a:off x="5257744" y="2423411"/>
            <a:ext cx="1561614" cy="163774"/>
          </a:xfrm>
          <a:prstGeom prst="rightArrow">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39" name="角丸四角形 38"/>
          <p:cNvSpPr/>
          <p:nvPr/>
        </p:nvSpPr>
        <p:spPr bwMode="white">
          <a:xfrm>
            <a:off x="5511793" y="2314230"/>
            <a:ext cx="961761" cy="382137"/>
          </a:xfrm>
          <a:prstGeom prst="round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158</a:t>
            </a:r>
            <a:r>
              <a:rPr lang="ja-JP" altLang="en-US" sz="1400" dirty="0">
                <a:solidFill>
                  <a:schemeClr val="tx1"/>
                </a:solidFill>
                <a:latin typeface="Meiryo UI" panose="020B0604030504040204" pitchFamily="50" charset="-128"/>
                <a:ea typeface="Meiryo UI" panose="020B0604030504040204" pitchFamily="50" charset="-128"/>
              </a:rPr>
              <a:t>人</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40" name="右矢印 39"/>
          <p:cNvSpPr/>
          <p:nvPr/>
        </p:nvSpPr>
        <p:spPr>
          <a:xfrm>
            <a:off x="5257744" y="3117227"/>
            <a:ext cx="1561614" cy="163774"/>
          </a:xfrm>
          <a:prstGeom prst="rightArrow">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41" name="角丸四角形 40"/>
          <p:cNvSpPr/>
          <p:nvPr/>
        </p:nvSpPr>
        <p:spPr bwMode="white">
          <a:xfrm>
            <a:off x="5511794" y="3008046"/>
            <a:ext cx="961760" cy="382137"/>
          </a:xfrm>
          <a:prstGeom prst="round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227</a:t>
            </a:r>
            <a:r>
              <a:rPr lang="ja-JP" altLang="en-US" sz="1400" dirty="0">
                <a:solidFill>
                  <a:schemeClr val="tx1"/>
                </a:solidFill>
                <a:latin typeface="Meiryo UI" panose="020B0604030504040204" pitchFamily="50" charset="-128"/>
                <a:ea typeface="Meiryo UI" panose="020B0604030504040204" pitchFamily="50" charset="-128"/>
              </a:rPr>
              <a:t>人</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42" name="右矢印 41"/>
          <p:cNvSpPr/>
          <p:nvPr/>
        </p:nvSpPr>
        <p:spPr>
          <a:xfrm>
            <a:off x="5257744" y="3797374"/>
            <a:ext cx="1561614" cy="163774"/>
          </a:xfrm>
          <a:prstGeom prst="rightArrow">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43" name="右矢印 42"/>
          <p:cNvSpPr/>
          <p:nvPr/>
        </p:nvSpPr>
        <p:spPr>
          <a:xfrm>
            <a:off x="5257744" y="4404670"/>
            <a:ext cx="1561614" cy="163774"/>
          </a:xfrm>
          <a:prstGeom prst="rightArrow">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44" name="角丸四角形 43"/>
          <p:cNvSpPr/>
          <p:nvPr/>
        </p:nvSpPr>
        <p:spPr bwMode="white">
          <a:xfrm>
            <a:off x="5511792" y="4295489"/>
            <a:ext cx="961761" cy="382137"/>
          </a:xfrm>
          <a:prstGeom prst="round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592</a:t>
            </a:r>
            <a:r>
              <a:rPr lang="ja-JP" altLang="en-US" sz="1400" dirty="0">
                <a:solidFill>
                  <a:schemeClr val="tx1"/>
                </a:solidFill>
                <a:latin typeface="Meiryo UI" panose="020B0604030504040204" pitchFamily="50" charset="-128"/>
                <a:ea typeface="Meiryo UI" panose="020B0604030504040204" pitchFamily="50" charset="-128"/>
              </a:rPr>
              <a:t>人</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45" name="角丸四角形 44"/>
          <p:cNvSpPr/>
          <p:nvPr/>
        </p:nvSpPr>
        <p:spPr bwMode="white">
          <a:xfrm>
            <a:off x="5511793" y="3688193"/>
            <a:ext cx="961761" cy="382137"/>
          </a:xfrm>
          <a:prstGeom prst="round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77</a:t>
            </a:r>
            <a:r>
              <a:rPr lang="ja-JP" altLang="en-US" sz="1400" dirty="0">
                <a:solidFill>
                  <a:schemeClr val="tx1"/>
                </a:solidFill>
                <a:latin typeface="Meiryo UI" panose="020B0604030504040204" pitchFamily="50" charset="-128"/>
                <a:ea typeface="Meiryo UI" panose="020B0604030504040204" pitchFamily="50" charset="-128"/>
              </a:rPr>
              <a:t>人</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46" name="角丸四角形 45"/>
          <p:cNvSpPr/>
          <p:nvPr/>
        </p:nvSpPr>
        <p:spPr>
          <a:xfrm>
            <a:off x="7320694" y="2314230"/>
            <a:ext cx="668739" cy="382137"/>
          </a:xfrm>
          <a:prstGeom prst="roundRect">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就</a:t>
            </a:r>
            <a:r>
              <a:rPr kumimoji="1" lang="en-US" altLang="ja-JP" sz="1400" dirty="0">
                <a:solidFill>
                  <a:schemeClr val="tx1"/>
                </a:solidFill>
                <a:latin typeface="Meiryo UI" panose="020B0604030504040204" pitchFamily="50" charset="-128"/>
                <a:ea typeface="Meiryo UI" panose="020B0604030504040204" pitchFamily="50" charset="-128"/>
              </a:rPr>
              <a:t>A</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47" name="角丸四角形 46"/>
          <p:cNvSpPr/>
          <p:nvPr/>
        </p:nvSpPr>
        <p:spPr>
          <a:xfrm>
            <a:off x="7320694" y="3008046"/>
            <a:ext cx="668739" cy="382137"/>
          </a:xfrm>
          <a:prstGeom prst="roundRect">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就</a:t>
            </a:r>
            <a:r>
              <a:rPr kumimoji="1" lang="en-US" altLang="ja-JP" sz="1400" dirty="0">
                <a:solidFill>
                  <a:schemeClr val="tx1"/>
                </a:solidFill>
                <a:latin typeface="Meiryo UI" panose="020B0604030504040204" pitchFamily="50" charset="-128"/>
                <a:ea typeface="Meiryo UI" panose="020B0604030504040204" pitchFamily="50" charset="-128"/>
              </a:rPr>
              <a:t>B</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48" name="角丸四角形 47"/>
          <p:cNvSpPr/>
          <p:nvPr/>
        </p:nvSpPr>
        <p:spPr>
          <a:xfrm>
            <a:off x="6971233" y="3612050"/>
            <a:ext cx="1367661" cy="534422"/>
          </a:xfrm>
          <a:prstGeom prst="roundRect">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その他の</a:t>
            </a:r>
            <a:endParaRPr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400" dirty="0">
                <a:solidFill>
                  <a:schemeClr val="tx1"/>
                </a:solidFill>
                <a:latin typeface="Meiryo UI" panose="020B0604030504040204" pitchFamily="50" charset="-128"/>
                <a:ea typeface="Meiryo UI" panose="020B0604030504040204" pitchFamily="50" charset="-128"/>
              </a:rPr>
              <a:t>福祉サービス</a:t>
            </a:r>
          </a:p>
        </p:txBody>
      </p:sp>
      <p:sp>
        <p:nvSpPr>
          <p:cNvPr id="49" name="角丸四角形 48"/>
          <p:cNvSpPr/>
          <p:nvPr/>
        </p:nvSpPr>
        <p:spPr>
          <a:xfrm>
            <a:off x="7233690" y="4295489"/>
            <a:ext cx="842747" cy="382137"/>
          </a:xfrm>
          <a:prstGeom prst="roundRect">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その他</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50" name="右矢印 49"/>
          <p:cNvSpPr/>
          <p:nvPr/>
        </p:nvSpPr>
        <p:spPr>
          <a:xfrm>
            <a:off x="5257744" y="1796936"/>
            <a:ext cx="1561614" cy="163774"/>
          </a:xfrm>
          <a:prstGeom prst="rightArrow">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51" name="角丸四角形 50"/>
          <p:cNvSpPr/>
          <p:nvPr/>
        </p:nvSpPr>
        <p:spPr bwMode="white">
          <a:xfrm>
            <a:off x="5511793" y="1701201"/>
            <a:ext cx="961762" cy="382137"/>
          </a:xfrm>
          <a:prstGeom prst="round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1,682</a:t>
            </a:r>
            <a:r>
              <a:rPr lang="ja-JP" altLang="en-US" sz="1400" dirty="0">
                <a:solidFill>
                  <a:schemeClr val="tx1"/>
                </a:solidFill>
                <a:latin typeface="Meiryo UI" panose="020B0604030504040204" pitchFamily="50" charset="-128"/>
                <a:ea typeface="Meiryo UI" panose="020B0604030504040204" pitchFamily="50" charset="-128"/>
              </a:rPr>
              <a:t>人</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52" name="角丸四角形 51"/>
          <p:cNvSpPr/>
          <p:nvPr/>
        </p:nvSpPr>
        <p:spPr>
          <a:xfrm>
            <a:off x="7092724" y="1701201"/>
            <a:ext cx="1124678" cy="382137"/>
          </a:xfrm>
          <a:prstGeom prst="roundRect">
            <a:avLst/>
          </a:prstGeom>
          <a:noFill/>
          <a:ln>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一般就労</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56" name="角丸四角形 55"/>
          <p:cNvSpPr/>
          <p:nvPr/>
        </p:nvSpPr>
        <p:spPr>
          <a:xfrm>
            <a:off x="1446473" y="5509017"/>
            <a:ext cx="1965551" cy="955460"/>
          </a:xfrm>
          <a:prstGeom prst="roundRect">
            <a:avLst/>
          </a:prstGeom>
          <a:solidFill>
            <a:schemeClr val="accent1">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R3.4.1</a:t>
            </a:r>
            <a:r>
              <a:rPr lang="ja-JP" altLang="en-US" sz="1400" dirty="0">
                <a:solidFill>
                  <a:schemeClr val="tx1"/>
                </a:solidFill>
                <a:latin typeface="Meiryo UI" panose="020B0604030504040204" pitchFamily="50" charset="-128"/>
                <a:ea typeface="Meiryo UI" panose="020B0604030504040204" pitchFamily="50" charset="-128"/>
              </a:rPr>
              <a:t>時点</a:t>
            </a:r>
            <a:endParaRPr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en-US" altLang="ja-JP" sz="1600" b="1" dirty="0">
                <a:solidFill>
                  <a:schemeClr val="tx1"/>
                </a:solidFill>
                <a:latin typeface="Meiryo UI" panose="020B0604030504040204" pitchFamily="50" charset="-128"/>
                <a:ea typeface="Meiryo UI" panose="020B0604030504040204" pitchFamily="50" charset="-128"/>
              </a:rPr>
              <a:t>3,841</a:t>
            </a:r>
            <a:r>
              <a:rPr kumimoji="1" lang="ja-JP" altLang="en-US" sz="1600" b="1" dirty="0">
                <a:solidFill>
                  <a:schemeClr val="tx1"/>
                </a:solidFill>
                <a:latin typeface="Meiryo UI" panose="020B0604030504040204" pitchFamily="50" charset="-128"/>
                <a:ea typeface="Meiryo UI" panose="020B0604030504040204" pitchFamily="50" charset="-128"/>
              </a:rPr>
              <a:t>人</a:t>
            </a:r>
          </a:p>
        </p:txBody>
      </p:sp>
      <p:sp>
        <p:nvSpPr>
          <p:cNvPr id="57" name="角丸四角形 56"/>
          <p:cNvSpPr/>
          <p:nvPr/>
        </p:nvSpPr>
        <p:spPr>
          <a:xfrm>
            <a:off x="5283854" y="5509017"/>
            <a:ext cx="1965551" cy="955460"/>
          </a:xfrm>
          <a:prstGeom prst="roundRect">
            <a:avLst/>
          </a:prstGeom>
          <a:solidFill>
            <a:schemeClr val="accent1">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R4.4.1</a:t>
            </a:r>
            <a:r>
              <a:rPr lang="ja-JP" altLang="en-US" sz="1400" dirty="0">
                <a:solidFill>
                  <a:schemeClr val="tx1"/>
                </a:solidFill>
                <a:latin typeface="Meiryo UI" panose="020B0604030504040204" pitchFamily="50" charset="-128"/>
                <a:ea typeface="Meiryo UI" panose="020B0604030504040204" pitchFamily="50" charset="-128"/>
              </a:rPr>
              <a:t>時点</a:t>
            </a:r>
            <a:endParaRPr lang="en-US" altLang="ja-JP" sz="1400" dirty="0">
              <a:solidFill>
                <a:schemeClr val="tx1"/>
              </a:solidFill>
              <a:latin typeface="Meiryo UI" panose="020B0604030504040204" pitchFamily="50" charset="-128"/>
              <a:ea typeface="Meiryo UI" panose="020B0604030504040204" pitchFamily="50" charset="-128"/>
            </a:endParaRPr>
          </a:p>
          <a:p>
            <a:pPr algn="ctr"/>
            <a:r>
              <a:rPr lang="en-US" altLang="ja-JP" sz="1600" b="1" dirty="0">
                <a:solidFill>
                  <a:schemeClr val="tx1"/>
                </a:solidFill>
                <a:latin typeface="Meiryo UI" panose="020B0604030504040204" pitchFamily="50" charset="-128"/>
                <a:ea typeface="Meiryo UI" panose="020B0604030504040204" pitchFamily="50" charset="-128"/>
              </a:rPr>
              <a:t>3,835</a:t>
            </a:r>
            <a:r>
              <a:rPr kumimoji="1" lang="ja-JP" altLang="en-US" sz="1600" b="1" dirty="0">
                <a:solidFill>
                  <a:schemeClr val="tx1"/>
                </a:solidFill>
                <a:latin typeface="Meiryo UI" panose="020B0604030504040204" pitchFamily="50" charset="-128"/>
                <a:ea typeface="Meiryo UI" panose="020B0604030504040204" pitchFamily="50" charset="-128"/>
              </a:rPr>
              <a:t>人</a:t>
            </a:r>
          </a:p>
        </p:txBody>
      </p:sp>
      <p:sp>
        <p:nvSpPr>
          <p:cNvPr id="58" name="右矢印 57"/>
          <p:cNvSpPr/>
          <p:nvPr/>
        </p:nvSpPr>
        <p:spPr>
          <a:xfrm>
            <a:off x="3567132" y="5904860"/>
            <a:ext cx="1561614" cy="163774"/>
          </a:xfrm>
          <a:prstGeom prst="rightArrow">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sp>
        <p:nvSpPr>
          <p:cNvPr id="59" name="角丸四角形 58"/>
          <p:cNvSpPr/>
          <p:nvPr/>
        </p:nvSpPr>
        <p:spPr bwMode="white">
          <a:xfrm>
            <a:off x="3857710" y="6082340"/>
            <a:ext cx="907578" cy="382137"/>
          </a:xfrm>
          <a:prstGeom prst="round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6</a:t>
            </a:r>
            <a:r>
              <a:rPr lang="ja-JP" altLang="en-US" sz="1400" dirty="0">
                <a:solidFill>
                  <a:schemeClr val="tx1"/>
                </a:solidFill>
                <a:latin typeface="Meiryo UI" panose="020B0604030504040204" pitchFamily="50" charset="-128"/>
                <a:ea typeface="Meiryo UI" panose="020B0604030504040204" pitchFamily="50" charset="-128"/>
              </a:rPr>
              <a:t>人減</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60" name="正方形/長方形 59"/>
          <p:cNvSpPr/>
          <p:nvPr/>
        </p:nvSpPr>
        <p:spPr>
          <a:xfrm>
            <a:off x="1132764" y="5223061"/>
            <a:ext cx="6864020" cy="14554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テキスト ボックス 54"/>
          <p:cNvSpPr txBox="1"/>
          <p:nvPr/>
        </p:nvSpPr>
        <p:spPr bwMode="white">
          <a:xfrm>
            <a:off x="3178326" y="5069172"/>
            <a:ext cx="2664512" cy="307777"/>
          </a:xfrm>
          <a:prstGeom prst="rect">
            <a:avLst/>
          </a:prstGeom>
          <a:solidFill>
            <a:schemeClr val="bg1"/>
          </a:solidFill>
          <a:ln>
            <a:solidFill>
              <a:schemeClr val="bg1"/>
            </a:solidFill>
          </a:ln>
        </p:spPr>
        <p:txBody>
          <a:bodyPr wrap="none" rtlCol="0">
            <a:spAutoFit/>
          </a:bodyPr>
          <a:lstStyle/>
          <a:p>
            <a:r>
              <a:rPr lang="ja-JP" altLang="en-US" sz="1400" dirty="0">
                <a:latin typeface="Meiryo UI" panose="020B0604030504040204" pitchFamily="50" charset="-128"/>
                <a:ea typeface="Meiryo UI" panose="020B0604030504040204" pitchFamily="50" charset="-128"/>
              </a:rPr>
              <a:t>就労移行支援事業所の利用者数</a:t>
            </a:r>
            <a:endParaRPr kumimoji="1" lang="ja-JP" altLang="en-US" sz="1400" dirty="0">
              <a:latin typeface="Meiryo UI" panose="020B0604030504040204" pitchFamily="50" charset="-128"/>
              <a:ea typeface="Meiryo UI" panose="020B0604030504040204" pitchFamily="50" charset="-128"/>
            </a:endParaRPr>
          </a:p>
        </p:txBody>
      </p:sp>
      <p:sp>
        <p:nvSpPr>
          <p:cNvPr id="61" name="楕円 60"/>
          <p:cNvSpPr/>
          <p:nvPr/>
        </p:nvSpPr>
        <p:spPr>
          <a:xfrm>
            <a:off x="1289055" y="1033444"/>
            <a:ext cx="1847301" cy="44833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移行</a:t>
            </a:r>
            <a:r>
              <a:rPr lang="ja-JP" altLang="en-US" sz="1400" dirty="0">
                <a:solidFill>
                  <a:schemeClr val="tx1"/>
                </a:solidFill>
                <a:latin typeface="Meiryo UI" panose="020B0604030504040204" pitchFamily="50" charset="-128"/>
                <a:ea typeface="Meiryo UI" panose="020B0604030504040204" pitchFamily="50" charset="-128"/>
              </a:rPr>
              <a:t>を利用</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62" name="楕円 61"/>
          <p:cNvSpPr/>
          <p:nvPr/>
        </p:nvSpPr>
        <p:spPr>
          <a:xfrm>
            <a:off x="5866961" y="969582"/>
            <a:ext cx="1847301" cy="44833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移行から退所</a:t>
            </a:r>
          </a:p>
        </p:txBody>
      </p:sp>
    </p:spTree>
    <p:extLst>
      <p:ext uri="{BB962C8B-B14F-4D97-AF65-F5344CB8AC3E}">
        <p14:creationId xmlns:p14="http://schemas.microsoft.com/office/powerpoint/2010/main" val="2559034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C2ABA0-2C79-4E71-91B6-07983140A210}" type="slidenum">
              <a:rPr kumimoji="1" lang="ja-JP" altLang="en-US" smtClean="0"/>
              <a:t>18</a:t>
            </a:fld>
            <a:endParaRPr kumimoji="1" lang="ja-JP" altLang="en-US" dirty="0"/>
          </a:p>
        </p:txBody>
      </p:sp>
      <p:sp>
        <p:nvSpPr>
          <p:cNvPr id="3" name="テキスト ボックス 2"/>
          <p:cNvSpPr txBox="1"/>
          <p:nvPr/>
        </p:nvSpPr>
        <p:spPr>
          <a:xfrm>
            <a:off x="260216" y="561455"/>
            <a:ext cx="4530148" cy="323165"/>
          </a:xfrm>
          <a:prstGeom prst="rect">
            <a:avLst/>
          </a:prstGeom>
          <a:noFill/>
        </p:spPr>
        <p:txBody>
          <a:bodyPr wrap="square" rtlCol="0">
            <a:spAutoFit/>
          </a:bodyPr>
          <a:lstStyle/>
          <a:p>
            <a:r>
              <a:rPr lang="ja-JP" altLang="en-US" sz="1500" b="1" dirty="0">
                <a:latin typeface="Meiryo UI" panose="020B0604030504040204" pitchFamily="50" charset="-128"/>
                <a:ea typeface="Meiryo UI" panose="020B0604030504040204" pitchFamily="50" charset="-128"/>
              </a:rPr>
              <a:t>就労定着支援事業の利用率</a:t>
            </a:r>
            <a:endParaRPr lang="en-US" altLang="ja-JP" sz="1500" b="1" dirty="0">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3964373199"/>
              </p:ext>
            </p:extLst>
          </p:nvPr>
        </p:nvGraphicFramePr>
        <p:xfrm>
          <a:off x="600501" y="868390"/>
          <a:ext cx="8297839" cy="1010920"/>
        </p:xfrm>
        <a:graphic>
          <a:graphicData uri="http://schemas.openxmlformats.org/drawingml/2006/table">
            <a:tbl>
              <a:tblPr firstRow="1">
                <a:tableStyleId>{8799B23B-EC83-4686-B30A-512413B5E67A}</a:tableStyleId>
              </a:tblPr>
              <a:tblGrid>
                <a:gridCol w="2860171">
                  <a:extLst>
                    <a:ext uri="{9D8B030D-6E8A-4147-A177-3AD203B41FA5}">
                      <a16:colId xmlns:a16="http://schemas.microsoft.com/office/drawing/2014/main" val="3067829550"/>
                    </a:ext>
                  </a:extLst>
                </a:gridCol>
                <a:gridCol w="2807293">
                  <a:extLst>
                    <a:ext uri="{9D8B030D-6E8A-4147-A177-3AD203B41FA5}">
                      <a16:colId xmlns:a16="http://schemas.microsoft.com/office/drawing/2014/main" val="3764717176"/>
                    </a:ext>
                  </a:extLst>
                </a:gridCol>
                <a:gridCol w="2630375">
                  <a:extLst>
                    <a:ext uri="{9D8B030D-6E8A-4147-A177-3AD203B41FA5}">
                      <a16:colId xmlns:a16="http://schemas.microsoft.com/office/drawing/2014/main" val="1365497121"/>
                    </a:ext>
                  </a:extLst>
                </a:gridCol>
              </a:tblGrid>
              <a:tr h="370840">
                <a:tc>
                  <a:txBody>
                    <a:bodyPr/>
                    <a:lstStyle/>
                    <a:p>
                      <a:pPr algn="ctr"/>
                      <a:r>
                        <a:rPr kumimoji="1" lang="en-US" altLang="ja-JP" sz="1200" b="0" dirty="0">
                          <a:latin typeface="Meiryo UI" panose="020B0604030504040204" pitchFamily="50" charset="-128"/>
                          <a:ea typeface="Meiryo UI" panose="020B0604030504040204" pitchFamily="50" charset="-128"/>
                        </a:rPr>
                        <a:t>R3.4.1</a:t>
                      </a:r>
                      <a:r>
                        <a:rPr kumimoji="1" lang="ja-JP" altLang="en-US" sz="1200" b="0" dirty="0">
                          <a:latin typeface="Meiryo UI" panose="020B0604030504040204" pitchFamily="50" charset="-128"/>
                          <a:ea typeface="Meiryo UI" panose="020B0604030504040204" pitchFamily="50" charset="-128"/>
                        </a:rPr>
                        <a:t>～</a:t>
                      </a:r>
                      <a:r>
                        <a:rPr kumimoji="1" lang="en-US" altLang="ja-JP" sz="1200" b="0" dirty="0">
                          <a:latin typeface="Meiryo UI" panose="020B0604030504040204" pitchFamily="50" charset="-128"/>
                          <a:ea typeface="Meiryo UI" panose="020B0604030504040204" pitchFamily="50" charset="-128"/>
                        </a:rPr>
                        <a:t>9.30</a:t>
                      </a:r>
                      <a:r>
                        <a:rPr kumimoji="1" lang="ja-JP" altLang="en-US" sz="1200" b="0" dirty="0">
                          <a:latin typeface="Meiryo UI" panose="020B0604030504040204" pitchFamily="50" charset="-128"/>
                          <a:ea typeface="Meiryo UI" panose="020B0604030504040204" pitchFamily="50" charset="-128"/>
                        </a:rPr>
                        <a:t>に一般就労へ移行し、</a:t>
                      </a:r>
                      <a:endParaRPr kumimoji="1" lang="en-US" altLang="ja-JP" sz="1200" b="0" dirty="0">
                        <a:latin typeface="Meiryo UI" panose="020B0604030504040204" pitchFamily="50" charset="-128"/>
                        <a:ea typeface="Meiryo UI" panose="020B0604030504040204" pitchFamily="50" charset="-128"/>
                      </a:endParaRPr>
                    </a:p>
                    <a:p>
                      <a:pPr algn="ctr"/>
                      <a:r>
                        <a:rPr kumimoji="1" lang="ja-JP" altLang="en-US" sz="1200" b="0" dirty="0">
                          <a:latin typeface="Meiryo UI" panose="020B0604030504040204" pitchFamily="50" charset="-128"/>
                          <a:ea typeface="Meiryo UI" panose="020B0604030504040204" pitchFamily="50" charset="-128"/>
                        </a:rPr>
                        <a:t>６か月以上就労継続している者</a:t>
                      </a:r>
                      <a:endParaRPr kumimoji="1" lang="en-US" altLang="ja-JP" sz="1200" b="0" dirty="0">
                        <a:latin typeface="Meiryo UI" panose="020B0604030504040204" pitchFamily="50" charset="-128"/>
                        <a:ea typeface="Meiryo UI" panose="020B0604030504040204" pitchFamily="50" charset="-128"/>
                      </a:endParaRPr>
                    </a:p>
                    <a:p>
                      <a:pPr algn="ctr"/>
                      <a:r>
                        <a:rPr kumimoji="1" lang="ja-JP" altLang="en-US" sz="1200" b="0" dirty="0">
                          <a:latin typeface="Meiryo UI" panose="020B0604030504040204" pitchFamily="50" charset="-128"/>
                          <a:ea typeface="Meiryo UI" panose="020B0604030504040204" pitchFamily="50" charset="-128"/>
                        </a:rPr>
                        <a:t>（ａ）</a:t>
                      </a:r>
                    </a:p>
                  </a:txBody>
                  <a:tcPr anchor="ctr">
                    <a:solidFill>
                      <a:schemeClr val="bg1">
                        <a:lumMod val="95000"/>
                      </a:schemeClr>
                    </a:solidFill>
                  </a:tcPr>
                </a:tc>
                <a:tc>
                  <a:txBody>
                    <a:bodyPr/>
                    <a:lstStyle/>
                    <a:p>
                      <a:pPr algn="ctr"/>
                      <a:r>
                        <a:rPr kumimoji="1" lang="ja-JP" altLang="en-US" sz="1200" b="0" dirty="0">
                          <a:latin typeface="Meiryo UI" panose="020B0604030504040204" pitchFamily="50" charset="-128"/>
                          <a:ea typeface="Meiryo UI" panose="020B0604030504040204" pitchFamily="50" charset="-128"/>
                        </a:rPr>
                        <a:t>ａのうち、</a:t>
                      </a:r>
                      <a:r>
                        <a:rPr kumimoji="1" lang="en-US" altLang="ja-JP" sz="1200" b="0" dirty="0">
                          <a:latin typeface="Meiryo UI" panose="020B0604030504040204" pitchFamily="50" charset="-128"/>
                          <a:ea typeface="Meiryo UI" panose="020B0604030504040204" pitchFamily="50" charset="-128"/>
                        </a:rPr>
                        <a:t>R4.4.1</a:t>
                      </a:r>
                      <a:r>
                        <a:rPr kumimoji="1" lang="ja-JP" altLang="en-US" sz="1200" b="0" dirty="0">
                          <a:latin typeface="Meiryo UI" panose="020B0604030504040204" pitchFamily="50" charset="-128"/>
                          <a:ea typeface="Meiryo UI" panose="020B0604030504040204" pitchFamily="50" charset="-128"/>
                        </a:rPr>
                        <a:t>時点で</a:t>
                      </a:r>
                      <a:endParaRPr kumimoji="1" lang="en-US" altLang="ja-JP" sz="1200" b="0" dirty="0">
                        <a:latin typeface="Meiryo UI" panose="020B0604030504040204" pitchFamily="50" charset="-128"/>
                        <a:ea typeface="Meiryo UI" panose="020B0604030504040204" pitchFamily="50" charset="-128"/>
                      </a:endParaRPr>
                    </a:p>
                    <a:p>
                      <a:pPr algn="ctr"/>
                      <a:r>
                        <a:rPr kumimoji="1" lang="ja-JP" altLang="en-US" sz="1200" b="0" dirty="0">
                          <a:latin typeface="Meiryo UI" panose="020B0604030504040204" pitchFamily="50" charset="-128"/>
                          <a:ea typeface="Meiryo UI" panose="020B0604030504040204" pitchFamily="50" charset="-128"/>
                        </a:rPr>
                        <a:t>就労定着支援事業を利用している者</a:t>
                      </a:r>
                      <a:endParaRPr kumimoji="1" lang="en-US" altLang="ja-JP" sz="1200" b="0" dirty="0">
                        <a:latin typeface="Meiryo UI" panose="020B0604030504040204" pitchFamily="50" charset="-128"/>
                        <a:ea typeface="Meiryo UI" panose="020B0604030504040204" pitchFamily="50" charset="-128"/>
                      </a:endParaRPr>
                    </a:p>
                    <a:p>
                      <a:pPr algn="ctr"/>
                      <a:r>
                        <a:rPr kumimoji="1" lang="ja-JP" altLang="en-US" sz="1200" b="0" dirty="0">
                          <a:latin typeface="Meiryo UI" panose="020B0604030504040204" pitchFamily="50" charset="-128"/>
                          <a:ea typeface="Meiryo UI" panose="020B0604030504040204" pitchFamily="50" charset="-128"/>
                        </a:rPr>
                        <a:t>（ｂ）</a:t>
                      </a:r>
                    </a:p>
                  </a:txBody>
                  <a:tcPr anchor="ctr">
                    <a:solidFill>
                      <a:schemeClr val="bg1">
                        <a:lumMod val="95000"/>
                      </a:schemeClr>
                    </a:solidFill>
                  </a:tcPr>
                </a:tc>
                <a:tc>
                  <a:txBody>
                    <a:bodyPr/>
                    <a:lstStyle/>
                    <a:p>
                      <a:pPr algn="ctr"/>
                      <a:r>
                        <a:rPr kumimoji="1" lang="ja-JP" altLang="en-US" sz="1200" b="0" dirty="0">
                          <a:latin typeface="Meiryo UI" panose="020B0604030504040204" pitchFamily="50" charset="-128"/>
                          <a:ea typeface="Meiryo UI" panose="020B0604030504040204" pitchFamily="50" charset="-128"/>
                        </a:rPr>
                        <a:t>就労定着支援事業の利用率</a:t>
                      </a:r>
                      <a:endParaRPr kumimoji="1" lang="en-US" altLang="ja-JP" sz="1200" b="0" dirty="0">
                        <a:latin typeface="Meiryo UI" panose="020B0604030504040204" pitchFamily="50" charset="-128"/>
                        <a:ea typeface="Meiryo UI" panose="020B0604030504040204" pitchFamily="50" charset="-128"/>
                      </a:endParaRPr>
                    </a:p>
                    <a:p>
                      <a:pPr algn="ctr"/>
                      <a:r>
                        <a:rPr kumimoji="1" lang="ja-JP" altLang="en-US" sz="1200" b="0" dirty="0">
                          <a:latin typeface="Meiryo UI" panose="020B0604030504040204" pitchFamily="50" charset="-128"/>
                          <a:ea typeface="Meiryo UI" panose="020B0604030504040204" pitchFamily="50" charset="-128"/>
                        </a:rPr>
                        <a:t>（</a:t>
                      </a:r>
                      <a:r>
                        <a:rPr kumimoji="1" lang="ja-JP" altLang="en-US" sz="1200" b="0" dirty="0" err="1">
                          <a:latin typeface="Meiryo UI" panose="020B0604030504040204" pitchFamily="50" charset="-128"/>
                          <a:ea typeface="Meiryo UI" panose="020B0604030504040204" pitchFamily="50" charset="-128"/>
                        </a:rPr>
                        <a:t>ｂ</a:t>
                      </a:r>
                      <a:r>
                        <a:rPr kumimoji="1" lang="en-US" altLang="ja-JP" sz="1200" b="0" dirty="0">
                          <a:latin typeface="Meiryo UI" panose="020B0604030504040204" pitchFamily="50" charset="-128"/>
                          <a:ea typeface="Meiryo UI" panose="020B0604030504040204" pitchFamily="50" charset="-128"/>
                        </a:rPr>
                        <a:t>/</a:t>
                      </a:r>
                      <a:r>
                        <a:rPr kumimoji="1" lang="ja-JP" altLang="en-US" sz="1200" b="0" dirty="0">
                          <a:latin typeface="Meiryo UI" panose="020B0604030504040204" pitchFamily="50" charset="-128"/>
                          <a:ea typeface="Meiryo UI" panose="020B0604030504040204" pitchFamily="50" charset="-128"/>
                        </a:rPr>
                        <a:t>ａ）</a:t>
                      </a:r>
                    </a:p>
                  </a:txBody>
                  <a:tcPr anchor="ctr">
                    <a:solidFill>
                      <a:schemeClr val="bg1">
                        <a:lumMod val="95000"/>
                      </a:schemeClr>
                    </a:solidFill>
                  </a:tcPr>
                </a:tc>
                <a:extLst>
                  <a:ext uri="{0D108BD9-81ED-4DB2-BD59-A6C34878D82A}">
                    <a16:rowId xmlns:a16="http://schemas.microsoft.com/office/drawing/2014/main" val="3922733782"/>
                  </a:ext>
                </a:extLst>
              </a:tr>
              <a:tr h="370840">
                <a:tc>
                  <a:txBody>
                    <a:bodyPr/>
                    <a:lstStyle/>
                    <a:p>
                      <a:pPr algn="ctr"/>
                      <a:r>
                        <a:rPr kumimoji="1" lang="en-US" altLang="ja-JP" sz="1400" b="0" dirty="0">
                          <a:latin typeface="Meiryo UI" panose="020B0604030504040204" pitchFamily="50" charset="-128"/>
                          <a:ea typeface="Meiryo UI" panose="020B0604030504040204" pitchFamily="50" charset="-128"/>
                        </a:rPr>
                        <a:t>1,123</a:t>
                      </a:r>
                      <a:r>
                        <a:rPr kumimoji="1" lang="ja-JP" altLang="en-US" sz="1400" b="0" dirty="0">
                          <a:latin typeface="Meiryo UI" panose="020B0604030504040204" pitchFamily="50" charset="-128"/>
                          <a:ea typeface="Meiryo UI" panose="020B0604030504040204" pitchFamily="50" charset="-128"/>
                        </a:rPr>
                        <a:t>人</a:t>
                      </a:r>
                    </a:p>
                  </a:txBody>
                  <a:tcPr anchor="ctr"/>
                </a:tc>
                <a:tc>
                  <a:txBody>
                    <a:bodyPr/>
                    <a:lstStyle/>
                    <a:p>
                      <a:pPr algn="ctr"/>
                      <a:r>
                        <a:rPr kumimoji="1" lang="en-US" altLang="ja-JP" sz="1400" b="0" dirty="0">
                          <a:latin typeface="Meiryo UI" panose="020B0604030504040204" pitchFamily="50" charset="-128"/>
                          <a:ea typeface="Meiryo UI" panose="020B0604030504040204" pitchFamily="50" charset="-128"/>
                        </a:rPr>
                        <a:t>547 </a:t>
                      </a:r>
                      <a:r>
                        <a:rPr kumimoji="1" lang="ja-JP" altLang="en-US" sz="1400" b="0" dirty="0">
                          <a:latin typeface="Meiryo UI" panose="020B0604030504040204" pitchFamily="50" charset="-128"/>
                          <a:ea typeface="Meiryo UI" panose="020B0604030504040204" pitchFamily="50" charset="-128"/>
                        </a:rPr>
                        <a:t>人</a:t>
                      </a:r>
                    </a:p>
                  </a:txBody>
                  <a:tcPr anchor="ctr"/>
                </a:tc>
                <a:tc>
                  <a:txBody>
                    <a:bodyPr/>
                    <a:lstStyle/>
                    <a:p>
                      <a:pPr algn="ctr"/>
                      <a:r>
                        <a:rPr kumimoji="1" lang="en-US" altLang="ja-JP" sz="1400" b="1" u="sng" dirty="0">
                          <a:latin typeface="Meiryo UI" panose="020B0604030504040204" pitchFamily="50" charset="-128"/>
                          <a:ea typeface="Meiryo UI" panose="020B0604030504040204" pitchFamily="50" charset="-128"/>
                        </a:rPr>
                        <a:t>48.7</a:t>
                      </a:r>
                      <a:r>
                        <a:rPr kumimoji="1" lang="ja-JP" altLang="en-US" sz="1400" b="1" u="sng" dirty="0">
                          <a:latin typeface="Meiryo UI" panose="020B0604030504040204" pitchFamily="50" charset="-128"/>
                          <a:ea typeface="Meiryo UI" panose="020B0604030504040204" pitchFamily="50" charset="-128"/>
                        </a:rPr>
                        <a:t>％</a:t>
                      </a:r>
                      <a:r>
                        <a:rPr kumimoji="1" lang="ja-JP" altLang="en-US" sz="1400" b="0" dirty="0">
                          <a:latin typeface="Meiryo UI" panose="020B0604030504040204" pitchFamily="50" charset="-128"/>
                          <a:ea typeface="Meiryo UI" panose="020B0604030504040204" pitchFamily="50" charset="-128"/>
                        </a:rPr>
                        <a:t>（目標：</a:t>
                      </a:r>
                      <a:r>
                        <a:rPr kumimoji="1" lang="en-US" altLang="ja-JP" sz="1400" b="0" dirty="0">
                          <a:latin typeface="Meiryo UI" panose="020B0604030504040204" pitchFamily="50" charset="-128"/>
                          <a:ea typeface="Meiryo UI" panose="020B0604030504040204" pitchFamily="50" charset="-128"/>
                        </a:rPr>
                        <a:t>70.0</a:t>
                      </a:r>
                      <a:r>
                        <a:rPr kumimoji="1" lang="ja-JP" altLang="en-US" sz="1400" b="0" dirty="0">
                          <a:latin typeface="Meiryo UI" panose="020B0604030504040204" pitchFamily="50" charset="-128"/>
                          <a:ea typeface="Meiryo UI" panose="020B0604030504040204" pitchFamily="50" charset="-128"/>
                        </a:rPr>
                        <a:t>％）</a:t>
                      </a:r>
                    </a:p>
                  </a:txBody>
                  <a:tcPr anchor="ctr"/>
                </a:tc>
                <a:extLst>
                  <a:ext uri="{0D108BD9-81ED-4DB2-BD59-A6C34878D82A}">
                    <a16:rowId xmlns:a16="http://schemas.microsoft.com/office/drawing/2014/main" val="3048420973"/>
                  </a:ext>
                </a:extLst>
              </a:tr>
            </a:tbl>
          </a:graphicData>
        </a:graphic>
      </p:graphicFrame>
      <p:sp>
        <p:nvSpPr>
          <p:cNvPr id="5" name="テキスト ボックス 4"/>
          <p:cNvSpPr txBox="1"/>
          <p:nvPr/>
        </p:nvSpPr>
        <p:spPr>
          <a:xfrm>
            <a:off x="260216" y="1919687"/>
            <a:ext cx="6794420" cy="323165"/>
          </a:xfrm>
          <a:prstGeom prst="rect">
            <a:avLst/>
          </a:prstGeom>
          <a:noFill/>
        </p:spPr>
        <p:txBody>
          <a:bodyPr wrap="square" rtlCol="0">
            <a:spAutoFit/>
          </a:bodyPr>
          <a:lstStyle/>
          <a:p>
            <a:r>
              <a:rPr lang="ja-JP" altLang="en-US" sz="1500" b="1" dirty="0">
                <a:latin typeface="Meiryo UI" panose="020B0604030504040204" pitchFamily="50" charset="-128"/>
                <a:ea typeface="Meiryo UI" panose="020B0604030504040204" pitchFamily="50" charset="-128"/>
              </a:rPr>
              <a:t>就労定着支援の就労定着率（</a:t>
            </a:r>
            <a:r>
              <a:rPr lang="en-US" altLang="ja-JP" sz="1500" b="1" dirty="0">
                <a:latin typeface="Meiryo UI" panose="020B0604030504040204" pitchFamily="50" charset="-128"/>
                <a:ea typeface="Meiryo UI" panose="020B0604030504040204" pitchFamily="50" charset="-128"/>
              </a:rPr>
              <a:t>※</a:t>
            </a:r>
            <a:r>
              <a:rPr lang="ja-JP" altLang="en-US" sz="1500" b="1" dirty="0">
                <a:latin typeface="Meiryo UI" panose="020B0604030504040204" pitchFamily="50" charset="-128"/>
                <a:ea typeface="Meiryo UI" panose="020B0604030504040204" pitchFamily="50" charset="-128"/>
              </a:rPr>
              <a:t>）が８割以上の事業所の割合</a:t>
            </a:r>
            <a:endParaRPr lang="en-US" altLang="ja-JP" sz="1500" b="1"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80704" y="3201823"/>
            <a:ext cx="9337431" cy="461665"/>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就労定着率＝過去３年間（</a:t>
            </a:r>
            <a:r>
              <a:rPr lang="en-US" altLang="ja-JP" sz="1200" dirty="0">
                <a:latin typeface="Meiryo UI" panose="020B0604030504040204" pitchFamily="50" charset="-128"/>
                <a:ea typeface="Meiryo UI" panose="020B0604030504040204" pitchFamily="50" charset="-128"/>
              </a:rPr>
              <a:t>H30.4.1</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R3.3.31</a:t>
            </a:r>
            <a:r>
              <a:rPr lang="ja-JP" altLang="en-US" sz="1200" dirty="0">
                <a:latin typeface="Meiryo UI" panose="020B0604030504040204" pitchFamily="50" charset="-128"/>
                <a:ea typeface="Meiryo UI" panose="020B0604030504040204" pitchFamily="50" charset="-128"/>
              </a:rPr>
              <a:t>）の就労定着支援の総利用者数のうち、</a:t>
            </a:r>
            <a:r>
              <a:rPr lang="en-US" altLang="ja-JP" sz="1200" dirty="0">
                <a:latin typeface="Meiryo UI" panose="020B0604030504040204" pitchFamily="50" charset="-128"/>
                <a:ea typeface="Meiryo UI" panose="020B0604030504040204" pitchFamily="50" charset="-128"/>
              </a:rPr>
              <a:t>R3.3.31</a:t>
            </a:r>
            <a:r>
              <a:rPr lang="ja-JP" altLang="en-US" sz="1200" dirty="0">
                <a:latin typeface="Meiryo UI" panose="020B0604030504040204" pitchFamily="50" charset="-128"/>
                <a:ea typeface="Meiryo UI" panose="020B0604030504040204" pitchFamily="50" charset="-128"/>
              </a:rPr>
              <a:t>時点の就労定着者（＊）数の割合</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（＊「就労定着支援の利用が終了しているが、就労継続している者」、「利用中に離職した後、１月以内に再就職した者」を含む。）</a:t>
            </a:r>
          </a:p>
        </p:txBody>
      </p:sp>
      <p:sp>
        <p:nvSpPr>
          <p:cNvPr id="11" name="テキスト ボックス 10"/>
          <p:cNvSpPr txBox="1"/>
          <p:nvPr/>
        </p:nvSpPr>
        <p:spPr>
          <a:xfrm>
            <a:off x="260216" y="3846935"/>
            <a:ext cx="7100438" cy="323165"/>
          </a:xfrm>
          <a:prstGeom prst="rect">
            <a:avLst/>
          </a:prstGeom>
          <a:noFill/>
        </p:spPr>
        <p:txBody>
          <a:bodyPr wrap="square" rtlCol="0">
            <a:spAutoFit/>
          </a:bodyPr>
          <a:lstStyle/>
          <a:p>
            <a:r>
              <a:rPr lang="ja-JP" altLang="en-US" sz="1500" b="1" dirty="0">
                <a:latin typeface="Meiryo UI" panose="020B0604030504040204" pitchFamily="50" charset="-128"/>
                <a:ea typeface="Meiryo UI" panose="020B0604030504040204" pitchFamily="50" charset="-128"/>
              </a:rPr>
              <a:t>同一法人内の事業所から就労定着支援事業の利用を開始した者の割合（参考）</a:t>
            </a:r>
            <a:endParaRPr lang="en-US" altLang="ja-JP" sz="1500" b="1" dirty="0">
              <a:latin typeface="Meiryo UI" panose="020B0604030504040204" pitchFamily="50" charset="-128"/>
              <a:ea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920590456"/>
              </p:ext>
            </p:extLst>
          </p:nvPr>
        </p:nvGraphicFramePr>
        <p:xfrm>
          <a:off x="524751" y="4194351"/>
          <a:ext cx="8297839" cy="903886"/>
        </p:xfrm>
        <a:graphic>
          <a:graphicData uri="http://schemas.openxmlformats.org/drawingml/2006/table">
            <a:tbl>
              <a:tblPr firstRow="1">
                <a:tableStyleId>{8799B23B-EC83-4686-B30A-512413B5E67A}</a:tableStyleId>
              </a:tblPr>
              <a:tblGrid>
                <a:gridCol w="2860171">
                  <a:extLst>
                    <a:ext uri="{9D8B030D-6E8A-4147-A177-3AD203B41FA5}">
                      <a16:colId xmlns:a16="http://schemas.microsoft.com/office/drawing/2014/main" val="3067829550"/>
                    </a:ext>
                  </a:extLst>
                </a:gridCol>
                <a:gridCol w="2807293">
                  <a:extLst>
                    <a:ext uri="{9D8B030D-6E8A-4147-A177-3AD203B41FA5}">
                      <a16:colId xmlns:a16="http://schemas.microsoft.com/office/drawing/2014/main" val="3764717176"/>
                    </a:ext>
                  </a:extLst>
                </a:gridCol>
                <a:gridCol w="2630375">
                  <a:extLst>
                    <a:ext uri="{9D8B030D-6E8A-4147-A177-3AD203B41FA5}">
                      <a16:colId xmlns:a16="http://schemas.microsoft.com/office/drawing/2014/main" val="1365497121"/>
                    </a:ext>
                  </a:extLst>
                </a:gridCol>
              </a:tblGrid>
              <a:tr h="499078">
                <a:tc>
                  <a:txBody>
                    <a:bodyPr/>
                    <a:lstStyle/>
                    <a:p>
                      <a:pPr algn="ctr"/>
                      <a:r>
                        <a:rPr kumimoji="1" lang="en-US" altLang="ja-JP" sz="1200" b="0" dirty="0">
                          <a:latin typeface="Meiryo UI" panose="020B0604030504040204" pitchFamily="50" charset="-128"/>
                          <a:ea typeface="Meiryo UI" panose="020B0604030504040204" pitchFamily="50" charset="-128"/>
                        </a:rPr>
                        <a:t>R4.4.1</a:t>
                      </a:r>
                      <a:r>
                        <a:rPr kumimoji="1" lang="ja-JP" altLang="en-US" sz="1200" b="0" dirty="0">
                          <a:latin typeface="Meiryo UI" panose="020B0604030504040204" pitchFamily="50" charset="-128"/>
                          <a:ea typeface="Meiryo UI" panose="020B0604030504040204" pitchFamily="50" charset="-128"/>
                        </a:rPr>
                        <a:t>時点の</a:t>
                      </a:r>
                      <a:endParaRPr kumimoji="1" lang="en-US" altLang="ja-JP" sz="1200" b="0" dirty="0">
                        <a:latin typeface="Meiryo UI" panose="020B0604030504040204" pitchFamily="50" charset="-128"/>
                        <a:ea typeface="Meiryo UI" panose="020B0604030504040204" pitchFamily="50" charset="-128"/>
                      </a:endParaRPr>
                    </a:p>
                    <a:p>
                      <a:pPr algn="ctr"/>
                      <a:r>
                        <a:rPr kumimoji="1" lang="ja-JP" altLang="en-US" sz="1200" b="0" dirty="0">
                          <a:latin typeface="Meiryo UI" panose="020B0604030504040204" pitchFamily="50" charset="-128"/>
                          <a:ea typeface="Meiryo UI" panose="020B0604030504040204" pitchFamily="50" charset="-128"/>
                        </a:rPr>
                        <a:t>就労定着支援事業の利用者（</a:t>
                      </a:r>
                      <a:r>
                        <a:rPr kumimoji="1" lang="en-US" altLang="ja-JP" sz="1200" b="0" dirty="0">
                          <a:latin typeface="Meiryo UI" panose="020B0604030504040204" pitchFamily="50" charset="-128"/>
                          <a:ea typeface="Meiryo UI" panose="020B0604030504040204" pitchFamily="50" charset="-128"/>
                        </a:rPr>
                        <a:t>A</a:t>
                      </a:r>
                      <a:r>
                        <a:rPr kumimoji="1" lang="ja-JP" altLang="en-US" sz="1200" b="0" dirty="0">
                          <a:latin typeface="Meiryo UI" panose="020B0604030504040204" pitchFamily="50" charset="-128"/>
                          <a:ea typeface="Meiryo UI" panose="020B0604030504040204" pitchFamily="50" charset="-128"/>
                        </a:rPr>
                        <a:t>）</a:t>
                      </a:r>
                    </a:p>
                  </a:txBody>
                  <a:tcPr anchor="ctr">
                    <a:solidFill>
                      <a:schemeClr val="bg1">
                        <a:lumMod val="95000"/>
                      </a:schemeClr>
                    </a:solidFill>
                  </a:tcPr>
                </a:tc>
                <a:tc>
                  <a:txBody>
                    <a:bodyPr/>
                    <a:lstStyle/>
                    <a:p>
                      <a:pPr algn="ctr"/>
                      <a:r>
                        <a:rPr kumimoji="1" lang="en-US" altLang="ja-JP" sz="1200" b="0" dirty="0">
                          <a:latin typeface="Meiryo UI" panose="020B0604030504040204" pitchFamily="50" charset="-128"/>
                          <a:ea typeface="Meiryo UI" panose="020B0604030504040204" pitchFamily="50" charset="-128"/>
                        </a:rPr>
                        <a:t>A</a:t>
                      </a:r>
                      <a:r>
                        <a:rPr kumimoji="1" lang="ja-JP" altLang="en-US" sz="1200" b="0" dirty="0">
                          <a:latin typeface="Meiryo UI" panose="020B0604030504040204" pitchFamily="50" charset="-128"/>
                          <a:ea typeface="Meiryo UI" panose="020B0604030504040204" pitchFamily="50" charset="-128"/>
                        </a:rPr>
                        <a:t>のうち、送り出し機関と同じ法人が運営する就労定着支援事業所を利用している者</a:t>
                      </a:r>
                    </a:p>
                  </a:txBody>
                  <a:tcPr anchor="ctr">
                    <a:solidFill>
                      <a:schemeClr val="bg1">
                        <a:lumMod val="95000"/>
                      </a:schemeClr>
                    </a:solidFill>
                  </a:tcPr>
                </a:tc>
                <a:tc>
                  <a:txBody>
                    <a:bodyPr/>
                    <a:lstStyle/>
                    <a:p>
                      <a:pPr algn="ctr"/>
                      <a:r>
                        <a:rPr kumimoji="1" lang="ja-JP" altLang="en-US" sz="1200" b="0" dirty="0">
                          <a:latin typeface="Meiryo UI" panose="020B0604030504040204" pitchFamily="50" charset="-128"/>
                          <a:ea typeface="Meiryo UI" panose="020B0604030504040204" pitchFamily="50" charset="-128"/>
                        </a:rPr>
                        <a:t>（</a:t>
                      </a:r>
                      <a:r>
                        <a:rPr kumimoji="1" lang="en-US" altLang="ja-JP" sz="1200" b="0" dirty="0">
                          <a:latin typeface="Meiryo UI" panose="020B0604030504040204" pitchFamily="50" charset="-128"/>
                          <a:ea typeface="Meiryo UI" panose="020B0604030504040204" pitchFamily="50" charset="-128"/>
                        </a:rPr>
                        <a:t>B/A</a:t>
                      </a:r>
                      <a:r>
                        <a:rPr kumimoji="1" lang="ja-JP" altLang="en-US" sz="1200" b="0" dirty="0">
                          <a:latin typeface="Meiryo UI" panose="020B0604030504040204" pitchFamily="50" charset="-128"/>
                          <a:ea typeface="Meiryo UI" panose="020B0604030504040204" pitchFamily="50" charset="-128"/>
                        </a:rPr>
                        <a:t>）</a:t>
                      </a:r>
                    </a:p>
                  </a:txBody>
                  <a:tcPr anchor="ctr">
                    <a:solidFill>
                      <a:schemeClr val="bg1">
                        <a:lumMod val="95000"/>
                      </a:schemeClr>
                    </a:solidFill>
                  </a:tcPr>
                </a:tc>
                <a:extLst>
                  <a:ext uri="{0D108BD9-81ED-4DB2-BD59-A6C34878D82A}">
                    <a16:rowId xmlns:a16="http://schemas.microsoft.com/office/drawing/2014/main" val="3922733782"/>
                  </a:ext>
                </a:extLst>
              </a:tr>
              <a:tr h="404808">
                <a:tc>
                  <a:txBody>
                    <a:bodyPr/>
                    <a:lstStyle/>
                    <a:p>
                      <a:pPr algn="ctr"/>
                      <a:r>
                        <a:rPr kumimoji="1" lang="en-US" altLang="ja-JP" sz="1400" b="0" dirty="0">
                          <a:latin typeface="Meiryo UI" panose="020B0604030504040204" pitchFamily="50" charset="-128"/>
                          <a:ea typeface="Meiryo UI" panose="020B0604030504040204" pitchFamily="50" charset="-128"/>
                        </a:rPr>
                        <a:t>1,502</a:t>
                      </a:r>
                      <a:r>
                        <a:rPr kumimoji="1" lang="ja-JP" altLang="en-US" sz="1400" b="0" dirty="0">
                          <a:latin typeface="Meiryo UI" panose="020B0604030504040204" pitchFamily="50" charset="-128"/>
                          <a:ea typeface="Meiryo UI" panose="020B0604030504040204" pitchFamily="50" charset="-128"/>
                        </a:rPr>
                        <a:t>人</a:t>
                      </a:r>
                    </a:p>
                  </a:txBody>
                  <a:tcPr anchor="ctr"/>
                </a:tc>
                <a:tc>
                  <a:txBody>
                    <a:bodyPr/>
                    <a:lstStyle/>
                    <a:p>
                      <a:pPr algn="ctr"/>
                      <a:r>
                        <a:rPr kumimoji="1" lang="en-US" altLang="ja-JP" sz="1400" b="0" dirty="0">
                          <a:latin typeface="Meiryo UI" panose="020B0604030504040204" pitchFamily="50" charset="-128"/>
                          <a:ea typeface="Meiryo UI" panose="020B0604030504040204" pitchFamily="50" charset="-128"/>
                        </a:rPr>
                        <a:t>1,366</a:t>
                      </a:r>
                      <a:r>
                        <a:rPr kumimoji="1" lang="ja-JP" altLang="en-US" sz="1400" b="0" dirty="0">
                          <a:latin typeface="Meiryo UI" panose="020B0604030504040204" pitchFamily="50" charset="-128"/>
                          <a:ea typeface="Meiryo UI" panose="020B0604030504040204" pitchFamily="50" charset="-128"/>
                        </a:rPr>
                        <a:t>人</a:t>
                      </a:r>
                    </a:p>
                  </a:txBody>
                  <a:tcPr anchor="ctr"/>
                </a:tc>
                <a:tc>
                  <a:txBody>
                    <a:bodyPr/>
                    <a:lstStyle/>
                    <a:p>
                      <a:pPr algn="ctr"/>
                      <a:r>
                        <a:rPr kumimoji="1" lang="en-US" altLang="ja-JP" sz="1400" b="0" u="none" dirty="0">
                          <a:latin typeface="Meiryo UI" panose="020B0604030504040204" pitchFamily="50" charset="-128"/>
                          <a:ea typeface="Meiryo UI" panose="020B0604030504040204" pitchFamily="50" charset="-128"/>
                        </a:rPr>
                        <a:t>90.9</a:t>
                      </a:r>
                      <a:r>
                        <a:rPr kumimoji="1" lang="ja-JP" altLang="en-US" sz="1400" b="0" u="none" dirty="0">
                          <a:latin typeface="Meiryo UI" panose="020B0604030504040204" pitchFamily="50" charset="-128"/>
                          <a:ea typeface="Meiryo UI" panose="020B0604030504040204" pitchFamily="50" charset="-128"/>
                        </a:rPr>
                        <a:t>％</a:t>
                      </a:r>
                    </a:p>
                  </a:txBody>
                  <a:tcPr anchor="ctr"/>
                </a:tc>
                <a:extLst>
                  <a:ext uri="{0D108BD9-81ED-4DB2-BD59-A6C34878D82A}">
                    <a16:rowId xmlns:a16="http://schemas.microsoft.com/office/drawing/2014/main" val="3048420973"/>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4196128445"/>
              </p:ext>
            </p:extLst>
          </p:nvPr>
        </p:nvGraphicFramePr>
        <p:xfrm>
          <a:off x="524751" y="5281684"/>
          <a:ext cx="8297839" cy="1033008"/>
        </p:xfrm>
        <a:graphic>
          <a:graphicData uri="http://schemas.openxmlformats.org/drawingml/2006/table">
            <a:tbl>
              <a:tblPr firstRow="1">
                <a:tableStyleId>{8799B23B-EC83-4686-B30A-512413B5E67A}</a:tableStyleId>
              </a:tblPr>
              <a:tblGrid>
                <a:gridCol w="2860171">
                  <a:extLst>
                    <a:ext uri="{9D8B030D-6E8A-4147-A177-3AD203B41FA5}">
                      <a16:colId xmlns:a16="http://schemas.microsoft.com/office/drawing/2014/main" val="3067829550"/>
                    </a:ext>
                  </a:extLst>
                </a:gridCol>
                <a:gridCol w="2807293">
                  <a:extLst>
                    <a:ext uri="{9D8B030D-6E8A-4147-A177-3AD203B41FA5}">
                      <a16:colId xmlns:a16="http://schemas.microsoft.com/office/drawing/2014/main" val="3764717176"/>
                    </a:ext>
                  </a:extLst>
                </a:gridCol>
                <a:gridCol w="2630375">
                  <a:extLst>
                    <a:ext uri="{9D8B030D-6E8A-4147-A177-3AD203B41FA5}">
                      <a16:colId xmlns:a16="http://schemas.microsoft.com/office/drawing/2014/main" val="1365497121"/>
                    </a:ext>
                  </a:extLst>
                </a:gridCol>
              </a:tblGrid>
              <a:tr h="657451">
                <a:tc>
                  <a:txBody>
                    <a:bodyPr/>
                    <a:lstStyle/>
                    <a:p>
                      <a:pPr algn="ctr"/>
                      <a:r>
                        <a:rPr kumimoji="1" lang="en-US" altLang="ja-JP" sz="1200" b="0" dirty="0">
                          <a:latin typeface="Meiryo UI" panose="020B0604030504040204" pitchFamily="50" charset="-128"/>
                          <a:ea typeface="Meiryo UI" panose="020B0604030504040204" pitchFamily="50" charset="-128"/>
                        </a:rPr>
                        <a:t>R3.4.1</a:t>
                      </a:r>
                      <a:r>
                        <a:rPr kumimoji="1" lang="ja-JP" altLang="en-US" sz="1200" b="0" dirty="0">
                          <a:latin typeface="Meiryo UI" panose="020B0604030504040204" pitchFamily="50" charset="-128"/>
                          <a:ea typeface="Meiryo UI" panose="020B0604030504040204" pitchFamily="50" charset="-128"/>
                        </a:rPr>
                        <a:t>～</a:t>
                      </a:r>
                      <a:r>
                        <a:rPr kumimoji="1" lang="en-US" altLang="ja-JP" sz="1200" b="0" dirty="0">
                          <a:latin typeface="Meiryo UI" panose="020B0604030504040204" pitchFamily="50" charset="-128"/>
                          <a:ea typeface="Meiryo UI" panose="020B0604030504040204" pitchFamily="50" charset="-128"/>
                        </a:rPr>
                        <a:t>9.30</a:t>
                      </a:r>
                      <a:r>
                        <a:rPr kumimoji="1" lang="ja-JP" altLang="en-US" sz="1200" b="0" dirty="0">
                          <a:latin typeface="Meiryo UI" panose="020B0604030504040204" pitchFamily="50" charset="-128"/>
                          <a:ea typeface="Meiryo UI" panose="020B0604030504040204" pitchFamily="50" charset="-128"/>
                        </a:rPr>
                        <a:t>に一般就労へ移行した者のうち、</a:t>
                      </a:r>
                      <a:r>
                        <a:rPr kumimoji="1" lang="en-US" altLang="ja-JP" sz="1200" b="0" dirty="0">
                          <a:latin typeface="Meiryo UI" panose="020B0604030504040204" pitchFamily="50" charset="-128"/>
                          <a:ea typeface="Meiryo UI" panose="020B0604030504040204" pitchFamily="50" charset="-128"/>
                        </a:rPr>
                        <a:t>R4.4.1</a:t>
                      </a:r>
                      <a:r>
                        <a:rPr kumimoji="1" lang="ja-JP" altLang="en-US" sz="1200" b="0" dirty="0">
                          <a:latin typeface="Meiryo UI" panose="020B0604030504040204" pitchFamily="50" charset="-128"/>
                          <a:ea typeface="Meiryo UI" panose="020B0604030504040204" pitchFamily="50" charset="-128"/>
                        </a:rPr>
                        <a:t>時点で就労定着支援事業を利用している者（①）</a:t>
                      </a:r>
                    </a:p>
                  </a:txBody>
                  <a:tcPr anchor="ctr">
                    <a:solidFill>
                      <a:schemeClr val="bg1">
                        <a:lumMod val="95000"/>
                      </a:schemeClr>
                    </a:solidFill>
                  </a:tcPr>
                </a:tc>
                <a:tc>
                  <a:txBody>
                    <a:bodyPr/>
                    <a:lstStyle/>
                    <a:p>
                      <a:pPr algn="ctr"/>
                      <a:r>
                        <a:rPr kumimoji="1" lang="ja-JP" altLang="en-US" sz="1200" b="0" dirty="0">
                          <a:latin typeface="Meiryo UI" panose="020B0604030504040204" pitchFamily="50" charset="-128"/>
                          <a:ea typeface="Meiryo UI" panose="020B0604030504040204" pitchFamily="50" charset="-128"/>
                        </a:rPr>
                        <a:t>①のうち、送り出し機関と同じ法人が運営する就労定着支援事業所を利用している者（②）</a:t>
                      </a:r>
                    </a:p>
                  </a:txBody>
                  <a:tcPr anchor="ctr">
                    <a:solidFill>
                      <a:schemeClr val="bg1">
                        <a:lumMod val="95000"/>
                      </a:schemeClr>
                    </a:solidFill>
                  </a:tcPr>
                </a:tc>
                <a:tc>
                  <a:txBody>
                    <a:bodyPr/>
                    <a:lstStyle/>
                    <a:p>
                      <a:pPr algn="ctr"/>
                      <a:r>
                        <a:rPr kumimoji="1" lang="ja-JP" altLang="en-US" sz="1200" b="0" dirty="0">
                          <a:latin typeface="Meiryo UI" panose="020B0604030504040204" pitchFamily="50" charset="-128"/>
                          <a:ea typeface="Meiryo UI" panose="020B0604030504040204" pitchFamily="50" charset="-128"/>
                        </a:rPr>
                        <a:t>（②</a:t>
                      </a:r>
                      <a:r>
                        <a:rPr kumimoji="1" lang="en-US" altLang="ja-JP" sz="1200" b="0" dirty="0">
                          <a:latin typeface="Meiryo UI" panose="020B0604030504040204" pitchFamily="50" charset="-128"/>
                          <a:ea typeface="Meiryo UI" panose="020B0604030504040204" pitchFamily="50" charset="-128"/>
                        </a:rPr>
                        <a:t>/</a:t>
                      </a:r>
                      <a:r>
                        <a:rPr kumimoji="1" lang="ja-JP" altLang="en-US" sz="1200" b="0" dirty="0">
                          <a:latin typeface="Meiryo UI" panose="020B0604030504040204" pitchFamily="50" charset="-128"/>
                          <a:ea typeface="Meiryo UI" panose="020B0604030504040204" pitchFamily="50" charset="-128"/>
                        </a:rPr>
                        <a:t>①）</a:t>
                      </a:r>
                    </a:p>
                  </a:txBody>
                  <a:tcPr anchor="ctr">
                    <a:solidFill>
                      <a:schemeClr val="bg1">
                        <a:lumMod val="95000"/>
                      </a:schemeClr>
                    </a:solidFill>
                  </a:tcPr>
                </a:tc>
                <a:extLst>
                  <a:ext uri="{0D108BD9-81ED-4DB2-BD59-A6C34878D82A}">
                    <a16:rowId xmlns:a16="http://schemas.microsoft.com/office/drawing/2014/main" val="3922733782"/>
                  </a:ext>
                </a:extLst>
              </a:tr>
              <a:tr h="375557">
                <a:tc>
                  <a:txBody>
                    <a:bodyPr/>
                    <a:lstStyle/>
                    <a:p>
                      <a:pPr algn="ctr"/>
                      <a:r>
                        <a:rPr kumimoji="1" lang="en-US" altLang="ja-JP" sz="1400" b="0" dirty="0">
                          <a:latin typeface="Meiryo UI" panose="020B0604030504040204" pitchFamily="50" charset="-128"/>
                          <a:ea typeface="Meiryo UI" panose="020B0604030504040204" pitchFamily="50" charset="-128"/>
                        </a:rPr>
                        <a:t>547</a:t>
                      </a:r>
                      <a:r>
                        <a:rPr kumimoji="1" lang="ja-JP" altLang="en-US" sz="1400" b="0" dirty="0">
                          <a:latin typeface="Meiryo UI" panose="020B0604030504040204" pitchFamily="50" charset="-128"/>
                          <a:ea typeface="Meiryo UI" panose="020B0604030504040204" pitchFamily="50" charset="-128"/>
                        </a:rPr>
                        <a:t>人</a:t>
                      </a:r>
                    </a:p>
                  </a:txBody>
                  <a:tcPr anchor="ctr"/>
                </a:tc>
                <a:tc>
                  <a:txBody>
                    <a:bodyPr/>
                    <a:lstStyle/>
                    <a:p>
                      <a:pPr algn="ctr"/>
                      <a:r>
                        <a:rPr kumimoji="1" lang="en-US" altLang="ja-JP" sz="1400" b="0" dirty="0">
                          <a:latin typeface="Meiryo UI" panose="020B0604030504040204" pitchFamily="50" charset="-128"/>
                          <a:ea typeface="Meiryo UI" panose="020B0604030504040204" pitchFamily="50" charset="-128"/>
                        </a:rPr>
                        <a:t>453</a:t>
                      </a:r>
                      <a:r>
                        <a:rPr kumimoji="1" lang="ja-JP" altLang="en-US" sz="1400" b="0" dirty="0">
                          <a:latin typeface="Meiryo UI" panose="020B0604030504040204" pitchFamily="50" charset="-128"/>
                          <a:ea typeface="Meiryo UI" panose="020B0604030504040204" pitchFamily="50" charset="-128"/>
                        </a:rPr>
                        <a:t>人</a:t>
                      </a:r>
                    </a:p>
                  </a:txBody>
                  <a:tcPr anchor="ctr"/>
                </a:tc>
                <a:tc>
                  <a:txBody>
                    <a:bodyPr/>
                    <a:lstStyle/>
                    <a:p>
                      <a:pPr algn="ctr"/>
                      <a:r>
                        <a:rPr kumimoji="1" lang="en-US" altLang="ja-JP" sz="1400" b="0" u="none" dirty="0">
                          <a:latin typeface="Meiryo UI" panose="020B0604030504040204" pitchFamily="50" charset="-128"/>
                          <a:ea typeface="Meiryo UI" panose="020B0604030504040204" pitchFamily="50" charset="-128"/>
                        </a:rPr>
                        <a:t>82.8</a:t>
                      </a:r>
                      <a:r>
                        <a:rPr kumimoji="1" lang="ja-JP" altLang="en-US" sz="1400" b="0" u="none" dirty="0">
                          <a:latin typeface="Meiryo UI" panose="020B0604030504040204" pitchFamily="50" charset="-128"/>
                          <a:ea typeface="Meiryo UI" panose="020B0604030504040204" pitchFamily="50" charset="-128"/>
                        </a:rPr>
                        <a:t>％</a:t>
                      </a:r>
                    </a:p>
                  </a:txBody>
                  <a:tcPr anchor="ctr"/>
                </a:tc>
                <a:extLst>
                  <a:ext uri="{0D108BD9-81ED-4DB2-BD59-A6C34878D82A}">
                    <a16:rowId xmlns:a16="http://schemas.microsoft.com/office/drawing/2014/main" val="3048420973"/>
                  </a:ext>
                </a:extLst>
              </a:tr>
            </a:tbl>
          </a:graphicData>
        </a:graphic>
      </p:graphicFrame>
      <p:graphicFrame>
        <p:nvGraphicFramePr>
          <p:cNvPr id="14" name="表 13">
            <a:extLst>
              <a:ext uri="{FF2B5EF4-FFF2-40B4-BE49-F238E27FC236}">
                <a16:creationId xmlns:a16="http://schemas.microsoft.com/office/drawing/2014/main" id="{EFE7F108-EC42-47C7-86F7-9888A2746284}"/>
              </a:ext>
            </a:extLst>
          </p:cNvPr>
          <p:cNvGraphicFramePr>
            <a:graphicFrameLocks noGrp="1"/>
          </p:cNvGraphicFramePr>
          <p:nvPr>
            <p:extLst>
              <p:ext uri="{D42A27DB-BD31-4B8C-83A1-F6EECF244321}">
                <p14:modId xmlns:p14="http://schemas.microsoft.com/office/powerpoint/2010/main" val="1201475216"/>
              </p:ext>
            </p:extLst>
          </p:nvPr>
        </p:nvGraphicFramePr>
        <p:xfrm>
          <a:off x="600501" y="2278922"/>
          <a:ext cx="8297839" cy="828040"/>
        </p:xfrm>
        <a:graphic>
          <a:graphicData uri="http://schemas.openxmlformats.org/drawingml/2006/table">
            <a:tbl>
              <a:tblPr firstRow="1">
                <a:tableStyleId>{8799B23B-EC83-4686-B30A-512413B5E67A}</a:tableStyleId>
              </a:tblPr>
              <a:tblGrid>
                <a:gridCol w="2860171">
                  <a:extLst>
                    <a:ext uri="{9D8B030D-6E8A-4147-A177-3AD203B41FA5}">
                      <a16:colId xmlns:a16="http://schemas.microsoft.com/office/drawing/2014/main" val="3067829550"/>
                    </a:ext>
                  </a:extLst>
                </a:gridCol>
                <a:gridCol w="2807293">
                  <a:extLst>
                    <a:ext uri="{9D8B030D-6E8A-4147-A177-3AD203B41FA5}">
                      <a16:colId xmlns:a16="http://schemas.microsoft.com/office/drawing/2014/main" val="3764717176"/>
                    </a:ext>
                  </a:extLst>
                </a:gridCol>
                <a:gridCol w="2630375">
                  <a:extLst>
                    <a:ext uri="{9D8B030D-6E8A-4147-A177-3AD203B41FA5}">
                      <a16:colId xmlns:a16="http://schemas.microsoft.com/office/drawing/2014/main" val="1365497121"/>
                    </a:ext>
                  </a:extLst>
                </a:gridCol>
              </a:tblGrid>
              <a:tr h="370840">
                <a:tc>
                  <a:txBody>
                    <a:bodyPr/>
                    <a:lstStyle/>
                    <a:p>
                      <a:pPr algn="ctr"/>
                      <a:r>
                        <a:rPr kumimoji="1" lang="ja-JP" altLang="en-US" sz="1200" b="0" dirty="0">
                          <a:latin typeface="Meiryo UI" panose="020B0604030504040204" pitchFamily="50" charset="-128"/>
                          <a:ea typeface="Meiryo UI" panose="020B0604030504040204" pitchFamily="50" charset="-128"/>
                        </a:rPr>
                        <a:t>回答事業所数（ア）</a:t>
                      </a:r>
                    </a:p>
                  </a:txBody>
                  <a:tcPr anchor="ctr">
                    <a:solidFill>
                      <a:schemeClr val="bg1">
                        <a:lumMod val="95000"/>
                      </a:schemeClr>
                    </a:solidFill>
                  </a:tcPr>
                </a:tc>
                <a:tc>
                  <a:txBody>
                    <a:bodyPr/>
                    <a:lstStyle/>
                    <a:p>
                      <a:pPr algn="ctr"/>
                      <a:r>
                        <a:rPr kumimoji="1" lang="ja-JP" altLang="en-US" sz="1200" b="0" dirty="0">
                          <a:latin typeface="Meiryo UI" panose="020B0604030504040204" pitchFamily="50" charset="-128"/>
                          <a:ea typeface="Meiryo UI" panose="020B0604030504040204" pitchFamily="50" charset="-128"/>
                        </a:rPr>
                        <a:t>就労定着率が８割以上の</a:t>
                      </a:r>
                      <a:endParaRPr kumimoji="1" lang="en-US" altLang="ja-JP" sz="1200" b="0" dirty="0">
                        <a:latin typeface="Meiryo UI" panose="020B0604030504040204" pitchFamily="50" charset="-128"/>
                        <a:ea typeface="Meiryo UI" panose="020B0604030504040204" pitchFamily="50" charset="-128"/>
                      </a:endParaRPr>
                    </a:p>
                    <a:p>
                      <a:pPr algn="ctr"/>
                      <a:r>
                        <a:rPr kumimoji="1" lang="ja-JP" altLang="en-US" sz="1200" b="0" dirty="0">
                          <a:latin typeface="Meiryo UI" panose="020B0604030504040204" pitchFamily="50" charset="-128"/>
                          <a:ea typeface="Meiryo UI" panose="020B0604030504040204" pitchFamily="50" charset="-128"/>
                        </a:rPr>
                        <a:t>事業所数（イ）</a:t>
                      </a:r>
                    </a:p>
                  </a:txBody>
                  <a:tcPr anchor="ctr">
                    <a:solidFill>
                      <a:schemeClr val="bg1">
                        <a:lumMod val="95000"/>
                      </a:schemeClr>
                    </a:solidFill>
                  </a:tcPr>
                </a:tc>
                <a:tc>
                  <a:txBody>
                    <a:bodyPr/>
                    <a:lstStyle/>
                    <a:p>
                      <a:pPr algn="ctr"/>
                      <a:r>
                        <a:rPr kumimoji="1" lang="ja-JP" altLang="en-US" sz="1200" b="0" dirty="0">
                          <a:latin typeface="Meiryo UI" panose="020B0604030504040204" pitchFamily="50" charset="-128"/>
                          <a:ea typeface="Meiryo UI" panose="020B0604030504040204" pitchFamily="50" charset="-128"/>
                        </a:rPr>
                        <a:t>就労定着率が８割以上の</a:t>
                      </a:r>
                      <a:endParaRPr kumimoji="1" lang="en-US" altLang="ja-JP" sz="1200" b="0" dirty="0">
                        <a:latin typeface="Meiryo UI" panose="020B0604030504040204" pitchFamily="50" charset="-128"/>
                        <a:ea typeface="Meiryo UI" panose="020B0604030504040204" pitchFamily="50" charset="-128"/>
                      </a:endParaRPr>
                    </a:p>
                    <a:p>
                      <a:pPr algn="ctr"/>
                      <a:r>
                        <a:rPr kumimoji="1" lang="ja-JP" altLang="en-US" sz="1200" b="0" dirty="0">
                          <a:latin typeface="Meiryo UI" panose="020B0604030504040204" pitchFamily="50" charset="-128"/>
                          <a:ea typeface="Meiryo UI" panose="020B0604030504040204" pitchFamily="50" charset="-128"/>
                        </a:rPr>
                        <a:t>事業所の割合（イ</a:t>
                      </a:r>
                      <a:r>
                        <a:rPr kumimoji="1" lang="en-US" altLang="ja-JP" sz="1200" b="0" dirty="0">
                          <a:latin typeface="Meiryo UI" panose="020B0604030504040204" pitchFamily="50" charset="-128"/>
                          <a:ea typeface="Meiryo UI" panose="020B0604030504040204" pitchFamily="50" charset="-128"/>
                        </a:rPr>
                        <a:t>/</a:t>
                      </a:r>
                      <a:r>
                        <a:rPr kumimoji="1" lang="ja-JP" altLang="en-US" sz="1200" b="0" dirty="0">
                          <a:latin typeface="Meiryo UI" panose="020B0604030504040204" pitchFamily="50" charset="-128"/>
                          <a:ea typeface="Meiryo UI" panose="020B0604030504040204" pitchFamily="50" charset="-128"/>
                        </a:rPr>
                        <a:t>ア）</a:t>
                      </a:r>
                    </a:p>
                  </a:txBody>
                  <a:tcPr anchor="ctr">
                    <a:solidFill>
                      <a:schemeClr val="bg1">
                        <a:lumMod val="95000"/>
                      </a:schemeClr>
                    </a:solidFill>
                  </a:tcPr>
                </a:tc>
                <a:extLst>
                  <a:ext uri="{0D108BD9-81ED-4DB2-BD59-A6C34878D82A}">
                    <a16:rowId xmlns:a16="http://schemas.microsoft.com/office/drawing/2014/main" val="3922733782"/>
                  </a:ext>
                </a:extLst>
              </a:tr>
              <a:tr h="370840">
                <a:tc>
                  <a:txBody>
                    <a:bodyPr/>
                    <a:lstStyle/>
                    <a:p>
                      <a:pPr algn="ctr"/>
                      <a:r>
                        <a:rPr kumimoji="1" lang="en-US" altLang="ja-JP" sz="1200" b="0" dirty="0">
                          <a:latin typeface="Meiryo UI" panose="020B0604030504040204" pitchFamily="50" charset="-128"/>
                          <a:ea typeface="Meiryo UI" panose="020B0604030504040204" pitchFamily="50" charset="-128"/>
                        </a:rPr>
                        <a:t>139</a:t>
                      </a:r>
                      <a:endParaRPr kumimoji="1" lang="ja-JP" altLang="en-US" sz="1200" b="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b="0" dirty="0">
                          <a:latin typeface="Meiryo UI" panose="020B0604030504040204" pitchFamily="50" charset="-128"/>
                          <a:ea typeface="Meiryo UI" panose="020B0604030504040204" pitchFamily="50" charset="-128"/>
                        </a:rPr>
                        <a:t>103</a:t>
                      </a:r>
                      <a:endParaRPr kumimoji="1" lang="ja-JP" altLang="en-US" sz="1200" b="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200" b="1" u="sng" dirty="0">
                          <a:latin typeface="Meiryo UI" panose="020B0604030504040204" pitchFamily="50" charset="-128"/>
                          <a:ea typeface="Meiryo UI" panose="020B0604030504040204" pitchFamily="50" charset="-128"/>
                        </a:rPr>
                        <a:t>74.1</a:t>
                      </a:r>
                      <a:r>
                        <a:rPr kumimoji="1" lang="ja-JP" altLang="en-US" sz="1200" b="1" u="sng" dirty="0">
                          <a:latin typeface="Meiryo UI" panose="020B0604030504040204" pitchFamily="50" charset="-128"/>
                          <a:ea typeface="Meiryo UI" panose="020B0604030504040204" pitchFamily="50" charset="-128"/>
                        </a:rPr>
                        <a:t>％</a:t>
                      </a:r>
                      <a:r>
                        <a:rPr kumimoji="1" lang="ja-JP" altLang="en-US" sz="1200" b="0" dirty="0">
                          <a:latin typeface="Meiryo UI" panose="020B0604030504040204" pitchFamily="50" charset="-128"/>
                          <a:ea typeface="Meiryo UI" panose="020B0604030504040204" pitchFamily="50" charset="-128"/>
                        </a:rPr>
                        <a:t>（目標：</a:t>
                      </a:r>
                      <a:r>
                        <a:rPr kumimoji="1" lang="en-US" altLang="ja-JP" sz="1200" b="0" dirty="0">
                          <a:latin typeface="Meiryo UI" panose="020B0604030504040204" pitchFamily="50" charset="-128"/>
                          <a:ea typeface="Meiryo UI" panose="020B0604030504040204" pitchFamily="50" charset="-128"/>
                        </a:rPr>
                        <a:t>70.0</a:t>
                      </a:r>
                      <a:r>
                        <a:rPr kumimoji="1" lang="ja-JP" altLang="en-US" sz="1200" b="0" dirty="0">
                          <a:latin typeface="Meiryo UI" panose="020B0604030504040204" pitchFamily="50" charset="-128"/>
                          <a:ea typeface="Meiryo UI" panose="020B0604030504040204" pitchFamily="50" charset="-128"/>
                        </a:rPr>
                        <a:t>％）</a:t>
                      </a:r>
                    </a:p>
                  </a:txBody>
                  <a:tcPr anchor="ctr"/>
                </a:tc>
                <a:extLst>
                  <a:ext uri="{0D108BD9-81ED-4DB2-BD59-A6C34878D82A}">
                    <a16:rowId xmlns:a16="http://schemas.microsoft.com/office/drawing/2014/main" val="3048420973"/>
                  </a:ext>
                </a:extLst>
              </a:tr>
            </a:tbl>
          </a:graphicData>
        </a:graphic>
      </p:graphicFrame>
    </p:spTree>
    <p:extLst>
      <p:ext uri="{BB962C8B-B14F-4D97-AF65-F5344CB8AC3E}">
        <p14:creationId xmlns:p14="http://schemas.microsoft.com/office/powerpoint/2010/main" val="3217597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C2ABA0-2C79-4E71-91B6-07983140A210}" type="slidenum">
              <a:rPr kumimoji="1" lang="ja-JP" altLang="en-US" smtClean="0"/>
              <a:t>19</a:t>
            </a:fld>
            <a:endParaRPr kumimoji="1" lang="ja-JP" altLang="en-US"/>
          </a:p>
        </p:txBody>
      </p:sp>
      <p:graphicFrame>
        <p:nvGraphicFramePr>
          <p:cNvPr id="3" name="表 2"/>
          <p:cNvGraphicFramePr>
            <a:graphicFrameLocks noGrp="1"/>
          </p:cNvGraphicFramePr>
          <p:nvPr>
            <p:extLst>
              <p:ext uri="{D42A27DB-BD31-4B8C-83A1-F6EECF244321}">
                <p14:modId xmlns:p14="http://schemas.microsoft.com/office/powerpoint/2010/main" val="585893571"/>
              </p:ext>
            </p:extLst>
          </p:nvPr>
        </p:nvGraphicFramePr>
        <p:xfrm>
          <a:off x="736980" y="1077294"/>
          <a:ext cx="3493826" cy="4930014"/>
        </p:xfrm>
        <a:graphic>
          <a:graphicData uri="http://schemas.openxmlformats.org/drawingml/2006/table">
            <a:tbl>
              <a:tblPr bandRow="1">
                <a:tableStyleId>{8799B23B-EC83-4686-B30A-512413B5E67A}</a:tableStyleId>
              </a:tblPr>
              <a:tblGrid>
                <a:gridCol w="1047476">
                  <a:extLst>
                    <a:ext uri="{9D8B030D-6E8A-4147-A177-3AD203B41FA5}">
                      <a16:colId xmlns:a16="http://schemas.microsoft.com/office/drawing/2014/main" val="3055365590"/>
                    </a:ext>
                  </a:extLst>
                </a:gridCol>
                <a:gridCol w="741840">
                  <a:extLst>
                    <a:ext uri="{9D8B030D-6E8A-4147-A177-3AD203B41FA5}">
                      <a16:colId xmlns:a16="http://schemas.microsoft.com/office/drawing/2014/main" val="1616922843"/>
                    </a:ext>
                  </a:extLst>
                </a:gridCol>
                <a:gridCol w="850075">
                  <a:extLst>
                    <a:ext uri="{9D8B030D-6E8A-4147-A177-3AD203B41FA5}">
                      <a16:colId xmlns:a16="http://schemas.microsoft.com/office/drawing/2014/main" val="2641178384"/>
                    </a:ext>
                  </a:extLst>
                </a:gridCol>
                <a:gridCol w="854435">
                  <a:extLst>
                    <a:ext uri="{9D8B030D-6E8A-4147-A177-3AD203B41FA5}">
                      <a16:colId xmlns:a16="http://schemas.microsoft.com/office/drawing/2014/main" val="3428895591"/>
                    </a:ext>
                  </a:extLst>
                </a:gridCol>
              </a:tblGrid>
              <a:tr h="114297">
                <a:tc rowSpan="3">
                  <a:txBody>
                    <a:bodyPr/>
                    <a:lstStyle/>
                    <a:p>
                      <a:pPr algn="ctr" fontAlgn="ctr"/>
                      <a:r>
                        <a:rPr lang="ja-JP" altLang="en-US" sz="1000" b="0" i="0" u="none" strike="noStrike" dirty="0" err="1">
                          <a:effectLst/>
                          <a:latin typeface="Meiryo UI" panose="020B0604030504040204" pitchFamily="50" charset="-128"/>
                          <a:ea typeface="Meiryo UI" panose="020B0604030504040204" pitchFamily="50" charset="-128"/>
                        </a:rPr>
                        <a:t>障がい</a:t>
                      </a:r>
                      <a:r>
                        <a:rPr lang="ja-JP" altLang="en-US" sz="1000" b="0" i="0" u="none" strike="noStrike" dirty="0">
                          <a:effectLst/>
                          <a:latin typeface="Meiryo UI" panose="020B0604030504040204" pitchFamily="50" charset="-128"/>
                          <a:ea typeface="Meiryo UI" panose="020B0604030504040204" pitchFamily="50" charset="-128"/>
                        </a:rPr>
                        <a:t>福祉圏域</a:t>
                      </a:r>
                    </a:p>
                  </a:txBody>
                  <a:tcPr marL="0" marR="0" marT="0" marB="0" anchor="ctr">
                    <a:solidFill>
                      <a:schemeClr val="bg1">
                        <a:lumMod val="95000"/>
                      </a:schemeClr>
                    </a:solidFill>
                  </a:tcPr>
                </a:tc>
                <a:tc rowSpan="3">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市町村</a:t>
                      </a:r>
                      <a:endParaRPr lang="ja-JP" altLang="en-US" sz="1000" b="0" i="0" u="none" strike="noStrike" dirty="0">
                        <a:effectLst/>
                        <a:latin typeface="Meiryo UI" panose="020B0604030504040204" pitchFamily="50" charset="-128"/>
                        <a:ea typeface="Meiryo UI" panose="020B0604030504040204" pitchFamily="50" charset="-128"/>
                      </a:endParaRPr>
                    </a:p>
                  </a:txBody>
                  <a:tcPr marL="0" marR="0" marT="0" marB="0" anchor="ctr">
                    <a:solidFill>
                      <a:schemeClr val="bg1">
                        <a:lumMod val="95000"/>
                      </a:schemeClr>
                    </a:solidFill>
                  </a:tcPr>
                </a:tc>
                <a:tc gridSpan="2">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合　　　計</a:t>
                      </a:r>
                      <a:endParaRPr lang="ja-JP" altLang="en-US" sz="1000" b="1" i="0" u="none" strike="noStrike" dirty="0">
                        <a:effectLst/>
                        <a:latin typeface="Meiryo UI" panose="020B0604030504040204" pitchFamily="50" charset="-128"/>
                        <a:ea typeface="Meiryo UI" panose="020B0604030504040204" pitchFamily="50" charset="-128"/>
                      </a:endParaRPr>
                    </a:p>
                  </a:txBody>
                  <a:tcPr marL="0" marR="0" marT="0" marB="0" anchor="ctr">
                    <a:solidFill>
                      <a:schemeClr val="bg1">
                        <a:lumMod val="95000"/>
                      </a:schemeClr>
                    </a:solidFill>
                  </a:tcPr>
                </a:tc>
                <a:tc hMerge="1">
                  <a:txBody>
                    <a:bodyPr/>
                    <a:lstStyle/>
                    <a:p>
                      <a:endParaRPr kumimoji="1" lang="ja-JP" altLang="en-US"/>
                    </a:p>
                  </a:txBody>
                  <a:tcPr/>
                </a:tc>
                <a:extLst>
                  <a:ext uri="{0D108BD9-81ED-4DB2-BD59-A6C34878D82A}">
                    <a16:rowId xmlns:a16="http://schemas.microsoft.com/office/drawing/2014/main" val="3474924168"/>
                  </a:ext>
                </a:extLst>
              </a:tr>
              <a:tr h="228593">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000" u="none" strike="noStrike" dirty="0">
                          <a:effectLst/>
                          <a:latin typeface="Meiryo UI" panose="020B0604030504040204" pitchFamily="50" charset="-128"/>
                          <a:ea typeface="Meiryo UI" panose="020B0604030504040204" pitchFamily="50" charset="-128"/>
                        </a:rPr>
                        <a:t>R3</a:t>
                      </a:r>
                      <a:r>
                        <a:rPr lang="ja-JP" altLang="en-US" sz="1000" u="none" strike="noStrike" dirty="0">
                          <a:effectLst/>
                          <a:latin typeface="Meiryo UI" panose="020B0604030504040204" pitchFamily="50" charset="-128"/>
                          <a:ea typeface="Meiryo UI" panose="020B0604030504040204" pitchFamily="50" charset="-128"/>
                        </a:rPr>
                        <a:t>年度</a:t>
                      </a:r>
                      <a:br>
                        <a:rPr lang="ja-JP" altLang="en-US" sz="1000" u="none" strike="noStrike" dirty="0">
                          <a:effectLst/>
                          <a:latin typeface="Meiryo UI" panose="020B0604030504040204" pitchFamily="50" charset="-128"/>
                          <a:ea typeface="Meiryo UI" panose="020B0604030504040204" pitchFamily="50" charset="-128"/>
                        </a:rPr>
                      </a:br>
                      <a:r>
                        <a:rPr lang="ja-JP" altLang="en-US" sz="1000" u="none" strike="noStrike" dirty="0">
                          <a:effectLst/>
                          <a:latin typeface="Meiryo UI" panose="020B0604030504040204" pitchFamily="50" charset="-128"/>
                          <a:ea typeface="Meiryo UI" panose="020B0604030504040204" pitchFamily="50" charset="-128"/>
                        </a:rPr>
                        <a:t>見込量</a:t>
                      </a:r>
                      <a:endParaRPr lang="ja-JP" altLang="en-US" sz="1000" b="0" i="0" u="none" strike="noStrike" dirty="0">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solidFill>
                      <a:schemeClr val="bg1">
                        <a:lumMod val="95000"/>
                      </a:schemeClr>
                    </a:solidFill>
                  </a:tcPr>
                </a:tc>
                <a:tc>
                  <a:txBody>
                    <a:bodyPr/>
                    <a:lstStyle/>
                    <a:p>
                      <a:pPr algn="ctr" fontAlgn="ctr"/>
                      <a:r>
                        <a:rPr lang="en-US" sz="1000" u="none" strike="noStrike" dirty="0">
                          <a:effectLst/>
                          <a:latin typeface="Meiryo UI" panose="020B0604030504040204" pitchFamily="50" charset="-128"/>
                          <a:ea typeface="Meiryo UI" panose="020B0604030504040204" pitchFamily="50" charset="-128"/>
                        </a:rPr>
                        <a:t>R3</a:t>
                      </a:r>
                      <a:r>
                        <a:rPr lang="ja-JP" altLang="en-US" sz="1000" u="none" strike="noStrike" dirty="0">
                          <a:effectLst/>
                          <a:latin typeface="Meiryo UI" panose="020B0604030504040204" pitchFamily="50" charset="-128"/>
                          <a:ea typeface="Meiryo UI" panose="020B0604030504040204" pitchFamily="50" charset="-128"/>
                        </a:rPr>
                        <a:t>年度</a:t>
                      </a:r>
                      <a:br>
                        <a:rPr lang="ja-JP" altLang="en-US" sz="1000" u="none" strike="noStrike" dirty="0">
                          <a:effectLst/>
                          <a:latin typeface="Meiryo UI" panose="020B0604030504040204" pitchFamily="50" charset="-128"/>
                          <a:ea typeface="Meiryo UI" panose="020B0604030504040204" pitchFamily="50" charset="-128"/>
                        </a:rPr>
                      </a:br>
                      <a:r>
                        <a:rPr lang="ja-JP" altLang="en-US" sz="1000" u="none" strike="noStrike" dirty="0">
                          <a:effectLst/>
                          <a:latin typeface="Meiryo UI" panose="020B0604030504040204" pitchFamily="50" charset="-128"/>
                          <a:ea typeface="Meiryo UI" panose="020B0604030504040204" pitchFamily="50" charset="-128"/>
                        </a:rPr>
                        <a:t>実績値</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solidFill>
                      <a:schemeClr val="bg1">
                        <a:lumMod val="95000"/>
                      </a:schemeClr>
                    </a:solidFill>
                  </a:tcPr>
                </a:tc>
                <a:extLst>
                  <a:ext uri="{0D108BD9-81ED-4DB2-BD59-A6C34878D82A}">
                    <a16:rowId xmlns:a16="http://schemas.microsoft.com/office/drawing/2014/main" val="603118380"/>
                  </a:ext>
                </a:extLst>
              </a:tr>
              <a:tr h="11429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人／月</a:t>
                      </a:r>
                      <a:endParaRPr lang="ja-JP" altLang="en-US" sz="1000" b="0" i="0" u="none" strike="noStrike" dirty="0">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solidFill>
                      <a:schemeClr val="bg1">
                        <a:lumMod val="95000"/>
                      </a:schemeClr>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人／月</a:t>
                      </a:r>
                      <a:endParaRPr lang="ja-JP" altLang="en-US" sz="1000" b="0" i="0" u="none" strike="noStrike" dirty="0">
                        <a:effectLst/>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solidFill>
                      <a:schemeClr val="bg1">
                        <a:lumMod val="95000"/>
                      </a:schemeClr>
                    </a:solidFill>
                  </a:tcPr>
                </a:tc>
                <a:extLst>
                  <a:ext uri="{0D108BD9-81ED-4DB2-BD59-A6C34878D82A}">
                    <a16:rowId xmlns:a16="http://schemas.microsoft.com/office/drawing/2014/main" val="123536522"/>
                  </a:ext>
                </a:extLst>
              </a:tr>
              <a:tr h="205734">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大阪市</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大阪市</a:t>
                      </a:r>
                      <a:endParaRPr lang="ja-JP" altLang="en-US" sz="1000" b="0" i="0" u="none" strike="noStrike" dirty="0">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510 </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831</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610983217"/>
                  </a:ext>
                </a:extLst>
              </a:tr>
              <a:tr h="205734">
                <a:tc rowSpan="4">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豊能北</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池田市</a:t>
                      </a:r>
                      <a:endParaRPr lang="ja-JP" altLang="en-US" sz="1000" b="0" i="0" u="none" strike="noStrike" dirty="0">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10</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0</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1052772100"/>
                  </a:ext>
                </a:extLst>
              </a:tr>
              <a:tr h="205734">
                <a:tc vMerge="1">
                  <a:txBody>
                    <a:bodyPr/>
                    <a:lstStyle/>
                    <a:p>
                      <a:endParaRPr kumimoji="1" lang="ja-JP" altLang="en-US" dirty="0"/>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豊能町</a:t>
                      </a:r>
                      <a:endParaRPr lang="ja-JP" altLang="en-US" sz="1000" b="0" i="0" u="none" strike="noStrike">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2 </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0</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1637112965"/>
                  </a:ext>
                </a:extLst>
              </a:tr>
              <a:tr h="205734">
                <a:tc vMerge="1">
                  <a:txBody>
                    <a:bodyPr/>
                    <a:lstStyle/>
                    <a:p>
                      <a:endParaRPr kumimoji="1" lang="ja-JP" altLang="en-US" dirty="0"/>
                    </a:p>
                  </a:txBody>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能勢町</a:t>
                      </a:r>
                      <a:endParaRPr lang="ja-JP" altLang="en-US" sz="1000" b="0" i="0" u="none" strike="noStrike" dirty="0">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 </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0</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204477015"/>
                  </a:ext>
                </a:extLst>
              </a:tr>
              <a:tr h="205734">
                <a:tc vMerge="1">
                  <a:txBody>
                    <a:bodyPr/>
                    <a:lstStyle/>
                    <a:p>
                      <a:endParaRPr kumimoji="1" lang="ja-JP" altLang="en-US" dirty="0"/>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箕面市</a:t>
                      </a:r>
                      <a:endParaRPr lang="ja-JP" altLang="en-US" sz="1000" b="0" i="0" u="none" strike="noStrike">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17 </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10</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1956810192"/>
                  </a:ext>
                </a:extLst>
              </a:tr>
              <a:tr h="205734">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豊能豊中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豊中市</a:t>
                      </a:r>
                      <a:endParaRPr lang="ja-JP" altLang="en-US" sz="1000" b="0" i="0" u="none" strike="noStrike">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86 </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49</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1545023168"/>
                  </a:ext>
                </a:extLst>
              </a:tr>
              <a:tr h="205734">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豊能吹田</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吹田市</a:t>
                      </a:r>
                      <a:endParaRPr lang="ja-JP" altLang="en-US" sz="1000" b="0" i="0" u="none" strike="noStrike">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61 </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19</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2543174525"/>
                  </a:ext>
                </a:extLst>
              </a:tr>
              <a:tr h="205734">
                <a:tc rowSpan="3">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三島</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茨木市</a:t>
                      </a:r>
                      <a:endParaRPr lang="ja-JP" altLang="en-US" sz="1000" b="0" i="0" u="none" strike="noStrike">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52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48</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1153735019"/>
                  </a:ext>
                </a:extLst>
              </a:tr>
              <a:tr h="205734">
                <a:tc vMerge="1">
                  <a:txBody>
                    <a:bodyPr/>
                    <a:lstStyle/>
                    <a:p>
                      <a:endParaRPr kumimoji="1" lang="ja-JP" altLang="en-US" dirty="0"/>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摂津市</a:t>
                      </a:r>
                      <a:endParaRPr lang="ja-JP" altLang="en-US" sz="1000" b="0" i="0" u="none" strike="noStrike">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23 </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0</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626781774"/>
                  </a:ext>
                </a:extLst>
              </a:tr>
              <a:tr h="205734">
                <a:tc vMerge="1">
                  <a:txBody>
                    <a:bodyPr/>
                    <a:lstStyle/>
                    <a:p>
                      <a:endParaRPr kumimoji="1" lang="ja-JP" altLang="en-US" dirty="0"/>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島本町</a:t>
                      </a:r>
                      <a:endParaRPr lang="ja-JP" altLang="en-US" sz="1000" b="0" i="0" u="none" strike="noStrike">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8</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0</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1953900898"/>
                  </a:ext>
                </a:extLst>
              </a:tr>
              <a:tr h="205734">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三島高槻</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高槻市</a:t>
                      </a:r>
                      <a:endParaRPr lang="ja-JP" altLang="en-US" sz="1000" b="0" i="0" u="none" strike="noStrike" dirty="0">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174</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115</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51250759"/>
                  </a:ext>
                </a:extLst>
              </a:tr>
              <a:tr h="205734">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北河内枚方</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枚方市</a:t>
                      </a:r>
                      <a:endParaRPr lang="ja-JP" altLang="en-US" sz="1000" b="0" i="0" u="none" strike="noStrike" dirty="0">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45</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55</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2779076821"/>
                  </a:ext>
                </a:extLst>
              </a:tr>
              <a:tr h="205734">
                <a:tc>
                  <a:txBody>
                    <a:bodyPr/>
                    <a:lstStyle/>
                    <a:p>
                      <a:pPr algn="ctr" fontAlgn="ctr"/>
                      <a:r>
                        <a:rPr lang="zh-CN" altLang="en-US" sz="1000" u="none" strike="noStrike" dirty="0">
                          <a:effectLst/>
                          <a:latin typeface="Meiryo UI" panose="020B0604030504040204" pitchFamily="50" charset="-128"/>
                          <a:ea typeface="Meiryo UI" panose="020B0604030504040204" pitchFamily="50" charset="-128"/>
                        </a:rPr>
                        <a:t>北河内寝屋川</a:t>
                      </a:r>
                      <a:endParaRPr lang="zh-CN"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寝屋川市</a:t>
                      </a:r>
                      <a:endParaRPr lang="ja-JP" altLang="en-US" sz="1000" b="0" i="0" u="none" strike="noStrike" dirty="0">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66 </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47</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1109111754"/>
                  </a:ext>
                </a:extLst>
              </a:tr>
              <a:tr h="205734">
                <a:tc rowSpan="2">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北河内西</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守口市</a:t>
                      </a:r>
                      <a:endParaRPr lang="ja-JP" altLang="en-US" sz="1000" b="0" i="0" u="none" strike="noStrike">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20 </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8</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317630"/>
                  </a:ext>
                </a:extLst>
              </a:tr>
              <a:tr h="205734">
                <a:tc vMerge="1">
                  <a:txBody>
                    <a:bodyPr/>
                    <a:lstStyle/>
                    <a:p>
                      <a:endParaRPr kumimoji="1" lang="ja-JP" altLang="en-US" dirty="0"/>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門真市</a:t>
                      </a:r>
                      <a:endParaRPr lang="ja-JP" altLang="en-US" sz="1000" b="0" i="0" u="none" strike="noStrike">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26</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13</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2979431201"/>
                  </a:ext>
                </a:extLst>
              </a:tr>
              <a:tr h="205734">
                <a:tc rowSpan="3">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北河内東</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noFill/>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大東市</a:t>
                      </a:r>
                      <a:endParaRPr lang="ja-JP" altLang="en-US" sz="1000" b="0" i="0" u="none" strike="noStrike">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24 </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27</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1196597820"/>
                  </a:ext>
                </a:extLst>
              </a:tr>
              <a:tr h="205734">
                <a:tc vMerge="1">
                  <a:txBody>
                    <a:bodyPr/>
                    <a:lstStyle/>
                    <a:p>
                      <a:endParaRPr kumimoji="1" lang="ja-JP" altLang="en-US" dirty="0"/>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四條畷市</a:t>
                      </a:r>
                      <a:endParaRPr lang="ja-JP" altLang="en-US" sz="1000" b="0" i="0" u="none" strike="noStrike">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9</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0</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3898791493"/>
                  </a:ext>
                </a:extLst>
              </a:tr>
              <a:tr h="205734">
                <a:tc vMerge="1">
                  <a:txBody>
                    <a:bodyPr/>
                    <a:lstStyle/>
                    <a:p>
                      <a:endParaRPr kumimoji="1" lang="ja-JP" altLang="en-US" dirty="0"/>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交野市</a:t>
                      </a:r>
                      <a:endParaRPr lang="ja-JP" altLang="en-US" sz="1000" b="0" i="0" u="none" strike="noStrike">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17 </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0</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2171820739"/>
                  </a:ext>
                </a:extLst>
              </a:tr>
              <a:tr h="205734">
                <a:tc rowSpan="2">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中河内南</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八尾市</a:t>
                      </a:r>
                      <a:endParaRPr lang="ja-JP" altLang="en-US" sz="1000" b="0" i="0" u="none" strike="noStrike">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33 </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35</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3527869018"/>
                  </a:ext>
                </a:extLst>
              </a:tr>
              <a:tr h="205734">
                <a:tc vMerge="1">
                  <a:txBody>
                    <a:bodyPr/>
                    <a:lstStyle/>
                    <a:p>
                      <a:endParaRPr kumimoji="1" lang="ja-JP" altLang="en-US" dirty="0"/>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柏原市</a:t>
                      </a:r>
                      <a:endParaRPr lang="ja-JP" altLang="en-US" sz="1000" b="0" i="0" u="none" strike="noStrike">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5 </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0</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751963282"/>
                  </a:ext>
                </a:extLst>
              </a:tr>
              <a:tr h="205734">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中河内東大阪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東大阪市</a:t>
                      </a:r>
                      <a:endParaRPr lang="ja-JP" altLang="en-US" sz="1000" b="0" i="0" u="none" strike="noStrike" dirty="0">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182 </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R w="12700" cap="flat" cmpd="sng" algn="ctr">
                      <a:solidFill>
                        <a:schemeClr val="bg1">
                          <a:lumMod val="50000"/>
                        </a:schemeClr>
                      </a:solidFill>
                      <a:prstDash val="sysDot"/>
                      <a:round/>
                      <a:headEnd type="none" w="med" len="med"/>
                      <a:tailEnd type="none" w="med" len="med"/>
                    </a:lnR>
                  </a:tcPr>
                </a:tc>
                <a:tc>
                  <a:txBody>
                    <a:bodyPr/>
                    <a:lstStyle/>
                    <a:p>
                      <a:pPr algn="ctr"/>
                      <a:r>
                        <a:rPr lang="en-US" altLang="ja-JP" sz="1000" dirty="0">
                          <a:latin typeface="Meiryo UI" panose="020B0604030504040204" pitchFamily="50" charset="-128"/>
                          <a:ea typeface="Meiryo UI" panose="020B0604030504040204" pitchFamily="50" charset="-128"/>
                        </a:rPr>
                        <a:t>62</a:t>
                      </a:r>
                      <a:endParaRPr lang="ja-JP" altLang="en-US" sz="100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50000"/>
                        </a:schemeClr>
                      </a:solidFill>
                      <a:prstDash val="sysDot"/>
                      <a:round/>
                      <a:headEnd type="none" w="med" len="med"/>
                      <a:tailEnd type="none" w="med" len="med"/>
                    </a:lnL>
                  </a:tcPr>
                </a:tc>
                <a:extLst>
                  <a:ext uri="{0D108BD9-81ED-4DB2-BD59-A6C34878D82A}">
                    <a16:rowId xmlns:a16="http://schemas.microsoft.com/office/drawing/2014/main" val="376976734"/>
                  </a:ext>
                </a:extLst>
              </a:tr>
            </a:tbl>
          </a:graphicData>
        </a:graphic>
      </p:graphicFrame>
      <p:sp>
        <p:nvSpPr>
          <p:cNvPr id="5" name="テキスト ボックス 4"/>
          <p:cNvSpPr txBox="1"/>
          <p:nvPr/>
        </p:nvSpPr>
        <p:spPr>
          <a:xfrm>
            <a:off x="2755771" y="554685"/>
            <a:ext cx="3135795" cy="307777"/>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就労定着支援事業の利用見込量と実績</a:t>
            </a:r>
            <a:endParaRPr kumimoji="1" lang="ja-JP" altLang="en-US" sz="1400" dirty="0">
              <a:latin typeface="Meiryo UI" panose="020B0604030504040204" pitchFamily="50" charset="-128"/>
              <a:ea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494949160"/>
              </p:ext>
            </p:extLst>
          </p:nvPr>
        </p:nvGraphicFramePr>
        <p:xfrm>
          <a:off x="4655490" y="1077293"/>
          <a:ext cx="3467925" cy="5059584"/>
        </p:xfrm>
        <a:graphic>
          <a:graphicData uri="http://schemas.openxmlformats.org/drawingml/2006/table">
            <a:tbl>
              <a:tblPr bandRow="1">
                <a:tableStyleId>{8799B23B-EC83-4686-B30A-512413B5E67A}</a:tableStyleId>
              </a:tblPr>
              <a:tblGrid>
                <a:gridCol w="977907">
                  <a:extLst>
                    <a:ext uri="{9D8B030D-6E8A-4147-A177-3AD203B41FA5}">
                      <a16:colId xmlns:a16="http://schemas.microsoft.com/office/drawing/2014/main" val="1791208206"/>
                    </a:ext>
                  </a:extLst>
                </a:gridCol>
                <a:gridCol w="830006">
                  <a:extLst>
                    <a:ext uri="{9D8B030D-6E8A-4147-A177-3AD203B41FA5}">
                      <a16:colId xmlns:a16="http://schemas.microsoft.com/office/drawing/2014/main" val="2241536121"/>
                    </a:ext>
                  </a:extLst>
                </a:gridCol>
                <a:gridCol w="830006">
                  <a:extLst>
                    <a:ext uri="{9D8B030D-6E8A-4147-A177-3AD203B41FA5}">
                      <a16:colId xmlns:a16="http://schemas.microsoft.com/office/drawing/2014/main" val="1509361741"/>
                    </a:ext>
                  </a:extLst>
                </a:gridCol>
                <a:gridCol w="830006">
                  <a:extLst>
                    <a:ext uri="{9D8B030D-6E8A-4147-A177-3AD203B41FA5}">
                      <a16:colId xmlns:a16="http://schemas.microsoft.com/office/drawing/2014/main" val="3250493820"/>
                    </a:ext>
                  </a:extLst>
                </a:gridCol>
              </a:tblGrid>
              <a:tr h="222298">
                <a:tc rowSpan="3">
                  <a:txBody>
                    <a:bodyPr/>
                    <a:lstStyle/>
                    <a:p>
                      <a:pPr algn="ctr" fontAlgn="ctr"/>
                      <a:r>
                        <a:rPr lang="ja-JP" altLang="en-US" sz="1000" u="none" strike="noStrike" dirty="0" err="1">
                          <a:effectLst/>
                          <a:latin typeface="Meiryo UI" panose="020B0604030504040204" pitchFamily="50" charset="-128"/>
                          <a:ea typeface="Meiryo UI" panose="020B0604030504040204" pitchFamily="50" charset="-128"/>
                        </a:rPr>
                        <a:t>障がい</a:t>
                      </a:r>
                      <a:r>
                        <a:rPr lang="ja-JP" altLang="en-US" sz="1000" u="none" strike="noStrike" dirty="0">
                          <a:effectLst/>
                          <a:latin typeface="Meiryo UI" panose="020B0604030504040204" pitchFamily="50" charset="-128"/>
                          <a:ea typeface="Meiryo UI" panose="020B0604030504040204" pitchFamily="50" charset="-128"/>
                        </a:rPr>
                        <a:t>福祉圏域</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rowSpan="3">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市町村</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gridSpan="2">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合　　　計</a:t>
                      </a:r>
                      <a:endParaRPr lang="ja-JP" altLang="en-US" sz="1000" b="1"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solidFill>
                      <a:schemeClr val="bg1">
                        <a:lumMod val="95000"/>
                      </a:schemeClr>
                    </a:solidFill>
                  </a:tcPr>
                </a:tc>
                <a:tc hMerge="1">
                  <a:txBody>
                    <a:bodyPr/>
                    <a:lstStyle/>
                    <a:p>
                      <a:endParaRPr kumimoji="1" lang="ja-JP" altLang="en-US"/>
                    </a:p>
                  </a:txBody>
                  <a:tcPr/>
                </a:tc>
                <a:extLst>
                  <a:ext uri="{0D108BD9-81ED-4DB2-BD59-A6C34878D82A}">
                    <a16:rowId xmlns:a16="http://schemas.microsoft.com/office/drawing/2014/main" val="1319808765"/>
                  </a:ext>
                </a:extLst>
              </a:tr>
              <a:tr h="397042">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000" u="none" strike="noStrike" dirty="0">
                          <a:effectLst/>
                          <a:latin typeface="Meiryo UI" panose="020B0604030504040204" pitchFamily="50" charset="-128"/>
                          <a:ea typeface="Meiryo UI" panose="020B0604030504040204" pitchFamily="50" charset="-128"/>
                        </a:rPr>
                        <a:t>R3</a:t>
                      </a:r>
                      <a:r>
                        <a:rPr lang="ja-JP" altLang="en-US" sz="1000" u="none" strike="noStrike" dirty="0">
                          <a:effectLst/>
                          <a:latin typeface="Meiryo UI" panose="020B0604030504040204" pitchFamily="50" charset="-128"/>
                          <a:ea typeface="Meiryo UI" panose="020B0604030504040204" pitchFamily="50" charset="-128"/>
                        </a:rPr>
                        <a:t>年度</a:t>
                      </a:r>
                      <a:br>
                        <a:rPr lang="ja-JP" altLang="en-US" sz="1000" u="none" strike="noStrike" dirty="0">
                          <a:effectLst/>
                          <a:latin typeface="Meiryo UI" panose="020B0604030504040204" pitchFamily="50" charset="-128"/>
                          <a:ea typeface="Meiryo UI" panose="020B0604030504040204" pitchFamily="50" charset="-128"/>
                        </a:rPr>
                      </a:br>
                      <a:r>
                        <a:rPr lang="ja-JP" altLang="en-US" sz="1000" u="none" strike="noStrike" dirty="0">
                          <a:effectLst/>
                          <a:latin typeface="Meiryo UI" panose="020B0604030504040204" pitchFamily="50" charset="-128"/>
                          <a:ea typeface="Meiryo UI" panose="020B0604030504040204" pitchFamily="50" charset="-128"/>
                        </a:rPr>
                        <a:t>見込量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solidFill>
                      <a:schemeClr val="bg1">
                        <a:lumMod val="95000"/>
                      </a:schemeClr>
                    </a:solidFill>
                  </a:tcPr>
                </a:tc>
                <a:tc>
                  <a:txBody>
                    <a:bodyPr/>
                    <a:lstStyle/>
                    <a:p>
                      <a:pPr algn="ctr" fontAlgn="ctr"/>
                      <a:r>
                        <a:rPr lang="en-US" sz="1000" u="none" strike="noStrike" dirty="0">
                          <a:effectLst/>
                          <a:latin typeface="Meiryo UI" panose="020B0604030504040204" pitchFamily="50" charset="-128"/>
                          <a:ea typeface="Meiryo UI" panose="020B0604030504040204" pitchFamily="50" charset="-128"/>
                        </a:rPr>
                        <a:t>R3</a:t>
                      </a:r>
                      <a:r>
                        <a:rPr lang="ja-JP" altLang="en-US" sz="1000" u="none" strike="noStrike" dirty="0">
                          <a:effectLst/>
                          <a:latin typeface="Meiryo UI" panose="020B0604030504040204" pitchFamily="50" charset="-128"/>
                          <a:ea typeface="Meiryo UI" panose="020B0604030504040204" pitchFamily="50" charset="-128"/>
                        </a:rPr>
                        <a:t>年度</a:t>
                      </a:r>
                      <a:br>
                        <a:rPr lang="ja-JP" altLang="en-US" sz="1000" u="none" strike="noStrike" dirty="0">
                          <a:effectLst/>
                          <a:latin typeface="Meiryo UI" panose="020B0604030504040204" pitchFamily="50" charset="-128"/>
                          <a:ea typeface="Meiryo UI" panose="020B0604030504040204" pitchFamily="50" charset="-128"/>
                        </a:rPr>
                      </a:br>
                      <a:r>
                        <a:rPr lang="ja-JP" altLang="en-US" sz="1000" u="none" strike="noStrike" dirty="0">
                          <a:effectLst/>
                          <a:latin typeface="Meiryo UI" panose="020B0604030504040204" pitchFamily="50" charset="-128"/>
                          <a:ea typeface="Meiryo UI" panose="020B0604030504040204" pitchFamily="50" charset="-128"/>
                        </a:rPr>
                        <a:t>実績値</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solidFill>
                      <a:schemeClr val="bg1">
                        <a:lumMod val="95000"/>
                      </a:schemeClr>
                    </a:solidFill>
                  </a:tcPr>
                </a:tc>
                <a:extLst>
                  <a:ext uri="{0D108BD9-81ED-4DB2-BD59-A6C34878D82A}">
                    <a16:rowId xmlns:a16="http://schemas.microsoft.com/office/drawing/2014/main" val="989081441"/>
                  </a:ext>
                </a:extLst>
              </a:tr>
              <a:tr h="65219">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人／月</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solidFill>
                      <a:schemeClr val="bg1">
                        <a:lumMod val="95000"/>
                      </a:schemeClr>
                    </a:solidFill>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人／月</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solidFill>
                      <a:schemeClr val="bg1">
                        <a:lumMod val="95000"/>
                      </a:schemeClr>
                    </a:solidFill>
                  </a:tcPr>
                </a:tc>
                <a:extLst>
                  <a:ext uri="{0D108BD9-81ED-4DB2-BD59-A6C34878D82A}">
                    <a16:rowId xmlns:a16="http://schemas.microsoft.com/office/drawing/2014/main" val="3732173644"/>
                  </a:ext>
                </a:extLst>
              </a:tr>
              <a:tr h="172476">
                <a:tc rowSpan="3">
                  <a:txBody>
                    <a:bodyPr/>
                    <a:lstStyle/>
                    <a:p>
                      <a:pPr algn="ctr" rtl="0" fontAlgn="ctr"/>
                      <a:r>
                        <a:rPr lang="ja-JP" altLang="en-US" sz="1000" u="none" strike="noStrike" dirty="0">
                          <a:effectLst/>
                          <a:latin typeface="Meiryo UI" panose="020B0604030504040204" pitchFamily="50" charset="-128"/>
                          <a:ea typeface="Meiryo UI" panose="020B0604030504040204" pitchFamily="50" charset="-128"/>
                        </a:rPr>
                        <a:t>南河内北</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松原市</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a:r>
                        <a:rPr lang="en-US" altLang="ja-JP" sz="1000" dirty="0">
                          <a:latin typeface="Meiryo UI" panose="020B0604030504040204" pitchFamily="50" charset="-128"/>
                          <a:ea typeface="Meiryo UI" panose="020B0604030504040204" pitchFamily="50" charset="-128"/>
                        </a:rPr>
                        <a:t>1</a:t>
                      </a:r>
                      <a:endParaRPr lang="ja-JP" altLang="en-US" sz="1000" dirty="0">
                        <a:latin typeface="Meiryo UI" panose="020B0604030504040204" pitchFamily="50" charset="-128"/>
                        <a:ea typeface="Meiryo UI" panose="020B0604030504040204" pitchFamily="50" charset="-128"/>
                      </a:endParaRPr>
                    </a:p>
                  </a:txBody>
                  <a:tcPr marL="5895" marR="5895" marT="5895" marB="0" anchor="ctr"/>
                </a:tc>
                <a:extLst>
                  <a:ext uri="{0D108BD9-81ED-4DB2-BD59-A6C34878D82A}">
                    <a16:rowId xmlns:a16="http://schemas.microsoft.com/office/drawing/2014/main" val="2353220179"/>
                  </a:ext>
                </a:extLst>
              </a:tr>
              <a:tr h="180000">
                <a:tc vMerge="1">
                  <a:txBody>
                    <a:bodyPr/>
                    <a:lstStyle/>
                    <a:p>
                      <a:endParaRPr kumimoji="1" lang="ja-JP" altLang="en-US"/>
                    </a:p>
                  </a:txBody>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rPr>
                        <a:t>羽曳野市</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a:r>
                        <a:rPr lang="en-US" altLang="ja-JP" sz="1000" dirty="0">
                          <a:latin typeface="Meiryo UI" panose="020B0604030504040204" pitchFamily="50" charset="-128"/>
                          <a:ea typeface="Meiryo UI" panose="020B0604030504040204" pitchFamily="50" charset="-128"/>
                        </a:rPr>
                        <a:t>0</a:t>
                      </a:r>
                      <a:endParaRPr lang="ja-JP" altLang="en-US" sz="1000" dirty="0">
                        <a:latin typeface="Meiryo UI" panose="020B0604030504040204" pitchFamily="50" charset="-128"/>
                        <a:ea typeface="Meiryo UI" panose="020B0604030504040204" pitchFamily="50" charset="-128"/>
                      </a:endParaRPr>
                    </a:p>
                  </a:txBody>
                  <a:tcPr marL="5895" marR="5895" marT="5895" marB="0" anchor="ctr"/>
                </a:tc>
                <a:extLst>
                  <a:ext uri="{0D108BD9-81ED-4DB2-BD59-A6C34878D82A}">
                    <a16:rowId xmlns:a16="http://schemas.microsoft.com/office/drawing/2014/main" val="2445628067"/>
                  </a:ext>
                </a:extLst>
              </a:tr>
              <a:tr h="180000">
                <a:tc vMerge="1">
                  <a:txBody>
                    <a:bodyPr/>
                    <a:lstStyle/>
                    <a:p>
                      <a:endParaRPr kumimoji="1" lang="ja-JP" altLang="en-US"/>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藤井寺市</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7</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a:r>
                        <a:rPr lang="en-US" altLang="ja-JP" sz="1000" dirty="0">
                          <a:latin typeface="Meiryo UI" panose="020B0604030504040204" pitchFamily="50" charset="-128"/>
                          <a:ea typeface="Meiryo UI" panose="020B0604030504040204" pitchFamily="50" charset="-128"/>
                        </a:rPr>
                        <a:t>13</a:t>
                      </a:r>
                      <a:endParaRPr lang="ja-JP" altLang="en-US" sz="1000" dirty="0">
                        <a:latin typeface="Meiryo UI" panose="020B0604030504040204" pitchFamily="50" charset="-128"/>
                        <a:ea typeface="Meiryo UI" panose="020B0604030504040204" pitchFamily="50" charset="-128"/>
                      </a:endParaRPr>
                    </a:p>
                  </a:txBody>
                  <a:tcPr marL="5895" marR="5895" marT="5895" marB="0" anchor="ctr"/>
                </a:tc>
                <a:extLst>
                  <a:ext uri="{0D108BD9-81ED-4DB2-BD59-A6C34878D82A}">
                    <a16:rowId xmlns:a16="http://schemas.microsoft.com/office/drawing/2014/main" val="3616685868"/>
                  </a:ext>
                </a:extLst>
              </a:tr>
              <a:tr h="180000">
                <a:tc rowSpan="6">
                  <a:txBody>
                    <a:bodyPr/>
                    <a:lstStyle/>
                    <a:p>
                      <a:pPr algn="ctr" rtl="0" fontAlgn="ctr"/>
                      <a:r>
                        <a:rPr lang="ja-JP" altLang="en-US" sz="1000" u="none" strike="noStrike" dirty="0">
                          <a:effectLst/>
                          <a:latin typeface="Meiryo UI" panose="020B0604030504040204" pitchFamily="50" charset="-128"/>
                          <a:ea typeface="Meiryo UI" panose="020B0604030504040204" pitchFamily="50" charset="-128"/>
                        </a:rPr>
                        <a:t>南河内南</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noFill/>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富田林市</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15</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a:r>
                        <a:rPr lang="en-US" altLang="ja-JP" sz="1000" dirty="0">
                          <a:latin typeface="Meiryo UI" panose="020B0604030504040204" pitchFamily="50" charset="-128"/>
                          <a:ea typeface="Meiryo UI" panose="020B0604030504040204" pitchFamily="50" charset="-128"/>
                        </a:rPr>
                        <a:t>4</a:t>
                      </a:r>
                      <a:endParaRPr lang="ja-JP" altLang="en-US" sz="1000" dirty="0">
                        <a:latin typeface="Meiryo UI" panose="020B0604030504040204" pitchFamily="50" charset="-128"/>
                        <a:ea typeface="Meiryo UI" panose="020B0604030504040204" pitchFamily="50" charset="-128"/>
                      </a:endParaRPr>
                    </a:p>
                  </a:txBody>
                  <a:tcPr marL="5895" marR="5895" marT="5895" marB="0" anchor="ctr"/>
                </a:tc>
                <a:extLst>
                  <a:ext uri="{0D108BD9-81ED-4DB2-BD59-A6C34878D82A}">
                    <a16:rowId xmlns:a16="http://schemas.microsoft.com/office/drawing/2014/main" val="2137318780"/>
                  </a:ext>
                </a:extLst>
              </a:tr>
              <a:tr h="180000">
                <a:tc vMerge="1">
                  <a:txBody>
                    <a:bodyPr/>
                    <a:lstStyle/>
                    <a:p>
                      <a:endParaRPr kumimoji="1" lang="ja-JP" altLang="en-US"/>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河内長野市</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9</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a:r>
                        <a:rPr lang="en-US" altLang="ja-JP" sz="1000" dirty="0">
                          <a:latin typeface="Meiryo UI" panose="020B0604030504040204" pitchFamily="50" charset="-128"/>
                          <a:ea typeface="Meiryo UI" panose="020B0604030504040204" pitchFamily="50" charset="-128"/>
                        </a:rPr>
                        <a:t>10</a:t>
                      </a:r>
                      <a:endParaRPr lang="ja-JP" altLang="en-US" sz="1000" dirty="0">
                        <a:latin typeface="Meiryo UI" panose="020B0604030504040204" pitchFamily="50" charset="-128"/>
                        <a:ea typeface="Meiryo UI" panose="020B0604030504040204" pitchFamily="50" charset="-128"/>
                      </a:endParaRPr>
                    </a:p>
                  </a:txBody>
                  <a:tcPr marL="5895" marR="5895" marT="5895" marB="0" anchor="ctr"/>
                </a:tc>
                <a:extLst>
                  <a:ext uri="{0D108BD9-81ED-4DB2-BD59-A6C34878D82A}">
                    <a16:rowId xmlns:a16="http://schemas.microsoft.com/office/drawing/2014/main" val="1512754207"/>
                  </a:ext>
                </a:extLst>
              </a:tr>
              <a:tr h="180000">
                <a:tc vMerge="1">
                  <a:txBody>
                    <a:bodyPr/>
                    <a:lstStyle/>
                    <a:p>
                      <a:endParaRPr kumimoji="1" lang="ja-JP" altLang="en-US"/>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大阪狭山市</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6</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a:r>
                        <a:rPr lang="en-US" altLang="ja-JP" sz="1000" dirty="0">
                          <a:latin typeface="Meiryo UI" panose="020B0604030504040204" pitchFamily="50" charset="-128"/>
                          <a:ea typeface="Meiryo UI" panose="020B0604030504040204" pitchFamily="50" charset="-128"/>
                        </a:rPr>
                        <a:t>0</a:t>
                      </a:r>
                      <a:endParaRPr lang="ja-JP" altLang="en-US" sz="1000" dirty="0">
                        <a:latin typeface="Meiryo UI" panose="020B0604030504040204" pitchFamily="50" charset="-128"/>
                        <a:ea typeface="Meiryo UI" panose="020B0604030504040204" pitchFamily="50" charset="-128"/>
                      </a:endParaRPr>
                    </a:p>
                  </a:txBody>
                  <a:tcPr marL="5895" marR="5895" marT="5895" marB="0" anchor="ctr"/>
                </a:tc>
                <a:extLst>
                  <a:ext uri="{0D108BD9-81ED-4DB2-BD59-A6C34878D82A}">
                    <a16:rowId xmlns:a16="http://schemas.microsoft.com/office/drawing/2014/main" val="385836877"/>
                  </a:ext>
                </a:extLst>
              </a:tr>
              <a:tr h="180000">
                <a:tc vMerge="1">
                  <a:txBody>
                    <a:bodyPr/>
                    <a:lstStyle/>
                    <a:p>
                      <a:endParaRPr kumimoji="1" lang="ja-JP" altLang="en-US"/>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河南町</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a:r>
                        <a:rPr lang="en-US" altLang="ja-JP" sz="1000" dirty="0">
                          <a:latin typeface="Meiryo UI" panose="020B0604030504040204" pitchFamily="50" charset="-128"/>
                          <a:ea typeface="Meiryo UI" panose="020B0604030504040204" pitchFamily="50" charset="-128"/>
                        </a:rPr>
                        <a:t>0</a:t>
                      </a:r>
                      <a:endParaRPr lang="ja-JP" altLang="en-US" sz="1000" dirty="0">
                        <a:latin typeface="Meiryo UI" panose="020B0604030504040204" pitchFamily="50" charset="-128"/>
                        <a:ea typeface="Meiryo UI" panose="020B0604030504040204" pitchFamily="50" charset="-128"/>
                      </a:endParaRPr>
                    </a:p>
                  </a:txBody>
                  <a:tcPr marL="5895" marR="5895" marT="5895" marB="0" anchor="ctr"/>
                </a:tc>
                <a:extLst>
                  <a:ext uri="{0D108BD9-81ED-4DB2-BD59-A6C34878D82A}">
                    <a16:rowId xmlns:a16="http://schemas.microsoft.com/office/drawing/2014/main" val="3286333253"/>
                  </a:ext>
                </a:extLst>
              </a:tr>
              <a:tr h="180000">
                <a:tc vMerge="1">
                  <a:txBody>
                    <a:bodyPr/>
                    <a:lstStyle/>
                    <a:p>
                      <a:endParaRPr kumimoji="1" lang="ja-JP" altLang="en-US"/>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太子町</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a:r>
                        <a:rPr lang="en-US" altLang="ja-JP" sz="1000" dirty="0">
                          <a:latin typeface="Meiryo UI" panose="020B0604030504040204" pitchFamily="50" charset="-128"/>
                          <a:ea typeface="Meiryo UI" panose="020B0604030504040204" pitchFamily="50" charset="-128"/>
                        </a:rPr>
                        <a:t>0</a:t>
                      </a:r>
                      <a:endParaRPr lang="ja-JP" altLang="en-US" sz="1000" dirty="0">
                        <a:latin typeface="Meiryo UI" panose="020B0604030504040204" pitchFamily="50" charset="-128"/>
                        <a:ea typeface="Meiryo UI" panose="020B0604030504040204" pitchFamily="50" charset="-128"/>
                      </a:endParaRPr>
                    </a:p>
                  </a:txBody>
                  <a:tcPr marL="5895" marR="5895" marT="5895" marB="0" anchor="ctr"/>
                </a:tc>
                <a:extLst>
                  <a:ext uri="{0D108BD9-81ED-4DB2-BD59-A6C34878D82A}">
                    <a16:rowId xmlns:a16="http://schemas.microsoft.com/office/drawing/2014/main" val="2126952835"/>
                  </a:ext>
                </a:extLst>
              </a:tr>
              <a:tr h="180000">
                <a:tc vMerge="1">
                  <a:txBody>
                    <a:bodyPr/>
                    <a:lstStyle/>
                    <a:p>
                      <a:endParaRPr kumimoji="1" lang="ja-JP" altLang="en-US"/>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千早赤阪村</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a:r>
                        <a:rPr lang="en-US" altLang="ja-JP" sz="1000" dirty="0">
                          <a:latin typeface="Meiryo UI" panose="020B0604030504040204" pitchFamily="50" charset="-128"/>
                          <a:ea typeface="Meiryo UI" panose="020B0604030504040204" pitchFamily="50" charset="-128"/>
                        </a:rPr>
                        <a:t>0</a:t>
                      </a:r>
                      <a:endParaRPr lang="ja-JP" altLang="en-US" sz="1000" dirty="0">
                        <a:latin typeface="Meiryo UI" panose="020B0604030504040204" pitchFamily="50" charset="-128"/>
                        <a:ea typeface="Meiryo UI" panose="020B0604030504040204" pitchFamily="50" charset="-128"/>
                      </a:endParaRPr>
                    </a:p>
                  </a:txBody>
                  <a:tcPr marL="5895" marR="5895" marT="5895" marB="0" anchor="ctr"/>
                </a:tc>
                <a:extLst>
                  <a:ext uri="{0D108BD9-81ED-4DB2-BD59-A6C34878D82A}">
                    <a16:rowId xmlns:a16="http://schemas.microsoft.com/office/drawing/2014/main" val="354865996"/>
                  </a:ext>
                </a:extLst>
              </a:tr>
              <a:tr h="180000">
                <a:tc>
                  <a:txBody>
                    <a:bodyPr/>
                    <a:lstStyle/>
                    <a:p>
                      <a:pPr algn="ctr" rtl="0" fontAlgn="ctr"/>
                      <a:r>
                        <a:rPr lang="ja-JP" altLang="en-US" sz="1000" u="none" strike="noStrike" dirty="0">
                          <a:effectLst/>
                          <a:latin typeface="Meiryo UI" panose="020B0604030504040204" pitchFamily="50" charset="-128"/>
                          <a:ea typeface="Meiryo UI" panose="020B0604030504040204" pitchFamily="50" charset="-128"/>
                        </a:rPr>
                        <a:t>堺市</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noFill/>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堺市</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110</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98</a:t>
                      </a:r>
                    </a:p>
                  </a:txBody>
                  <a:tcPr marL="0" marR="0" marT="0" marB="0" anchor="b"/>
                </a:tc>
                <a:extLst>
                  <a:ext uri="{0D108BD9-81ED-4DB2-BD59-A6C34878D82A}">
                    <a16:rowId xmlns:a16="http://schemas.microsoft.com/office/drawing/2014/main" val="748982867"/>
                  </a:ext>
                </a:extLst>
              </a:tr>
              <a:tr h="180000">
                <a:tc rowSpan="4">
                  <a:txBody>
                    <a:bodyPr/>
                    <a:lstStyle/>
                    <a:p>
                      <a:pPr algn="ctr" rtl="0" fontAlgn="ctr"/>
                      <a:r>
                        <a:rPr lang="ja-JP" altLang="en-US" sz="1000" u="none" strike="noStrike" dirty="0">
                          <a:effectLst/>
                          <a:latin typeface="Meiryo UI" panose="020B0604030504040204" pitchFamily="50" charset="-128"/>
                          <a:ea typeface="Meiryo UI" panose="020B0604030504040204" pitchFamily="50" charset="-128"/>
                        </a:rPr>
                        <a:t>泉州北</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泉大津市</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7</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11</a:t>
                      </a:r>
                    </a:p>
                  </a:txBody>
                  <a:tcPr marL="0" marR="0" marT="0" marB="0" anchor="b"/>
                </a:tc>
                <a:extLst>
                  <a:ext uri="{0D108BD9-81ED-4DB2-BD59-A6C34878D82A}">
                    <a16:rowId xmlns:a16="http://schemas.microsoft.com/office/drawing/2014/main" val="1894669533"/>
                  </a:ext>
                </a:extLst>
              </a:tr>
              <a:tr h="180000">
                <a:tc vMerge="1">
                  <a:txBody>
                    <a:bodyPr/>
                    <a:lstStyle/>
                    <a:p>
                      <a:endParaRPr kumimoji="1" lang="ja-JP" altLang="en-US"/>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和泉市</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15</a:t>
                      </a:r>
                    </a:p>
                  </a:txBody>
                  <a:tcPr marL="0" marR="0" marT="0" marB="0" anchor="b"/>
                </a:tc>
                <a:extLst>
                  <a:ext uri="{0D108BD9-81ED-4DB2-BD59-A6C34878D82A}">
                    <a16:rowId xmlns:a16="http://schemas.microsoft.com/office/drawing/2014/main" val="450438932"/>
                  </a:ext>
                </a:extLst>
              </a:tr>
              <a:tr h="180000">
                <a:tc vMerge="1">
                  <a:txBody>
                    <a:bodyPr/>
                    <a:lstStyle/>
                    <a:p>
                      <a:endParaRPr kumimoji="1" lang="ja-JP" altLang="en-US"/>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高石市</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b"/>
                </a:tc>
                <a:extLst>
                  <a:ext uri="{0D108BD9-81ED-4DB2-BD59-A6C34878D82A}">
                    <a16:rowId xmlns:a16="http://schemas.microsoft.com/office/drawing/2014/main" val="478544812"/>
                  </a:ext>
                </a:extLst>
              </a:tr>
              <a:tr h="180000">
                <a:tc vMerge="1">
                  <a:txBody>
                    <a:bodyPr/>
                    <a:lstStyle/>
                    <a:p>
                      <a:endParaRPr kumimoji="1" lang="ja-JP" altLang="en-US"/>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忠岡町</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b"/>
                </a:tc>
                <a:extLst>
                  <a:ext uri="{0D108BD9-81ED-4DB2-BD59-A6C34878D82A}">
                    <a16:rowId xmlns:a16="http://schemas.microsoft.com/office/drawing/2014/main" val="3918036527"/>
                  </a:ext>
                </a:extLst>
              </a:tr>
              <a:tr h="180000">
                <a:tc rowSpan="2">
                  <a:txBody>
                    <a:bodyPr/>
                    <a:lstStyle/>
                    <a:p>
                      <a:pPr algn="ctr" rtl="0" fontAlgn="ctr"/>
                      <a:r>
                        <a:rPr lang="ja-JP" altLang="en-US" sz="1000" u="none" strike="noStrike" dirty="0">
                          <a:effectLst/>
                          <a:latin typeface="Meiryo UI" panose="020B0604030504040204" pitchFamily="50" charset="-128"/>
                          <a:ea typeface="Meiryo UI" panose="020B0604030504040204" pitchFamily="50" charset="-128"/>
                        </a:rPr>
                        <a:t>泉州中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岸和田市</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10</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5</a:t>
                      </a:r>
                    </a:p>
                  </a:txBody>
                  <a:tcPr marL="0" marR="0" marT="0" marB="0" anchor="b"/>
                </a:tc>
                <a:extLst>
                  <a:ext uri="{0D108BD9-81ED-4DB2-BD59-A6C34878D82A}">
                    <a16:rowId xmlns:a16="http://schemas.microsoft.com/office/drawing/2014/main" val="1747754777"/>
                  </a:ext>
                </a:extLst>
              </a:tr>
              <a:tr h="180000">
                <a:tc vMerge="1">
                  <a:txBody>
                    <a:bodyPr/>
                    <a:lstStyle/>
                    <a:p>
                      <a:endParaRPr kumimoji="1" lang="ja-JP" altLang="en-US"/>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貝塚市</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13</a:t>
                      </a:r>
                    </a:p>
                  </a:txBody>
                  <a:tcPr marL="0" marR="0" marT="0" marB="0" anchor="b"/>
                </a:tc>
                <a:extLst>
                  <a:ext uri="{0D108BD9-81ED-4DB2-BD59-A6C34878D82A}">
                    <a16:rowId xmlns:a16="http://schemas.microsoft.com/office/drawing/2014/main" val="3820530147"/>
                  </a:ext>
                </a:extLst>
              </a:tr>
              <a:tr h="180000">
                <a:tc rowSpan="6">
                  <a:txBody>
                    <a:bodyPr/>
                    <a:lstStyle/>
                    <a:p>
                      <a:pPr algn="ctr" rtl="0" fontAlgn="ctr"/>
                      <a:r>
                        <a:rPr lang="ja-JP" altLang="en-US" sz="1000" u="none" strike="noStrike" dirty="0">
                          <a:effectLst/>
                          <a:latin typeface="Meiryo UI" panose="020B0604030504040204" pitchFamily="50" charset="-128"/>
                          <a:ea typeface="Meiryo UI" panose="020B0604030504040204" pitchFamily="50" charset="-128"/>
                        </a:rPr>
                        <a:t>泉州南</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泉佐野市</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b"/>
                </a:tc>
                <a:extLst>
                  <a:ext uri="{0D108BD9-81ED-4DB2-BD59-A6C34878D82A}">
                    <a16:rowId xmlns:a16="http://schemas.microsoft.com/office/drawing/2014/main" val="2886708398"/>
                  </a:ext>
                </a:extLst>
              </a:tr>
              <a:tr h="180000">
                <a:tc vMerge="1">
                  <a:txBody>
                    <a:bodyPr/>
                    <a:lstStyle/>
                    <a:p>
                      <a:endParaRPr kumimoji="1" lang="ja-JP" altLang="en-US"/>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泉南市</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4</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b"/>
                </a:tc>
                <a:extLst>
                  <a:ext uri="{0D108BD9-81ED-4DB2-BD59-A6C34878D82A}">
                    <a16:rowId xmlns:a16="http://schemas.microsoft.com/office/drawing/2014/main" val="3083410553"/>
                  </a:ext>
                </a:extLst>
              </a:tr>
              <a:tr h="180000">
                <a:tc vMerge="1">
                  <a:txBody>
                    <a:bodyPr/>
                    <a:lstStyle/>
                    <a:p>
                      <a:endParaRPr kumimoji="1" lang="ja-JP" altLang="en-US"/>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阪南市</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rPr>
                        <a:t>12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13</a:t>
                      </a:r>
                    </a:p>
                  </a:txBody>
                  <a:tcPr marL="0" marR="0" marT="0" marB="0" anchor="b"/>
                </a:tc>
                <a:extLst>
                  <a:ext uri="{0D108BD9-81ED-4DB2-BD59-A6C34878D82A}">
                    <a16:rowId xmlns:a16="http://schemas.microsoft.com/office/drawing/2014/main" val="1411280404"/>
                  </a:ext>
                </a:extLst>
              </a:tr>
              <a:tr h="180000">
                <a:tc vMerge="1">
                  <a:txBody>
                    <a:bodyPr/>
                    <a:lstStyle/>
                    <a:p>
                      <a:endParaRPr kumimoji="1" lang="ja-JP" altLang="en-US"/>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熊取町</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b"/>
                </a:tc>
                <a:extLst>
                  <a:ext uri="{0D108BD9-81ED-4DB2-BD59-A6C34878D82A}">
                    <a16:rowId xmlns:a16="http://schemas.microsoft.com/office/drawing/2014/main" val="2582959304"/>
                  </a:ext>
                </a:extLst>
              </a:tr>
              <a:tr h="180000">
                <a:tc vMerge="1">
                  <a:txBody>
                    <a:bodyPr/>
                    <a:lstStyle/>
                    <a:p>
                      <a:endParaRPr kumimoji="1" lang="ja-JP" altLang="en-US"/>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田尻町</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0</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b"/>
                </a:tc>
                <a:extLst>
                  <a:ext uri="{0D108BD9-81ED-4DB2-BD59-A6C34878D82A}">
                    <a16:rowId xmlns:a16="http://schemas.microsoft.com/office/drawing/2014/main" val="2415066453"/>
                  </a:ext>
                </a:extLst>
              </a:tr>
              <a:tr h="180000">
                <a:tc vMerge="1">
                  <a:txBody>
                    <a:bodyPr/>
                    <a:lstStyle/>
                    <a:p>
                      <a:endParaRPr kumimoji="1" lang="ja-JP" altLang="en-US"/>
                    </a:p>
                  </a:txBody>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rPr>
                        <a:t>岬町</a:t>
                      </a: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ctr"/>
                      <a:r>
                        <a:rPr lang="en-US" altLang="ja-JP" sz="1000" b="0" i="0" u="none" strike="noStrike" dirty="0">
                          <a:solidFill>
                            <a:schemeClr val="tx1"/>
                          </a:solidFill>
                          <a:effectLst/>
                          <a:latin typeface="Meiryo UI" panose="020B0604030504040204" pitchFamily="50" charset="-128"/>
                          <a:ea typeface="Meiryo UI" panose="020B0604030504040204" pitchFamily="50" charset="-128"/>
                        </a:rPr>
                        <a:t>0</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a:txBody>
                    <a:bodyPr/>
                    <a:lstStyle/>
                    <a:p>
                      <a:pPr algn="ct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0</a:t>
                      </a:r>
                    </a:p>
                  </a:txBody>
                  <a:tcPr marL="0" marR="0" marT="0" marB="0" anchor="b"/>
                </a:tc>
                <a:extLst>
                  <a:ext uri="{0D108BD9-81ED-4DB2-BD59-A6C34878D82A}">
                    <a16:rowId xmlns:a16="http://schemas.microsoft.com/office/drawing/2014/main" val="1838080111"/>
                  </a:ext>
                </a:extLst>
              </a:tr>
              <a:tr h="329473">
                <a:tc gridSpan="2">
                  <a:txBody>
                    <a:bodyPr/>
                    <a:lstStyle/>
                    <a:p>
                      <a:pPr algn="ctr" fontAlgn="ctr"/>
                      <a:r>
                        <a:rPr lang="ja-JP" altLang="en-US" sz="1000" b="1" u="none" strike="noStrike" dirty="0">
                          <a:effectLst/>
                          <a:latin typeface="Meiryo UI" panose="020B0604030504040204" pitchFamily="50" charset="-128"/>
                          <a:ea typeface="Meiryo UI" panose="020B0604030504040204" pitchFamily="50" charset="-128"/>
                        </a:rPr>
                        <a:t>合計</a:t>
                      </a:r>
                      <a:endParaRPr lang="ja-JP" altLang="en-US" sz="1000" b="1" i="0" u="none" strike="noStrike" dirty="0">
                        <a:solidFill>
                          <a:srgbClr val="000000"/>
                        </a:solidFill>
                        <a:effectLst/>
                        <a:latin typeface="Meiryo UI" panose="020B0604030504040204" pitchFamily="50" charset="-128"/>
                        <a:ea typeface="Meiryo UI" panose="020B0604030504040204" pitchFamily="50" charset="-128"/>
                      </a:endParaRPr>
                    </a:p>
                  </a:txBody>
                  <a:tcPr marL="5895" marR="5895" marT="5895" marB="0" anchor="ctr"/>
                </a:tc>
                <a:tc hMerge="1">
                  <a:txBody>
                    <a:bodyPr/>
                    <a:lstStyle/>
                    <a:p>
                      <a:endParaRPr kumimoji="1" lang="ja-JP" altLang="en-US"/>
                    </a:p>
                  </a:txBody>
                  <a:tcPr/>
                </a:tc>
                <a:tc>
                  <a:txBody>
                    <a:bodyPr/>
                    <a:lstStyle/>
                    <a:p>
                      <a:pPr algn="ctr" fontAlgn="ctr"/>
                      <a:r>
                        <a:rPr lang="en-US" altLang="ja-JP" sz="1000" b="1" u="none" strike="noStrike" dirty="0">
                          <a:effectLst/>
                          <a:latin typeface="Meiryo UI" panose="020B0604030504040204" pitchFamily="50" charset="-128"/>
                          <a:ea typeface="Meiryo UI" panose="020B0604030504040204" pitchFamily="50" charset="-128"/>
                        </a:rPr>
                        <a:t>1,622 </a:t>
                      </a:r>
                      <a:endParaRPr lang="en-US" altLang="ja-JP" sz="1000" b="1"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tc>
                  <a:txBody>
                    <a:bodyPr/>
                    <a:lstStyle/>
                    <a:p>
                      <a:pPr algn="ctr" fontAlgn="ctr"/>
                      <a:r>
                        <a:rPr lang="en-US" altLang="ja-JP" sz="1000" b="1" u="none" strike="noStrike" dirty="0">
                          <a:effectLst/>
                          <a:latin typeface="Meiryo UI" panose="020B0604030504040204" pitchFamily="50" charset="-128"/>
                          <a:ea typeface="Meiryo UI" panose="020B0604030504040204" pitchFamily="50" charset="-128"/>
                        </a:rPr>
                        <a:t>1,502 </a:t>
                      </a:r>
                      <a:endParaRPr lang="en-US" altLang="ja-JP" sz="1000" b="1"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tc>
                <a:extLst>
                  <a:ext uri="{0D108BD9-81ED-4DB2-BD59-A6C34878D82A}">
                    <a16:rowId xmlns:a16="http://schemas.microsoft.com/office/drawing/2014/main" val="3994368117"/>
                  </a:ext>
                </a:extLst>
              </a:tr>
            </a:tbl>
          </a:graphicData>
        </a:graphic>
      </p:graphicFrame>
    </p:spTree>
    <p:extLst>
      <p:ext uri="{BB962C8B-B14F-4D97-AF65-F5344CB8AC3E}">
        <p14:creationId xmlns:p14="http://schemas.microsoft.com/office/powerpoint/2010/main" val="4264835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32263" y="518615"/>
            <a:ext cx="7503699" cy="3724096"/>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rPr>
              <a:t>令和３年度就労人数調査の概要</a:t>
            </a:r>
            <a:endParaRPr lang="en-US" altLang="ja-JP" sz="2000" b="1" dirty="0">
              <a:latin typeface="Meiryo UI" panose="020B0604030504040204" pitchFamily="50" charset="-128"/>
              <a:ea typeface="Meiryo UI" panose="020B0604030504040204" pitchFamily="50" charset="-128"/>
            </a:endParaRPr>
          </a:p>
          <a:p>
            <a:endParaRPr lang="en-US" altLang="ja-JP" b="1"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調査対象事業所</a:t>
            </a:r>
            <a:r>
              <a:rPr lang="en-US" altLang="ja-JP" dirty="0">
                <a:latin typeface="Meiryo UI" panose="020B0604030504040204" pitchFamily="50" charset="-128"/>
                <a:ea typeface="Meiryo UI" panose="020B0604030504040204" pitchFamily="50" charset="-128"/>
              </a:rPr>
              <a:t>】</a:t>
            </a:r>
          </a:p>
          <a:p>
            <a:pPr marL="285750" indent="-285750">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rPr>
              <a:t>令和４年４月１日時点で、就労移行支援、就労継続支援</a:t>
            </a:r>
            <a:r>
              <a:rPr lang="en-US" altLang="ja-JP" dirty="0">
                <a:latin typeface="Meiryo UI" panose="020B0604030504040204" pitchFamily="50" charset="-128"/>
                <a:ea typeface="Meiryo UI" panose="020B0604030504040204" pitchFamily="50" charset="-128"/>
              </a:rPr>
              <a:t>A</a:t>
            </a:r>
            <a:r>
              <a:rPr lang="ja-JP" altLang="en-US" dirty="0">
                <a:latin typeface="Meiryo UI" panose="020B0604030504040204" pitchFamily="50" charset="-128"/>
                <a:ea typeface="Meiryo UI" panose="020B0604030504040204" pitchFamily="50" charset="-128"/>
              </a:rPr>
              <a:t>型及びＢ型、就労定着支援の指定を受けている事業所</a:t>
            </a:r>
            <a:endParaRPr lang="en-US" altLang="ja-JP"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rPr>
              <a:t>令和４年４月１日時点で、生活介護、自立訓練（機能訓練・生活訓練）の指定を受けており、令和３年度中に一般就労者を輩出している事業所</a:t>
            </a:r>
          </a:p>
          <a:p>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ただし、以下に該当する事業所は除く。</a:t>
            </a:r>
          </a:p>
          <a:p>
            <a:pPr marL="742950" lvl="1" indent="-285750">
              <a:buFont typeface="Arial" panose="020B0604020202020204" pitchFamily="34" charset="0"/>
              <a:buChar char="•"/>
            </a:pPr>
            <a:r>
              <a:rPr lang="ja-JP" altLang="en-US" dirty="0">
                <a:latin typeface="Meiryo UI" panose="020B0604030504040204" pitchFamily="50" charset="-128"/>
                <a:ea typeface="Meiryo UI" panose="020B0604030504040204" pitchFamily="50" charset="-128"/>
              </a:rPr>
              <a:t>令和４年４月１日時点で当該サービスを休止及び廃止している事業所</a:t>
            </a:r>
          </a:p>
          <a:p>
            <a:pPr marL="742950" lvl="1" indent="-285750">
              <a:buFont typeface="Arial" panose="020B0604020202020204" pitchFamily="34" charset="0"/>
              <a:buChar char="•"/>
            </a:pPr>
            <a:r>
              <a:rPr lang="ja-JP" altLang="en-US" dirty="0">
                <a:latin typeface="Meiryo UI" panose="020B0604030504040204" pitchFamily="50" charset="-128"/>
                <a:ea typeface="Meiryo UI" panose="020B0604030504040204" pitchFamily="50" charset="-128"/>
              </a:rPr>
              <a:t>令和４年４月１日開設（令和３年度中の活動実績がない）事業所</a:t>
            </a:r>
          </a:p>
          <a:p>
            <a:endParaRPr lang="en-US" altLang="ja-JP" b="1" dirty="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調査期間</a:t>
            </a:r>
            <a:r>
              <a:rPr lang="en-US" altLang="ja-JP" dirty="0">
                <a:latin typeface="Meiryo UI" panose="020B0604030504040204" pitchFamily="50" charset="-128"/>
                <a:ea typeface="Meiryo UI" panose="020B0604030504040204" pitchFamily="50" charset="-128"/>
              </a:rPr>
              <a:t>】</a:t>
            </a:r>
          </a:p>
          <a:p>
            <a:r>
              <a:rPr lang="ja-JP" altLang="en-US" dirty="0">
                <a:latin typeface="Meiryo UI" panose="020B0604030504040204" pitchFamily="50" charset="-128"/>
                <a:ea typeface="Meiryo UI" panose="020B0604030504040204" pitchFamily="50" charset="-128"/>
              </a:rPr>
              <a:t>　令和３年５月１１日から同年６月１０日</a:t>
            </a:r>
          </a:p>
        </p:txBody>
      </p:sp>
      <p:sp>
        <p:nvSpPr>
          <p:cNvPr id="4" name="スライド番号プレースホルダー 3"/>
          <p:cNvSpPr>
            <a:spLocks noGrp="1"/>
          </p:cNvSpPr>
          <p:nvPr>
            <p:ph type="sldNum" sz="quarter" idx="12"/>
          </p:nvPr>
        </p:nvSpPr>
        <p:spPr/>
        <p:txBody>
          <a:bodyPr/>
          <a:lstStyle/>
          <a:p>
            <a:fld id="{F7C2ABA0-2C79-4E71-91B6-07983140A210}" type="slidenum">
              <a:rPr kumimoji="1" lang="ja-JP" altLang="en-US" smtClean="0"/>
              <a:t>2</a:t>
            </a:fld>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2944641079"/>
              </p:ext>
            </p:extLst>
          </p:nvPr>
        </p:nvGraphicFramePr>
        <p:xfrm>
          <a:off x="697125" y="4413934"/>
          <a:ext cx="7668952" cy="1741206"/>
        </p:xfrm>
        <a:graphic>
          <a:graphicData uri="http://schemas.openxmlformats.org/drawingml/2006/table">
            <a:tbl>
              <a:tblPr/>
              <a:tblGrid>
                <a:gridCol w="2329593">
                  <a:extLst>
                    <a:ext uri="{9D8B030D-6E8A-4147-A177-3AD203B41FA5}">
                      <a16:colId xmlns:a16="http://schemas.microsoft.com/office/drawing/2014/main" val="3358565006"/>
                    </a:ext>
                  </a:extLst>
                </a:gridCol>
                <a:gridCol w="1326338">
                  <a:extLst>
                    <a:ext uri="{9D8B030D-6E8A-4147-A177-3AD203B41FA5}">
                      <a16:colId xmlns:a16="http://schemas.microsoft.com/office/drawing/2014/main" val="1423670596"/>
                    </a:ext>
                  </a:extLst>
                </a:gridCol>
                <a:gridCol w="1768449">
                  <a:extLst>
                    <a:ext uri="{9D8B030D-6E8A-4147-A177-3AD203B41FA5}">
                      <a16:colId xmlns:a16="http://schemas.microsoft.com/office/drawing/2014/main" val="2176570166"/>
                    </a:ext>
                  </a:extLst>
                </a:gridCol>
                <a:gridCol w="1326338">
                  <a:extLst>
                    <a:ext uri="{9D8B030D-6E8A-4147-A177-3AD203B41FA5}">
                      <a16:colId xmlns:a16="http://schemas.microsoft.com/office/drawing/2014/main" val="2084012704"/>
                    </a:ext>
                  </a:extLst>
                </a:gridCol>
                <a:gridCol w="918234">
                  <a:extLst>
                    <a:ext uri="{9D8B030D-6E8A-4147-A177-3AD203B41FA5}">
                      <a16:colId xmlns:a16="http://schemas.microsoft.com/office/drawing/2014/main" val="2588220372"/>
                    </a:ext>
                  </a:extLst>
                </a:gridCol>
              </a:tblGrid>
              <a:tr h="290201">
                <a:tc>
                  <a:txBody>
                    <a:bodyPr/>
                    <a:lstStyle/>
                    <a:p>
                      <a:pPr algn="l"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指定事業所数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effectLst/>
                          <a:latin typeface="游ゴシック" panose="020B0400000000000000" pitchFamily="50" charset="-128"/>
                          <a:ea typeface="游ゴシック" panose="020B0400000000000000" pitchFamily="50" charset="-128"/>
                        </a:rPr>
                        <a:t>調査対象事業所数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回答事業所数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回収率</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335360"/>
                  </a:ext>
                </a:extLst>
              </a:tr>
              <a:tr h="290201">
                <a:tc>
                  <a:txBody>
                    <a:bodyPr/>
                    <a:lstStyle/>
                    <a:p>
                      <a:pPr algn="l" fontAlgn="ctr"/>
                      <a:r>
                        <a:rPr lang="zh-TW" altLang="en-US" sz="1400" b="0" i="0" u="none" strike="noStrike">
                          <a:solidFill>
                            <a:srgbClr val="000000"/>
                          </a:solidFill>
                          <a:effectLst/>
                          <a:latin typeface="游ゴシック" panose="020B0400000000000000" pitchFamily="50" charset="-128"/>
                          <a:ea typeface="游ゴシック" panose="020B0400000000000000" pitchFamily="50" charset="-128"/>
                        </a:rPr>
                        <a:t>就労移行支援事業所</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337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319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304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95.3%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4688020"/>
                  </a:ext>
                </a:extLst>
              </a:tr>
              <a:tr h="290201">
                <a:tc>
                  <a:txBody>
                    <a:bodyPr/>
                    <a:lstStyle/>
                    <a:p>
                      <a:pPr algn="l" fontAlgn="ctr"/>
                      <a:r>
                        <a:rPr lang="zh-TW" altLang="en-US" sz="1400" b="0" i="0" u="none" strike="noStrike">
                          <a:solidFill>
                            <a:srgbClr val="000000"/>
                          </a:solidFill>
                          <a:effectLst/>
                          <a:latin typeface="游ゴシック" panose="020B0400000000000000" pitchFamily="50" charset="-128"/>
                          <a:ea typeface="游ゴシック" panose="020B0400000000000000" pitchFamily="50" charset="-128"/>
                        </a:rPr>
                        <a:t>就労継続支援</a:t>
                      </a:r>
                      <a:r>
                        <a:rPr lang="en-US" altLang="zh-TW" sz="1400" b="0" i="0" u="none" strike="noStrike">
                          <a:solidFill>
                            <a:srgbClr val="000000"/>
                          </a:solidFill>
                          <a:effectLst/>
                          <a:latin typeface="游ゴシック" panose="020B0400000000000000" pitchFamily="50" charset="-128"/>
                          <a:ea typeface="游ゴシック" panose="020B0400000000000000" pitchFamily="50" charset="-128"/>
                        </a:rPr>
                        <a:t>A</a:t>
                      </a:r>
                      <a:r>
                        <a:rPr lang="zh-TW" altLang="en-US" sz="1400" b="0" i="0" u="none" strike="noStrike">
                          <a:solidFill>
                            <a:srgbClr val="000000"/>
                          </a:solidFill>
                          <a:effectLst/>
                          <a:latin typeface="游ゴシック" panose="020B0400000000000000" pitchFamily="50" charset="-128"/>
                          <a:ea typeface="游ゴシック" panose="020B0400000000000000" pitchFamily="50" charset="-128"/>
                        </a:rPr>
                        <a:t>型事業所</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442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412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388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94.2%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2431833"/>
                  </a:ext>
                </a:extLst>
              </a:tr>
              <a:tr h="290201">
                <a:tc>
                  <a:txBody>
                    <a:bodyPr/>
                    <a:lstStyle/>
                    <a:p>
                      <a:pPr algn="l" fontAlgn="ctr"/>
                      <a:r>
                        <a:rPr lang="zh-TW" altLang="en-US" sz="1400" b="0" i="0" u="none" strike="noStrike">
                          <a:solidFill>
                            <a:srgbClr val="000000"/>
                          </a:solidFill>
                          <a:effectLst/>
                          <a:latin typeface="游ゴシック" panose="020B0400000000000000" pitchFamily="50" charset="-128"/>
                          <a:ea typeface="游ゴシック" panose="020B0400000000000000" pitchFamily="50" charset="-128"/>
                        </a:rPr>
                        <a:t>就労継続支援</a:t>
                      </a:r>
                      <a:r>
                        <a:rPr lang="en-US" altLang="zh-TW" sz="1400" b="0" i="0" u="none" strike="noStrike">
                          <a:solidFill>
                            <a:srgbClr val="000000"/>
                          </a:solidFill>
                          <a:effectLst/>
                          <a:latin typeface="游ゴシック" panose="020B0400000000000000" pitchFamily="50" charset="-128"/>
                          <a:ea typeface="游ゴシック" panose="020B0400000000000000" pitchFamily="50" charset="-128"/>
                        </a:rPr>
                        <a:t>B</a:t>
                      </a:r>
                      <a:r>
                        <a:rPr lang="zh-TW" altLang="en-US" sz="1400" b="0" i="0" u="none" strike="noStrike">
                          <a:solidFill>
                            <a:srgbClr val="000000"/>
                          </a:solidFill>
                          <a:effectLst/>
                          <a:latin typeface="游ゴシック" panose="020B0400000000000000" pitchFamily="50" charset="-128"/>
                          <a:ea typeface="游ゴシック" panose="020B0400000000000000" pitchFamily="50" charset="-128"/>
                        </a:rPr>
                        <a:t>型事業所</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1,369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dirty="0" smtClean="0">
                          <a:solidFill>
                            <a:srgbClr val="000000"/>
                          </a:solidFill>
                          <a:effectLst/>
                          <a:latin typeface="游ゴシック" panose="020B0400000000000000" pitchFamily="50" charset="-128"/>
                          <a:ea typeface="游ゴシック" panose="020B0400000000000000" pitchFamily="50" charset="-128"/>
                        </a:rPr>
                        <a:t>1,331</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1,254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94.2%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2710675"/>
                  </a:ext>
                </a:extLst>
              </a:tr>
              <a:tr h="290201">
                <a:tc>
                  <a:txBody>
                    <a:bodyPr/>
                    <a:lstStyle/>
                    <a:p>
                      <a:pPr algn="l" fontAlgn="ctr"/>
                      <a:r>
                        <a:rPr lang="ja-JP"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就労定着支援事業所</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155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152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148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97.4%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7052889"/>
                  </a:ext>
                </a:extLst>
              </a:tr>
              <a:tr h="290201">
                <a:tc>
                  <a:txBody>
                    <a:bodyPr/>
                    <a:lstStyle/>
                    <a:p>
                      <a:pPr algn="l"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合計</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2,303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2,214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2,094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94.6%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5498454"/>
                  </a:ext>
                </a:extLst>
              </a:tr>
            </a:tbl>
          </a:graphicData>
        </a:graphic>
      </p:graphicFrame>
    </p:spTree>
    <p:extLst>
      <p:ext uri="{BB962C8B-B14F-4D97-AF65-F5344CB8AC3E}">
        <p14:creationId xmlns:p14="http://schemas.microsoft.com/office/powerpoint/2010/main" val="2018746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93682" y="1132768"/>
            <a:ext cx="8072648" cy="1877437"/>
          </a:xfrm>
          <a:prstGeom prst="rect">
            <a:avLst/>
          </a:prstGeom>
          <a:noFill/>
        </p:spPr>
        <p:txBody>
          <a:bodyPr wrap="square" rtlCol="0">
            <a:spAutoFit/>
          </a:bodyPr>
          <a:lstStyle/>
          <a:p>
            <a:r>
              <a:rPr lang="ja-JP" altLang="en-US" sz="2400" b="1" dirty="0">
                <a:latin typeface="Meiryo UI" panose="020B0604030504040204" pitchFamily="50" charset="-128"/>
                <a:ea typeface="Meiryo UI" panose="020B0604030504040204" pitchFamily="50" charset="-128"/>
              </a:rPr>
              <a:t>令和</a:t>
            </a:r>
            <a:r>
              <a:rPr lang="en-US" altLang="ja-JP" sz="2400" b="1" dirty="0">
                <a:latin typeface="Meiryo UI" panose="020B0604030504040204" pitchFamily="50" charset="-128"/>
                <a:ea typeface="Meiryo UI" panose="020B0604030504040204" pitchFamily="50" charset="-128"/>
              </a:rPr>
              <a:t>3</a:t>
            </a:r>
            <a:r>
              <a:rPr lang="ja-JP" altLang="en-US" sz="2400" b="1" dirty="0">
                <a:latin typeface="Meiryo UI" panose="020B0604030504040204" pitchFamily="50" charset="-128"/>
                <a:ea typeface="Meiryo UI" panose="020B0604030504040204" pitchFamily="50" charset="-128"/>
              </a:rPr>
              <a:t>年度就労人数調査の調査結果</a:t>
            </a:r>
            <a:r>
              <a:rPr lang="ja-JP" altLang="en-US" sz="2400" dirty="0">
                <a:latin typeface="Meiryo UI" panose="020B0604030504040204" pitchFamily="50" charset="-128"/>
                <a:ea typeface="Meiryo UI" panose="020B0604030504040204" pitchFamily="50" charset="-128"/>
              </a:rPr>
              <a:t>（括弧内は</a:t>
            </a:r>
            <a:r>
              <a:rPr lang="en-US" altLang="ja-JP" sz="2400" dirty="0">
                <a:latin typeface="Meiryo UI" panose="020B0604030504040204" pitchFamily="50" charset="-128"/>
                <a:ea typeface="Meiryo UI" panose="020B0604030504040204" pitchFamily="50" charset="-128"/>
              </a:rPr>
              <a:t>R5</a:t>
            </a:r>
            <a:r>
              <a:rPr lang="ja-JP" altLang="en-US" sz="2400" dirty="0">
                <a:latin typeface="Meiryo UI" panose="020B0604030504040204" pitchFamily="50" charset="-128"/>
                <a:ea typeface="Meiryo UI" panose="020B0604030504040204" pitchFamily="50" charset="-128"/>
              </a:rPr>
              <a:t>目標値）</a:t>
            </a:r>
            <a:endParaRPr lang="en-US" altLang="ja-JP" sz="2400" dirty="0">
              <a:latin typeface="Meiryo UI" panose="020B0604030504040204" pitchFamily="50" charset="-128"/>
              <a:ea typeface="Meiryo UI" panose="020B0604030504040204" pitchFamily="50" charset="-128"/>
            </a:endParaRPr>
          </a:p>
          <a:p>
            <a:endParaRPr lang="en-US" altLang="ja-JP" sz="2000" b="1"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Ø"/>
            </a:pPr>
            <a:r>
              <a:rPr lang="ja-JP" altLang="en-US" sz="2400" dirty="0">
                <a:latin typeface="Meiryo UI" panose="020B0604030504040204" pitchFamily="50" charset="-128"/>
                <a:ea typeface="Meiryo UI" panose="020B0604030504040204" pitchFamily="50" charset="-128"/>
              </a:rPr>
              <a:t>一般就労へ移行した者</a:t>
            </a:r>
            <a:r>
              <a:rPr lang="en-US" altLang="ja-JP" sz="2400" dirty="0">
                <a:latin typeface="Meiryo UI" panose="020B0604030504040204" pitchFamily="50" charset="-128"/>
                <a:ea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rPr>
              <a:t>：</a:t>
            </a:r>
            <a:r>
              <a:rPr lang="en-US" altLang="ja-JP" sz="2400" dirty="0">
                <a:latin typeface="Meiryo UI" panose="020B0604030504040204" pitchFamily="50" charset="-128"/>
                <a:ea typeface="Meiryo UI" panose="020B0604030504040204" pitchFamily="50" charset="-128"/>
              </a:rPr>
              <a:t>	2,454</a:t>
            </a:r>
            <a:r>
              <a:rPr lang="ja-JP" altLang="en-US" sz="2400" dirty="0">
                <a:latin typeface="Meiryo UI" panose="020B0604030504040204" pitchFamily="50" charset="-128"/>
                <a:ea typeface="Meiryo UI" panose="020B0604030504040204" pitchFamily="50" charset="-128"/>
              </a:rPr>
              <a:t>人（</a:t>
            </a:r>
            <a:r>
              <a:rPr lang="en-US" altLang="ja-JP" sz="2400" dirty="0">
                <a:latin typeface="Meiryo UI" panose="020B0604030504040204" pitchFamily="50" charset="-128"/>
                <a:ea typeface="Meiryo UI" panose="020B0604030504040204" pitchFamily="50" charset="-128"/>
              </a:rPr>
              <a:t>2,826</a:t>
            </a:r>
            <a:r>
              <a:rPr lang="ja-JP" altLang="en-US" sz="2400" dirty="0">
                <a:latin typeface="Meiryo UI" panose="020B0604030504040204" pitchFamily="50" charset="-128"/>
                <a:ea typeface="Meiryo UI" panose="020B0604030504040204" pitchFamily="50" charset="-128"/>
              </a:rPr>
              <a:t>人）</a:t>
            </a:r>
            <a:endParaRPr lang="en-US" altLang="ja-JP" sz="2400" dirty="0">
              <a:latin typeface="Meiryo UI" panose="020B0604030504040204" pitchFamily="50" charset="-128"/>
              <a:ea typeface="Meiryo UI" panose="020B0604030504040204" pitchFamily="50" charset="-128"/>
            </a:endParaRPr>
          </a:p>
          <a:p>
            <a:endParaRPr lang="en-US" altLang="ja-JP" sz="2400" dirty="0">
              <a:latin typeface="Meiryo UI" panose="020B0604030504040204" pitchFamily="50" charset="-128"/>
              <a:ea typeface="Meiryo UI" panose="020B0604030504040204" pitchFamily="50" charset="-128"/>
            </a:endParaRPr>
          </a:p>
          <a:p>
            <a:pPr marL="457200" indent="-457200">
              <a:buFont typeface="Wingdings" panose="05000000000000000000" pitchFamily="2" charset="2"/>
              <a:buChar char="Ø"/>
            </a:pPr>
            <a:r>
              <a:rPr lang="ja-JP" altLang="en-US" sz="2400" dirty="0">
                <a:latin typeface="Meiryo UI" panose="020B0604030504040204" pitchFamily="50" charset="-128"/>
                <a:ea typeface="Meiryo UI" panose="020B0604030504040204" pitchFamily="50" charset="-128"/>
              </a:rPr>
              <a:t>就労定着支援の利用率</a:t>
            </a:r>
            <a:r>
              <a:rPr lang="en-US" altLang="ja-JP" sz="2400" dirty="0">
                <a:latin typeface="Meiryo UI" panose="020B0604030504040204" pitchFamily="50" charset="-128"/>
                <a:ea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rPr>
              <a:t>：</a:t>
            </a:r>
            <a:r>
              <a:rPr lang="en-US" altLang="ja-JP" sz="2400" dirty="0">
                <a:latin typeface="Meiryo UI" panose="020B0604030504040204" pitchFamily="50" charset="-128"/>
                <a:ea typeface="Meiryo UI" panose="020B0604030504040204" pitchFamily="50" charset="-128"/>
              </a:rPr>
              <a:t>	48.7</a:t>
            </a:r>
            <a:r>
              <a:rPr lang="ja-JP" altLang="en-US" sz="2400" dirty="0" smtClean="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a:t>
            </a:r>
            <a:r>
              <a:rPr lang="en-US" altLang="ja-JP" sz="2400" dirty="0">
                <a:latin typeface="Meiryo UI" panose="020B0604030504040204" pitchFamily="50" charset="-128"/>
                <a:ea typeface="Meiryo UI" panose="020B0604030504040204" pitchFamily="50" charset="-128"/>
              </a:rPr>
              <a:t>70.0</a:t>
            </a:r>
            <a:r>
              <a:rPr lang="ja-JP" altLang="en-US" sz="2400" dirty="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a:t>
            </a:r>
            <a:endParaRPr lang="en-US" altLang="ja-JP" sz="24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F7C2ABA0-2C79-4E71-91B6-07983140A210}" type="slidenum">
              <a:rPr kumimoji="1" lang="ja-JP" altLang="en-US" smtClean="0"/>
              <a:t>3</a:t>
            </a:fld>
            <a:endParaRPr kumimoji="1" lang="ja-JP" altLang="en-US" dirty="0"/>
          </a:p>
        </p:txBody>
      </p:sp>
      <p:sp>
        <p:nvSpPr>
          <p:cNvPr id="5" name="テキスト ボックス 4"/>
          <p:cNvSpPr txBox="1"/>
          <p:nvPr/>
        </p:nvSpPr>
        <p:spPr>
          <a:xfrm>
            <a:off x="593682" y="3236798"/>
            <a:ext cx="8072648" cy="892552"/>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a:latin typeface="Meiryo UI" panose="020B0604030504040204" pitchFamily="50" charset="-128"/>
                <a:ea typeface="Meiryo UI" panose="020B0604030504040204" pitchFamily="50" charset="-128"/>
              </a:rPr>
              <a:t>就労定着支援の就労</a:t>
            </a:r>
            <a:r>
              <a:rPr lang="ja-JP" altLang="en-US" sz="2400" dirty="0" smtClean="0">
                <a:latin typeface="Meiryo UI" panose="020B0604030504040204" pitchFamily="50" charset="-128"/>
                <a:ea typeface="Meiryo UI" panose="020B0604030504040204" pitchFamily="50" charset="-128"/>
              </a:rPr>
              <a:t>定着率</a:t>
            </a:r>
            <a:endParaRPr lang="en-US" altLang="ja-JP" sz="2400" dirty="0" smtClean="0">
              <a:latin typeface="Meiryo UI" panose="020B0604030504040204" pitchFamily="50" charset="-128"/>
              <a:ea typeface="Meiryo UI" panose="020B0604030504040204" pitchFamily="50" charset="-128"/>
            </a:endParaRPr>
          </a:p>
          <a:p>
            <a:r>
              <a:rPr lang="ja-JP" altLang="en-US" sz="2400" dirty="0">
                <a:latin typeface="Meiryo UI" panose="020B0604030504040204" pitchFamily="50" charset="-128"/>
                <a:ea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rPr>
              <a:t>　　　</a:t>
            </a:r>
            <a:r>
              <a:rPr lang="en-US" altLang="ja-JP" sz="2400" dirty="0" smtClean="0">
                <a:latin typeface="Meiryo UI" panose="020B0604030504040204" pitchFamily="50" charset="-128"/>
                <a:ea typeface="Meiryo UI" panose="020B0604030504040204" pitchFamily="50" charset="-128"/>
              </a:rPr>
              <a:t>8</a:t>
            </a:r>
            <a:r>
              <a:rPr lang="ja-JP" altLang="en-US" sz="2400" dirty="0">
                <a:latin typeface="Meiryo UI" panose="020B0604030504040204" pitchFamily="50" charset="-128"/>
                <a:ea typeface="Meiryo UI" panose="020B0604030504040204" pitchFamily="50" charset="-128"/>
              </a:rPr>
              <a:t>割以上の事業所の</a:t>
            </a:r>
            <a:r>
              <a:rPr lang="ja-JP" altLang="en-US" sz="2400" dirty="0" smtClean="0">
                <a:latin typeface="Meiryo UI" panose="020B0604030504040204" pitchFamily="50" charset="-128"/>
                <a:ea typeface="Meiryo UI" panose="020B0604030504040204" pitchFamily="50" charset="-128"/>
              </a:rPr>
              <a:t>割合</a:t>
            </a:r>
            <a:r>
              <a:rPr lang="ja-JP" altLang="en-US" sz="2800" dirty="0" smtClean="0">
                <a:latin typeface="Meiryo UI" panose="020B0604030504040204" pitchFamily="50" charset="-128"/>
                <a:ea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rPr>
              <a:t>　：　　　</a:t>
            </a:r>
            <a:r>
              <a:rPr lang="en-US" altLang="ja-JP" sz="2400" dirty="0" smtClean="0">
                <a:latin typeface="Meiryo UI" panose="020B0604030504040204" pitchFamily="50" charset="-128"/>
                <a:ea typeface="Meiryo UI" panose="020B0604030504040204" pitchFamily="50" charset="-128"/>
              </a:rPr>
              <a:t>74.1</a:t>
            </a:r>
            <a:r>
              <a:rPr lang="ja-JP" altLang="en-US" sz="2400" dirty="0" smtClean="0">
                <a:latin typeface="Meiryo UI" panose="020B0604030504040204" pitchFamily="50" charset="-128"/>
                <a:ea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rPr>
              <a:t>70.0</a:t>
            </a:r>
            <a:r>
              <a:rPr lang="ja-JP" altLang="en-US" sz="2400" dirty="0" smtClean="0">
                <a:latin typeface="Meiryo UI" panose="020B0604030504040204" pitchFamily="50" charset="-128"/>
                <a:ea typeface="Meiryo UI" panose="020B0604030504040204" pitchFamily="50" charset="-128"/>
              </a:rPr>
              <a:t>％）</a:t>
            </a:r>
            <a:endParaRPr lang="en-US" altLang="ja-JP"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66926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19454" y="285524"/>
            <a:ext cx="1286028"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基礎データ</a:t>
            </a:r>
            <a:endParaRPr lang="en-US" altLang="ja-JP" sz="1200"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319454" y="699994"/>
            <a:ext cx="3784978"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各年度３月３１日時点の手帳保持者数</a:t>
            </a:r>
            <a:endParaRPr lang="en-US" altLang="ja-JP" sz="1600"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3825650" y="940195"/>
            <a:ext cx="1690226"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出典：福祉行政の概要</a:t>
            </a:r>
            <a:endParaRPr lang="en-US" altLang="ja-JP" sz="1100" dirty="0">
              <a:latin typeface="Meiryo UI" panose="020B0604030504040204" pitchFamily="50" charset="-128"/>
              <a:ea typeface="Meiryo UI" panose="020B0604030504040204" pitchFamily="50" charset="-128"/>
            </a:endParaRPr>
          </a:p>
        </p:txBody>
      </p:sp>
      <p:sp>
        <p:nvSpPr>
          <p:cNvPr id="9" name="スライド番号プレースホルダー 8"/>
          <p:cNvSpPr>
            <a:spLocks noGrp="1"/>
          </p:cNvSpPr>
          <p:nvPr>
            <p:ph type="sldNum" sz="quarter" idx="12"/>
          </p:nvPr>
        </p:nvSpPr>
        <p:spPr/>
        <p:txBody>
          <a:bodyPr/>
          <a:lstStyle/>
          <a:p>
            <a:fld id="{F7C2ABA0-2C79-4E71-91B6-07983140A210}" type="slidenum">
              <a:rPr kumimoji="1" lang="ja-JP" altLang="en-US" smtClean="0"/>
              <a:t>4</a:t>
            </a:fld>
            <a:endParaRPr kumimoji="1"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1594831817"/>
              </p:ext>
            </p:extLst>
          </p:nvPr>
        </p:nvGraphicFramePr>
        <p:xfrm>
          <a:off x="319453" y="1297188"/>
          <a:ext cx="4998135" cy="2175930"/>
        </p:xfrm>
        <a:graphic>
          <a:graphicData uri="http://schemas.openxmlformats.org/drawingml/2006/table">
            <a:tbl>
              <a:tblPr/>
              <a:tblGrid>
                <a:gridCol w="1597893">
                  <a:extLst>
                    <a:ext uri="{9D8B030D-6E8A-4147-A177-3AD203B41FA5}">
                      <a16:colId xmlns:a16="http://schemas.microsoft.com/office/drawing/2014/main" val="1922901937"/>
                    </a:ext>
                  </a:extLst>
                </a:gridCol>
                <a:gridCol w="685221">
                  <a:extLst>
                    <a:ext uri="{9D8B030D-6E8A-4147-A177-3AD203B41FA5}">
                      <a16:colId xmlns:a16="http://schemas.microsoft.com/office/drawing/2014/main" val="292673628"/>
                    </a:ext>
                  </a:extLst>
                </a:gridCol>
                <a:gridCol w="698148">
                  <a:extLst>
                    <a:ext uri="{9D8B030D-6E8A-4147-A177-3AD203B41FA5}">
                      <a16:colId xmlns:a16="http://schemas.microsoft.com/office/drawing/2014/main" val="310047003"/>
                    </a:ext>
                  </a:extLst>
                </a:gridCol>
                <a:gridCol w="698148">
                  <a:extLst>
                    <a:ext uri="{9D8B030D-6E8A-4147-A177-3AD203B41FA5}">
                      <a16:colId xmlns:a16="http://schemas.microsoft.com/office/drawing/2014/main" val="1000089801"/>
                    </a:ext>
                  </a:extLst>
                </a:gridCol>
                <a:gridCol w="633505">
                  <a:extLst>
                    <a:ext uri="{9D8B030D-6E8A-4147-A177-3AD203B41FA5}">
                      <a16:colId xmlns:a16="http://schemas.microsoft.com/office/drawing/2014/main" val="2011101102"/>
                    </a:ext>
                  </a:extLst>
                </a:gridCol>
                <a:gridCol w="685220">
                  <a:extLst>
                    <a:ext uri="{9D8B030D-6E8A-4147-A177-3AD203B41FA5}">
                      <a16:colId xmlns:a16="http://schemas.microsoft.com/office/drawing/2014/main" val="111142513"/>
                    </a:ext>
                  </a:extLst>
                </a:gridCol>
              </a:tblGrid>
              <a:tr h="435186">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単位：人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000" b="0" i="0" u="none" strike="noStrike" dirty="0">
                          <a:solidFill>
                            <a:srgbClr val="000000"/>
                          </a:solidFill>
                          <a:effectLst/>
                          <a:latin typeface="Meiryo UI" panose="020B0604030504040204" pitchFamily="50" charset="-128"/>
                          <a:ea typeface="Meiryo UI" panose="020B0604030504040204" pitchFamily="50" charset="-128"/>
                        </a:rPr>
                        <a:t>H29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000" b="0" i="0" u="none" strike="noStrike" dirty="0">
                          <a:solidFill>
                            <a:srgbClr val="000000"/>
                          </a:solidFill>
                          <a:effectLst/>
                          <a:latin typeface="Meiryo UI" panose="020B0604030504040204" pitchFamily="50" charset="-128"/>
                          <a:ea typeface="Meiryo UI" panose="020B0604030504040204" pitchFamily="50" charset="-128"/>
                        </a:rPr>
                        <a:t>H30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000" b="0" i="0" u="none" strike="noStrike" dirty="0">
                          <a:solidFill>
                            <a:srgbClr val="000000"/>
                          </a:solidFill>
                          <a:effectLst/>
                          <a:latin typeface="Meiryo UI" panose="020B0604030504040204" pitchFamily="50" charset="-128"/>
                          <a:ea typeface="Meiryo UI" panose="020B0604030504040204" pitchFamily="50" charset="-128"/>
                        </a:rPr>
                        <a:t>R1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000" b="0" i="0" u="none" strike="noStrike" dirty="0">
                          <a:solidFill>
                            <a:srgbClr val="000000"/>
                          </a:solidFill>
                          <a:effectLst/>
                          <a:latin typeface="Meiryo UI" panose="020B0604030504040204" pitchFamily="50" charset="-128"/>
                          <a:ea typeface="Meiryo UI" panose="020B0604030504040204" pitchFamily="50" charset="-128"/>
                        </a:rPr>
                        <a:t>R2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US" sz="1000" b="0" i="0" u="none" strike="noStrike" dirty="0">
                          <a:solidFill>
                            <a:srgbClr val="000000"/>
                          </a:solidFill>
                          <a:effectLst/>
                          <a:latin typeface="Meiryo UI" panose="020B0604030504040204" pitchFamily="50" charset="-128"/>
                          <a:ea typeface="Meiryo UI" panose="020B0604030504040204" pitchFamily="50" charset="-128"/>
                        </a:rPr>
                        <a:t>R3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35438181"/>
                  </a:ext>
                </a:extLst>
              </a:tr>
              <a:tr h="435186">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身体障がい者手帳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390,642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389,003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385,134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380,485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377,667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7016712"/>
                  </a:ext>
                </a:extLst>
              </a:tr>
              <a:tr h="435186">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療育手帳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82,028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85,487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88,930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91,962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95,624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9585048"/>
                  </a:ext>
                </a:extLst>
              </a:tr>
              <a:tr h="435186">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精神障がい者保健福祉手帳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87,045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92,637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100,109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104,629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111,415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5853544"/>
                  </a:ext>
                </a:extLst>
              </a:tr>
              <a:tr h="435186">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合計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559,715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567,127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574,173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577,076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584,706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1867063"/>
                  </a:ext>
                </a:extLst>
              </a:tr>
            </a:tbl>
          </a:graphicData>
        </a:graphic>
      </p:graphicFrame>
      <p:graphicFrame>
        <p:nvGraphicFramePr>
          <p:cNvPr id="13" name="グラフ 12">
            <a:extLst>
              <a:ext uri="{FF2B5EF4-FFF2-40B4-BE49-F238E27FC236}">
                <a16:creationId xmlns:a16="http://schemas.microsoft.com/office/drawing/2014/main" id="{00000000-0008-0000-1200-000002000000}"/>
              </a:ext>
            </a:extLst>
          </p:cNvPr>
          <p:cNvGraphicFramePr>
            <a:graphicFrameLocks/>
          </p:cNvGraphicFramePr>
          <p:nvPr>
            <p:extLst>
              <p:ext uri="{D42A27DB-BD31-4B8C-83A1-F6EECF244321}">
                <p14:modId xmlns:p14="http://schemas.microsoft.com/office/powerpoint/2010/main" val="2848302431"/>
              </p:ext>
            </p:extLst>
          </p:nvPr>
        </p:nvGraphicFramePr>
        <p:xfrm>
          <a:off x="5515876" y="243500"/>
          <a:ext cx="3316550" cy="32296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グラフ 13">
            <a:extLst>
              <a:ext uri="{FF2B5EF4-FFF2-40B4-BE49-F238E27FC236}">
                <a16:creationId xmlns:a16="http://schemas.microsoft.com/office/drawing/2014/main" id="{00000000-0008-0000-1200-000003000000}"/>
              </a:ext>
            </a:extLst>
          </p:cNvPr>
          <p:cNvGraphicFramePr>
            <a:graphicFrameLocks/>
          </p:cNvGraphicFramePr>
          <p:nvPr>
            <p:extLst>
              <p:ext uri="{D42A27DB-BD31-4B8C-83A1-F6EECF244321}">
                <p14:modId xmlns:p14="http://schemas.microsoft.com/office/powerpoint/2010/main" val="803714385"/>
              </p:ext>
            </p:extLst>
          </p:nvPr>
        </p:nvGraphicFramePr>
        <p:xfrm>
          <a:off x="319454" y="3699306"/>
          <a:ext cx="4170660" cy="26140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グラフ 14">
            <a:extLst>
              <a:ext uri="{FF2B5EF4-FFF2-40B4-BE49-F238E27FC236}">
                <a16:creationId xmlns:a16="http://schemas.microsoft.com/office/drawing/2014/main" id="{00000000-0008-0000-1200-000004000000}"/>
              </a:ext>
            </a:extLst>
          </p:cNvPr>
          <p:cNvGraphicFramePr>
            <a:graphicFrameLocks/>
          </p:cNvGraphicFramePr>
          <p:nvPr>
            <p:extLst>
              <p:ext uri="{D42A27DB-BD31-4B8C-83A1-F6EECF244321}">
                <p14:modId xmlns:p14="http://schemas.microsoft.com/office/powerpoint/2010/main" val="1832550019"/>
              </p:ext>
            </p:extLst>
          </p:nvPr>
        </p:nvGraphicFramePr>
        <p:xfrm>
          <a:off x="4804012" y="3699306"/>
          <a:ext cx="4028414" cy="261400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39262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8"/>
          <p:cNvSpPr>
            <a:spLocks noGrp="1"/>
          </p:cNvSpPr>
          <p:nvPr>
            <p:ph type="sldNum" sz="quarter" idx="12"/>
          </p:nvPr>
        </p:nvSpPr>
        <p:spPr/>
        <p:txBody>
          <a:bodyPr/>
          <a:lstStyle/>
          <a:p>
            <a:fld id="{F7C2ABA0-2C79-4E71-91B6-07983140A210}" type="slidenum">
              <a:rPr kumimoji="1" lang="ja-JP" altLang="en-US" smtClean="0"/>
              <a:t>5</a:t>
            </a:fld>
            <a:endParaRPr kumimoji="1" lang="ja-JP" altLang="en-US" dirty="0"/>
          </a:p>
        </p:txBody>
      </p:sp>
      <p:sp>
        <p:nvSpPr>
          <p:cNvPr id="13" name="テキスト ボックス 12"/>
          <p:cNvSpPr txBox="1"/>
          <p:nvPr/>
        </p:nvSpPr>
        <p:spPr>
          <a:xfrm>
            <a:off x="2207027" y="583993"/>
            <a:ext cx="4729946" cy="338554"/>
          </a:xfrm>
          <a:prstGeom prst="rect">
            <a:avLst/>
          </a:prstGeom>
          <a:noFill/>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rPr>
              <a:t>各年度４月１日時点での就労系サービスの利用者数</a:t>
            </a:r>
            <a:endParaRPr lang="en-US" altLang="ja-JP" sz="16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69579" y="476271"/>
            <a:ext cx="1286028"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基礎データ</a:t>
            </a:r>
            <a:endParaRPr lang="en-US" altLang="ja-JP" sz="1200" dirty="0">
              <a:latin typeface="Meiryo UI" panose="020B0604030504040204" pitchFamily="50" charset="-128"/>
              <a:ea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2572562524"/>
              </p:ext>
            </p:extLst>
          </p:nvPr>
        </p:nvGraphicFramePr>
        <p:xfrm>
          <a:off x="1854817" y="983105"/>
          <a:ext cx="5434366" cy="1428750"/>
        </p:xfrm>
        <a:graphic>
          <a:graphicData uri="http://schemas.openxmlformats.org/drawingml/2006/table">
            <a:tbl>
              <a:tblPr/>
              <a:tblGrid>
                <a:gridCol w="1458001">
                  <a:extLst>
                    <a:ext uri="{9D8B030D-6E8A-4147-A177-3AD203B41FA5}">
                      <a16:colId xmlns:a16="http://schemas.microsoft.com/office/drawing/2014/main" val="135982695"/>
                    </a:ext>
                  </a:extLst>
                </a:gridCol>
                <a:gridCol w="795273">
                  <a:extLst>
                    <a:ext uri="{9D8B030D-6E8A-4147-A177-3AD203B41FA5}">
                      <a16:colId xmlns:a16="http://schemas.microsoft.com/office/drawing/2014/main" val="2775501307"/>
                    </a:ext>
                  </a:extLst>
                </a:gridCol>
                <a:gridCol w="795273">
                  <a:extLst>
                    <a:ext uri="{9D8B030D-6E8A-4147-A177-3AD203B41FA5}">
                      <a16:colId xmlns:a16="http://schemas.microsoft.com/office/drawing/2014/main" val="1372322551"/>
                    </a:ext>
                  </a:extLst>
                </a:gridCol>
                <a:gridCol w="795273">
                  <a:extLst>
                    <a:ext uri="{9D8B030D-6E8A-4147-A177-3AD203B41FA5}">
                      <a16:colId xmlns:a16="http://schemas.microsoft.com/office/drawing/2014/main" val="1059596448"/>
                    </a:ext>
                  </a:extLst>
                </a:gridCol>
                <a:gridCol w="795273">
                  <a:extLst>
                    <a:ext uri="{9D8B030D-6E8A-4147-A177-3AD203B41FA5}">
                      <a16:colId xmlns:a16="http://schemas.microsoft.com/office/drawing/2014/main" val="619912833"/>
                    </a:ext>
                  </a:extLst>
                </a:gridCol>
                <a:gridCol w="795273">
                  <a:extLst>
                    <a:ext uri="{9D8B030D-6E8A-4147-A177-3AD203B41FA5}">
                      <a16:colId xmlns:a16="http://schemas.microsoft.com/office/drawing/2014/main" val="361004081"/>
                    </a:ext>
                  </a:extLst>
                </a:gridCol>
              </a:tblGrid>
              <a:tr h="238125">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　（単位：人）</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eiryo UI" panose="020B0604030504040204" pitchFamily="50" charset="-128"/>
                          <a:ea typeface="Meiryo UI" panose="020B0604030504040204" pitchFamily="50" charset="-128"/>
                        </a:rPr>
                        <a:t>H30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eiryo UI" panose="020B0604030504040204" pitchFamily="50" charset="-128"/>
                          <a:ea typeface="Meiryo UI" panose="020B0604030504040204" pitchFamily="50" charset="-128"/>
                        </a:rPr>
                        <a:t>R1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eiryo UI" panose="020B0604030504040204" pitchFamily="50" charset="-128"/>
                          <a:ea typeface="Meiryo UI" panose="020B0604030504040204" pitchFamily="50" charset="-128"/>
                        </a:rPr>
                        <a:t>R2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eiryo UI" panose="020B0604030504040204" pitchFamily="50" charset="-128"/>
                          <a:ea typeface="Meiryo UI" panose="020B0604030504040204" pitchFamily="50" charset="-128"/>
                        </a:rPr>
                        <a:t>R3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Meiryo UI" panose="020B0604030504040204" pitchFamily="50" charset="-128"/>
                          <a:ea typeface="Meiryo UI" panose="020B0604030504040204" pitchFamily="50" charset="-128"/>
                        </a:rPr>
                        <a:t>R4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8468074"/>
                  </a:ext>
                </a:extLst>
              </a:tr>
              <a:tr h="238125">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就労移行支援</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3,229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3,390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3,760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3,841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3,835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0032593"/>
                  </a:ext>
                </a:extLst>
              </a:tr>
              <a:tr h="238125">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就労継続支援</a:t>
                      </a:r>
                      <a:r>
                        <a:rPr lang="en-US" sz="1100" b="0" i="0" u="none" strike="noStrike">
                          <a:solidFill>
                            <a:srgbClr val="000000"/>
                          </a:solidFill>
                          <a:effectLst/>
                          <a:latin typeface="Meiryo UI" panose="020B0604030504040204" pitchFamily="50" charset="-128"/>
                          <a:ea typeface="Meiryo UI" panose="020B0604030504040204" pitchFamily="50" charset="-128"/>
                        </a:rPr>
                        <a:t>A</a:t>
                      </a:r>
                      <a:r>
                        <a:rPr lang="ja-JP" altLang="en-US" sz="1100" b="0" i="0" u="none" strike="noStrike">
                          <a:solidFill>
                            <a:srgbClr val="000000"/>
                          </a:solidFill>
                          <a:effectLst/>
                          <a:latin typeface="Meiryo UI" panose="020B0604030504040204" pitchFamily="50" charset="-128"/>
                          <a:ea typeface="Meiryo UI" panose="020B0604030504040204" pitchFamily="50" charset="-128"/>
                        </a:rPr>
                        <a:t>型</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5,388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5,750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6,291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6,904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7,680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120277"/>
                  </a:ext>
                </a:extLst>
              </a:tr>
              <a:tr h="238125">
                <a:tc>
                  <a:txBody>
                    <a:bodyPr/>
                    <a:lstStyle/>
                    <a:p>
                      <a:pPr algn="l" fontAlgn="b"/>
                      <a:r>
                        <a:rPr lang="ja-JP" altLang="en-US" sz="1100" b="0" i="0" u="none" strike="noStrike">
                          <a:solidFill>
                            <a:srgbClr val="000000"/>
                          </a:solidFill>
                          <a:effectLst/>
                          <a:latin typeface="Meiryo UI" panose="020B0604030504040204" pitchFamily="50" charset="-128"/>
                          <a:ea typeface="Meiryo UI" panose="020B0604030504040204" pitchFamily="50" charset="-128"/>
                        </a:rPr>
                        <a:t>就労継続支援</a:t>
                      </a:r>
                      <a:r>
                        <a:rPr lang="en-US" sz="1100" b="0" i="0" u="none" strike="noStrike">
                          <a:solidFill>
                            <a:srgbClr val="000000"/>
                          </a:solidFill>
                          <a:effectLst/>
                          <a:latin typeface="Meiryo UI" panose="020B0604030504040204" pitchFamily="50" charset="-128"/>
                          <a:ea typeface="Meiryo UI" panose="020B0604030504040204" pitchFamily="50" charset="-128"/>
                        </a:rPr>
                        <a:t>B</a:t>
                      </a:r>
                      <a:r>
                        <a:rPr lang="ja-JP" altLang="en-US" sz="1100" b="0" i="0" u="none" strike="noStrike">
                          <a:solidFill>
                            <a:srgbClr val="000000"/>
                          </a:solidFill>
                          <a:effectLst/>
                          <a:latin typeface="Meiryo UI" panose="020B0604030504040204" pitchFamily="50" charset="-128"/>
                          <a:ea typeface="Meiryo UI" panose="020B0604030504040204" pitchFamily="50" charset="-128"/>
                        </a:rPr>
                        <a:t>型</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14,173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16,564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17,959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20,436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23,344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6064266"/>
                  </a:ext>
                </a:extLst>
              </a:tr>
              <a:tr h="238125">
                <a:tc>
                  <a:txBody>
                    <a:bodyPr/>
                    <a:lstStyle/>
                    <a:p>
                      <a:pPr algn="l" fontAlgn="b"/>
                      <a:r>
                        <a:rPr lang="zh-CN" altLang="en-US" sz="1100" b="0" i="0" u="none" strike="noStrike">
                          <a:solidFill>
                            <a:srgbClr val="000000"/>
                          </a:solidFill>
                          <a:effectLst/>
                          <a:latin typeface="Meiryo UI" panose="020B0604030504040204" pitchFamily="50" charset="-128"/>
                          <a:ea typeface="Meiryo UI" panose="020B0604030504040204" pitchFamily="50" charset="-128"/>
                        </a:rPr>
                        <a:t>就労定着支援</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1,207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1,410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1,502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9387067"/>
                  </a:ext>
                </a:extLst>
              </a:tr>
              <a:tr h="238125">
                <a:tc>
                  <a:txBody>
                    <a:bodyPr/>
                    <a:lstStyle/>
                    <a:p>
                      <a:pPr algn="l" fontAlgn="b"/>
                      <a:r>
                        <a:rPr lang="ja-JP" altLang="en-US" sz="1100" b="0" i="0" u="none" strike="noStrike" dirty="0">
                          <a:solidFill>
                            <a:srgbClr val="000000"/>
                          </a:solidFill>
                          <a:effectLst/>
                          <a:latin typeface="Meiryo UI" panose="020B0604030504040204" pitchFamily="50" charset="-128"/>
                          <a:ea typeface="Meiryo UI" panose="020B0604030504040204" pitchFamily="50" charset="-128"/>
                        </a:rPr>
                        <a:t>合計</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22,790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25,704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29,217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a:solidFill>
                            <a:srgbClr val="000000"/>
                          </a:solidFill>
                          <a:effectLst/>
                          <a:latin typeface="Meiryo UI" panose="020B0604030504040204" pitchFamily="50" charset="-128"/>
                          <a:ea typeface="Meiryo UI" panose="020B0604030504040204" pitchFamily="50" charset="-128"/>
                        </a:rPr>
                        <a:t>32,591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36,361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2580435"/>
                  </a:ext>
                </a:extLst>
              </a:tr>
            </a:tbl>
          </a:graphicData>
        </a:graphic>
      </p:graphicFrame>
      <p:graphicFrame>
        <p:nvGraphicFramePr>
          <p:cNvPr id="12" name="グラフ 11">
            <a:extLst>
              <a:ext uri="{FF2B5EF4-FFF2-40B4-BE49-F238E27FC236}">
                <a16:creationId xmlns:a16="http://schemas.microsoft.com/office/drawing/2014/main" id="{00000000-0008-0000-0500-000002000000}"/>
              </a:ext>
            </a:extLst>
          </p:cNvPr>
          <p:cNvGraphicFramePr>
            <a:graphicFrameLocks/>
          </p:cNvGraphicFramePr>
          <p:nvPr>
            <p:extLst>
              <p:ext uri="{D42A27DB-BD31-4B8C-83A1-F6EECF244321}">
                <p14:modId xmlns:p14="http://schemas.microsoft.com/office/powerpoint/2010/main" val="696107737"/>
              </p:ext>
            </p:extLst>
          </p:nvPr>
        </p:nvGraphicFramePr>
        <p:xfrm>
          <a:off x="243142" y="2607400"/>
          <a:ext cx="8436624" cy="37743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18251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8"/>
          <p:cNvSpPr>
            <a:spLocks noGrp="1"/>
          </p:cNvSpPr>
          <p:nvPr>
            <p:ph type="sldNum" sz="quarter" idx="12"/>
          </p:nvPr>
        </p:nvSpPr>
        <p:spPr/>
        <p:txBody>
          <a:bodyPr/>
          <a:lstStyle/>
          <a:p>
            <a:fld id="{F7C2ABA0-2C79-4E71-91B6-07983140A210}" type="slidenum">
              <a:rPr kumimoji="1" lang="ja-JP" altLang="en-US" smtClean="0"/>
              <a:t>6</a:t>
            </a:fld>
            <a:endParaRPr kumimoji="1" lang="ja-JP" altLang="en-US" dirty="0"/>
          </a:p>
        </p:txBody>
      </p:sp>
      <p:sp>
        <p:nvSpPr>
          <p:cNvPr id="13" name="テキスト ボックス 12"/>
          <p:cNvSpPr txBox="1"/>
          <p:nvPr/>
        </p:nvSpPr>
        <p:spPr>
          <a:xfrm>
            <a:off x="3032716" y="946276"/>
            <a:ext cx="3078567"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就労系サービスの事業所数の推移</a:t>
            </a:r>
            <a:endParaRPr lang="en-US" altLang="ja-JP" sz="16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7350503" y="5914134"/>
            <a:ext cx="1603429"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出典：国保連データ</a:t>
            </a:r>
            <a:endParaRPr lang="en-US" altLang="ja-JP" sz="1100"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7606167" y="2027860"/>
            <a:ext cx="1366080" cy="276999"/>
          </a:xfrm>
          <a:prstGeom prst="rect">
            <a:avLst/>
          </a:prstGeom>
          <a:solidFill>
            <a:schemeClr val="bg1"/>
          </a:solidFill>
          <a:ln w="50800" cmpd="dbl">
            <a:solidFill>
              <a:schemeClr val="tx1"/>
            </a:solidFill>
          </a:ln>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就労継続支援</a:t>
            </a:r>
            <a:r>
              <a:rPr kumimoji="1" lang="en-US" altLang="ja-JP" sz="1200" dirty="0">
                <a:latin typeface="Meiryo UI" panose="020B0604030504040204" pitchFamily="50" charset="-128"/>
                <a:ea typeface="Meiryo UI" panose="020B0604030504040204" pitchFamily="50" charset="-128"/>
              </a:rPr>
              <a:t>B</a:t>
            </a:r>
            <a:r>
              <a:rPr kumimoji="1" lang="ja-JP" altLang="en-US" sz="1200" dirty="0">
                <a:latin typeface="Meiryo UI" panose="020B0604030504040204" pitchFamily="50" charset="-128"/>
                <a:ea typeface="Meiryo UI" panose="020B0604030504040204" pitchFamily="50" charset="-128"/>
              </a:rPr>
              <a:t>型</a:t>
            </a:r>
          </a:p>
        </p:txBody>
      </p:sp>
      <p:sp>
        <p:nvSpPr>
          <p:cNvPr id="8" name="テキスト ボックス 7"/>
          <p:cNvSpPr txBox="1"/>
          <p:nvPr/>
        </p:nvSpPr>
        <p:spPr>
          <a:xfrm>
            <a:off x="7606167" y="3969380"/>
            <a:ext cx="1366080" cy="276999"/>
          </a:xfrm>
          <a:prstGeom prst="rect">
            <a:avLst/>
          </a:prstGeom>
          <a:solidFill>
            <a:schemeClr val="bg1"/>
          </a:solidFill>
          <a:ln w="31750" cmpd="sng">
            <a:solidFill>
              <a:schemeClr val="tx1"/>
            </a:solidFill>
            <a:prstDash val="sysDot"/>
          </a:ln>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就労継続支援</a:t>
            </a:r>
            <a:r>
              <a:rPr kumimoji="1" lang="en-US" altLang="ja-JP" sz="1200" dirty="0">
                <a:latin typeface="Meiryo UI" panose="020B0604030504040204" pitchFamily="50" charset="-128"/>
                <a:ea typeface="Meiryo UI" panose="020B0604030504040204" pitchFamily="50" charset="-128"/>
              </a:rPr>
              <a:t>A</a:t>
            </a:r>
            <a:r>
              <a:rPr kumimoji="1" lang="ja-JP" altLang="en-US" sz="1200" dirty="0">
                <a:latin typeface="Meiryo UI" panose="020B0604030504040204" pitchFamily="50" charset="-128"/>
                <a:ea typeface="Meiryo UI" panose="020B0604030504040204" pitchFamily="50" charset="-128"/>
              </a:rPr>
              <a:t>型</a:t>
            </a:r>
          </a:p>
        </p:txBody>
      </p:sp>
      <p:sp>
        <p:nvSpPr>
          <p:cNvPr id="10" name="テキスト ボックス 9"/>
          <p:cNvSpPr txBox="1"/>
          <p:nvPr/>
        </p:nvSpPr>
        <p:spPr>
          <a:xfrm>
            <a:off x="7606167" y="4417563"/>
            <a:ext cx="1107996" cy="276999"/>
          </a:xfrm>
          <a:prstGeom prst="rect">
            <a:avLst/>
          </a:prstGeom>
          <a:solidFill>
            <a:schemeClr val="bg1"/>
          </a:solidFill>
          <a:ln w="25400" cmpd="sng">
            <a:solidFill>
              <a:schemeClr val="tx1"/>
            </a:solidFill>
            <a:prstDash val="solid"/>
          </a:ln>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就労移行支援</a:t>
            </a:r>
          </a:p>
        </p:txBody>
      </p:sp>
      <p:sp>
        <p:nvSpPr>
          <p:cNvPr id="12" name="テキスト ボックス 11"/>
          <p:cNvSpPr txBox="1"/>
          <p:nvPr/>
        </p:nvSpPr>
        <p:spPr>
          <a:xfrm>
            <a:off x="7615615" y="4923365"/>
            <a:ext cx="1107996" cy="276999"/>
          </a:xfrm>
          <a:prstGeom prst="rect">
            <a:avLst/>
          </a:prstGeom>
          <a:solidFill>
            <a:schemeClr val="bg1"/>
          </a:solidFill>
          <a:ln w="25400" cmpd="sng">
            <a:solidFill>
              <a:schemeClr val="tx1"/>
            </a:solidFill>
            <a:prstDash val="lgDashDot"/>
          </a:ln>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就労</a:t>
            </a:r>
            <a:r>
              <a:rPr lang="ja-JP" altLang="en-US" sz="1200" dirty="0">
                <a:latin typeface="Meiryo UI" panose="020B0604030504040204" pitchFamily="50" charset="-128"/>
                <a:ea typeface="Meiryo UI" panose="020B0604030504040204" pitchFamily="50" charset="-128"/>
              </a:rPr>
              <a:t>定着</a:t>
            </a:r>
            <a:r>
              <a:rPr kumimoji="1" lang="ja-JP" altLang="en-US" sz="1200" dirty="0">
                <a:latin typeface="Meiryo UI" panose="020B0604030504040204" pitchFamily="50" charset="-128"/>
                <a:ea typeface="Meiryo UI" panose="020B0604030504040204" pitchFamily="50" charset="-128"/>
              </a:rPr>
              <a:t>支援</a:t>
            </a:r>
          </a:p>
        </p:txBody>
      </p:sp>
      <p:sp>
        <p:nvSpPr>
          <p:cNvPr id="16" name="テキスト ボックス 15"/>
          <p:cNvSpPr txBox="1"/>
          <p:nvPr/>
        </p:nvSpPr>
        <p:spPr>
          <a:xfrm>
            <a:off x="469579" y="476271"/>
            <a:ext cx="1286028"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基礎データ</a:t>
            </a:r>
            <a:endParaRPr lang="en-US" altLang="ja-JP" sz="1200" dirty="0">
              <a:latin typeface="Meiryo UI" panose="020B0604030504040204" pitchFamily="50" charset="-128"/>
              <a:ea typeface="Meiryo UI" panose="020B0604030504040204" pitchFamily="50" charset="-128"/>
            </a:endParaRPr>
          </a:p>
        </p:txBody>
      </p:sp>
      <p:graphicFrame>
        <p:nvGraphicFramePr>
          <p:cNvPr id="11" name="グラフ 10">
            <a:extLst>
              <a:ext uri="{FF2B5EF4-FFF2-40B4-BE49-F238E27FC236}">
                <a16:creationId xmlns:a16="http://schemas.microsoft.com/office/drawing/2014/main" id="{9194F7DC-2D04-46A3-9437-CF8968A555B2}"/>
              </a:ext>
            </a:extLst>
          </p:cNvPr>
          <p:cNvGraphicFramePr>
            <a:graphicFrameLocks/>
          </p:cNvGraphicFramePr>
          <p:nvPr>
            <p:extLst>
              <p:ext uri="{D42A27DB-BD31-4B8C-83A1-F6EECF244321}">
                <p14:modId xmlns:p14="http://schemas.microsoft.com/office/powerpoint/2010/main" val="1110117071"/>
              </p:ext>
            </p:extLst>
          </p:nvPr>
        </p:nvGraphicFramePr>
        <p:xfrm>
          <a:off x="665801" y="1418045"/>
          <a:ext cx="7494364" cy="46268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38392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2914335" y="165859"/>
            <a:ext cx="3315330" cy="307777"/>
          </a:xfrm>
          <a:prstGeom prst="rect">
            <a:avLst/>
          </a:prstGeom>
          <a:noFill/>
        </p:spPr>
        <p:txBody>
          <a:bodyPr wrap="none" rtlCol="0">
            <a:spAutoFit/>
          </a:bodyPr>
          <a:lstStyle/>
          <a:p>
            <a:pPr algn="ctr"/>
            <a:r>
              <a:rPr lang="ja-JP" altLang="en-US" sz="1400" dirty="0">
                <a:latin typeface="Meiryo UI" panose="020B0604030504040204" pitchFamily="50" charset="-128"/>
                <a:ea typeface="Meiryo UI" panose="020B0604030504040204" pitchFamily="50" charset="-128"/>
              </a:rPr>
              <a:t>新規開設事業所数と廃止事業所数の推移</a:t>
            </a:r>
            <a:endParaRPr kumimoji="1" lang="ja-JP" altLang="en-US" sz="1400" dirty="0">
              <a:latin typeface="Meiryo UI" panose="020B0604030504040204" pitchFamily="50" charset="-128"/>
              <a:ea typeface="Meiryo UI" panose="020B0604030504040204" pitchFamily="50" charset="-128"/>
            </a:endParaRPr>
          </a:p>
        </p:txBody>
      </p:sp>
      <p:sp>
        <p:nvSpPr>
          <p:cNvPr id="19" name="スライド番号プレースホルダー 8"/>
          <p:cNvSpPr>
            <a:spLocks noGrp="1"/>
          </p:cNvSpPr>
          <p:nvPr>
            <p:ph type="sldNum" sz="quarter" idx="12"/>
          </p:nvPr>
        </p:nvSpPr>
        <p:spPr>
          <a:xfrm>
            <a:off x="6457950" y="6356351"/>
            <a:ext cx="2057400" cy="365125"/>
          </a:xfrm>
        </p:spPr>
        <p:txBody>
          <a:bodyPr/>
          <a:lstStyle/>
          <a:p>
            <a:fld id="{F7C2ABA0-2C79-4E71-91B6-07983140A210}" type="slidenum">
              <a:rPr kumimoji="1" lang="ja-JP" altLang="en-US" smtClean="0"/>
              <a:t>7</a:t>
            </a:fld>
            <a:endParaRPr kumimoji="1" lang="ja-JP" altLang="en-US" dirty="0"/>
          </a:p>
        </p:txBody>
      </p:sp>
      <p:sp>
        <p:nvSpPr>
          <p:cNvPr id="20" name="テキスト ボックス 19"/>
          <p:cNvSpPr txBox="1"/>
          <p:nvPr/>
        </p:nvSpPr>
        <p:spPr>
          <a:xfrm>
            <a:off x="7377182" y="2187902"/>
            <a:ext cx="1603429" cy="261610"/>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出典：国保連データ</a:t>
            </a:r>
            <a:endParaRPr lang="en-US" altLang="ja-JP" sz="105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345121" y="207393"/>
            <a:ext cx="1286028"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基礎データ</a:t>
            </a:r>
            <a:endParaRPr lang="en-US" altLang="ja-JP" sz="1200" dirty="0">
              <a:latin typeface="Meiryo UI" panose="020B0604030504040204" pitchFamily="50" charset="-128"/>
              <a:ea typeface="Meiryo UI" panose="020B0604030504040204" pitchFamily="50" charset="-128"/>
            </a:endParaRPr>
          </a:p>
        </p:txBody>
      </p:sp>
      <p:graphicFrame>
        <p:nvGraphicFramePr>
          <p:cNvPr id="7" name="表 6">
            <a:extLst>
              <a:ext uri="{FF2B5EF4-FFF2-40B4-BE49-F238E27FC236}">
                <a16:creationId xmlns:a16="http://schemas.microsoft.com/office/drawing/2014/main" id="{2C9A9A0B-DEDD-4BAF-8791-D7A3E0353FDA}"/>
              </a:ext>
            </a:extLst>
          </p:cNvPr>
          <p:cNvGraphicFramePr>
            <a:graphicFrameLocks noGrp="1"/>
          </p:cNvGraphicFramePr>
          <p:nvPr>
            <p:extLst>
              <p:ext uri="{D42A27DB-BD31-4B8C-83A1-F6EECF244321}">
                <p14:modId xmlns:p14="http://schemas.microsoft.com/office/powerpoint/2010/main" val="2664682545"/>
              </p:ext>
            </p:extLst>
          </p:nvPr>
        </p:nvGraphicFramePr>
        <p:xfrm>
          <a:off x="1989151" y="510158"/>
          <a:ext cx="5165698" cy="1914399"/>
        </p:xfrm>
        <a:graphic>
          <a:graphicData uri="http://schemas.openxmlformats.org/drawingml/2006/table">
            <a:tbl>
              <a:tblPr/>
              <a:tblGrid>
                <a:gridCol w="1255216">
                  <a:extLst>
                    <a:ext uri="{9D8B030D-6E8A-4147-A177-3AD203B41FA5}">
                      <a16:colId xmlns:a16="http://schemas.microsoft.com/office/drawing/2014/main" val="3574685390"/>
                    </a:ext>
                  </a:extLst>
                </a:gridCol>
                <a:gridCol w="651747">
                  <a:extLst>
                    <a:ext uri="{9D8B030D-6E8A-4147-A177-3AD203B41FA5}">
                      <a16:colId xmlns:a16="http://schemas.microsoft.com/office/drawing/2014/main" val="4270025145"/>
                    </a:ext>
                  </a:extLst>
                </a:gridCol>
                <a:gridCol w="651747">
                  <a:extLst>
                    <a:ext uri="{9D8B030D-6E8A-4147-A177-3AD203B41FA5}">
                      <a16:colId xmlns:a16="http://schemas.microsoft.com/office/drawing/2014/main" val="3416768813"/>
                    </a:ext>
                  </a:extLst>
                </a:gridCol>
                <a:gridCol w="651747">
                  <a:extLst>
                    <a:ext uri="{9D8B030D-6E8A-4147-A177-3AD203B41FA5}">
                      <a16:colId xmlns:a16="http://schemas.microsoft.com/office/drawing/2014/main" val="286113011"/>
                    </a:ext>
                  </a:extLst>
                </a:gridCol>
                <a:gridCol w="651747">
                  <a:extLst>
                    <a:ext uri="{9D8B030D-6E8A-4147-A177-3AD203B41FA5}">
                      <a16:colId xmlns:a16="http://schemas.microsoft.com/office/drawing/2014/main" val="4118699469"/>
                    </a:ext>
                  </a:extLst>
                </a:gridCol>
                <a:gridCol w="651747">
                  <a:extLst>
                    <a:ext uri="{9D8B030D-6E8A-4147-A177-3AD203B41FA5}">
                      <a16:colId xmlns:a16="http://schemas.microsoft.com/office/drawing/2014/main" val="1838370936"/>
                    </a:ext>
                  </a:extLst>
                </a:gridCol>
                <a:gridCol w="651747">
                  <a:extLst>
                    <a:ext uri="{9D8B030D-6E8A-4147-A177-3AD203B41FA5}">
                      <a16:colId xmlns:a16="http://schemas.microsoft.com/office/drawing/2014/main" val="1114674521"/>
                    </a:ext>
                  </a:extLst>
                </a:gridCol>
              </a:tblGrid>
              <a:tr h="212711">
                <a:tc>
                  <a:txBody>
                    <a:bodyPr/>
                    <a:lstStyle/>
                    <a:p>
                      <a:pPr algn="l" fontAlgn="ctr"/>
                      <a:r>
                        <a:rPr lang="zh-TW" altLang="en-US" sz="1100" b="0" i="0" u="none" strike="noStrike">
                          <a:solidFill>
                            <a:srgbClr val="000000"/>
                          </a:solidFill>
                          <a:effectLst/>
                          <a:latin typeface="Meiryo UI" panose="020B0604030504040204" pitchFamily="50" charset="-128"/>
                          <a:ea typeface="Meiryo UI" panose="020B0604030504040204" pitchFamily="50" charset="-128"/>
                        </a:rPr>
                        <a:t>（単位：事業所）</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rgbClr val="D9E1F2"/>
                    </a:solidFill>
                  </a:tcPr>
                </a:tc>
                <a:tc>
                  <a:txBody>
                    <a:bodyPr/>
                    <a:lstStyle/>
                    <a:p>
                      <a:pPr algn="ctr" fontAlgn="ctr"/>
                      <a:r>
                        <a:rPr lang="en-US" sz="1100" b="0" i="0" u="none" strike="noStrike">
                          <a:solidFill>
                            <a:srgbClr val="000000"/>
                          </a:solidFill>
                          <a:effectLst/>
                          <a:latin typeface="Meiryo UI" panose="020B0604030504040204" pitchFamily="50" charset="-128"/>
                          <a:ea typeface="Meiryo UI" panose="020B0604030504040204" pitchFamily="50" charset="-128"/>
                        </a:rPr>
                        <a:t>H29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100" b="0" i="0" u="none" strike="noStrike">
                          <a:solidFill>
                            <a:srgbClr val="000000"/>
                          </a:solidFill>
                          <a:effectLst/>
                          <a:latin typeface="Meiryo UI" panose="020B0604030504040204" pitchFamily="50" charset="-128"/>
                          <a:ea typeface="Meiryo UI" panose="020B0604030504040204" pitchFamily="50" charset="-128"/>
                        </a:rPr>
                        <a:t>H30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100" b="0" i="0" u="none" strike="noStrike">
                          <a:solidFill>
                            <a:srgbClr val="000000"/>
                          </a:solidFill>
                          <a:effectLst/>
                          <a:latin typeface="Meiryo UI" panose="020B0604030504040204" pitchFamily="50" charset="-128"/>
                          <a:ea typeface="Meiryo UI" panose="020B0604030504040204" pitchFamily="50" charset="-128"/>
                        </a:rPr>
                        <a:t>R1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100" b="0" i="0" u="none" strike="noStrike">
                          <a:solidFill>
                            <a:srgbClr val="000000"/>
                          </a:solidFill>
                          <a:effectLst/>
                          <a:latin typeface="Meiryo UI" panose="020B0604030504040204" pitchFamily="50" charset="-128"/>
                          <a:ea typeface="Meiryo UI" panose="020B0604030504040204" pitchFamily="50" charset="-128"/>
                        </a:rPr>
                        <a:t>R2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100" b="0" i="0" u="none" strike="noStrike">
                          <a:solidFill>
                            <a:srgbClr val="000000"/>
                          </a:solidFill>
                          <a:effectLst/>
                          <a:latin typeface="Meiryo UI" panose="020B0604030504040204" pitchFamily="50" charset="-128"/>
                          <a:ea typeface="Meiryo UI" panose="020B0604030504040204" pitchFamily="50" charset="-128"/>
                        </a:rPr>
                        <a:t>R3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255727092"/>
                  </a:ext>
                </a:extLst>
              </a:tr>
              <a:tr h="212711">
                <a:tc rowSpan="2">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就労移行支援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新規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3392350"/>
                  </a:ext>
                </a:extLst>
              </a:tr>
              <a:tr h="212711">
                <a:tc vMerge="1">
                  <a:txBody>
                    <a:bodyPr/>
                    <a:lstStyle/>
                    <a:p>
                      <a:endParaRPr kumimoji="1" lang="ja-JP" altLang="en-US"/>
                    </a:p>
                  </a:txBody>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廃止</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6734256"/>
                  </a:ext>
                </a:extLst>
              </a:tr>
              <a:tr h="212711">
                <a:tc rowSpan="2">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就労継続支援</a:t>
                      </a:r>
                      <a:r>
                        <a:rPr lang="en-US" sz="1100" b="0" i="0" u="none" strike="noStrike">
                          <a:solidFill>
                            <a:srgbClr val="000000"/>
                          </a:solidFill>
                          <a:effectLst/>
                          <a:latin typeface="Meiryo UI" panose="020B0604030504040204" pitchFamily="50" charset="-128"/>
                          <a:ea typeface="Meiryo UI" panose="020B0604030504040204" pitchFamily="50" charset="-128"/>
                        </a:rPr>
                        <a:t>A</a:t>
                      </a:r>
                      <a:r>
                        <a:rPr lang="ja-JP" altLang="en-US" sz="1100" b="0" i="0" u="none" strike="noStrike">
                          <a:solidFill>
                            <a:srgbClr val="000000"/>
                          </a:solidFill>
                          <a:effectLst/>
                          <a:latin typeface="Meiryo UI" panose="020B0604030504040204" pitchFamily="50" charset="-128"/>
                          <a:ea typeface="Meiryo UI" panose="020B0604030504040204" pitchFamily="50" charset="-128"/>
                        </a:rPr>
                        <a:t>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新規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779728"/>
                  </a:ext>
                </a:extLst>
              </a:tr>
              <a:tr h="212711">
                <a:tc vMerge="1">
                  <a:txBody>
                    <a:bodyPr/>
                    <a:lstStyle/>
                    <a:p>
                      <a:endParaRPr kumimoji="1" lang="ja-JP" altLang="en-US"/>
                    </a:p>
                  </a:txBody>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廃止</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1367962"/>
                  </a:ext>
                </a:extLst>
              </a:tr>
              <a:tr h="212711">
                <a:tc rowSpan="2">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就労継続支援</a:t>
                      </a:r>
                      <a:r>
                        <a:rPr lang="en-US" sz="1100" b="0" i="0" u="none" strike="noStrike">
                          <a:solidFill>
                            <a:srgbClr val="000000"/>
                          </a:solidFill>
                          <a:effectLst/>
                          <a:latin typeface="Meiryo UI" panose="020B0604030504040204" pitchFamily="50" charset="-128"/>
                          <a:ea typeface="Meiryo UI" panose="020B0604030504040204" pitchFamily="50" charset="-128"/>
                        </a:rPr>
                        <a:t>B</a:t>
                      </a:r>
                      <a:r>
                        <a:rPr lang="ja-JP" altLang="en-US" sz="1100" b="0" i="0" u="none" strike="noStrike">
                          <a:solidFill>
                            <a:srgbClr val="000000"/>
                          </a:solidFill>
                          <a:effectLst/>
                          <a:latin typeface="Meiryo UI" panose="020B0604030504040204" pitchFamily="50" charset="-128"/>
                          <a:ea typeface="Meiryo UI" panose="020B0604030504040204" pitchFamily="50" charset="-128"/>
                        </a:rPr>
                        <a:t>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新規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226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9631459"/>
                  </a:ext>
                </a:extLst>
              </a:tr>
              <a:tr h="212711">
                <a:tc vMerge="1">
                  <a:txBody>
                    <a:bodyPr/>
                    <a:lstStyle/>
                    <a:p>
                      <a:endParaRPr kumimoji="1" lang="ja-JP" altLang="en-US"/>
                    </a:p>
                  </a:txBody>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廃止</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9368187"/>
                  </a:ext>
                </a:extLst>
              </a:tr>
              <a:tr h="212711">
                <a:tc rowSpan="2">
                  <a:txBody>
                    <a:bodyPr/>
                    <a:lstStyle/>
                    <a:p>
                      <a:pPr algn="l" fontAlgn="ctr"/>
                      <a:r>
                        <a:rPr lang="zh-CN" altLang="en-US" sz="1100" b="0" i="0" u="none" strike="noStrike">
                          <a:solidFill>
                            <a:srgbClr val="000000"/>
                          </a:solidFill>
                          <a:effectLst/>
                          <a:latin typeface="Meiryo UI" panose="020B0604030504040204" pitchFamily="50" charset="-128"/>
                          <a:ea typeface="Meiryo UI" panose="020B0604030504040204" pitchFamily="50" charset="-128"/>
                        </a:rPr>
                        <a:t>就労定着支援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新規</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0815151"/>
                  </a:ext>
                </a:extLst>
              </a:tr>
              <a:tr h="212711">
                <a:tc vMerge="1">
                  <a:txBody>
                    <a:bodyPr/>
                    <a:lstStyle/>
                    <a:p>
                      <a:endParaRPr kumimoji="1" lang="ja-JP" altLang="en-US"/>
                    </a:p>
                  </a:txBody>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廃止</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Meiryo UI" panose="020B0604030504040204" pitchFamily="50" charset="-128"/>
                          <a:ea typeface="Meiryo UI" panose="020B0604030504040204" pitchFamily="50" charset="-12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5280202"/>
                  </a:ext>
                </a:extLst>
              </a:tr>
            </a:tbl>
          </a:graphicData>
        </a:graphic>
      </p:graphicFrame>
      <p:graphicFrame>
        <p:nvGraphicFramePr>
          <p:cNvPr id="22" name="グラフ 21">
            <a:extLst>
              <a:ext uri="{FF2B5EF4-FFF2-40B4-BE49-F238E27FC236}">
                <a16:creationId xmlns:a16="http://schemas.microsoft.com/office/drawing/2014/main" id="{00000000-0008-0000-1800-000002000000}"/>
              </a:ext>
            </a:extLst>
          </p:cNvPr>
          <p:cNvGraphicFramePr>
            <a:graphicFrameLocks/>
          </p:cNvGraphicFramePr>
          <p:nvPr>
            <p:extLst>
              <p:ext uri="{D42A27DB-BD31-4B8C-83A1-F6EECF244321}">
                <p14:modId xmlns:p14="http://schemas.microsoft.com/office/powerpoint/2010/main" val="28092550"/>
              </p:ext>
            </p:extLst>
          </p:nvPr>
        </p:nvGraphicFramePr>
        <p:xfrm>
          <a:off x="791654" y="2510989"/>
          <a:ext cx="3832137" cy="20141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a:extLst>
              <a:ext uri="{FF2B5EF4-FFF2-40B4-BE49-F238E27FC236}">
                <a16:creationId xmlns:a16="http://schemas.microsoft.com/office/drawing/2014/main" id="{00000000-0008-0000-1800-000004000000}"/>
              </a:ext>
            </a:extLst>
          </p:cNvPr>
          <p:cNvGraphicFramePr>
            <a:graphicFrameLocks/>
          </p:cNvGraphicFramePr>
          <p:nvPr>
            <p:extLst>
              <p:ext uri="{D42A27DB-BD31-4B8C-83A1-F6EECF244321}">
                <p14:modId xmlns:p14="http://schemas.microsoft.com/office/powerpoint/2010/main" val="2138896919"/>
              </p:ext>
            </p:extLst>
          </p:nvPr>
        </p:nvGraphicFramePr>
        <p:xfrm>
          <a:off x="791653" y="4589505"/>
          <a:ext cx="3832137" cy="21026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グラフ 23">
            <a:extLst>
              <a:ext uri="{FF2B5EF4-FFF2-40B4-BE49-F238E27FC236}">
                <a16:creationId xmlns:a16="http://schemas.microsoft.com/office/drawing/2014/main" id="{00000000-0008-0000-1800-000003000000}"/>
              </a:ext>
            </a:extLst>
          </p:cNvPr>
          <p:cNvGraphicFramePr>
            <a:graphicFrameLocks/>
          </p:cNvGraphicFramePr>
          <p:nvPr>
            <p:extLst>
              <p:ext uri="{D42A27DB-BD31-4B8C-83A1-F6EECF244321}">
                <p14:modId xmlns:p14="http://schemas.microsoft.com/office/powerpoint/2010/main" val="28951202"/>
              </p:ext>
            </p:extLst>
          </p:nvPr>
        </p:nvGraphicFramePr>
        <p:xfrm>
          <a:off x="4796980" y="2510990"/>
          <a:ext cx="3718369" cy="20141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グラフ 24">
            <a:extLst>
              <a:ext uri="{FF2B5EF4-FFF2-40B4-BE49-F238E27FC236}">
                <a16:creationId xmlns:a16="http://schemas.microsoft.com/office/drawing/2014/main" id="{00000000-0008-0000-1800-000005000000}"/>
              </a:ext>
            </a:extLst>
          </p:cNvPr>
          <p:cNvGraphicFramePr>
            <a:graphicFrameLocks/>
          </p:cNvGraphicFramePr>
          <p:nvPr>
            <p:extLst>
              <p:ext uri="{D42A27DB-BD31-4B8C-83A1-F6EECF244321}">
                <p14:modId xmlns:p14="http://schemas.microsoft.com/office/powerpoint/2010/main" val="467402900"/>
              </p:ext>
            </p:extLst>
          </p:nvPr>
        </p:nvGraphicFramePr>
        <p:xfrm>
          <a:off x="4796980" y="4600756"/>
          <a:ext cx="3718369" cy="209138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10537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688115" y="6482396"/>
            <a:ext cx="2057400" cy="365125"/>
          </a:xfrm>
        </p:spPr>
        <p:txBody>
          <a:bodyPr/>
          <a:lstStyle/>
          <a:p>
            <a:fld id="{F7C2ABA0-2C79-4E71-91B6-07983140A210}" type="slidenum">
              <a:rPr kumimoji="1" lang="ja-JP" altLang="en-US" smtClean="0"/>
              <a:t>8</a:t>
            </a:fld>
            <a:endParaRPr kumimoji="1" lang="ja-JP" altLang="en-US" dirty="0"/>
          </a:p>
        </p:txBody>
      </p:sp>
      <p:sp>
        <p:nvSpPr>
          <p:cNvPr id="4" name="テキスト ボックス 3"/>
          <p:cNvSpPr txBox="1"/>
          <p:nvPr/>
        </p:nvSpPr>
        <p:spPr>
          <a:xfrm>
            <a:off x="2423806" y="306994"/>
            <a:ext cx="4264309" cy="338554"/>
          </a:xfrm>
          <a:prstGeom prst="rect">
            <a:avLst/>
          </a:prstGeom>
          <a:noFill/>
        </p:spPr>
        <p:txBody>
          <a:bodyPr wrap="none" rtlCol="0">
            <a:spAutoFit/>
          </a:bodyPr>
          <a:lstStyle/>
          <a:p>
            <a:pPr algn="ctr"/>
            <a:r>
              <a:rPr kumimoji="1" lang="ja-JP" altLang="en-US" sz="1600" dirty="0">
                <a:latin typeface="Meiryo UI" panose="020B0604030504040204" pitchFamily="50" charset="-128"/>
                <a:ea typeface="Meiryo UI" panose="020B0604030504040204" pitchFamily="50" charset="-128"/>
              </a:rPr>
              <a:t>各就労系サービスの利用者数と事業所数の推移</a:t>
            </a:r>
          </a:p>
        </p:txBody>
      </p:sp>
      <p:sp>
        <p:nvSpPr>
          <p:cNvPr id="9" name="テキスト ボックス 8"/>
          <p:cNvSpPr txBox="1"/>
          <p:nvPr/>
        </p:nvSpPr>
        <p:spPr>
          <a:xfrm>
            <a:off x="483646" y="306994"/>
            <a:ext cx="1286028"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基礎データ</a:t>
            </a:r>
            <a:endParaRPr lang="en-US" altLang="ja-JP" sz="1200" dirty="0">
              <a:latin typeface="Meiryo UI" panose="020B0604030504040204" pitchFamily="50" charset="-128"/>
              <a:ea typeface="Meiryo UI" panose="020B0604030504040204" pitchFamily="50" charset="-128"/>
            </a:endParaRPr>
          </a:p>
        </p:txBody>
      </p:sp>
      <p:graphicFrame>
        <p:nvGraphicFramePr>
          <p:cNvPr id="10" name="グラフ 9">
            <a:extLst>
              <a:ext uri="{FF2B5EF4-FFF2-40B4-BE49-F238E27FC236}">
                <a16:creationId xmlns:a16="http://schemas.microsoft.com/office/drawing/2014/main" id="{00000000-0008-0000-0700-000003000000}"/>
              </a:ext>
            </a:extLst>
          </p:cNvPr>
          <p:cNvGraphicFramePr>
            <a:graphicFrameLocks/>
          </p:cNvGraphicFramePr>
          <p:nvPr>
            <p:extLst>
              <p:ext uri="{D42A27DB-BD31-4B8C-83A1-F6EECF244321}">
                <p14:modId xmlns:p14="http://schemas.microsoft.com/office/powerpoint/2010/main" val="3161976875"/>
              </p:ext>
            </p:extLst>
          </p:nvPr>
        </p:nvGraphicFramePr>
        <p:xfrm>
          <a:off x="137806" y="753270"/>
          <a:ext cx="4349973" cy="28071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グラフ 10">
            <a:extLst>
              <a:ext uri="{FF2B5EF4-FFF2-40B4-BE49-F238E27FC236}">
                <a16:creationId xmlns:a16="http://schemas.microsoft.com/office/drawing/2014/main" id="{BE66D612-B784-4C38-AECA-C3BCDDF50CC7}"/>
              </a:ext>
            </a:extLst>
          </p:cNvPr>
          <p:cNvGraphicFramePr>
            <a:graphicFrameLocks/>
          </p:cNvGraphicFramePr>
          <p:nvPr>
            <p:extLst>
              <p:ext uri="{D42A27DB-BD31-4B8C-83A1-F6EECF244321}">
                <p14:modId xmlns:p14="http://schemas.microsoft.com/office/powerpoint/2010/main" val="1839758282"/>
              </p:ext>
            </p:extLst>
          </p:nvPr>
        </p:nvGraphicFramePr>
        <p:xfrm>
          <a:off x="4588604" y="753269"/>
          <a:ext cx="4417590" cy="28071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グラフ 11">
            <a:extLst>
              <a:ext uri="{FF2B5EF4-FFF2-40B4-BE49-F238E27FC236}">
                <a16:creationId xmlns:a16="http://schemas.microsoft.com/office/drawing/2014/main" id="{ACB0AE3C-D243-4AA3-856C-8FF68F47B01F}"/>
              </a:ext>
            </a:extLst>
          </p:cNvPr>
          <p:cNvGraphicFramePr>
            <a:graphicFrameLocks/>
          </p:cNvGraphicFramePr>
          <p:nvPr>
            <p:extLst>
              <p:ext uri="{D42A27DB-BD31-4B8C-83A1-F6EECF244321}">
                <p14:modId xmlns:p14="http://schemas.microsoft.com/office/powerpoint/2010/main" val="1945018076"/>
              </p:ext>
            </p:extLst>
          </p:nvPr>
        </p:nvGraphicFramePr>
        <p:xfrm>
          <a:off x="137805" y="3675273"/>
          <a:ext cx="4349973" cy="28071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グラフ 12">
            <a:extLst>
              <a:ext uri="{FF2B5EF4-FFF2-40B4-BE49-F238E27FC236}">
                <a16:creationId xmlns:a16="http://schemas.microsoft.com/office/drawing/2014/main" id="{E108F8F2-FFEB-4443-B2D6-DC2958582738}"/>
              </a:ext>
            </a:extLst>
          </p:cNvPr>
          <p:cNvGraphicFramePr>
            <a:graphicFrameLocks/>
          </p:cNvGraphicFramePr>
          <p:nvPr>
            <p:extLst>
              <p:ext uri="{D42A27DB-BD31-4B8C-83A1-F6EECF244321}">
                <p14:modId xmlns:p14="http://schemas.microsoft.com/office/powerpoint/2010/main" val="2029936215"/>
              </p:ext>
            </p:extLst>
          </p:nvPr>
        </p:nvGraphicFramePr>
        <p:xfrm>
          <a:off x="4588604" y="3675273"/>
          <a:ext cx="4417590" cy="28071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53144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7C2ABA0-2C79-4E71-91B6-07983140A210}" type="slidenum">
              <a:rPr kumimoji="1" lang="ja-JP" altLang="en-US" smtClean="0"/>
              <a:t>9</a:t>
            </a:fld>
            <a:endParaRPr kumimoji="1" lang="ja-JP" altLang="en-US"/>
          </a:p>
        </p:txBody>
      </p:sp>
      <p:sp>
        <p:nvSpPr>
          <p:cNvPr id="4" name="テキスト ボックス 3"/>
          <p:cNvSpPr txBox="1"/>
          <p:nvPr/>
        </p:nvSpPr>
        <p:spPr>
          <a:xfrm>
            <a:off x="3280352" y="962889"/>
            <a:ext cx="2486579" cy="338554"/>
          </a:xfrm>
          <a:prstGeom prst="rect">
            <a:avLst/>
          </a:prstGeom>
          <a:noFill/>
        </p:spPr>
        <p:txBody>
          <a:bodyPr wrap="none" rtlCol="0">
            <a:spAutoFit/>
          </a:bodyPr>
          <a:lstStyle/>
          <a:p>
            <a:pPr algn="ctr"/>
            <a:r>
              <a:rPr kumimoji="1" lang="ja-JP" altLang="en-US" sz="1600" dirty="0">
                <a:latin typeface="Meiryo UI" panose="020B0604030504040204" pitchFamily="50" charset="-128"/>
                <a:ea typeface="Meiryo UI" panose="020B0604030504040204" pitchFamily="50" charset="-128"/>
              </a:rPr>
              <a:t>支援学校の卒業生について</a:t>
            </a:r>
          </a:p>
        </p:txBody>
      </p:sp>
      <p:graphicFrame>
        <p:nvGraphicFramePr>
          <p:cNvPr id="8" name="表 7"/>
          <p:cNvGraphicFramePr>
            <a:graphicFrameLocks noGrp="1"/>
          </p:cNvGraphicFramePr>
          <p:nvPr>
            <p:extLst>
              <p:ext uri="{D42A27DB-BD31-4B8C-83A1-F6EECF244321}">
                <p14:modId xmlns:p14="http://schemas.microsoft.com/office/powerpoint/2010/main" val="3875155054"/>
              </p:ext>
            </p:extLst>
          </p:nvPr>
        </p:nvGraphicFramePr>
        <p:xfrm>
          <a:off x="1019662" y="1599492"/>
          <a:ext cx="7007957" cy="2060128"/>
        </p:xfrm>
        <a:graphic>
          <a:graphicData uri="http://schemas.openxmlformats.org/drawingml/2006/table">
            <a:tbl>
              <a:tblPr/>
              <a:tblGrid>
                <a:gridCol w="1647393">
                  <a:extLst>
                    <a:ext uri="{9D8B030D-6E8A-4147-A177-3AD203B41FA5}">
                      <a16:colId xmlns:a16="http://schemas.microsoft.com/office/drawing/2014/main" val="3125740309"/>
                    </a:ext>
                  </a:extLst>
                </a:gridCol>
                <a:gridCol w="1229008">
                  <a:extLst>
                    <a:ext uri="{9D8B030D-6E8A-4147-A177-3AD203B41FA5}">
                      <a16:colId xmlns:a16="http://schemas.microsoft.com/office/drawing/2014/main" val="633326810"/>
                    </a:ext>
                  </a:extLst>
                </a:gridCol>
                <a:gridCol w="1032889">
                  <a:extLst>
                    <a:ext uri="{9D8B030D-6E8A-4147-A177-3AD203B41FA5}">
                      <a16:colId xmlns:a16="http://schemas.microsoft.com/office/drawing/2014/main" val="2164794134"/>
                    </a:ext>
                  </a:extLst>
                </a:gridCol>
                <a:gridCol w="1032889">
                  <a:extLst>
                    <a:ext uri="{9D8B030D-6E8A-4147-A177-3AD203B41FA5}">
                      <a16:colId xmlns:a16="http://schemas.microsoft.com/office/drawing/2014/main" val="2006215258"/>
                    </a:ext>
                  </a:extLst>
                </a:gridCol>
                <a:gridCol w="1032889">
                  <a:extLst>
                    <a:ext uri="{9D8B030D-6E8A-4147-A177-3AD203B41FA5}">
                      <a16:colId xmlns:a16="http://schemas.microsoft.com/office/drawing/2014/main" val="2813570045"/>
                    </a:ext>
                  </a:extLst>
                </a:gridCol>
                <a:gridCol w="1032889">
                  <a:extLst>
                    <a:ext uri="{9D8B030D-6E8A-4147-A177-3AD203B41FA5}">
                      <a16:colId xmlns:a16="http://schemas.microsoft.com/office/drawing/2014/main" val="4098363385"/>
                    </a:ext>
                  </a:extLst>
                </a:gridCol>
              </a:tblGrid>
              <a:tr h="292755">
                <a:tc rowSpan="3">
                  <a:txBody>
                    <a:bodyPr/>
                    <a:lstStyle/>
                    <a:p>
                      <a:pPr algn="ctr" rtl="0"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chemeClr val="bg1">
                        <a:lumMod val="95000"/>
                      </a:schemeClr>
                    </a:solidFill>
                  </a:tcPr>
                </a:tc>
                <a:tc rowSpan="3">
                  <a:txBody>
                    <a:bodyPr/>
                    <a:lstStyle/>
                    <a:p>
                      <a:pPr algn="ctr" rtl="0" fontAlgn="ctr"/>
                      <a:r>
                        <a:rPr lang="en-US" altLang="ja-JP" sz="1400" b="0" i="0" u="none" strike="noStrike" dirty="0">
                          <a:solidFill>
                            <a:srgbClr val="000000"/>
                          </a:solidFill>
                          <a:effectLst/>
                          <a:latin typeface="Meiryo UI" panose="020B0604030504040204" pitchFamily="50" charset="-128"/>
                          <a:ea typeface="Meiryo UI" panose="020B0604030504040204" pitchFamily="50" charset="-128"/>
                        </a:rPr>
                        <a:t>R4.4.1</a:t>
                      </a:r>
                    </a:p>
                    <a:p>
                      <a:pPr algn="ctr" rtl="0"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利用者数</a:t>
                      </a:r>
                    </a:p>
                    <a:p>
                      <a:pPr algn="ctr" rtl="0" fontAlgn="ctr"/>
                      <a:r>
                        <a:rPr lang="en-US" sz="1400" b="0" i="0" u="none" strike="noStrike" dirty="0">
                          <a:solidFill>
                            <a:srgbClr val="000000"/>
                          </a:solidFill>
                          <a:effectLst/>
                          <a:latin typeface="Meiryo UI" panose="020B0604030504040204" pitchFamily="50" charset="-128"/>
                          <a:ea typeface="Meiryo UI" panose="020B0604030504040204" pitchFamily="50" charset="-128"/>
                        </a:rPr>
                        <a:t>（ａ）</a:t>
                      </a:r>
                    </a:p>
                  </a:txBody>
                  <a:tcPr marL="9525" marR="9525" marT="9525"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chemeClr val="bg1">
                        <a:lumMod val="95000"/>
                      </a:schemeClr>
                    </a:solidFill>
                  </a:tcPr>
                </a:tc>
                <a:tc rowSpan="2" gridSpan="2">
                  <a:txBody>
                    <a:bodyPr/>
                    <a:lstStyle/>
                    <a:p>
                      <a:pPr algn="ctr" rtl="0"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支援学校を卒業後に</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endParaRPr>
                    </a:p>
                    <a:p>
                      <a:pPr algn="ctr" rtl="0" fontAlgn="ct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直接利用した者</a:t>
                      </a:r>
                    </a:p>
                  </a:txBody>
                  <a:tcPr marL="9525" marR="9525" marT="9525" marB="0" anchor="ctr">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chemeClr val="bg1">
                        <a:lumMod val="95000"/>
                      </a:schemeClr>
                    </a:solidFill>
                  </a:tcPr>
                </a:tc>
                <a:tc rowSpan="2" hMerge="1">
                  <a:txBody>
                    <a:bodyPr/>
                    <a:lstStyle/>
                    <a:p>
                      <a:endParaRPr kumimoji="1" lang="ja-JP" altLang="en-US"/>
                    </a:p>
                  </a:txBody>
                  <a:tcPr/>
                </a:tc>
                <a:tc gridSpan="2">
                  <a:txBody>
                    <a:bodyPr/>
                    <a:lstStyle/>
                    <a:p>
                      <a:pPr algn="ctr" rtl="0"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　　</a:t>
                      </a:r>
                    </a:p>
                  </a:txBody>
                  <a:tcPr marL="9525" marR="9525" marT="9525" marB="0" anchor="ctr">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extLst>
                  <a:ext uri="{0D108BD9-81ED-4DB2-BD59-A6C34878D82A}">
                    <a16:rowId xmlns:a16="http://schemas.microsoft.com/office/drawing/2014/main" val="2382480032"/>
                  </a:ext>
                </a:extLst>
              </a:tr>
              <a:tr h="292755">
                <a:tc vMerge="1">
                  <a:txBody>
                    <a:bodyPr/>
                    <a:lstStyle/>
                    <a:p>
                      <a:endParaRPr kumimoji="1" lang="ja-JP" altLang="en-US"/>
                    </a:p>
                  </a:txBody>
                  <a:tcPr/>
                </a:tc>
                <a:tc vMerge="1">
                  <a:txBody>
                    <a:bodyPr/>
                    <a:lstStyle/>
                    <a:p>
                      <a:pPr algn="ctr" rtl="0" fontAlgn="ctr"/>
                      <a:endParaRPr lang="en-US" sz="14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a:noFill/>
                    </a:lnB>
                  </a:tcPr>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rtl="0" fontAlgn="ctr"/>
                      <a:r>
                        <a:rPr lang="en-US" sz="1400" b="0" i="0" u="none" strike="noStrike" dirty="0">
                          <a:solidFill>
                            <a:srgbClr val="000000"/>
                          </a:solidFill>
                          <a:effectLst/>
                          <a:latin typeface="Meiryo UI" panose="020B0604030504040204" pitchFamily="50" charset="-128"/>
                          <a:ea typeface="Meiryo UI" panose="020B0604030504040204" pitchFamily="50" charset="-128"/>
                        </a:rPr>
                        <a:t>R4.3</a:t>
                      </a:r>
                      <a:r>
                        <a:rPr lang="ja-JP" altLang="en-US" sz="1400" b="0" i="0" u="none" strike="noStrike" dirty="0">
                          <a:solidFill>
                            <a:srgbClr val="000000"/>
                          </a:solidFill>
                          <a:effectLst/>
                          <a:latin typeface="Meiryo UI" panose="020B0604030504040204" pitchFamily="50" charset="-128"/>
                          <a:ea typeface="Meiryo UI" panose="020B0604030504040204" pitchFamily="50" charset="-128"/>
                        </a:rPr>
                        <a:t>卒業生</a:t>
                      </a:r>
                    </a:p>
                  </a:txBody>
                  <a:tcPr marL="9525" marR="9525" marT="9525"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extLst>
                  <a:ext uri="{0D108BD9-81ED-4DB2-BD59-A6C34878D82A}">
                    <a16:rowId xmlns:a16="http://schemas.microsoft.com/office/drawing/2014/main" val="3496896543"/>
                  </a:ext>
                </a:extLst>
              </a:tr>
              <a:tr h="292755">
                <a:tc vMerge="1">
                  <a:txBody>
                    <a:bodyPr/>
                    <a:lstStyle/>
                    <a:p>
                      <a:endParaRPr kumimoji="1" lang="ja-JP" altLang="en-US"/>
                    </a:p>
                  </a:txBody>
                  <a:tcPr/>
                </a:tc>
                <a:tc vMerge="1">
                  <a:txBody>
                    <a:bodyPr/>
                    <a:lstStyle/>
                    <a:p>
                      <a:pPr algn="ctr"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a:noFill/>
                    </a:lnT>
                    <a:lnB w="12700" cap="flat" cmpd="sng" algn="ctr">
                      <a:solidFill>
                        <a:srgbClr val="A5A5A5"/>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Meiryo UI" panose="020B0604030504040204" pitchFamily="50" charset="-128"/>
                          <a:ea typeface="Meiryo UI" panose="020B0604030504040204" pitchFamily="50" charset="-128"/>
                        </a:rPr>
                        <a:t>（ｂ）</a:t>
                      </a:r>
                    </a:p>
                  </a:txBody>
                  <a:tcPr marL="9525" marR="9525" marT="9525" marB="0" anchor="ctr">
                    <a:lnL w="12700" cap="flat" cmpd="sng" algn="ctr">
                      <a:solidFill>
                        <a:srgbClr val="A5A5A5"/>
                      </a:solidFill>
                      <a:prstDash val="solid"/>
                      <a:round/>
                      <a:headEnd type="none" w="med" len="med"/>
                      <a:tailEnd type="none" w="med" len="med"/>
                    </a:lnL>
                    <a:lnR w="6350" cap="flat" cmpd="sng" algn="ctr">
                      <a:solidFill>
                        <a:srgbClr val="7F7F7F"/>
                      </a:solidFill>
                      <a:prstDash val="dot"/>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chemeClr val="bg1">
                        <a:lumMod val="95000"/>
                      </a:schemeClr>
                    </a:solidFill>
                  </a:tcPr>
                </a:tc>
                <a:tc>
                  <a:txBody>
                    <a:bodyPr/>
                    <a:lstStyle/>
                    <a:p>
                      <a:pPr algn="ctr" rtl="0" fontAlgn="ctr"/>
                      <a:r>
                        <a:rPr lang="en-US" sz="1400" b="0" i="0" u="none" strike="noStrike">
                          <a:solidFill>
                            <a:srgbClr val="000000"/>
                          </a:solidFill>
                          <a:effectLst/>
                          <a:latin typeface="Meiryo UI" panose="020B0604030504040204" pitchFamily="50" charset="-128"/>
                          <a:ea typeface="Meiryo UI" panose="020B0604030504040204" pitchFamily="50" charset="-128"/>
                        </a:rPr>
                        <a:t>（ｂ/ａ）</a:t>
                      </a:r>
                    </a:p>
                  </a:txBody>
                  <a:tcPr marL="9525" marR="9525" marT="9525" marB="0" anchor="ctr">
                    <a:lnL w="6350" cap="flat" cmpd="sng" algn="ctr">
                      <a:solidFill>
                        <a:srgbClr val="7F7F7F"/>
                      </a:solidFill>
                      <a:prstDash val="dot"/>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chemeClr val="bg1">
                        <a:lumMod val="95000"/>
                      </a:schemeClr>
                    </a:solidFill>
                  </a:tcPr>
                </a:tc>
                <a:tc>
                  <a:txBody>
                    <a:bodyPr/>
                    <a:lstStyle/>
                    <a:p>
                      <a:pPr algn="ctr" rtl="0" fontAlgn="ctr"/>
                      <a:r>
                        <a:rPr lang="en-US" sz="1400" b="0" i="0" u="none" strike="noStrike">
                          <a:solidFill>
                            <a:srgbClr val="000000"/>
                          </a:solidFill>
                          <a:effectLst/>
                          <a:latin typeface="Meiryo UI" panose="020B0604030504040204" pitchFamily="50" charset="-128"/>
                          <a:ea typeface="Meiryo UI" panose="020B0604030504040204" pitchFamily="50" charset="-128"/>
                        </a:rPr>
                        <a:t>（ｃ）</a:t>
                      </a:r>
                    </a:p>
                  </a:txBody>
                  <a:tcPr marL="9525" marR="9525" marT="9525" marB="0" anchor="ctr">
                    <a:lnL w="12700" cap="flat" cmpd="sng" algn="ctr">
                      <a:solidFill>
                        <a:srgbClr val="A5A5A5"/>
                      </a:solidFill>
                      <a:prstDash val="solid"/>
                      <a:round/>
                      <a:headEnd type="none" w="med" len="med"/>
                      <a:tailEnd type="none" w="med" len="med"/>
                    </a:lnL>
                    <a:lnR w="6350" cap="flat" cmpd="sng" algn="ctr">
                      <a:solidFill>
                        <a:srgbClr val="7F7F7F"/>
                      </a:solidFill>
                      <a:prstDash val="dot"/>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chemeClr val="bg1">
                        <a:lumMod val="95000"/>
                      </a:schemeClr>
                    </a:solidFill>
                  </a:tcPr>
                </a:tc>
                <a:tc>
                  <a:txBody>
                    <a:bodyPr/>
                    <a:lstStyle/>
                    <a:p>
                      <a:pPr algn="ctr" rtl="0" fontAlgn="ctr"/>
                      <a:r>
                        <a:rPr lang="en-US" sz="1400" b="0" i="0" u="none" strike="noStrike" dirty="0">
                          <a:solidFill>
                            <a:srgbClr val="000000"/>
                          </a:solidFill>
                          <a:effectLst/>
                          <a:latin typeface="Meiryo UI" panose="020B0604030504040204" pitchFamily="50" charset="-128"/>
                          <a:ea typeface="Meiryo UI" panose="020B0604030504040204" pitchFamily="50" charset="-128"/>
                        </a:rPr>
                        <a:t>（ｃ/ａ）</a:t>
                      </a:r>
                    </a:p>
                  </a:txBody>
                  <a:tcPr marL="9525" marR="9525" marT="9525" marB="0" anchor="ctr">
                    <a:lnL w="6350" cap="flat" cmpd="sng" algn="ctr">
                      <a:solidFill>
                        <a:srgbClr val="7F7F7F"/>
                      </a:solidFill>
                      <a:prstDash val="dot"/>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34440327"/>
                  </a:ext>
                </a:extLst>
              </a:tr>
              <a:tr h="292755">
                <a:tc>
                  <a:txBody>
                    <a:bodyPr/>
                    <a:lstStyle/>
                    <a:p>
                      <a:pPr algn="l"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rPr>
                        <a:t>就労移行支援</a:t>
                      </a:r>
                    </a:p>
                  </a:txBody>
                  <a:tcPr marL="0" marR="0" marT="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rPr>
                        <a:t>3,835</a:t>
                      </a:r>
                    </a:p>
                  </a:txBody>
                  <a:tcPr marL="0" marR="0" marT="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algn="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200</a:t>
                      </a:r>
                    </a:p>
                  </a:txBody>
                  <a:tcPr marL="0" marR="0" marT="0" marB="0" anchor="ctr">
                    <a:lnL w="12700" cap="flat" cmpd="sng" algn="ctr">
                      <a:solidFill>
                        <a:srgbClr val="A5A5A5"/>
                      </a:solidFill>
                      <a:prstDash val="solid"/>
                      <a:round/>
                      <a:headEnd type="none" w="med" len="med"/>
                      <a:tailEnd type="none" w="med" len="med"/>
                    </a:lnL>
                    <a:lnR w="6350" cap="flat" cmpd="sng" algn="ctr">
                      <a:solidFill>
                        <a:srgbClr val="7F7F7F"/>
                      </a:solidFill>
                      <a:prstDash val="dot"/>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algn="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5.2%</a:t>
                      </a:r>
                    </a:p>
                  </a:txBody>
                  <a:tcPr marL="0" marR="0" marT="0" marB="0" anchor="ctr">
                    <a:lnL w="6350" cap="flat" cmpd="sng" algn="ctr">
                      <a:solidFill>
                        <a:srgbClr val="7F7F7F"/>
                      </a:solidFill>
                      <a:prstDash val="dot"/>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algn="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93</a:t>
                      </a:r>
                    </a:p>
                  </a:txBody>
                  <a:tcPr marL="0" marR="0" marT="0" marB="0" anchor="ctr">
                    <a:lnL w="12700" cap="flat" cmpd="sng" algn="ctr">
                      <a:solidFill>
                        <a:srgbClr val="A5A5A5"/>
                      </a:solidFill>
                      <a:prstDash val="solid"/>
                      <a:round/>
                      <a:headEnd type="none" w="med" len="med"/>
                      <a:tailEnd type="none" w="med" len="med"/>
                    </a:lnL>
                    <a:lnR w="6350" cap="flat" cmpd="sng" algn="ctr">
                      <a:solidFill>
                        <a:srgbClr val="7F7F7F"/>
                      </a:solidFill>
                      <a:prstDash val="dot"/>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algn="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2.4%</a:t>
                      </a:r>
                    </a:p>
                  </a:txBody>
                  <a:tcPr marL="0" marR="0" marT="0" marB="0" anchor="ctr">
                    <a:lnL w="6350" cap="flat" cmpd="sng" algn="ctr">
                      <a:solidFill>
                        <a:srgbClr val="7F7F7F"/>
                      </a:solidFill>
                      <a:prstDash val="dot"/>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1055076673"/>
                  </a:ext>
                </a:extLst>
              </a:tr>
              <a:tr h="292755">
                <a:tc>
                  <a:txBody>
                    <a:bodyPr/>
                    <a:lstStyle/>
                    <a:p>
                      <a:pPr algn="l"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rPr>
                        <a:t>就労継続支援</a:t>
                      </a:r>
                      <a:r>
                        <a:rPr lang="en-US" sz="1400" b="0" i="0" u="none" strike="noStrike" dirty="0">
                          <a:solidFill>
                            <a:schemeClr val="tx1"/>
                          </a:solidFill>
                          <a:effectLst/>
                          <a:latin typeface="Meiryo UI" panose="020B0604030504040204" pitchFamily="50" charset="-128"/>
                          <a:ea typeface="Meiryo UI" panose="020B0604030504040204" pitchFamily="50" charset="-128"/>
                        </a:rPr>
                        <a:t>A</a:t>
                      </a:r>
                      <a:r>
                        <a:rPr lang="ja-JP" altLang="en-US" sz="1400" b="0" i="0" u="none" strike="noStrike" dirty="0">
                          <a:solidFill>
                            <a:schemeClr val="tx1"/>
                          </a:solidFill>
                          <a:effectLst/>
                          <a:latin typeface="Meiryo UI" panose="020B0604030504040204" pitchFamily="50" charset="-128"/>
                          <a:ea typeface="Meiryo UI" panose="020B0604030504040204" pitchFamily="50" charset="-128"/>
                        </a:rPr>
                        <a:t>型</a:t>
                      </a:r>
                    </a:p>
                  </a:txBody>
                  <a:tcPr marL="0" marR="0" marT="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rPr>
                        <a:t>7,680</a:t>
                      </a:r>
                    </a:p>
                  </a:txBody>
                  <a:tcPr marL="0" marR="0" marT="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rPr>
                        <a:t>178</a:t>
                      </a:r>
                    </a:p>
                  </a:txBody>
                  <a:tcPr marL="0" marR="0" marT="0" marB="0" anchor="ctr">
                    <a:lnL w="12700" cap="flat" cmpd="sng" algn="ctr">
                      <a:solidFill>
                        <a:srgbClr val="A5A5A5"/>
                      </a:solidFill>
                      <a:prstDash val="solid"/>
                      <a:round/>
                      <a:headEnd type="none" w="med" len="med"/>
                      <a:tailEnd type="none" w="med" len="med"/>
                    </a:lnL>
                    <a:lnR w="6350" cap="flat" cmpd="sng" algn="ctr">
                      <a:solidFill>
                        <a:srgbClr val="7F7F7F"/>
                      </a:solidFill>
                      <a:prstDash val="dot"/>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rPr>
                        <a:t>2.3%</a:t>
                      </a:r>
                    </a:p>
                  </a:txBody>
                  <a:tcPr marL="0" marR="0" marT="0" marB="0" anchor="ctr">
                    <a:lnL w="6350" cap="flat" cmpd="sng" algn="ctr">
                      <a:solidFill>
                        <a:srgbClr val="7F7F7F"/>
                      </a:solidFill>
                      <a:prstDash val="dot"/>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algn="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53</a:t>
                      </a:r>
                    </a:p>
                  </a:txBody>
                  <a:tcPr marL="0" marR="0" marT="0" marB="0" anchor="ctr">
                    <a:lnL w="12700" cap="flat" cmpd="sng" algn="ctr">
                      <a:solidFill>
                        <a:srgbClr val="A5A5A5"/>
                      </a:solidFill>
                      <a:prstDash val="solid"/>
                      <a:round/>
                      <a:headEnd type="none" w="med" len="med"/>
                      <a:tailEnd type="none" w="med" len="med"/>
                    </a:lnL>
                    <a:lnR w="6350" cap="flat" cmpd="sng" algn="ctr">
                      <a:solidFill>
                        <a:srgbClr val="7F7F7F"/>
                      </a:solidFill>
                      <a:prstDash val="dot"/>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algn="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0.7%</a:t>
                      </a:r>
                    </a:p>
                  </a:txBody>
                  <a:tcPr marL="0" marR="0" marT="0" marB="0" anchor="ctr">
                    <a:lnL w="6350" cap="flat" cmpd="sng" algn="ctr">
                      <a:solidFill>
                        <a:srgbClr val="7F7F7F"/>
                      </a:solidFill>
                      <a:prstDash val="dot"/>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3359650789"/>
                  </a:ext>
                </a:extLst>
              </a:tr>
              <a:tr h="292755">
                <a:tc>
                  <a:txBody>
                    <a:bodyPr/>
                    <a:lstStyle/>
                    <a:p>
                      <a:pPr algn="l"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rPr>
                        <a:t>就労継続支援</a:t>
                      </a:r>
                      <a:r>
                        <a:rPr lang="en-US" sz="1400" b="0" i="0" u="none" strike="noStrike" dirty="0">
                          <a:solidFill>
                            <a:schemeClr val="tx1"/>
                          </a:solidFill>
                          <a:effectLst/>
                          <a:latin typeface="Meiryo UI" panose="020B0604030504040204" pitchFamily="50" charset="-128"/>
                          <a:ea typeface="Meiryo UI" panose="020B0604030504040204" pitchFamily="50" charset="-128"/>
                        </a:rPr>
                        <a:t>B</a:t>
                      </a:r>
                      <a:r>
                        <a:rPr lang="ja-JP" altLang="en-US" sz="1400" b="0" i="0" u="none" strike="noStrike" dirty="0">
                          <a:solidFill>
                            <a:schemeClr val="tx1"/>
                          </a:solidFill>
                          <a:effectLst/>
                          <a:latin typeface="Meiryo UI" panose="020B0604030504040204" pitchFamily="50" charset="-128"/>
                          <a:ea typeface="Meiryo UI" panose="020B0604030504040204" pitchFamily="50" charset="-128"/>
                        </a:rPr>
                        <a:t>型</a:t>
                      </a:r>
                    </a:p>
                  </a:txBody>
                  <a:tcPr marL="0" marR="0" marT="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25400" cap="flat" cmpd="dbl" algn="ctr">
                      <a:solidFill>
                        <a:srgbClr val="A5A5A5"/>
                      </a:solidFill>
                      <a:prstDash val="solid"/>
                      <a:round/>
                      <a:headEnd type="none" w="med" len="med"/>
                      <a:tailEnd type="none" w="med" len="med"/>
                    </a:lnB>
                  </a:tcPr>
                </a:tc>
                <a:tc>
                  <a:txBody>
                    <a:bodyPr/>
                    <a:lstStyle/>
                    <a:p>
                      <a:pPr algn="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23,344</a:t>
                      </a:r>
                    </a:p>
                  </a:txBody>
                  <a:tcPr marL="0" marR="0" marT="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25400" cap="flat" cmpd="dbl" algn="ctr">
                      <a:solidFill>
                        <a:srgbClr val="A5A5A5"/>
                      </a:solidFill>
                      <a:prstDash val="solid"/>
                      <a:round/>
                      <a:headEnd type="none" w="med" len="med"/>
                      <a:tailEnd type="none" w="med" len="med"/>
                    </a:lnB>
                  </a:tcPr>
                </a:tc>
                <a:tc>
                  <a:txBody>
                    <a:bodyPr/>
                    <a:lstStyle/>
                    <a:p>
                      <a:pPr algn="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1,847</a:t>
                      </a:r>
                    </a:p>
                  </a:txBody>
                  <a:tcPr marL="0" marR="0" marT="0" marB="0" anchor="ctr">
                    <a:lnL w="12700" cap="flat" cmpd="sng" algn="ctr">
                      <a:solidFill>
                        <a:srgbClr val="A5A5A5"/>
                      </a:solidFill>
                      <a:prstDash val="solid"/>
                      <a:round/>
                      <a:headEnd type="none" w="med" len="med"/>
                      <a:tailEnd type="none" w="med" len="med"/>
                    </a:lnL>
                    <a:lnR w="6350" cap="flat" cmpd="sng" algn="ctr">
                      <a:solidFill>
                        <a:srgbClr val="7F7F7F"/>
                      </a:solidFill>
                      <a:prstDash val="dot"/>
                      <a:round/>
                      <a:headEnd type="none" w="med" len="med"/>
                      <a:tailEnd type="none" w="med" len="med"/>
                    </a:lnR>
                    <a:lnT w="12700" cap="flat" cmpd="sng" algn="ctr">
                      <a:solidFill>
                        <a:srgbClr val="A5A5A5"/>
                      </a:solidFill>
                      <a:prstDash val="solid"/>
                      <a:round/>
                      <a:headEnd type="none" w="med" len="med"/>
                      <a:tailEnd type="none" w="med" len="med"/>
                    </a:lnT>
                    <a:lnB w="25400" cap="flat" cmpd="dbl" algn="ctr">
                      <a:solidFill>
                        <a:srgbClr val="A5A5A5"/>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rPr>
                        <a:t>7.9%</a:t>
                      </a:r>
                    </a:p>
                  </a:txBody>
                  <a:tcPr marL="0" marR="0" marT="0" marB="0" anchor="ctr">
                    <a:lnL w="6350" cap="flat" cmpd="sng" algn="ctr">
                      <a:solidFill>
                        <a:srgbClr val="7F7F7F"/>
                      </a:solidFill>
                      <a:prstDash val="dot"/>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25400" cap="flat" cmpd="dbl" algn="ctr">
                      <a:solidFill>
                        <a:srgbClr val="A5A5A5"/>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rPr>
                        <a:t>310</a:t>
                      </a:r>
                    </a:p>
                  </a:txBody>
                  <a:tcPr marL="0" marR="0" marT="0" marB="0" anchor="ctr">
                    <a:lnL w="12700" cap="flat" cmpd="sng" algn="ctr">
                      <a:solidFill>
                        <a:srgbClr val="A5A5A5"/>
                      </a:solidFill>
                      <a:prstDash val="solid"/>
                      <a:round/>
                      <a:headEnd type="none" w="med" len="med"/>
                      <a:tailEnd type="none" w="med" len="med"/>
                    </a:lnL>
                    <a:lnR w="6350" cap="flat" cmpd="sng" algn="ctr">
                      <a:solidFill>
                        <a:srgbClr val="7F7F7F"/>
                      </a:solidFill>
                      <a:prstDash val="dot"/>
                      <a:round/>
                      <a:headEnd type="none" w="med" len="med"/>
                      <a:tailEnd type="none" w="med" len="med"/>
                    </a:lnR>
                    <a:lnT w="12700" cap="flat" cmpd="sng" algn="ctr">
                      <a:solidFill>
                        <a:srgbClr val="A5A5A5"/>
                      </a:solidFill>
                      <a:prstDash val="solid"/>
                      <a:round/>
                      <a:headEnd type="none" w="med" len="med"/>
                      <a:tailEnd type="none" w="med" len="med"/>
                    </a:lnT>
                    <a:lnB w="25400" cap="flat" cmpd="dbl" algn="ctr">
                      <a:solidFill>
                        <a:srgbClr val="A5A5A5"/>
                      </a:solidFill>
                      <a:prstDash val="solid"/>
                      <a:round/>
                      <a:headEnd type="none" w="med" len="med"/>
                      <a:tailEnd type="none" w="med" len="med"/>
                    </a:lnB>
                  </a:tcPr>
                </a:tc>
                <a:tc>
                  <a:txBody>
                    <a:bodyPr/>
                    <a:lstStyle/>
                    <a:p>
                      <a:pPr algn="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1.3%</a:t>
                      </a:r>
                    </a:p>
                  </a:txBody>
                  <a:tcPr marL="0" marR="0" marT="0" marB="0" anchor="ctr">
                    <a:lnL w="6350" cap="flat" cmpd="sng" algn="ctr">
                      <a:solidFill>
                        <a:srgbClr val="7F7F7F"/>
                      </a:solidFill>
                      <a:prstDash val="dot"/>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25400" cap="flat" cmpd="dbl" algn="ctr">
                      <a:solidFill>
                        <a:srgbClr val="A5A5A5"/>
                      </a:solidFill>
                      <a:prstDash val="solid"/>
                      <a:round/>
                      <a:headEnd type="none" w="med" len="med"/>
                      <a:tailEnd type="none" w="med" len="med"/>
                    </a:lnB>
                  </a:tcPr>
                </a:tc>
                <a:extLst>
                  <a:ext uri="{0D108BD9-81ED-4DB2-BD59-A6C34878D82A}">
                    <a16:rowId xmlns:a16="http://schemas.microsoft.com/office/drawing/2014/main" val="1395574003"/>
                  </a:ext>
                </a:extLst>
              </a:tr>
              <a:tr h="303598">
                <a:tc>
                  <a:txBody>
                    <a:bodyPr/>
                    <a:lstStyle/>
                    <a:p>
                      <a:pPr algn="l" fontAlgn="ctr"/>
                      <a:r>
                        <a:rPr lang="ja-JP" altLang="en-US" sz="1400" b="0" i="0" u="none" strike="noStrike" dirty="0">
                          <a:solidFill>
                            <a:schemeClr val="tx1"/>
                          </a:solidFill>
                          <a:effectLst/>
                          <a:latin typeface="Meiryo UI" panose="020B0604030504040204" pitchFamily="50" charset="-128"/>
                          <a:ea typeface="Meiryo UI" panose="020B0604030504040204" pitchFamily="50" charset="-128"/>
                        </a:rPr>
                        <a:t>合計</a:t>
                      </a:r>
                    </a:p>
                  </a:txBody>
                  <a:tcPr marL="0" marR="0" marT="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25400" cap="flat" cmpd="dbl"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algn="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34,859</a:t>
                      </a:r>
                    </a:p>
                  </a:txBody>
                  <a:tcPr marL="0" marR="0" marT="0" marB="0"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25400" cap="flat" cmpd="dbl"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algn="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2,225</a:t>
                      </a:r>
                    </a:p>
                  </a:txBody>
                  <a:tcPr marL="0" marR="0" marT="0" marB="0" anchor="ctr">
                    <a:lnL w="12700" cap="flat" cmpd="sng" algn="ctr">
                      <a:solidFill>
                        <a:srgbClr val="A5A5A5"/>
                      </a:solidFill>
                      <a:prstDash val="solid"/>
                      <a:round/>
                      <a:headEnd type="none" w="med" len="med"/>
                      <a:tailEnd type="none" w="med" len="med"/>
                    </a:lnL>
                    <a:lnR w="6350" cap="flat" cmpd="sng" algn="ctr">
                      <a:solidFill>
                        <a:srgbClr val="7F7F7F"/>
                      </a:solidFill>
                      <a:prstDash val="dot"/>
                      <a:round/>
                      <a:headEnd type="none" w="med" len="med"/>
                      <a:tailEnd type="none" w="med" len="med"/>
                    </a:lnR>
                    <a:lnT w="25400" cap="flat" cmpd="dbl"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algn="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6.4%</a:t>
                      </a:r>
                    </a:p>
                  </a:txBody>
                  <a:tcPr marL="0" marR="0" marT="0" marB="0" anchor="ctr">
                    <a:lnL w="6350" cap="flat" cmpd="sng" algn="ctr">
                      <a:solidFill>
                        <a:srgbClr val="7F7F7F"/>
                      </a:solidFill>
                      <a:prstDash val="dot"/>
                      <a:round/>
                      <a:headEnd type="none" w="med" len="med"/>
                      <a:tailEnd type="none" w="med" len="med"/>
                    </a:lnL>
                    <a:lnR w="12700" cap="flat" cmpd="sng" algn="ctr">
                      <a:solidFill>
                        <a:srgbClr val="A5A5A5"/>
                      </a:solidFill>
                      <a:prstDash val="solid"/>
                      <a:round/>
                      <a:headEnd type="none" w="med" len="med"/>
                      <a:tailEnd type="none" w="med" len="med"/>
                    </a:lnR>
                    <a:lnT w="25400" cap="flat" cmpd="dbl"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rPr>
                        <a:t>456</a:t>
                      </a:r>
                    </a:p>
                  </a:txBody>
                  <a:tcPr marL="0" marR="0" marT="0" marB="0" anchor="ctr">
                    <a:lnL w="12700" cap="flat" cmpd="sng" algn="ctr">
                      <a:solidFill>
                        <a:srgbClr val="A5A5A5"/>
                      </a:solidFill>
                      <a:prstDash val="solid"/>
                      <a:round/>
                      <a:headEnd type="none" w="med" len="med"/>
                      <a:tailEnd type="none" w="med" len="med"/>
                    </a:lnL>
                    <a:lnR w="6350" cap="flat" cmpd="sng" algn="ctr">
                      <a:solidFill>
                        <a:srgbClr val="7F7F7F"/>
                      </a:solidFill>
                      <a:prstDash val="dot"/>
                      <a:round/>
                      <a:headEnd type="none" w="med" len="med"/>
                      <a:tailEnd type="none" w="med" len="med"/>
                    </a:lnR>
                    <a:lnT w="25400" cap="flat" cmpd="dbl"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tc>
                  <a:txBody>
                    <a:bodyPr/>
                    <a:lstStyle/>
                    <a:p>
                      <a:pPr algn="r" fontAlgn="ctr"/>
                      <a:r>
                        <a:rPr lang="en-US" altLang="ja-JP" sz="1400" b="0" i="0" u="none" strike="noStrike" dirty="0">
                          <a:solidFill>
                            <a:schemeClr val="tx1"/>
                          </a:solidFill>
                          <a:effectLst/>
                          <a:latin typeface="Meiryo UI" panose="020B0604030504040204" pitchFamily="50" charset="-128"/>
                          <a:ea typeface="Meiryo UI" panose="020B0604030504040204" pitchFamily="50" charset="-128"/>
                        </a:rPr>
                        <a:t>1.3%</a:t>
                      </a:r>
                    </a:p>
                  </a:txBody>
                  <a:tcPr marL="0" marR="0" marT="0" marB="0" anchor="ctr">
                    <a:lnL w="6350" cap="flat" cmpd="sng" algn="ctr">
                      <a:solidFill>
                        <a:srgbClr val="7F7F7F"/>
                      </a:solidFill>
                      <a:prstDash val="dot"/>
                      <a:round/>
                      <a:headEnd type="none" w="med" len="med"/>
                      <a:tailEnd type="none" w="med" len="med"/>
                    </a:lnL>
                    <a:lnR w="12700" cap="flat" cmpd="sng" algn="ctr">
                      <a:solidFill>
                        <a:srgbClr val="A5A5A5"/>
                      </a:solidFill>
                      <a:prstDash val="solid"/>
                      <a:round/>
                      <a:headEnd type="none" w="med" len="med"/>
                      <a:tailEnd type="none" w="med" len="med"/>
                    </a:lnR>
                    <a:lnT w="25400" cap="flat" cmpd="dbl"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tcPr>
                </a:tc>
                <a:extLst>
                  <a:ext uri="{0D108BD9-81ED-4DB2-BD59-A6C34878D82A}">
                    <a16:rowId xmlns:a16="http://schemas.microsoft.com/office/drawing/2014/main" val="2443953582"/>
                  </a:ext>
                </a:extLst>
              </a:tr>
            </a:tbl>
          </a:graphicData>
        </a:graphic>
      </p:graphicFrame>
      <p:sp>
        <p:nvSpPr>
          <p:cNvPr id="7" name="テキスト ボックス 6"/>
          <p:cNvSpPr txBox="1"/>
          <p:nvPr/>
        </p:nvSpPr>
        <p:spPr>
          <a:xfrm>
            <a:off x="469579" y="476271"/>
            <a:ext cx="1286028"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基礎データ</a:t>
            </a:r>
            <a:endParaRPr lang="en-US" altLang="ja-JP" sz="12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019662" y="3923073"/>
            <a:ext cx="7313220" cy="723275"/>
          </a:xfrm>
          <a:prstGeom prst="rect">
            <a:avLst/>
          </a:prstGeom>
          <a:noFill/>
        </p:spPr>
        <p:txBody>
          <a:bodyPr wrap="none" rtlCol="0">
            <a:spAutoFit/>
          </a:bodyPr>
          <a:lstStyle/>
          <a:p>
            <a:r>
              <a:rPr lang="ja-JP" altLang="en-US" sz="1600" dirty="0" smtClean="0">
                <a:latin typeface="Meiryo UI" panose="020B0604030504040204" pitchFamily="50" charset="-128"/>
                <a:ea typeface="Meiryo UI" panose="020B0604030504040204" pitchFamily="50" charset="-128"/>
              </a:rPr>
              <a:t>令和</a:t>
            </a:r>
            <a:r>
              <a:rPr lang="ja-JP" altLang="en-US" sz="1600" dirty="0">
                <a:latin typeface="Meiryo UI" panose="020B0604030504040204" pitchFamily="50" charset="-128"/>
                <a:ea typeface="Meiryo UI" panose="020B0604030504040204" pitchFamily="50" charset="-128"/>
              </a:rPr>
              <a:t>４</a:t>
            </a:r>
            <a:r>
              <a:rPr lang="ja-JP" altLang="en-US" sz="1600" dirty="0" smtClean="0">
                <a:latin typeface="Meiryo UI" panose="020B0604030504040204" pitchFamily="50" charset="-128"/>
                <a:ea typeface="Meiryo UI" panose="020B0604030504040204" pitchFamily="50" charset="-128"/>
              </a:rPr>
              <a:t>年</a:t>
            </a:r>
            <a:r>
              <a:rPr lang="ja-JP" altLang="en-US" sz="1600" dirty="0">
                <a:latin typeface="Meiryo UI" panose="020B0604030504040204" pitchFamily="50" charset="-128"/>
                <a:ea typeface="Meiryo UI" panose="020B0604030504040204" pitchFamily="50" charset="-128"/>
              </a:rPr>
              <a:t>３月の支援学校卒業生のうち、就労系福祉サービスを利用している者の割合</a:t>
            </a:r>
            <a:endParaRPr lang="en-US" altLang="ja-JP" sz="1600" dirty="0">
              <a:latin typeface="Meiryo UI" panose="020B0604030504040204" pitchFamily="50" charset="-128"/>
              <a:ea typeface="Meiryo UI" panose="020B0604030504040204" pitchFamily="50" charset="-128"/>
            </a:endParaRPr>
          </a:p>
          <a:p>
            <a:endParaRPr lang="en-US" altLang="ja-JP" sz="5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　</a:t>
            </a:r>
            <a:r>
              <a:rPr lang="en-US" altLang="ja-JP" sz="2000" b="1" dirty="0" smtClean="0">
                <a:latin typeface="Meiryo UI" panose="020B0604030504040204" pitchFamily="50" charset="-128"/>
                <a:ea typeface="Meiryo UI" panose="020B0604030504040204" pitchFamily="50" charset="-128"/>
              </a:rPr>
              <a:t>33.</a:t>
            </a:r>
            <a:r>
              <a:rPr lang="ja-JP" altLang="en-US" sz="2000" b="1" dirty="0" smtClean="0">
                <a:latin typeface="Meiryo UI" panose="020B0604030504040204" pitchFamily="50" charset="-128"/>
                <a:ea typeface="Meiryo UI" panose="020B0604030504040204" pitchFamily="50" charset="-128"/>
              </a:rPr>
              <a:t>４％</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456</a:t>
            </a:r>
            <a:r>
              <a:rPr lang="ja-JP" altLang="en-US" sz="1600" dirty="0">
                <a:latin typeface="Meiryo UI" panose="020B0604030504040204" pitchFamily="50" charset="-128"/>
                <a:ea typeface="Meiryo UI" panose="020B0604030504040204" pitchFamily="50" charset="-128"/>
              </a:rPr>
              <a:t>人</a:t>
            </a:r>
            <a:r>
              <a:rPr lang="en-US" altLang="ja-JP" sz="1600" dirty="0" smtClean="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1,366</a:t>
            </a:r>
            <a:r>
              <a:rPr lang="ja-JP" altLang="en-US" sz="1600" dirty="0" smtClean="0">
                <a:latin typeface="Meiryo UI" panose="020B0604030504040204" pitchFamily="50" charset="-128"/>
                <a:ea typeface="Meiryo UI" panose="020B0604030504040204" pitchFamily="50" charset="-128"/>
              </a:rPr>
              <a:t>人</a:t>
            </a:r>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R4.3</a:t>
            </a:r>
            <a:r>
              <a:rPr lang="ja-JP" altLang="en-US" sz="1600" dirty="0">
                <a:latin typeface="Meiryo UI" panose="020B0604030504040204" pitchFamily="50" charset="-128"/>
                <a:ea typeface="Meiryo UI" panose="020B0604030504040204" pitchFamily="50" charset="-128"/>
              </a:rPr>
              <a:t>府内支援学校卒業生））</a:t>
            </a:r>
            <a:endParaRPr lang="en-US" altLang="ja-JP"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2194916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2358</Words>
  <Application>Microsoft Office PowerPoint</Application>
  <PresentationFormat>画面に合わせる (4:3)</PresentationFormat>
  <Paragraphs>1161</Paragraphs>
  <Slides>19</Slides>
  <Notes>7</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19</vt:i4>
      </vt:variant>
    </vt:vector>
  </HeadingPairs>
  <TitlesOfParts>
    <vt:vector size="25" baseType="lpstr">
      <vt:lpstr>Meiryo UI</vt:lpstr>
      <vt:lpstr>游ゴシック</vt:lpstr>
      <vt:lpstr>游ゴシック Light</vt:lpstr>
      <vt:lpstr>Arial</vt:lpstr>
      <vt:lpstr>Wingdings</vt:lpstr>
      <vt:lpstr>Office テーマ</vt:lpstr>
      <vt:lpstr>就労人数調査 （令和３年度実績） 調査結果等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2022-12-27T01:32:13Z</dcterms:created>
  <dcterms:modified xsi:type="dcterms:W3CDTF">2022-12-27T01:32:22Z</dcterms:modified>
</cp:coreProperties>
</file>