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96" autoAdjust="0"/>
  </p:normalViewPr>
  <p:slideViewPr>
    <p:cSldViewPr snapToGrid="0">
      <p:cViewPr varScale="1">
        <p:scale>
          <a:sx n="60" d="100"/>
          <a:sy n="60" d="100"/>
        </p:scale>
        <p:origin x="16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33E6-AC48-46E0-88E0-D834A9151FD9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6339B-ADA5-4E8E-8243-031EA3A71E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8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6339B-ADA5-4E8E-8243-031EA3A71E5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7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6339B-ADA5-4E8E-8243-031EA3A71E5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13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41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05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19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40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980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147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223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30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0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757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65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48A79-B703-4704-B7CB-7AECC6CE4DA4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3780B-0366-49D4-A62A-EA3260AE31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4407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867" y="1834012"/>
            <a:ext cx="8458321" cy="422916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対角する 2 つの角を切り取った四角形 4"/>
          <p:cNvSpPr/>
          <p:nvPr/>
        </p:nvSpPr>
        <p:spPr>
          <a:xfrm>
            <a:off x="0" y="30418"/>
            <a:ext cx="9144000" cy="569835"/>
          </a:xfrm>
          <a:prstGeom prst="snip2DiagRect">
            <a:avLst>
              <a:gd name="adj1" fmla="val 50000"/>
              <a:gd name="adj2" fmla="val 1666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pitchFamily="34" charset="0"/>
              <a:buNone/>
              <a:defRPr/>
            </a:pPr>
            <a:r>
              <a:rPr lang="ja-JP" altLang="en-US" sz="2800" dirty="0" smtClean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sz="2800" dirty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４年度目標工賃額の設定について</a:t>
            </a:r>
            <a:endParaRPr lang="zh-TW" altLang="en-US" sz="2800" dirty="0"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90867" y="584581"/>
            <a:ext cx="854537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dirty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◆平均工賃月額の実績と推計</a:t>
            </a:r>
            <a:endParaRPr lang="en-US" altLang="ja-JP" sz="2000" dirty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全国は、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H2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８から</a:t>
            </a:r>
            <a:r>
              <a:rPr lang="en-US" altLang="ja-JP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２までの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５年間の平均伸び率（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1.0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％）を用いＲ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以降を推計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大阪府は、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H2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８から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２までの５年間の平均伸び率（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1.7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％）を用い</a:t>
            </a:r>
            <a:r>
              <a:rPr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３以降を推計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6687252" y="3718560"/>
            <a:ext cx="0" cy="23446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flipH="1">
            <a:off x="5496774" y="3534757"/>
            <a:ext cx="43609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714512" y="3380868"/>
            <a:ext cx="73476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実績値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6687252" y="5230834"/>
            <a:ext cx="49236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7253064" y="5076945"/>
            <a:ext cx="74340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推計値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812505" y="144379"/>
            <a:ext cx="108933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3-2</a:t>
            </a:r>
            <a:endParaRPr kumimoji="1" lang="ja-JP" altLang="en-US" dirty="0"/>
          </a:p>
        </p:txBody>
      </p:sp>
      <p:cxnSp>
        <p:nvCxnSpPr>
          <p:cNvPr id="12" name="直線コネクタ 11"/>
          <p:cNvCxnSpPr/>
          <p:nvPr/>
        </p:nvCxnSpPr>
        <p:spPr>
          <a:xfrm flipV="1">
            <a:off x="5943600" y="3727147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5943600" y="3337560"/>
            <a:ext cx="0" cy="39720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V="1">
            <a:off x="5935980" y="3338527"/>
            <a:ext cx="75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6687252" y="2103120"/>
            <a:ext cx="0" cy="1249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3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対角する 2 つの角を切り取った四角形 4"/>
          <p:cNvSpPr/>
          <p:nvPr/>
        </p:nvSpPr>
        <p:spPr>
          <a:xfrm>
            <a:off x="0" y="30418"/>
            <a:ext cx="9144000" cy="569835"/>
          </a:xfrm>
          <a:prstGeom prst="snip2DiagRect">
            <a:avLst>
              <a:gd name="adj1" fmla="val 50000"/>
              <a:gd name="adj2" fmla="val 1666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令和</a:t>
            </a:r>
            <a:r>
              <a:rPr kumimoji="0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４年度目標工賃額の設定について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94614" y="683668"/>
            <a:ext cx="879297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000" dirty="0" smtClean="0">
                <a:solidFill>
                  <a:srgbClr val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◆大阪府工賃向上計画</a:t>
            </a:r>
            <a:endParaRPr lang="en-US" altLang="ja-JP" sz="2000" dirty="0" smtClean="0">
              <a:solidFill>
                <a:srgbClr val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Ⅱ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目標工賃</a:t>
            </a:r>
            <a:endParaRPr lang="en-US" altLang="ja-JP" sz="16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．目標工賃の達成状況の把握・公表の</a:t>
            </a: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方法</a:t>
            </a:r>
            <a:endParaRPr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目標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工賃の達成に向け、毎年度、達成可否の状況を把握し、その結果について、府ホームページへ</a:t>
            </a: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の掲載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</a:t>
            </a: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より公表します。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また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ja-JP" altLang="en-US" sz="14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各年度において前年度の実績を踏まえ、達成状況を点検・評価し、見直し等所要の対策を講じます</a:t>
            </a:r>
            <a:r>
              <a:rPr lang="ja-JP" altLang="en-US" sz="1400" u="sng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600" u="sng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53716" y="2996556"/>
            <a:ext cx="8554453" cy="1251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の工賃目標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全ての事業所が、前年度実績の</a:t>
            </a:r>
            <a:r>
              <a:rPr lang="ja-JP" altLang="en-US" sz="16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８％の向上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を目標とした場合、府内全事業所の平均を試算すると、以下の通りになります</a:t>
            </a:r>
            <a:r>
              <a:rPr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400" baseline="30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baseline="300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374033" y="4459966"/>
            <a:ext cx="3944252" cy="149842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令和３年度（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2021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１４，２００円</a:t>
            </a:r>
            <a:endParaRPr kumimoji="1" lang="ja-JP" altLang="en-US" sz="1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〇令和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４年度（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2022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１５，３００円</a:t>
            </a:r>
            <a:endParaRPr kumimoji="1" lang="ja-JP" altLang="en-US" sz="1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〇令和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５年度（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2023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１６，５００円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23487" y="4271547"/>
            <a:ext cx="2445344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年度工賃向上計画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4398596" y="4761556"/>
            <a:ext cx="385010" cy="83017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4863917" y="4596819"/>
            <a:ext cx="3822883" cy="122471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〇令和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４年度（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2022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r>
              <a:rPr kumimoji="1" lang="en-US" altLang="ja-JP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14,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kumimoji="1" lang="en-US" altLang="ja-JP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endParaRPr kumimoji="1" lang="ja-JP" altLang="en-US" sz="1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〇令和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５年度（</a:t>
            </a:r>
            <a:r>
              <a:rPr kumimoji="1"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2023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　</a:t>
            </a:r>
            <a:r>
              <a:rPr kumimoji="1" lang="en-US" altLang="ja-JP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15,</a:t>
            </a:r>
            <a:r>
              <a:rPr kumimoji="1" lang="ja-JP" altLang="en-US" sz="15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en-US" altLang="ja-JP" sz="15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kumimoji="1" lang="ja-JP" altLang="en-US" sz="1500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kumimoji="1"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70991" y="4409311"/>
            <a:ext cx="2808734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（案）令和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16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年度工賃向上計画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17358" y="6119520"/>
            <a:ext cx="71708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第５次</a:t>
            </a:r>
            <a:r>
              <a:rPr lang="ja-JP" altLang="en-US" sz="14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大阪府障がい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者計画の数値目標です</a:t>
            </a: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。</a:t>
            </a:r>
            <a:endParaRPr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4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287</Words>
  <Application>Microsoft Office PowerPoint</Application>
  <PresentationFormat>画面に合わせる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BIZ UDPゴシック</vt:lpstr>
      <vt:lpstr>HGP創英角ﾎﾟｯﾌﾟ体</vt:lpstr>
      <vt:lpstr>HG丸ｺﾞｼｯｸM-PRO</vt:lpstr>
      <vt:lpstr>Meiryo UI</vt:lpstr>
      <vt:lpstr>UD デジタル 教科書体 NP-R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2022-03-29T05:35:19Z</dcterms:created>
  <dcterms:modified xsi:type="dcterms:W3CDTF">2022-03-29T05:35:32Z</dcterms:modified>
</cp:coreProperties>
</file>