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41EC9-FAC0-4EBD-A193-1711457C7368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A2531-BF81-41BA-A58F-D321C98F4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8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79450" y="811213"/>
            <a:ext cx="5399088" cy="40497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30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3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</a:t>
            </a:r>
            <a:r>
              <a:rPr kumimoji="1" lang="ja-JP" altLang="en-US" smtClean="0"/>
              <a:t>日時点</a:t>
            </a:r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70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91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82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33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04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59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94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87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45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31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3FD7D-E052-4C1D-AEC2-E9381D800F8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83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70846" y="855722"/>
            <a:ext cx="4160430" cy="1894403"/>
            <a:chOff x="70846" y="1360914"/>
            <a:chExt cx="4160430" cy="1817633"/>
          </a:xfrm>
        </p:grpSpPr>
        <p:sp>
          <p:nvSpPr>
            <p:cNvPr id="10" name="テキスト ボックス 8"/>
            <p:cNvSpPr txBox="1">
              <a:spLocks noChangeArrowheads="1"/>
            </p:cNvSpPr>
            <p:nvPr/>
          </p:nvSpPr>
          <p:spPr bwMode="auto">
            <a:xfrm>
              <a:off x="70846" y="1447170"/>
              <a:ext cx="4160430" cy="173137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21262" tIns="21262" rIns="21262" bIns="21262" anchor="t">
              <a:no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ts val="900"/>
                </a:lnSpc>
                <a:defRPr/>
              </a:pPr>
              <a:endParaRPr lang="en-US" altLang="ja-JP" sz="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①</a:t>
              </a:r>
              <a:r>
                <a:rPr lang="ja-JP" altLang="en-US" sz="1000" b="1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者雇用の拡大</a:t>
              </a:r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ハートフルオフィス推進事業</a:t>
              </a:r>
              <a:r>
                <a:rPr lang="en-US" altLang="ja-JP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【100,696</a:t>
              </a:r>
              <a:r>
                <a:rPr lang="ja-JP" altLang="en-US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r>
                <a:rPr lang="ja-JP" altLang="en-US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endParaRPr lang="en-US" altLang="ja-JP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軽易な事務作業を全庁から集約し、専任指導員のもと、知的障がいのある非常勤職員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が作業を行う「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ハートフルオフィス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」設置・運営するとともに、精神障がいのある非常勤職員を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特性に合わせ各所属に配置し、そこでの業務経験を活かして一般就労移行を促進。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②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企業等の</a:t>
              </a:r>
              <a:r>
                <a:rPr lang="ja-JP" altLang="en-US" sz="1000" b="1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者雇用に関する理解促進</a:t>
              </a:r>
              <a:r>
                <a: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900" b="1" u="sng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者サポートカンパニー登録制度（福祉、商労、教育</a:t>
              </a:r>
              <a:r>
                <a:rPr lang="ja-JP" altLang="en-US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）◆</a:t>
              </a:r>
              <a:endParaRPr lang="en-US" altLang="ja-JP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</a:t>
              </a:r>
              <a:r>
                <a:rPr lang="ja-JP" altLang="en-US" sz="900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がい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者の雇用や職場体験実習の受入れ、福祉施設への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商品発注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などの就労支援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積極的に実施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する企業等を「障がい者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サポートカンパニー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」として登録し、府内の障がい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雇用の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気運を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高めるため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、その取組みの周知や顕彰を行い、障がい者の雇用と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就労支援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推進。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13337" y="1360914"/>
              <a:ext cx="2664000" cy="17299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>
                <a:lnSpc>
                  <a:spcPts val="1000"/>
                </a:lnSpc>
              </a:pP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めざすべき</a:t>
              </a:r>
              <a:r>
                <a:rPr lang="ja-JP" altLang="en-US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姿（</a:t>
              </a:r>
              <a:r>
                <a:rPr lang="en-US" altLang="ja-JP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）：</a:t>
              </a: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実際に多くの</a:t>
              </a:r>
              <a:r>
                <a:rPr lang="ja-JP" altLang="en-US" sz="800" b="1" dirty="0" err="1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者が働いている</a:t>
              </a:r>
            </a:p>
          </p:txBody>
        </p:sp>
      </p:grpSp>
      <p:sp>
        <p:nvSpPr>
          <p:cNvPr id="41" name="額縁 40"/>
          <p:cNvSpPr/>
          <p:nvPr/>
        </p:nvSpPr>
        <p:spPr>
          <a:xfrm>
            <a:off x="0" y="14374"/>
            <a:ext cx="9144000" cy="297008"/>
          </a:xfrm>
          <a:prstGeom prst="bevel">
            <a:avLst/>
          </a:prstGeom>
          <a:solidFill>
            <a:srgbClr val="0000C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53995" tIns="26998" rIns="53995" bIns="26998" anchor="ctr"/>
          <a:lstStyle/>
          <a:p>
            <a:pPr defTabSz="756006">
              <a:defRPr/>
            </a:pPr>
            <a:r>
              <a:rPr lang="ja-JP" altLang="en-US" sz="189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189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89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89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大阪府の</a:t>
            </a:r>
            <a:r>
              <a:rPr lang="ja-JP" altLang="en-US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者就労支援に関する主な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</a:t>
            </a:r>
            <a:r>
              <a:rPr lang="ja-JP" altLang="en-US" sz="709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自立</a:t>
            </a:r>
            <a:r>
              <a:rPr lang="ja-JP" altLang="en-US" sz="709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支援課 就労</a:t>
            </a:r>
            <a:r>
              <a:rPr lang="ja-JP" altLang="en-US" sz="709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709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709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lang="en-US" altLang="ja-JP" sz="709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endParaRPr lang="ja-JP" altLang="en-US" sz="1654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横巻き 43"/>
          <p:cNvSpPr/>
          <p:nvPr/>
        </p:nvSpPr>
        <p:spPr>
          <a:xfrm>
            <a:off x="63673" y="303164"/>
            <a:ext cx="9016654" cy="576000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5" tIns="27003" rIns="54005" bIns="27003" anchor="ctr"/>
          <a:lstStyle/>
          <a:p>
            <a:pPr defTabSz="756006">
              <a:lnSpc>
                <a:spcPts val="1300"/>
              </a:lnSpc>
              <a:defRPr/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lang="ja-JP" altLang="en-US" sz="12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計画の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最重点施策として、障がい種別や障がいの程度、特性、個々の適正、ニーズに応じたきめ細かな就労支援の強化を図る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。さらに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、就労、就労への支援にとどまらず、安心して働き続けることができるよう、きめ細かく支援。</a:t>
            </a:r>
          </a:p>
        </p:txBody>
      </p:sp>
      <p:sp>
        <p:nvSpPr>
          <p:cNvPr id="34" name="テキスト ボックス 8"/>
          <p:cNvSpPr txBox="1">
            <a:spLocks noChangeArrowheads="1"/>
          </p:cNvSpPr>
          <p:nvPr/>
        </p:nvSpPr>
        <p:spPr bwMode="auto">
          <a:xfrm>
            <a:off x="63673" y="5805974"/>
            <a:ext cx="9006205" cy="995669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1262" tIns="21262" rIns="21262" bIns="21262" anchor="ctr">
            <a:no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ts val="1200"/>
              </a:lnSpc>
              <a:defRPr/>
            </a:pPr>
            <a:r>
              <a:rPr lang="ja-JP" altLang="en-US" sz="82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9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大阪府自立支援協議会就労支援部会</a:t>
            </a:r>
            <a:endParaRPr lang="en-US" altLang="ja-JP" sz="9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200"/>
              </a:lnSpc>
              <a:defRPr/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9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大阪府障がい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者自立支援協議会に就労支援部会を設置し、労働局をはじめとした国の関係機関や市町村と連携のもと、情報共有のしくみ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ネットワーク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づくりなど、実効的な連携方策をはじめ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200"/>
              </a:lnSpc>
              <a:defRPr/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就労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等について協議・検討し、府内における雇用・就労促進のための取組みを推進。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200"/>
              </a:lnSpc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9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就労支援部会工賃委員会</a:t>
            </a:r>
            <a:endParaRPr lang="en-US" altLang="ja-JP" sz="9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200"/>
              </a:lnSpc>
              <a:defRPr/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就労支援部会の下に設置し、工賃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向上計画支援事業（工賃向上計画の策定、福祉のコンビニこさえたんの事業者選定等）及び優先調達法に基づく「大阪府優先調達推進方針」の策定に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200"/>
              </a:lnSpc>
              <a:defRPr/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する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こと等、主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に就労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継続支援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型事業所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方策を協議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・検討。</a:t>
            </a:r>
            <a:endParaRPr lang="en-US" altLang="ja-JP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63673" y="2833410"/>
            <a:ext cx="4149323" cy="1417796"/>
            <a:chOff x="6096131" y="1327557"/>
            <a:chExt cx="4185103" cy="933192"/>
          </a:xfrm>
        </p:grpSpPr>
        <p:sp>
          <p:nvSpPr>
            <p:cNvPr id="29" name="テキスト ボックス 8"/>
            <p:cNvSpPr txBox="1">
              <a:spLocks noChangeArrowheads="1"/>
            </p:cNvSpPr>
            <p:nvPr/>
          </p:nvSpPr>
          <p:spPr bwMode="auto">
            <a:xfrm>
              <a:off x="6096131" y="1367728"/>
              <a:ext cx="4185103" cy="89302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21262" tIns="21262" rIns="21262" bIns="21262" anchor="ctr">
              <a:no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ts val="1200"/>
                </a:lnSpc>
                <a:spcBef>
                  <a:spcPts val="236"/>
                </a:spcBef>
                <a:defRPr/>
              </a:pP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spcBef>
                  <a:spcPts val="236"/>
                </a:spcBef>
                <a:defRPr/>
              </a:pPr>
              <a:r>
                <a:rPr lang="ja-JP" altLang="en-US" sz="9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b="1" u="sng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者就労・生活支援の拠点づくり推進事業</a:t>
              </a:r>
              <a:r>
                <a:rPr lang="en-US" altLang="ja-JP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【112,518</a:t>
              </a:r>
              <a:r>
                <a:rPr lang="ja-JP" altLang="en-US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就業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及びそれに伴う日常生活の支援を必要とする</a:t>
              </a:r>
              <a:r>
                <a:rPr lang="ja-JP" altLang="en-US" sz="900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者に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対して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、府内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18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か所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「障害者就業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生活支援センター」に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、生活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支援ワーカー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名を配置し、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別途国から配置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される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就業支援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ワーカーとともに、生活面及び就労面を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総合的に支援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900" b="1" u="sng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三障がい</a:t>
              </a:r>
              <a:r>
                <a:rPr lang="ja-JP" altLang="en-US" sz="9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正規職員雇用に係る職場定着支援等◆</a:t>
              </a:r>
              <a:endParaRPr lang="en-US" altLang="ja-JP" sz="9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ハートフルオフィス</a:t>
              </a: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推進事業で蓄積したノウハウをもって、人事局と連携し、知的又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は精</a:t>
              </a:r>
              <a:endPara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神障</a:t>
              </a: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いのある職員</a:t>
              </a: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及び所属へのサポートや研修等、定着支援における技術的支援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endPara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200"/>
                </a:lnSpc>
                <a:defRPr/>
              </a:pP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専門</a:t>
              </a: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職が実施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6138413" y="1327557"/>
              <a:ext cx="2664000" cy="106683"/>
            </a:xfrm>
            <a:prstGeom prst="roundRect">
              <a:avLst/>
            </a:prstGeom>
            <a:solidFill>
              <a:srgbClr val="00CC00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>
                <a:lnSpc>
                  <a:spcPts val="1000"/>
                </a:lnSpc>
              </a:pP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めざすべき</a:t>
              </a:r>
              <a:r>
                <a:rPr lang="ja-JP" altLang="en-US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姿（</a:t>
              </a:r>
              <a:r>
                <a:rPr lang="en-US" altLang="ja-JP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）：</a:t>
              </a:r>
              <a:r>
                <a:rPr lang="ja-JP" altLang="en-US" sz="800" b="1" dirty="0" err="1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者が長く働き続けることができる</a:t>
              </a: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240800" y="867323"/>
            <a:ext cx="4907513" cy="3537288"/>
            <a:chOff x="4240800" y="1134023"/>
            <a:chExt cx="4907513" cy="3537288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4240800" y="1134023"/>
              <a:ext cx="4818519" cy="3383884"/>
              <a:chOff x="4241398" y="1106185"/>
              <a:chExt cx="4814089" cy="3355013"/>
            </a:xfrm>
          </p:grpSpPr>
          <p:grpSp>
            <p:nvGrpSpPr>
              <p:cNvPr id="46" name="グループ化 45"/>
              <p:cNvGrpSpPr/>
              <p:nvPr/>
            </p:nvGrpSpPr>
            <p:grpSpPr>
              <a:xfrm>
                <a:off x="4271889" y="1106185"/>
                <a:ext cx="4783598" cy="3355013"/>
                <a:chOff x="3641311" y="1407668"/>
                <a:chExt cx="2214712" cy="4615206"/>
              </a:xfrm>
            </p:grpSpPr>
            <p:sp>
              <p:nvSpPr>
                <p:cNvPr id="48" name="テキスト ボックス 8"/>
                <p:cNvSpPr txBox="1">
                  <a:spLocks noChangeArrowheads="1"/>
                </p:cNvSpPr>
                <p:nvPr/>
              </p:nvSpPr>
              <p:spPr bwMode="auto">
                <a:xfrm>
                  <a:off x="3641311" y="1527445"/>
                  <a:ext cx="2214712" cy="449542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lIns="21262" tIns="21262" rIns="21262" bIns="21262">
                  <a:noAutofit/>
                </a:bodyPr>
                <a:lstStyle>
                  <a:lvl1pPr eaLnBrk="0" hangingPunct="0">
                    <a:defRPr kumimoji="1" sz="2500">
                      <a:solidFill>
                        <a:schemeClr val="tx1"/>
                      </a:solidFill>
                      <a:latin typeface="Calibri" pitchFamily="34" charset="0"/>
                      <a:ea typeface="ＭＳ Ｐゴシック" pitchFamily="50" charset="-128"/>
                    </a:defRPr>
                  </a:lvl1pPr>
                  <a:lvl2pPr marL="742950" indent="-285750" eaLnBrk="0" hangingPunct="0">
                    <a:defRPr kumimoji="1" sz="2500">
                      <a:solidFill>
                        <a:schemeClr val="tx1"/>
                      </a:solidFill>
                      <a:latin typeface="Calibri" pitchFamily="34" charset="0"/>
                      <a:ea typeface="ＭＳ Ｐゴシック" pitchFamily="50" charset="-128"/>
                    </a:defRPr>
                  </a:lvl2pPr>
                  <a:lvl3pPr marL="1143000" indent="-228600" eaLnBrk="0" hangingPunct="0">
                    <a:defRPr kumimoji="1" sz="2500">
                      <a:solidFill>
                        <a:schemeClr val="tx1"/>
                      </a:solidFill>
                      <a:latin typeface="Calibri" pitchFamily="34" charset="0"/>
                      <a:ea typeface="ＭＳ Ｐゴシック" pitchFamily="50" charset="-128"/>
                    </a:defRPr>
                  </a:lvl3pPr>
                  <a:lvl4pPr marL="1600200" indent="-228600" eaLnBrk="0" hangingPunct="0">
                    <a:defRPr kumimoji="1" sz="2500">
                      <a:solidFill>
                        <a:schemeClr val="tx1"/>
                      </a:solidFill>
                      <a:latin typeface="Calibri" pitchFamily="34" charset="0"/>
                      <a:ea typeface="ＭＳ Ｐゴシック" pitchFamily="50" charset="-128"/>
                    </a:defRPr>
                  </a:lvl4pPr>
                  <a:lvl5pPr marL="2057400" indent="-228600" eaLnBrk="0" hangingPunct="0">
                    <a:defRPr kumimoji="1" sz="2500">
                      <a:solidFill>
                        <a:schemeClr val="tx1"/>
                      </a:solidFill>
                      <a:latin typeface="Calibri" pitchFamily="34" charset="0"/>
                      <a:ea typeface="ＭＳ Ｐゴシック" pitchFamily="50" charset="-128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500">
                      <a:solidFill>
                        <a:schemeClr val="tx1"/>
                      </a:solidFill>
                      <a:latin typeface="Calibri" pitchFamily="34" charset="0"/>
                      <a:ea typeface="ＭＳ Ｐゴシック" pitchFamily="50" charset="-128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500">
                      <a:solidFill>
                        <a:schemeClr val="tx1"/>
                      </a:solidFill>
                      <a:latin typeface="Calibri" pitchFamily="34" charset="0"/>
                      <a:ea typeface="ＭＳ Ｐゴシック" pitchFamily="50" charset="-128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500">
                      <a:solidFill>
                        <a:schemeClr val="tx1"/>
                      </a:solidFill>
                      <a:latin typeface="Calibri" pitchFamily="34" charset="0"/>
                      <a:ea typeface="ＭＳ Ｐゴシック" pitchFamily="50" charset="-128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500">
                      <a:solidFill>
                        <a:schemeClr val="tx1"/>
                      </a:solidFill>
                      <a:latin typeface="Calibri" pitchFamily="34" charset="0"/>
                      <a:ea typeface="ＭＳ Ｐゴシック" pitchFamily="50" charset="-128"/>
                    </a:defRPr>
                  </a:lvl9pPr>
                </a:lstStyle>
                <a:p>
                  <a:pPr eaLnBrk="1" hangingPunct="1">
                    <a:lnSpc>
                      <a:spcPts val="1000"/>
                    </a:lnSpc>
                    <a:defRPr/>
                  </a:pPr>
                  <a:endParaRPr lang="ja-JP" altLang="en-US" sz="800" dirty="0" smtClean="0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9" name="角丸四角形 48"/>
                <p:cNvSpPr/>
                <p:nvPr/>
              </p:nvSpPr>
              <p:spPr>
                <a:xfrm>
                  <a:off x="3663276" y="1407668"/>
                  <a:ext cx="1235397" cy="247611"/>
                </a:xfrm>
                <a:prstGeom prst="round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/>
                <a:lstStyle/>
                <a:p>
                  <a:pPr algn="ctr">
                    <a:lnSpc>
                      <a:spcPts val="1000"/>
                    </a:lnSpc>
                  </a:pPr>
                  <a:r>
                    <a:rPr lang="ja-JP" altLang="en-US" sz="800" b="1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めざすべき</a:t>
                  </a:r>
                  <a:r>
                    <a:rPr lang="ja-JP" altLang="en-US" sz="800" b="1" dirty="0" smtClean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姿（</a:t>
                  </a:r>
                  <a:r>
                    <a:rPr lang="en-US" altLang="ja-JP" sz="800" b="1" dirty="0" smtClean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2</a:t>
                  </a:r>
                  <a:r>
                    <a:rPr lang="ja-JP" altLang="en-US" sz="800" b="1" dirty="0" smtClean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）：</a:t>
                  </a:r>
                  <a:r>
                    <a:rPr lang="ja-JP" altLang="en-US" sz="800" b="1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いろいろな場で</a:t>
                  </a:r>
                  <a:r>
                    <a:rPr lang="ja-JP" altLang="en-US" sz="800" b="1" dirty="0" err="1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障がい</a:t>
                  </a:r>
                  <a:r>
                    <a:rPr lang="ja-JP" altLang="en-US" sz="800" b="1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者が仕事をできる</a:t>
                  </a:r>
                </a:p>
              </p:txBody>
            </p:sp>
          </p:grpSp>
          <p:sp>
            <p:nvSpPr>
              <p:cNvPr id="50" name="テキスト ボックス 49"/>
              <p:cNvSpPr txBox="1"/>
              <p:nvPr/>
            </p:nvSpPr>
            <p:spPr>
              <a:xfrm>
                <a:off x="4241398" y="1330113"/>
                <a:ext cx="2555972" cy="3079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10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①就労移行支援・就労継続事業の機能強化</a:t>
                </a:r>
                <a:endPara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88900" indent="-88900">
                  <a:lnSpc>
                    <a:spcPts val="1100"/>
                  </a:lnSpc>
                  <a:spcBef>
                    <a:spcPts val="236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ja-JP" altLang="en-US" sz="9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就労</a:t>
                </a:r>
                <a:r>
                  <a:rPr lang="ja-JP" altLang="en-US" sz="900" b="1" u="sng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移行等連携調整事業</a:t>
                </a:r>
                <a:r>
                  <a:rPr lang="en-US" altLang="ja-JP" sz="9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【3,796</a:t>
                </a:r>
                <a:r>
                  <a:rPr lang="ja-JP" altLang="en-US" sz="9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千円</a:t>
                </a:r>
                <a:r>
                  <a:rPr lang="en-US" altLang="ja-JP" sz="900" b="1" u="sng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就労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系サービス事業所に対し、アドバイザー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派遣</a:t>
                </a:r>
                <a:endPara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や研修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を行う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ことで、利用者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のステップアップや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一般</a:t>
                </a:r>
                <a:endPara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就労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への移行を促進。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88900" indent="-88900">
                  <a:lnSpc>
                    <a:spcPts val="11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ja-JP" altLang="en-US" sz="900" b="1" u="sng" spc="-150" dirty="0" err="1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精神障</a:t>
                </a:r>
                <a:r>
                  <a:rPr lang="ja-JP" altLang="en-US" sz="900" b="1" u="sng" spc="-150" dirty="0" err="1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がい</a:t>
                </a:r>
                <a:r>
                  <a:rPr lang="ja-JP" altLang="en-US" sz="900" b="1" u="sng" spc="-1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者社会生活適応訓練</a:t>
                </a:r>
                <a:r>
                  <a:rPr lang="ja-JP" altLang="en-US" sz="900" b="1" u="sng" spc="-1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事業</a:t>
                </a:r>
                <a:r>
                  <a:rPr lang="en-US" altLang="ja-JP" sz="900" b="1" u="sng" spc="-1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【6,892</a:t>
                </a:r>
                <a:r>
                  <a:rPr lang="ja-JP" altLang="en-US" sz="900" b="1" u="sng" spc="-1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千円</a:t>
                </a:r>
                <a:r>
                  <a:rPr lang="en-US" altLang="ja-JP" sz="900" b="1" u="sng" spc="-1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</a:t>
                </a:r>
                <a:r>
                  <a:rPr lang="ja-JP" altLang="en-US" sz="900" dirty="0" err="1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精神障</a:t>
                </a:r>
                <a:r>
                  <a:rPr lang="ja-JP" altLang="en-US" sz="900" dirty="0" err="1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がい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者が一定期間、協力事業所に通い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、</a:t>
                </a:r>
                <a:endPara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就労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訓練を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通じて社会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生活を送るための適応力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</a:t>
                </a:r>
                <a:endPara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養う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ことより社会的自立を促進。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また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、府民、企業、支援機関等に対して、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精神</a:t>
                </a:r>
                <a:endPara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err="1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障がい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者の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社会参加や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就労への理解と協力が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得ら</a:t>
                </a:r>
                <a:endPara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れるよう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、精神障がい者雇用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セミナー</a:t>
                </a:r>
                <a:r>
                  <a:rPr lang="en-US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協力事業所</a:t>
                </a:r>
                <a:endPara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育成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講座</a:t>
                </a:r>
                <a:r>
                  <a:rPr lang="en-US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)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等を開催。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endParaRPr lang="en-US" altLang="ja-JP" sz="9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10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②</a:t>
                </a:r>
                <a:r>
                  <a:rPr lang="ja-JP" altLang="en-US" sz="10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工賃水準の向上</a:t>
                </a:r>
                <a:endPara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88900" indent="-88900">
                  <a:lnSpc>
                    <a:spcPts val="1100"/>
                  </a:lnSpc>
                  <a:spcBef>
                    <a:spcPts val="236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zh-TW" altLang="en-US" sz="9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工賃</a:t>
                </a:r>
                <a:r>
                  <a:rPr lang="zh-TW" altLang="en-US" sz="900" b="1" u="sng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向上計画支援事業</a:t>
                </a:r>
                <a:r>
                  <a:rPr lang="en-US" altLang="ja-JP" sz="9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【27,299</a:t>
                </a:r>
                <a:r>
                  <a:rPr lang="ja-JP" altLang="en-US" sz="9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千円</a:t>
                </a:r>
                <a:r>
                  <a:rPr lang="en-US" altLang="ja-JP" sz="900" b="1" u="sng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福祉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施設で働く</a:t>
                </a:r>
                <a:r>
                  <a:rPr lang="ja-JP" altLang="en-US" sz="900" dirty="0" err="1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障がい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者の工賃向上を図るため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、</a:t>
                </a:r>
                <a:endPara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施設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の経営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ノ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ウハウや技術力向上等の支援を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行う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と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ともに、大量受注にも対応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できる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よう、共同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受注</a:t>
                </a:r>
                <a:endPara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ネットワーク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の構築などの支援を実施。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defRPr/>
                </a:pP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福祉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のコンビニ「こさえたん」の</a:t>
                </a:r>
                <a:r>
                  <a:rPr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運営。</a:t>
                </a:r>
                <a:endParaRPr lang="ja-JP" altLang="en-US" sz="900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51" name="テキスト ボックス 50"/>
            <p:cNvSpPr txBox="1"/>
            <p:nvPr/>
          </p:nvSpPr>
          <p:spPr>
            <a:xfrm>
              <a:off x="6753225" y="1296028"/>
              <a:ext cx="2395088" cy="33752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8900" lvl="0" indent="-88900">
                <a:lnSpc>
                  <a:spcPts val="1200"/>
                </a:lnSpc>
                <a:buFont typeface="Arial" panose="020B0604020202020204" pitchFamily="34" charset="0"/>
                <a:buChar char="•"/>
                <a:defRPr/>
              </a:pPr>
              <a:r>
                <a:rPr lang="ja-JP" altLang="en-US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優先</a:t>
              </a:r>
              <a:r>
                <a:rPr lang="ja-JP" altLang="en-US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調達法に基づく調達</a:t>
              </a:r>
              <a:r>
                <a:rPr lang="ja-JP" altLang="en-US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促進</a:t>
              </a:r>
              <a:endParaRPr lang="en-US" altLang="ja-JP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88900" lvl="0" indent="-88900">
                <a:lnSpc>
                  <a:spcPts val="1200"/>
                </a:lnSpc>
                <a:defRPr/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優先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調達法に基づく「大阪府調達方針」を策定し、庁内調達の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増進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を図るとともに、市町村や民間への働きかけを実施。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>
                <a:lnSpc>
                  <a:spcPts val="1200"/>
                </a:lnSpc>
                <a:defRPr/>
              </a:pPr>
              <a:endPara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>
                <a:lnSpc>
                  <a:spcPts val="1200"/>
                </a:lnSpc>
                <a:defRPr/>
              </a:pP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③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企業等への雇用だけではなく多様な</a:t>
              </a:r>
              <a:r>
                <a:rPr lang="ja-JP" altLang="en-US" sz="1000" b="1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者の働く場の拡大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88900" lvl="0" indent="-88900">
                <a:lnSpc>
                  <a:spcPts val="1200"/>
                </a:lnSpc>
                <a:spcBef>
                  <a:spcPts val="236"/>
                </a:spcBef>
                <a:buFont typeface="Arial" panose="020B0604020202020204" pitchFamily="34" charset="0"/>
                <a:buChar char="•"/>
                <a:defRPr/>
              </a:pPr>
              <a:r>
                <a:rPr lang="ja-JP" altLang="en-US" sz="900" b="1" u="sng" spc="-15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重度障がい</a:t>
              </a:r>
              <a:r>
                <a:rPr lang="ja-JP" altLang="en-US" sz="900" b="1" u="sng" spc="-1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者就業支援事業</a:t>
              </a:r>
              <a:endParaRPr lang="en-US" altLang="ja-JP" sz="900" b="1" u="sng" spc="-1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>
                <a:lnSpc>
                  <a:spcPts val="1200"/>
                </a:lnSpc>
                <a:spcBef>
                  <a:spcPts val="236"/>
                </a:spcBef>
                <a:defRPr/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通勤時や就業中において、常時介護を必要とする</a:t>
              </a:r>
              <a:r>
                <a:rPr lang="ja-JP" altLang="en-US" sz="90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重度障がい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者の日常生活に係る支援を行い就労機会の拡大充実を図る（市町村事業）。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88900" lvl="0" indent="-88900">
                <a:lnSpc>
                  <a:spcPts val="1200"/>
                </a:lnSpc>
                <a:spcBef>
                  <a:spcPts val="236"/>
                </a:spcBef>
                <a:buFont typeface="Arial" panose="020B0604020202020204" pitchFamily="34" charset="0"/>
                <a:buChar char="•"/>
                <a:defRPr/>
              </a:pPr>
              <a:r>
                <a:rPr lang="ja-JP" altLang="en-US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</a:t>
              </a:r>
              <a:r>
                <a:rPr lang="ja-JP" altLang="en-US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ＩＴステーション事業</a:t>
              </a:r>
              <a:r>
                <a:rPr lang="en-US" altLang="ja-JP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【16,964</a:t>
              </a:r>
              <a:r>
                <a:rPr lang="ja-JP" altLang="en-US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lvl="0">
                <a:lnSpc>
                  <a:spcPts val="1200"/>
                </a:lnSpc>
                <a:defRPr/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ＩＴ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を活用した就労に直接結びつく事業を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展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開</a:t>
              </a:r>
              <a:r>
                <a:rPr lang="ja-JP" altLang="en-US" sz="900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する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ＩＴ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ステーション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就労相談から企業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>
                <a:lnSpc>
                  <a:spcPts val="1200"/>
                </a:lnSpc>
                <a:defRPr/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の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就職マッチングまで総合的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な支援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を行い、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般　就労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を見据えたトータルな取組みを実施。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88900" lvl="0" indent="-88900">
                <a:lnSpc>
                  <a:spcPts val="1200"/>
                </a:lnSpc>
                <a:buFont typeface="Arial" panose="020B0604020202020204" pitchFamily="34" charset="0"/>
                <a:buChar char="•"/>
                <a:defRPr/>
              </a:pPr>
              <a:r>
                <a:rPr lang="ja-JP" altLang="en-US" sz="900" b="1" u="sng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</a:t>
              </a:r>
              <a:r>
                <a:rPr lang="ja-JP" altLang="en-US" sz="900" b="1" u="sng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がい</a:t>
              </a:r>
              <a:r>
                <a:rPr lang="ja-JP" altLang="en-US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者ＩＴ就労支援事業</a:t>
              </a:r>
              <a:r>
                <a:rPr lang="en-US" altLang="ja-JP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【4,855</a:t>
              </a:r>
              <a:r>
                <a:rPr lang="ja-JP" altLang="en-US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9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lvl="0">
                <a:lnSpc>
                  <a:spcPts val="1200"/>
                </a:lnSpc>
                <a:defRPr/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庁内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で実施予定のＩＴ関連業務を、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在宅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就業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支援団体に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委託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することにより、</a:t>
              </a:r>
              <a:r>
                <a:rPr lang="ja-JP" altLang="en-US" sz="900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>
                <a:lnSpc>
                  <a:spcPts val="1200"/>
                </a:lnSpc>
                <a:defRPr/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テレワーカー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の在宅就労を支援。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000"/>
                </a:lnSpc>
                <a:defRPr/>
              </a:pPr>
              <a:r>
                <a:rPr lang="ja-JP" altLang="en-US" sz="900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81952" y="4293436"/>
            <a:ext cx="8998373" cy="1487037"/>
            <a:chOff x="-214668" y="6972516"/>
            <a:chExt cx="8998373" cy="1487037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-214668" y="6972516"/>
              <a:ext cx="8998373" cy="1487037"/>
              <a:chOff x="-214668" y="6972516"/>
              <a:chExt cx="8998373" cy="1487037"/>
            </a:xfrm>
          </p:grpSpPr>
          <p:sp>
            <p:nvSpPr>
              <p:cNvPr id="43" name="テキスト ボックス 8"/>
              <p:cNvSpPr txBox="1">
                <a:spLocks noChangeArrowheads="1"/>
              </p:cNvSpPr>
              <p:nvPr/>
            </p:nvSpPr>
            <p:spPr bwMode="auto">
              <a:xfrm>
                <a:off x="-214668" y="6972516"/>
                <a:ext cx="8998373" cy="146305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21262" tIns="21262" rIns="21262" bIns="21262" anchor="ctr">
                <a:noAutofit/>
              </a:bodyPr>
              <a:lstStyle>
                <a:lvl1pPr eaLnBrk="0" hangingPunct="0">
                  <a:defRPr kumimoji="1" sz="25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5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5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5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5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5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5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5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5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  <a:defRPr/>
                </a:pPr>
                <a:r>
                  <a:rPr lang="ja-JP" altLang="en-US" sz="827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82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4288631" y="6991844"/>
                <a:ext cx="4464000" cy="1467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88900" indent="-88900">
                  <a:lnSpc>
                    <a:spcPts val="12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ja-JP" altLang="en-US" sz="900" b="1" u="sng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庁内</a:t>
                </a:r>
                <a:r>
                  <a:rPr lang="ja-JP" altLang="en-US" sz="900" b="1" u="sng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職場実習の実施◆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知的</a:t>
                </a:r>
                <a:r>
                  <a:rPr lang="ja-JP" altLang="en-US" sz="900" dirty="0" err="1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障がい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者、精神障がい者、難病患者を対象に府庁等での実習機会を提供。</a:t>
                </a:r>
                <a:endParaRPr lang="en-US" altLang="ja-JP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b="1" u="sng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・三</a:t>
                </a:r>
                <a:r>
                  <a:rPr lang="ja-JP" altLang="en-US" sz="900" b="1" u="sng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部局連携</a:t>
                </a:r>
                <a:r>
                  <a:rPr lang="en-US" altLang="ja-JP" sz="900" b="1" u="sng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WG</a:t>
                </a:r>
                <a:r>
                  <a:rPr lang="ja-JP" altLang="en-US" sz="900" b="1" u="sng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の運営（福祉、商労、教育）</a:t>
                </a:r>
                <a:endParaRPr lang="en-US" altLang="ja-JP" sz="9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err="1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障</a:t>
                </a:r>
                <a:r>
                  <a:rPr lang="ja-JP" altLang="en-US" sz="900" dirty="0" err="1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がい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福祉計画の目標達成に向けて、福祉部、商工労働部、教育庁で主に障がい者の就労等の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支援に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関わる者を対象とした障がい者雇用就労施策・制度勉強会等を開催。</a:t>
                </a:r>
                <a:endParaRPr lang="en-US" altLang="ja-JP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</a:t>
                </a:r>
                <a:r>
                  <a:rPr lang="ja-JP" altLang="en-US" sz="900" b="1" u="sng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行政の福祉化推進会議公務労働検討チームの運営◆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大阪府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の公務労働内における知的</a:t>
                </a:r>
                <a:r>
                  <a:rPr lang="ja-JP" altLang="en-US" sz="900" dirty="0" err="1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障がい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者等の適職の調査研究、就労機会の確保方策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や</a:t>
                </a:r>
                <a:endPara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大阪府の委託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業務を活用した就労機会の確保方策の検討。知的障がい者、精神障がい者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</a:t>
                </a:r>
                <a:endPara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正規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雇用に係る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職場定着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支援等の実施やあり方及び効果検証等を実施。</a:t>
                </a:r>
                <a:endParaRPr kumimoji="1" lang="ja-JP" altLang="en-US" sz="900" dirty="0"/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-201738" y="7022000"/>
                <a:ext cx="4464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ja-JP" altLang="en-US" sz="1000" b="1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◇　横断的な取組み</a:t>
                </a:r>
                <a:endParaRPr lang="en-US" altLang="ja-JP" sz="10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88900" indent="-88900">
                  <a:lnSpc>
                    <a:spcPts val="12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ja-JP" altLang="en-US" sz="900" b="1" u="sng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公</a:t>
                </a:r>
                <a:r>
                  <a:rPr lang="ja-JP" altLang="en-US" sz="900" b="1" u="sng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契約における</a:t>
                </a:r>
                <a:r>
                  <a:rPr lang="ja-JP" altLang="en-US" sz="900" b="1" u="sng" dirty="0" err="1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障がい</a:t>
                </a:r>
                <a:r>
                  <a:rPr lang="ja-JP" altLang="en-US" sz="900" b="1" u="sng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者雇用の創出と継続雇用に向けた支援◆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</a:t>
                </a:r>
                <a:endParaRPr lang="en-US" altLang="ja-JP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総合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評価一般総合入札制度や公の施設の指定管理者制において、</a:t>
                </a:r>
                <a:r>
                  <a:rPr lang="ja-JP" altLang="en-US" sz="900" dirty="0" err="1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障がい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者雇用や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継続</a:t>
                </a:r>
                <a:endPara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雇用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評価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対象とすることで雇用創出を図る他、 ハートフル条例に基づき「障がい者等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の職</a:t>
                </a:r>
                <a:endPara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場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環境整備等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支援組織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」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を認定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し、公契約において雇用された障がい者等の職場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定着や継</a:t>
                </a:r>
                <a:endPara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続雇用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を推進する組みを実施。</a:t>
                </a:r>
                <a:endParaRPr lang="en-US" altLang="ja-JP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88900" indent="-88900">
                  <a:lnSpc>
                    <a:spcPts val="12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ja-JP" altLang="en-US" sz="900" b="1" u="sng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既存</a:t>
                </a:r>
                <a:r>
                  <a:rPr lang="ja-JP" altLang="en-US" sz="900" b="1" u="sng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資源の福祉的活用◆</a:t>
                </a:r>
                <a:r>
                  <a:rPr lang="ja-JP" altLang="en-US" sz="9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lnSpc>
                    <a:spcPts val="1200"/>
                  </a:lnSpc>
                  <a:defRPr/>
                </a:pP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府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有施設を活用し、主に清掃業務を通じた就労訓練等を実施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。</a:t>
                </a:r>
                <a:endParaRPr lang="en-US" altLang="ja-JP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1318241" y="7050764"/>
              <a:ext cx="6194322" cy="1067247"/>
              <a:chOff x="1318241" y="7050764"/>
              <a:chExt cx="6194322" cy="1067247"/>
            </a:xfrm>
          </p:grpSpPr>
          <p:grpSp>
            <p:nvGrpSpPr>
              <p:cNvPr id="47" name="グループ化 46"/>
              <p:cNvGrpSpPr/>
              <p:nvPr/>
            </p:nvGrpSpPr>
            <p:grpSpPr>
              <a:xfrm>
                <a:off x="3003263" y="7250884"/>
                <a:ext cx="811205" cy="110616"/>
                <a:chOff x="3240035" y="4315544"/>
                <a:chExt cx="811205" cy="110616"/>
              </a:xfrm>
            </p:grpSpPr>
            <p:sp>
              <p:nvSpPr>
                <p:cNvPr id="52" name="角丸四角形 51"/>
                <p:cNvSpPr/>
                <p:nvPr/>
              </p:nvSpPr>
              <p:spPr>
                <a:xfrm>
                  <a:off x="3240035" y="4318160"/>
                  <a:ext cx="255160" cy="108000"/>
                </a:xfrm>
                <a:prstGeom prst="round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>
                  <a:spAutoFit/>
                </a:bodyPr>
                <a:lstStyle/>
                <a:p>
                  <a:pPr algn="ctr"/>
                  <a:r>
                    <a:rPr lang="en-US" altLang="ja-JP" sz="650" dirty="0" smtClean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(1)</a:t>
                  </a:r>
                  <a:endParaRPr lang="ja-JP" altLang="en-US" sz="65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53" name="角丸四角形 52"/>
                <p:cNvSpPr/>
                <p:nvPr/>
              </p:nvSpPr>
              <p:spPr>
                <a:xfrm>
                  <a:off x="3516458" y="4315544"/>
                  <a:ext cx="255160" cy="108000"/>
                </a:xfrm>
                <a:prstGeom prst="round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/>
                <a:lstStyle/>
                <a:p>
                  <a:pPr algn="ctr"/>
                  <a:r>
                    <a:rPr lang="en-US" altLang="ja-JP" sz="650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(2)</a:t>
                  </a:r>
                  <a:endParaRPr lang="ja-JP" altLang="en-US" sz="65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54" name="角丸四角形 53"/>
                <p:cNvSpPr/>
                <p:nvPr/>
              </p:nvSpPr>
              <p:spPr>
                <a:xfrm>
                  <a:off x="3796080" y="4315544"/>
                  <a:ext cx="255160" cy="108000"/>
                </a:xfrm>
                <a:prstGeom prst="roundRect">
                  <a:avLst/>
                </a:prstGeom>
                <a:solidFill>
                  <a:srgbClr val="00CC00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/>
                <a:lstStyle/>
                <a:p>
                  <a:pPr algn="ctr"/>
                  <a:r>
                    <a:rPr lang="en-US" altLang="ja-JP" sz="650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(3)</a:t>
                  </a:r>
                  <a:endParaRPr lang="ja-JP" altLang="en-US" sz="65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55" name="グループ化 54"/>
              <p:cNvGrpSpPr/>
              <p:nvPr/>
            </p:nvGrpSpPr>
            <p:grpSpPr>
              <a:xfrm>
                <a:off x="1318241" y="8007396"/>
                <a:ext cx="531584" cy="110615"/>
                <a:chOff x="1487583" y="4796254"/>
                <a:chExt cx="531584" cy="110615"/>
              </a:xfrm>
            </p:grpSpPr>
            <p:sp>
              <p:nvSpPr>
                <p:cNvPr id="56" name="角丸四角形 55"/>
                <p:cNvSpPr/>
                <p:nvPr/>
              </p:nvSpPr>
              <p:spPr>
                <a:xfrm>
                  <a:off x="1487583" y="4798869"/>
                  <a:ext cx="255160" cy="108000"/>
                </a:xfrm>
                <a:prstGeom prst="round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>
                  <a:spAutoFit/>
                </a:bodyPr>
                <a:lstStyle/>
                <a:p>
                  <a:pPr algn="ctr"/>
                  <a:r>
                    <a:rPr lang="en-US" altLang="ja-JP" sz="650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(1)</a:t>
                  </a:r>
                  <a:endParaRPr lang="ja-JP" altLang="en-US" sz="65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57" name="角丸四角形 56"/>
                <p:cNvSpPr/>
                <p:nvPr/>
              </p:nvSpPr>
              <p:spPr>
                <a:xfrm>
                  <a:off x="1764007" y="4796254"/>
                  <a:ext cx="255160" cy="108000"/>
                </a:xfrm>
                <a:prstGeom prst="round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/>
                <a:lstStyle/>
                <a:p>
                  <a:pPr algn="ctr"/>
                  <a:r>
                    <a:rPr lang="en-US" altLang="ja-JP" sz="650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(2)</a:t>
                  </a:r>
                  <a:endParaRPr lang="ja-JP" altLang="en-US" sz="65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58" name="グループ化 57"/>
              <p:cNvGrpSpPr/>
              <p:nvPr/>
            </p:nvGrpSpPr>
            <p:grpSpPr>
              <a:xfrm>
                <a:off x="5633743" y="7050764"/>
                <a:ext cx="531584" cy="110615"/>
                <a:chOff x="5882321" y="3592024"/>
                <a:chExt cx="531584" cy="110615"/>
              </a:xfrm>
            </p:grpSpPr>
            <p:sp>
              <p:nvSpPr>
                <p:cNvPr id="59" name="角丸四角形 58"/>
                <p:cNvSpPr/>
                <p:nvPr/>
              </p:nvSpPr>
              <p:spPr>
                <a:xfrm>
                  <a:off x="5882321" y="3594639"/>
                  <a:ext cx="255160" cy="108000"/>
                </a:xfrm>
                <a:prstGeom prst="round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>
                  <a:spAutoFit/>
                </a:bodyPr>
                <a:lstStyle/>
                <a:p>
                  <a:pPr algn="ctr"/>
                  <a:r>
                    <a:rPr lang="en-US" altLang="ja-JP" sz="650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(1)</a:t>
                  </a:r>
                  <a:endParaRPr lang="ja-JP" altLang="en-US" sz="65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60" name="角丸四角形 59"/>
                <p:cNvSpPr/>
                <p:nvPr/>
              </p:nvSpPr>
              <p:spPr>
                <a:xfrm>
                  <a:off x="6158745" y="3592024"/>
                  <a:ext cx="255160" cy="108000"/>
                </a:xfrm>
                <a:prstGeom prst="round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/>
                <a:lstStyle/>
                <a:p>
                  <a:pPr algn="ctr"/>
                  <a:r>
                    <a:rPr lang="en-US" altLang="ja-JP" sz="650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(2)</a:t>
                  </a:r>
                  <a:endParaRPr lang="ja-JP" altLang="en-US" sz="65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61" name="グループ化 60"/>
              <p:cNvGrpSpPr/>
              <p:nvPr/>
            </p:nvGrpSpPr>
            <p:grpSpPr>
              <a:xfrm>
                <a:off x="6573777" y="7358429"/>
                <a:ext cx="531584" cy="110615"/>
                <a:chOff x="1573308" y="4634329"/>
                <a:chExt cx="531584" cy="110615"/>
              </a:xfrm>
            </p:grpSpPr>
            <p:sp>
              <p:nvSpPr>
                <p:cNvPr id="62" name="角丸四角形 61"/>
                <p:cNvSpPr/>
                <p:nvPr/>
              </p:nvSpPr>
              <p:spPr>
                <a:xfrm>
                  <a:off x="1573308" y="4636944"/>
                  <a:ext cx="255160" cy="108000"/>
                </a:xfrm>
                <a:prstGeom prst="round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>
                  <a:spAutoFit/>
                </a:bodyPr>
                <a:lstStyle/>
                <a:p>
                  <a:pPr algn="ctr"/>
                  <a:r>
                    <a:rPr lang="en-US" altLang="ja-JP" sz="650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(1)</a:t>
                  </a:r>
                  <a:endParaRPr lang="ja-JP" altLang="en-US" sz="65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63" name="角丸四角形 62"/>
                <p:cNvSpPr/>
                <p:nvPr/>
              </p:nvSpPr>
              <p:spPr>
                <a:xfrm>
                  <a:off x="1849732" y="4634329"/>
                  <a:ext cx="255160" cy="108000"/>
                </a:xfrm>
                <a:prstGeom prst="round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/>
                <a:lstStyle/>
                <a:p>
                  <a:pPr algn="ctr"/>
                  <a:r>
                    <a:rPr lang="en-US" altLang="ja-JP" sz="650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(2)</a:t>
                  </a:r>
                  <a:endParaRPr lang="ja-JP" altLang="en-US" sz="65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64" name="グループ化 63"/>
              <p:cNvGrpSpPr/>
              <p:nvPr/>
            </p:nvGrpSpPr>
            <p:grpSpPr>
              <a:xfrm>
                <a:off x="6977781" y="7816896"/>
                <a:ext cx="534782" cy="113958"/>
                <a:chOff x="2788176" y="5425658"/>
                <a:chExt cx="534782" cy="113958"/>
              </a:xfrm>
            </p:grpSpPr>
            <p:sp>
              <p:nvSpPr>
                <p:cNvPr id="65" name="角丸四角形 64"/>
                <p:cNvSpPr/>
                <p:nvPr/>
              </p:nvSpPr>
              <p:spPr>
                <a:xfrm>
                  <a:off x="2788176" y="5425658"/>
                  <a:ext cx="255160" cy="108000"/>
                </a:xfrm>
                <a:prstGeom prst="round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>
                  <a:spAutoFit/>
                </a:bodyPr>
                <a:lstStyle/>
                <a:p>
                  <a:pPr algn="ctr"/>
                  <a:r>
                    <a:rPr lang="en-US" altLang="ja-JP" sz="650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(1)</a:t>
                  </a:r>
                  <a:endParaRPr lang="ja-JP" altLang="en-US" sz="65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66" name="角丸四角形 65"/>
                <p:cNvSpPr/>
                <p:nvPr/>
              </p:nvSpPr>
              <p:spPr>
                <a:xfrm>
                  <a:off x="3067798" y="5431616"/>
                  <a:ext cx="255160" cy="108000"/>
                </a:xfrm>
                <a:prstGeom prst="roundRect">
                  <a:avLst/>
                </a:prstGeom>
                <a:solidFill>
                  <a:srgbClr val="00CC00"/>
                </a:solidFill>
                <a:ln>
                  <a:noFill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lIns="54005" tIns="27003" rIns="54005" bIns="27003" rtlCol="0" anchor="ctr"/>
                <a:lstStyle/>
                <a:p>
                  <a:pPr algn="ctr"/>
                  <a:r>
                    <a:rPr lang="en-US" altLang="ja-JP" sz="650" dirty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(3)</a:t>
                  </a:r>
                  <a:endParaRPr lang="ja-JP" altLang="en-US" sz="65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</p:grpSp>
      </p:grpSp>
      <p:sp>
        <p:nvSpPr>
          <p:cNvPr id="2" name="正方形/長方形 1"/>
          <p:cNvSpPr/>
          <p:nvPr/>
        </p:nvSpPr>
        <p:spPr>
          <a:xfrm>
            <a:off x="7739816" y="5798133"/>
            <a:ext cx="13756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  <a:defRPr/>
            </a:pPr>
            <a:r>
              <a:rPr lang="ja-JP" altLang="en-US" sz="1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　関係機関との連携</a:t>
            </a:r>
            <a:endParaRPr lang="en-US" altLang="ja-JP" sz="10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テキスト ボックス 9"/>
          <p:cNvSpPr txBox="1"/>
          <p:nvPr/>
        </p:nvSpPr>
        <p:spPr>
          <a:xfrm>
            <a:off x="8026176" y="25811"/>
            <a:ext cx="108933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/>
              <a:t>資料</a:t>
            </a:r>
            <a:r>
              <a:rPr kumimoji="1" lang="en-US" altLang="ja-JP" dirty="0" smtClean="0"/>
              <a:t>2-1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128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1460</TotalTime>
  <Words>138</Words>
  <Application>Microsoft Office PowerPoint</Application>
  <PresentationFormat>画面に合わせる (4:3)</PresentationFormat>
  <Paragraphs>100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岡本　勝之</dc:creator>
  <cp:lastModifiedBy>Microsoft アカウント</cp:lastModifiedBy>
  <cp:revision>43</cp:revision>
  <cp:lastPrinted>2022-03-10T01:51:45Z</cp:lastPrinted>
  <dcterms:created xsi:type="dcterms:W3CDTF">2020-03-18T04:38:49Z</dcterms:created>
  <dcterms:modified xsi:type="dcterms:W3CDTF">2022-03-22T14:59:33Z</dcterms:modified>
</cp:coreProperties>
</file>