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2" r:id="rId2"/>
    <p:sldId id="261" r:id="rId3"/>
    <p:sldId id="264" r:id="rId4"/>
    <p:sldId id="263"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94075" autoAdjust="0"/>
  </p:normalViewPr>
  <p:slideViewPr>
    <p:cSldViewPr snapToGrid="0" showGuides="1">
      <p:cViewPr varScale="1">
        <p:scale>
          <a:sx n="66" d="100"/>
          <a:sy n="66" d="100"/>
        </p:scale>
        <p:origin x="1386" y="72"/>
      </p:cViewPr>
      <p:guideLst>
        <p:guide orient="horz" pos="2160"/>
        <p:guide pos="384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CE07D17-9E36-4C10-9886-6970E7D92FAA}" type="datetimeFigureOut">
              <a:rPr kumimoji="1" lang="ja-JP" altLang="en-US" smtClean="0"/>
              <a:t>2022/3/28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2D8C0F0-16C7-421A-887B-41D3D0011A82}" type="slidenum">
              <a:rPr kumimoji="1" lang="ja-JP" altLang="en-US" smtClean="0"/>
              <a:t>‹#›</a:t>
            </a:fld>
            <a:endParaRPr kumimoji="1" lang="ja-JP" altLang="en-US"/>
          </a:p>
        </p:txBody>
      </p:sp>
    </p:spTree>
    <p:extLst>
      <p:ext uri="{BB962C8B-B14F-4D97-AF65-F5344CB8AC3E}">
        <p14:creationId xmlns:p14="http://schemas.microsoft.com/office/powerpoint/2010/main" val="381691455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2D8C0F0-16C7-421A-887B-41D3D0011A82}" type="slidenum">
              <a:rPr kumimoji="1" lang="ja-JP" altLang="en-US" smtClean="0"/>
              <a:t>3</a:t>
            </a:fld>
            <a:endParaRPr kumimoji="1" lang="ja-JP" altLang="en-US"/>
          </a:p>
        </p:txBody>
      </p:sp>
    </p:spTree>
    <p:extLst>
      <p:ext uri="{BB962C8B-B14F-4D97-AF65-F5344CB8AC3E}">
        <p14:creationId xmlns:p14="http://schemas.microsoft.com/office/powerpoint/2010/main" val="159050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84933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53710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975464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18037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824823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496351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74749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255196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240264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3593206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876473-1BF8-4A81-85EE-292DCF12EEC7}" type="datetimeFigureOut">
              <a:rPr kumimoji="1" lang="ja-JP" altLang="en-US" smtClean="0"/>
              <a:t>2022/3/28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42649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76473-1BF8-4A81-85EE-292DCF12EEC7}" type="datetimeFigureOut">
              <a:rPr kumimoji="1" lang="ja-JP" altLang="en-US" smtClean="0"/>
              <a:t>2022/3/28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52387-2974-437A-B89E-20692E985910}" type="slidenum">
              <a:rPr kumimoji="1" lang="ja-JP" altLang="en-US" smtClean="0"/>
              <a:t>‹#›</a:t>
            </a:fld>
            <a:endParaRPr kumimoji="1" lang="ja-JP" altLang="en-US"/>
          </a:p>
        </p:txBody>
      </p:sp>
    </p:spTree>
    <p:extLst>
      <p:ext uri="{BB962C8B-B14F-4D97-AF65-F5344CB8AC3E}">
        <p14:creationId xmlns:p14="http://schemas.microsoft.com/office/powerpoint/2010/main" val="15120621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Ｒ３年度就労移行等連携調整事業の取組み</a:t>
            </a:r>
            <a:endParaRPr kumimoji="0" lang="ja-JP" altLang="en-US" sz="2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28"/>
          <p:cNvSpPr>
            <a:spLocks noChangeArrowheads="1"/>
          </p:cNvSpPr>
          <p:nvPr/>
        </p:nvSpPr>
        <p:spPr bwMode="auto">
          <a:xfrm>
            <a:off x="87334" y="2529724"/>
            <a:ext cx="2604824" cy="27970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作成検討会委員</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5258394" y="2809802"/>
            <a:ext cx="3378244" cy="3970318"/>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▶第１回　令和３年５月</a:t>
            </a:r>
            <a:r>
              <a:rPr kumimoji="1" lang="en-US" altLang="ja-JP" sz="1050" dirty="0">
                <a:latin typeface="メイリオ" panose="020B0604030504040204" pitchFamily="50" charset="-128"/>
                <a:ea typeface="メイリオ" panose="020B0604030504040204" pitchFamily="50" charset="-128"/>
              </a:rPr>
              <a:t>20</a:t>
            </a:r>
            <a:r>
              <a:rPr kumimoji="1" lang="ja-JP" altLang="en-US" sz="1050" dirty="0">
                <a:latin typeface="メイリオ" panose="020B0604030504040204" pitchFamily="50" charset="-128"/>
                <a:ea typeface="メイリオ" panose="020B0604030504040204" pitchFamily="50" charset="-128"/>
              </a:rPr>
              <a:t>日</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・手引きの方向性</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初心者向けの基本的なもの、さっと読めるもの</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アドバイザー派遣で受けた質問を集約</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・今後のスケジュール</a:t>
            </a:r>
            <a:r>
              <a:rPr lang="ja-JP" altLang="en-US" sz="1050" dirty="0">
                <a:latin typeface="メイリオ" panose="020B0604030504040204" pitchFamily="50" charset="-128"/>
                <a:ea typeface="メイリオ" panose="020B0604030504040204" pitchFamily="50" charset="-128"/>
              </a:rPr>
              <a:t>確認</a:t>
            </a:r>
            <a:endParaRPr kumimoji="1"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▶第２回　令和３年７月</a:t>
            </a:r>
            <a:r>
              <a:rPr lang="en-US" altLang="ja-JP" sz="1050" dirty="0">
                <a:latin typeface="メイリオ" panose="020B0604030504040204" pitchFamily="50" charset="-128"/>
                <a:ea typeface="メイリオ" panose="020B0604030504040204" pitchFamily="50" charset="-128"/>
              </a:rPr>
              <a:t>21</a:t>
            </a:r>
            <a:r>
              <a:rPr lang="ja-JP" altLang="en-US" sz="1050" dirty="0">
                <a:latin typeface="メイリオ" panose="020B0604030504040204" pitchFamily="50" charset="-128"/>
                <a:ea typeface="メイリオ" panose="020B0604030504040204" pitchFamily="50" charset="-128"/>
              </a:rPr>
              <a:t>日　</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・手引きの大まかな構成の検討</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就職（定着含む）までの流れをカテゴリー分け</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必要な項目を検討（制度、連携、参考資料等）</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▶第３回　令和３年９月</a:t>
            </a:r>
            <a:r>
              <a:rPr lang="en-US" altLang="ja-JP" sz="1050" dirty="0">
                <a:latin typeface="メイリオ" panose="020B0604030504040204" pitchFamily="50" charset="-128"/>
                <a:ea typeface="メイリオ" panose="020B0604030504040204" pitchFamily="50" charset="-128"/>
              </a:rPr>
              <a:t>30</a:t>
            </a:r>
            <a:r>
              <a:rPr lang="ja-JP" altLang="en-US" sz="1050" dirty="0">
                <a:latin typeface="メイリオ" panose="020B0604030504040204" pitchFamily="50" charset="-128"/>
                <a:ea typeface="メイリオ" panose="020B0604030504040204" pitchFamily="50" charset="-128"/>
              </a:rPr>
              <a:t>日</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・項目ごとの執筆担当者の決定</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・手引きの具体的な作成方法</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▶第４回　令和３年</a:t>
            </a:r>
            <a:r>
              <a:rPr lang="en-US" altLang="ja-JP" sz="1050" dirty="0">
                <a:latin typeface="メイリオ" panose="020B0604030504040204" pitchFamily="50" charset="-128"/>
                <a:ea typeface="メイリオ" panose="020B0604030504040204" pitchFamily="50" charset="-128"/>
              </a:rPr>
              <a:t>12</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14</a:t>
            </a:r>
            <a:r>
              <a:rPr lang="ja-JP" altLang="en-US" sz="1050" dirty="0">
                <a:latin typeface="メイリオ" panose="020B0604030504040204" pitchFamily="50" charset="-128"/>
                <a:ea typeface="メイリオ" panose="020B0604030504040204" pitchFamily="50" charset="-128"/>
              </a:rPr>
              <a:t>日</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・手引き素案についての意見交換</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参考資料の示し方、表記ゆれ</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・アドバイザー派遣について</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▶第５回　令和４年２月</a:t>
            </a:r>
            <a:r>
              <a:rPr lang="en-US" altLang="ja-JP" sz="1050" dirty="0">
                <a:latin typeface="メイリオ" panose="020B0604030504040204" pitchFamily="50" charset="-128"/>
                <a:ea typeface="メイリオ" panose="020B0604030504040204" pitchFamily="50" charset="-128"/>
              </a:rPr>
              <a:t>21</a:t>
            </a:r>
            <a:r>
              <a:rPr lang="ja-JP" altLang="en-US" sz="1050" dirty="0">
                <a:latin typeface="メイリオ" panose="020B0604030504040204" pitchFamily="50" charset="-128"/>
                <a:ea typeface="メイリオ" panose="020B0604030504040204" pitchFamily="50" charset="-128"/>
              </a:rPr>
              <a:t>日</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　・アドバイザー派遣によって得られた事業所から</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の意見を反映した手引き案についての意見交換</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・アドバイザーからの意見</a:t>
            </a:r>
            <a:endParaRPr kumimoji="1" lang="en-US" altLang="ja-JP" sz="1050" dirty="0">
              <a:latin typeface="メイリオ" panose="020B0604030504040204" pitchFamily="50" charset="-128"/>
              <a:ea typeface="メイリオ" panose="020B0604030504040204" pitchFamily="50" charset="-128"/>
            </a:endParaRPr>
          </a:p>
        </p:txBody>
      </p:sp>
      <p:sp>
        <p:nvSpPr>
          <p:cNvPr id="33" name="Rectangle 28"/>
          <p:cNvSpPr>
            <a:spLocks noChangeArrowheads="1"/>
          </p:cNvSpPr>
          <p:nvPr/>
        </p:nvSpPr>
        <p:spPr bwMode="auto">
          <a:xfrm>
            <a:off x="5364481" y="2512194"/>
            <a:ext cx="2641600" cy="273128"/>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検討会開催状況</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661068668"/>
              </p:ext>
            </p:extLst>
          </p:nvPr>
        </p:nvGraphicFramePr>
        <p:xfrm>
          <a:off x="123253" y="2851532"/>
          <a:ext cx="4956747" cy="3815547"/>
        </p:xfrm>
        <a:graphic>
          <a:graphicData uri="http://schemas.openxmlformats.org/drawingml/2006/table">
            <a:tbl>
              <a:tblPr>
                <a:tableStyleId>{B301B821-A1FF-4177-AEE7-76D212191A09}</a:tableStyleId>
              </a:tblPr>
              <a:tblGrid>
                <a:gridCol w="162460">
                  <a:extLst>
                    <a:ext uri="{9D8B030D-6E8A-4147-A177-3AD203B41FA5}">
                      <a16:colId xmlns:a16="http://schemas.microsoft.com/office/drawing/2014/main" val="1809961134"/>
                    </a:ext>
                  </a:extLst>
                </a:gridCol>
                <a:gridCol w="206818">
                  <a:extLst>
                    <a:ext uri="{9D8B030D-6E8A-4147-A177-3AD203B41FA5}">
                      <a16:colId xmlns:a16="http://schemas.microsoft.com/office/drawing/2014/main" val="630080972"/>
                    </a:ext>
                  </a:extLst>
                </a:gridCol>
                <a:gridCol w="1069569">
                  <a:extLst>
                    <a:ext uri="{9D8B030D-6E8A-4147-A177-3AD203B41FA5}">
                      <a16:colId xmlns:a16="http://schemas.microsoft.com/office/drawing/2014/main" val="1660144635"/>
                    </a:ext>
                  </a:extLst>
                </a:gridCol>
                <a:gridCol w="2524125">
                  <a:extLst>
                    <a:ext uri="{9D8B030D-6E8A-4147-A177-3AD203B41FA5}">
                      <a16:colId xmlns:a16="http://schemas.microsoft.com/office/drawing/2014/main" val="86952125"/>
                    </a:ext>
                  </a:extLst>
                </a:gridCol>
                <a:gridCol w="993775">
                  <a:extLst>
                    <a:ext uri="{9D8B030D-6E8A-4147-A177-3AD203B41FA5}">
                      <a16:colId xmlns:a16="http://schemas.microsoft.com/office/drawing/2014/main" val="2061940291"/>
                    </a:ext>
                  </a:extLst>
                </a:gridCol>
              </a:tblGrid>
              <a:tr h="194830">
                <a:tc>
                  <a:txBody>
                    <a:bodyPr/>
                    <a:lstStyle/>
                    <a:p>
                      <a:pPr algn="l" fontAlgn="b"/>
                      <a:r>
                        <a:rPr lang="ja-JP" altLang="en-US" sz="900" u="none" strike="noStrike" dirty="0">
                          <a:effectLst/>
                        </a:rPr>
                        <a:t>　</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分類</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所属</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zh-CN" altLang="en-US" sz="900" u="none" strike="noStrike" dirty="0">
                          <a:effectLst/>
                        </a:rPr>
                        <a:t>名前</a:t>
                      </a:r>
                      <a:endParaRPr lang="zh-CN"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334304052"/>
                  </a:ext>
                </a:extLst>
              </a:tr>
              <a:tr h="202623">
                <a:tc>
                  <a:txBody>
                    <a:bodyPr/>
                    <a:lstStyle/>
                    <a:p>
                      <a:pPr algn="r" fontAlgn="b"/>
                      <a:r>
                        <a:rPr lang="en-US" altLang="ja-JP" sz="900" u="none" strike="noStrike" dirty="0">
                          <a:effectLst/>
                        </a:rPr>
                        <a:t>1</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rowSpan="6">
                  <a:txBody>
                    <a:bodyPr/>
                    <a:lstStyle/>
                    <a:p>
                      <a:pPr algn="ctr" fontAlgn="ctr"/>
                      <a:r>
                        <a:rPr lang="ja-JP" altLang="en-US" sz="900" u="none" strike="noStrike">
                          <a:effectLst/>
                        </a:rPr>
                        <a:t>事業所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ctr"/>
                </a:tc>
                <a:tc>
                  <a:txBody>
                    <a:bodyPr/>
                    <a:lstStyle/>
                    <a:p>
                      <a:pPr algn="l" fontAlgn="b"/>
                      <a:r>
                        <a:rPr lang="ja-JP" altLang="en-US" sz="900" u="none" strike="noStrike">
                          <a:effectLst/>
                        </a:rPr>
                        <a:t>移行・就Ａ・定着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ＮＰＯ法人大阪精神障害者就労支援ネットワーク</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金塚　たかし</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341292940"/>
                  </a:ext>
                </a:extLst>
              </a:tr>
              <a:tr h="202623">
                <a:tc>
                  <a:txBody>
                    <a:bodyPr/>
                    <a:lstStyle/>
                    <a:p>
                      <a:pPr algn="r" fontAlgn="b"/>
                      <a:r>
                        <a:rPr lang="en-US" altLang="ja-JP" sz="900" u="none" strike="noStrike">
                          <a:effectLst/>
                        </a:rPr>
                        <a:t>2</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移行・就Ａ・就</a:t>
                      </a:r>
                      <a:r>
                        <a:rPr lang="en-US" altLang="ja-JP" sz="900" u="none" strike="noStrike">
                          <a:effectLst/>
                        </a:rPr>
                        <a:t>B</a:t>
                      </a:r>
                      <a:r>
                        <a:rPr lang="ja-JP" altLang="en-US" sz="900" u="none" strike="noStrike">
                          <a:effectLst/>
                        </a:rPr>
                        <a:t>・定着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社会福祉法人加島友愛会</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酒井　大介</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4222373229"/>
                  </a:ext>
                </a:extLst>
              </a:tr>
              <a:tr h="202623">
                <a:tc>
                  <a:txBody>
                    <a:bodyPr/>
                    <a:lstStyle/>
                    <a:p>
                      <a:pPr algn="r" fontAlgn="b"/>
                      <a:r>
                        <a:rPr lang="en-US" altLang="ja-JP" sz="900" u="none" strike="noStrike">
                          <a:effectLst/>
                        </a:rPr>
                        <a:t>3</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移行・就Ａ・就</a:t>
                      </a:r>
                      <a:r>
                        <a:rPr lang="en-US" altLang="ja-JP" sz="900" u="none" strike="noStrike">
                          <a:effectLst/>
                        </a:rPr>
                        <a:t>B</a:t>
                      </a:r>
                      <a:r>
                        <a:rPr lang="ja-JP" altLang="en-US" sz="900" u="none" strike="noStrike">
                          <a:effectLst/>
                        </a:rPr>
                        <a:t>・定着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社会福祉法人大阪市障害者福祉・スポーツ協会</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酒井　京子</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2603886652"/>
                  </a:ext>
                </a:extLst>
              </a:tr>
              <a:tr h="202623">
                <a:tc>
                  <a:txBody>
                    <a:bodyPr/>
                    <a:lstStyle/>
                    <a:p>
                      <a:pPr algn="r" fontAlgn="b"/>
                      <a:r>
                        <a:rPr lang="en-US" altLang="ja-JP" sz="900" u="none" strike="noStrike">
                          <a:effectLst/>
                        </a:rPr>
                        <a:t>4</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移行・就Ａ・就</a:t>
                      </a:r>
                      <a:r>
                        <a:rPr lang="en-US" altLang="ja-JP" sz="900" u="none" strike="noStrike">
                          <a:effectLst/>
                        </a:rPr>
                        <a:t>B</a:t>
                      </a:r>
                      <a:r>
                        <a:rPr lang="ja-JP" altLang="en-US" sz="900" u="none" strike="noStrike">
                          <a:effectLst/>
                        </a:rPr>
                        <a:t>・定着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社会福祉法人大阪手をつなぐ育成会</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園部　勝彦</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512169545"/>
                  </a:ext>
                </a:extLst>
              </a:tr>
              <a:tr h="202623">
                <a:tc>
                  <a:txBody>
                    <a:bodyPr/>
                    <a:lstStyle/>
                    <a:p>
                      <a:pPr algn="r" fontAlgn="b"/>
                      <a:r>
                        <a:rPr lang="en-US" altLang="ja-JP" sz="900" u="none" strike="noStrike">
                          <a:effectLst/>
                        </a:rPr>
                        <a:t>5</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移行・就Ａ・定着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矢野紙器株式会社</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川﨑　敏行</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078522690"/>
                  </a:ext>
                </a:extLst>
              </a:tr>
              <a:tr h="194830">
                <a:tc>
                  <a:txBody>
                    <a:bodyPr/>
                    <a:lstStyle/>
                    <a:p>
                      <a:pPr algn="r" fontAlgn="b"/>
                      <a:r>
                        <a:rPr lang="en-US" altLang="ja-JP" sz="900" u="none" strike="noStrike">
                          <a:effectLst/>
                        </a:rPr>
                        <a:t>6</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移行・定着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ＮＰＯ法人クロスジョブ</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濱田　和秀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98891834"/>
                  </a:ext>
                </a:extLst>
              </a:tr>
              <a:tr h="202623">
                <a:tc>
                  <a:txBody>
                    <a:bodyPr/>
                    <a:lstStyle/>
                    <a:p>
                      <a:pPr algn="r" fontAlgn="b"/>
                      <a:r>
                        <a:rPr lang="en-US" altLang="ja-JP" sz="900" u="none" strike="noStrike">
                          <a:effectLst/>
                        </a:rPr>
                        <a:t>7</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rowSpan="2">
                  <a:txBody>
                    <a:bodyPr/>
                    <a:lstStyle/>
                    <a:p>
                      <a:pPr algn="ctr" fontAlgn="ctr"/>
                      <a:r>
                        <a:rPr lang="ja-JP" altLang="en-US" sz="900" u="none" strike="noStrike">
                          <a:effectLst/>
                        </a:rPr>
                        <a:t>支援機関</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ctr"/>
                </a:tc>
                <a:tc>
                  <a:txBody>
                    <a:bodyPr/>
                    <a:lstStyle/>
                    <a:p>
                      <a:pPr algn="l" fontAlgn="b"/>
                      <a:r>
                        <a:rPr lang="zh-TW" altLang="en-US" sz="900" u="none" strike="noStrike">
                          <a:effectLst/>
                        </a:rPr>
                        <a:t>中間支援組織</a:t>
                      </a:r>
                      <a:endParaRPr lang="zh-TW"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ＮＰＯ法人大阪精神障害者就労支援ネットワーク</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茂木　省太</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2526047022"/>
                  </a:ext>
                </a:extLst>
              </a:tr>
              <a:tr h="280184">
                <a:tc>
                  <a:txBody>
                    <a:bodyPr/>
                    <a:lstStyle/>
                    <a:p>
                      <a:pPr algn="r" fontAlgn="b"/>
                      <a:r>
                        <a:rPr lang="en-US" altLang="ja-JP" sz="900" u="none" strike="noStrike">
                          <a:effectLst/>
                        </a:rPr>
                        <a:t>8</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zh-TW" altLang="en-US" sz="900" u="none" strike="noStrike">
                          <a:effectLst/>
                        </a:rPr>
                        <a:t>中間支援組織</a:t>
                      </a:r>
                      <a:endParaRPr lang="zh-TW"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a:effectLst/>
                        </a:rPr>
                        <a:t>大阪知的障害者雇用促進建物サービス事業協同組合（エルチャレンジ）</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zh-CN" altLang="en-US" sz="900" u="none" strike="noStrike" dirty="0">
                          <a:effectLst/>
                          <a:latin typeface="ＭＳ Ｐゴシック" panose="020B0600070205080204" pitchFamily="50" charset="-128"/>
                          <a:ea typeface="ＭＳ Ｐゴシック" panose="020B0600070205080204" pitchFamily="50" charset="-128"/>
                        </a:rPr>
                        <a:t>上国料　洋子</a:t>
                      </a:r>
                      <a:endParaRPr lang="zh-CN" altLang="en-US" sz="9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7793" marR="7793" marT="7793" marB="0" anchor="b"/>
                </a:tc>
                <a:extLst>
                  <a:ext uri="{0D108BD9-81ED-4DB2-BD59-A6C34878D82A}">
                    <a16:rowId xmlns:a16="http://schemas.microsoft.com/office/drawing/2014/main" val="2794648425"/>
                  </a:ext>
                </a:extLst>
              </a:tr>
              <a:tr h="194830">
                <a:tc>
                  <a:txBody>
                    <a:bodyPr/>
                    <a:lstStyle/>
                    <a:p>
                      <a:pPr algn="r" fontAlgn="b"/>
                      <a:r>
                        <a:rPr lang="en-US" altLang="ja-JP" sz="900" u="none" strike="noStrike">
                          <a:effectLst/>
                        </a:rPr>
                        <a:t>9</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rowSpan="6">
                  <a:txBody>
                    <a:bodyPr/>
                    <a:lstStyle/>
                    <a:p>
                      <a:pPr algn="ctr" fontAlgn="ctr"/>
                      <a:r>
                        <a:rPr lang="ja-JP" altLang="en-US" sz="900" u="none" strike="noStrike">
                          <a:effectLst/>
                        </a:rPr>
                        <a:t>関係機関</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ctr"/>
                </a:tc>
                <a:tc>
                  <a:txBody>
                    <a:bodyPr/>
                    <a:lstStyle/>
                    <a:p>
                      <a:pPr algn="l" fontAlgn="b"/>
                      <a:r>
                        <a:rPr lang="ja-JP" altLang="en-US" sz="900" u="none" strike="noStrike">
                          <a:effectLst/>
                        </a:rPr>
                        <a:t>就ポツ</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大阪市障害者就業・生活支援センター</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前野　哲哉</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797685255"/>
                  </a:ext>
                </a:extLst>
              </a:tr>
              <a:tr h="194830">
                <a:tc>
                  <a:txBody>
                    <a:bodyPr/>
                    <a:lstStyle/>
                    <a:p>
                      <a:pPr algn="r" fontAlgn="b"/>
                      <a:r>
                        <a:rPr lang="en-US" altLang="ja-JP" sz="900" u="none" strike="noStrike">
                          <a:effectLst/>
                        </a:rPr>
                        <a:t>10</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就ポツ</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高槻市障害者就業・生活支援センター</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陸野　肇</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842729295"/>
                  </a:ext>
                </a:extLst>
              </a:tr>
              <a:tr h="202623">
                <a:tc>
                  <a:txBody>
                    <a:bodyPr/>
                    <a:lstStyle/>
                    <a:p>
                      <a:pPr algn="r" fontAlgn="b"/>
                      <a:r>
                        <a:rPr lang="en-US" altLang="ja-JP" sz="900" u="none" strike="noStrike">
                          <a:effectLst/>
                        </a:rPr>
                        <a:t>11</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職業センター</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大阪障害者職業センター</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永岡　靖子</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632046956"/>
                  </a:ext>
                </a:extLst>
              </a:tr>
              <a:tr h="202623">
                <a:tc>
                  <a:txBody>
                    <a:bodyPr/>
                    <a:lstStyle/>
                    <a:p>
                      <a:pPr algn="r" fontAlgn="b"/>
                      <a:r>
                        <a:rPr lang="en-US" altLang="ja-JP" sz="900" u="none" strike="noStrike">
                          <a:effectLst/>
                        </a:rPr>
                        <a:t>12</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相談支援</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ＮＰＯ法人障害者自立生活支援センター・スクラム</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姜　博久</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2763522166"/>
                  </a:ext>
                </a:extLst>
              </a:tr>
              <a:tr h="194830">
                <a:tc>
                  <a:txBody>
                    <a:bodyPr/>
                    <a:lstStyle/>
                    <a:p>
                      <a:pPr algn="r" fontAlgn="b"/>
                      <a:r>
                        <a:rPr lang="en-US" altLang="ja-JP" sz="900" u="none" strike="noStrike">
                          <a:effectLst/>
                        </a:rPr>
                        <a:t>13</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相談支援</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合同会社まぁーるい心</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家坂　友之</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3075826693"/>
                  </a:ext>
                </a:extLst>
              </a:tr>
              <a:tr h="194830">
                <a:tc>
                  <a:txBody>
                    <a:bodyPr/>
                    <a:lstStyle/>
                    <a:p>
                      <a:pPr algn="r" fontAlgn="b"/>
                      <a:r>
                        <a:rPr lang="en-US" altLang="ja-JP" sz="900" u="none" strike="noStrike">
                          <a:effectLst/>
                        </a:rPr>
                        <a:t>14</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企業</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公益社団法人全国障害者雇用事業所協会／大阪府中小企業家同友会</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奥脇　学</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3613664369"/>
                  </a:ext>
                </a:extLst>
              </a:tr>
              <a:tr h="194830">
                <a:tc>
                  <a:txBody>
                    <a:bodyPr/>
                    <a:lstStyle/>
                    <a:p>
                      <a:pPr algn="r" fontAlgn="b"/>
                      <a:r>
                        <a:rPr lang="en-US" altLang="ja-JP" sz="900" u="none" strike="noStrike">
                          <a:effectLst/>
                        </a:rPr>
                        <a:t>15</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rowSpan="3">
                  <a:txBody>
                    <a:bodyPr/>
                    <a:lstStyle/>
                    <a:p>
                      <a:pPr algn="ctr" fontAlgn="ctr"/>
                      <a:r>
                        <a:rPr lang="ja-JP" altLang="en-US" sz="900" u="none" strike="noStrike">
                          <a:effectLst/>
                        </a:rPr>
                        <a:t>行政</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ctr"/>
                </a:tc>
                <a:tc>
                  <a:txBody>
                    <a:bodyPr/>
                    <a:lstStyle/>
                    <a:p>
                      <a:pPr algn="l" fontAlgn="b"/>
                      <a:r>
                        <a:rPr lang="ja-JP" altLang="en-US" sz="900" u="none" strike="noStrike">
                          <a:effectLst/>
                        </a:rPr>
                        <a:t>労働局</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zh-TW" altLang="en-US" sz="900" u="none" strike="noStrike">
                          <a:effectLst/>
                        </a:rPr>
                        <a:t>大阪労働局職業安定部職業対策課</a:t>
                      </a:r>
                      <a:endParaRPr lang="zh-TW"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zh-TW" altLang="en-US" sz="900" u="none" strike="noStrike">
                          <a:effectLst/>
                        </a:rPr>
                        <a:t>職業対策課長</a:t>
                      </a:r>
                      <a:endParaRPr lang="zh-TW"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3228304143"/>
                  </a:ext>
                </a:extLst>
              </a:tr>
              <a:tr h="194830">
                <a:tc>
                  <a:txBody>
                    <a:bodyPr/>
                    <a:lstStyle/>
                    <a:p>
                      <a:pPr algn="r" fontAlgn="b"/>
                      <a:r>
                        <a:rPr lang="en-US" altLang="ja-JP" sz="900" u="none" strike="noStrike">
                          <a:effectLst/>
                        </a:rPr>
                        <a:t>16</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市町村</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大阪市障がい者施策部障がい支援課</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a:effectLst/>
                        </a:rPr>
                        <a:t>障がい支援課長</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499022186"/>
                  </a:ext>
                </a:extLst>
              </a:tr>
              <a:tr h="194830">
                <a:tc>
                  <a:txBody>
                    <a:bodyPr/>
                    <a:lstStyle/>
                    <a:p>
                      <a:pPr algn="r" fontAlgn="b"/>
                      <a:r>
                        <a:rPr lang="en-US" altLang="ja-JP" sz="900" u="none" strike="noStrike">
                          <a:effectLst/>
                        </a:rPr>
                        <a:t>17</a:t>
                      </a:r>
                      <a:endParaRPr lang="en-US" altLang="ja-JP"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vMerge="1">
                  <a:txBody>
                    <a:bodyPr/>
                    <a:lstStyle/>
                    <a:p>
                      <a:endParaRPr kumimoji="1" lang="ja-JP" altLang="en-US"/>
                    </a:p>
                  </a:txBody>
                  <a:tcPr/>
                </a:tc>
                <a:tc>
                  <a:txBody>
                    <a:bodyPr/>
                    <a:lstStyle/>
                    <a:p>
                      <a:pPr algn="l" fontAlgn="b"/>
                      <a:r>
                        <a:rPr lang="ja-JP" altLang="en-US" sz="900" u="none" strike="noStrike">
                          <a:effectLst/>
                        </a:rPr>
                        <a:t>都道府県</a:t>
                      </a:r>
                      <a:endParaRPr lang="ja-JP" altLang="en-US" sz="900" b="0" i="0" u="none" strike="noStrike">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ja-JP" altLang="en-US" sz="900" u="none" strike="noStrike" dirty="0" err="1">
                          <a:effectLst/>
                        </a:rPr>
                        <a:t>大阪府福祉部障がい</a:t>
                      </a:r>
                      <a:r>
                        <a:rPr lang="ja-JP" altLang="en-US" sz="900" u="none" strike="noStrike" dirty="0">
                          <a:effectLst/>
                        </a:rPr>
                        <a:t>福祉室自立支援課</a:t>
                      </a:r>
                      <a:endParaRPr lang="ja-JP"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tc>
                  <a:txBody>
                    <a:bodyPr/>
                    <a:lstStyle/>
                    <a:p>
                      <a:pPr algn="l" fontAlgn="b"/>
                      <a:r>
                        <a:rPr lang="zh-TW" altLang="en-US" sz="900" u="none" strike="noStrike" dirty="0">
                          <a:effectLst/>
                        </a:rPr>
                        <a:t>自立支援課長</a:t>
                      </a:r>
                      <a:endParaRPr lang="zh-TW" altLang="en-US" sz="9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793" marR="7793" marT="7793" marB="0" anchor="b"/>
                </a:tc>
                <a:extLst>
                  <a:ext uri="{0D108BD9-81ED-4DB2-BD59-A6C34878D82A}">
                    <a16:rowId xmlns:a16="http://schemas.microsoft.com/office/drawing/2014/main" val="1843138565"/>
                  </a:ext>
                </a:extLst>
              </a:tr>
            </a:tbl>
          </a:graphicData>
        </a:graphic>
      </p:graphicFrame>
      <p:sp>
        <p:nvSpPr>
          <p:cNvPr id="4" name="テキスト ボックス 3"/>
          <p:cNvSpPr txBox="1"/>
          <p:nvPr/>
        </p:nvSpPr>
        <p:spPr>
          <a:xfrm>
            <a:off x="4256908" y="2618051"/>
            <a:ext cx="1001486"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rPr>
              <a:t>（</a:t>
            </a:r>
            <a:r>
              <a:rPr lang="zh-CN" altLang="en-US" sz="1200" dirty="0">
                <a:latin typeface="Meiryo UI" panose="020B0604030504040204" pitchFamily="50" charset="-128"/>
                <a:ea typeface="Meiryo UI" panose="020B0604030504040204" pitchFamily="50" charset="-128"/>
              </a:rPr>
              <a:t>敬称略</a:t>
            </a:r>
            <a:r>
              <a:rPr lang="ja-JP" altLang="en-US"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7079" y="774603"/>
            <a:ext cx="8869166" cy="1615827"/>
          </a:xfrm>
          <a:prstGeom prst="rect">
            <a:avLst/>
          </a:prstGeom>
          <a:noFill/>
          <a:ln>
            <a:solidFill>
              <a:schemeClr val="accent6">
                <a:lumMod val="60000"/>
                <a:lumOff val="40000"/>
              </a:schemeClr>
            </a:solidFill>
          </a:ln>
        </p:spPr>
        <p:txBody>
          <a:bodyPr wrap="square" rtlCol="0">
            <a:spAutoFit/>
          </a:bodyPr>
          <a:lstStyle/>
          <a:p>
            <a:r>
              <a:rPr lang="ja-JP" altLang="en-US" sz="1100" dirty="0">
                <a:latin typeface="メイリオ" panose="020B0604030504040204" pitchFamily="50" charset="-128"/>
                <a:ea typeface="メイリオ" panose="020B0604030504040204" pitchFamily="50" charset="-128"/>
              </a:rPr>
              <a:t>　府全域の一般就労人数の増加・就労定着の促進を図るため、府として質の高い就労支援にかかる「</a:t>
            </a:r>
            <a:r>
              <a:rPr lang="ja-JP" altLang="en-US" sz="1100" dirty="0" err="1">
                <a:latin typeface="メイリオ" panose="020B0604030504040204" pitchFamily="50" charset="-128"/>
                <a:ea typeface="メイリオ" panose="020B0604030504040204" pitchFamily="50" charset="-128"/>
              </a:rPr>
              <a:t>障がい</a:t>
            </a:r>
            <a:r>
              <a:rPr lang="ja-JP" altLang="en-US" sz="1100" dirty="0">
                <a:latin typeface="メイリオ" panose="020B0604030504040204" pitchFamily="50" charset="-128"/>
                <a:ea typeface="メイリオ" panose="020B0604030504040204" pitchFamily="50" charset="-128"/>
              </a:rPr>
              <a:t>者就労支援ガイドブック」を作成。就労移行支援事業所・就労定着支援事業所の支援員、</a:t>
            </a:r>
            <a:r>
              <a:rPr lang="ja-JP" altLang="en-US" sz="1100" u="sng" dirty="0">
                <a:latin typeface="メイリオ" panose="020B0604030504040204" pitchFamily="50" charset="-128"/>
                <a:ea typeface="メイリオ" panose="020B0604030504040204" pitchFamily="50" charset="-128"/>
              </a:rPr>
              <a:t>とりわけ経験の浅い支援員をターゲット</a:t>
            </a:r>
            <a:r>
              <a:rPr lang="ja-JP" altLang="en-US" sz="1100" dirty="0">
                <a:latin typeface="メイリオ" panose="020B0604030504040204" pitchFamily="50" charset="-128"/>
                <a:ea typeface="メイリオ" panose="020B0604030504040204" pitchFamily="50" charset="-128"/>
              </a:rPr>
              <a:t>とし、気軽に手に取り現場の実践につなげられることを主眼に置いた。</a:t>
            </a:r>
            <a:endParaRPr lang="en-US" altLang="ja-JP" sz="1100"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＜ポイント＞</a:t>
            </a:r>
            <a:endParaRPr lang="en-US" altLang="ja-JP" sz="11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Ø"/>
            </a:pPr>
            <a:r>
              <a:rPr lang="en-US" altLang="ja-JP" sz="1100" b="1" dirty="0">
                <a:latin typeface="メイリオ" panose="020B0604030504040204" pitchFamily="50" charset="-128"/>
                <a:ea typeface="メイリオ" panose="020B0604030504040204" pitchFamily="50" charset="-128"/>
              </a:rPr>
              <a:t>H30~R2</a:t>
            </a:r>
            <a:r>
              <a:rPr lang="ja-JP" altLang="en-US" sz="1100" b="1" dirty="0">
                <a:latin typeface="メイリオ" panose="020B0604030504040204" pitchFamily="50" charset="-128"/>
                <a:ea typeface="メイリオ" panose="020B0604030504040204" pitchFamily="50" charset="-128"/>
              </a:rPr>
              <a:t>年度まで実施した府内事業所へのアドバイザー派遣を通じて得た知見を踏まえ、培ってきたノウハウを見える化。</a:t>
            </a:r>
            <a:endParaRPr lang="en-US" altLang="ja-JP" sz="11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就労支援に必要となる基本的な技術や心構え、参考となる視点、実践的なツール等を盛り込んでいる。</a:t>
            </a:r>
            <a:endParaRPr lang="en-US" altLang="ja-JP" sz="11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作成にあたっては、就労支援関係団体から構成する検討委員による検討会を５回開催し、協議の上内容を決定。</a:t>
            </a:r>
            <a:endParaRPr lang="en-US" altLang="ja-JP" sz="1100" b="1" dirty="0">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Ø"/>
            </a:pPr>
            <a:r>
              <a:rPr lang="ja-JP" altLang="en-US" sz="1100" b="1" dirty="0">
                <a:latin typeface="メイリオ" panose="020B0604030504040204" pitchFamily="50" charset="-128"/>
                <a:ea typeface="メイリオ" panose="020B0604030504040204" pitchFamily="50" charset="-128"/>
              </a:rPr>
              <a:t>素案の段階でアドバイザー派遣を活用し、府内８事業所から意見を聴取し、その内容を反映。</a:t>
            </a:r>
            <a:endParaRPr lang="en-US" altLang="ja-JP" sz="1100" b="1" dirty="0">
              <a:latin typeface="メイリオ" panose="020B0604030504040204" pitchFamily="50" charset="-128"/>
              <a:ea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rPr>
              <a:t>府内就労系サービス事業所・関係各所へ配布し、活用を図り、さらなる一般就労の増加・就労定着の促進</a:t>
            </a:r>
            <a:endParaRPr lang="en-US" altLang="ja-JP" sz="1100"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8636638" y="6427169"/>
            <a:ext cx="651984" cy="381821"/>
          </a:xfrm>
          <a:prstGeom prst="rect">
            <a:avLst/>
          </a:prstGeom>
          <a:noFill/>
        </p:spPr>
        <p:txBody>
          <a:bodyPr wrap="square" rtlCol="0">
            <a:spAutoFit/>
          </a:bodyPr>
          <a:lstStyle/>
          <a:p>
            <a:r>
              <a:rPr lang="ja-JP" altLang="en-US" dirty="0"/>
              <a:t>１</a:t>
            </a:r>
            <a:endParaRPr kumimoji="1" lang="ja-JP" altLang="en-US" dirty="0"/>
          </a:p>
        </p:txBody>
      </p:sp>
      <p:sp>
        <p:nvSpPr>
          <p:cNvPr id="11" name="テキスト ボックス 10"/>
          <p:cNvSpPr txBox="1"/>
          <p:nvPr/>
        </p:nvSpPr>
        <p:spPr>
          <a:xfrm>
            <a:off x="7812505" y="144379"/>
            <a:ext cx="1089338" cy="369332"/>
          </a:xfrm>
          <a:prstGeom prst="rect">
            <a:avLst/>
          </a:prstGeom>
          <a:solidFill>
            <a:schemeClr val="bg1"/>
          </a:solidFill>
          <a:ln>
            <a:solidFill>
              <a:schemeClr val="tx1"/>
            </a:solidFill>
          </a:ln>
        </p:spPr>
        <p:txBody>
          <a:bodyPr wrap="square" rtlCol="0">
            <a:spAutoFit/>
          </a:bodyPr>
          <a:lstStyle/>
          <a:p>
            <a:pPr algn="ctr"/>
            <a:r>
              <a:rPr kumimoji="1" lang="ja-JP" altLang="en-US" dirty="0"/>
              <a:t>資料</a:t>
            </a:r>
            <a:r>
              <a:rPr kumimoji="1" lang="en-US" altLang="ja-JP" dirty="0"/>
              <a:t>1-1</a:t>
            </a:r>
            <a:endParaRPr kumimoji="1" lang="ja-JP" altLang="en-US" dirty="0"/>
          </a:p>
        </p:txBody>
      </p:sp>
    </p:spTree>
    <p:extLst>
      <p:ext uri="{BB962C8B-B14F-4D97-AF65-F5344CB8AC3E}">
        <p14:creationId xmlns:p14="http://schemas.microsoft.com/office/powerpoint/2010/main" val="2638694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2"/>
            <a:ext cx="9144000" cy="552451"/>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algn="ctr" defTabSz="914377" fontAlgn="base">
              <a:spcBef>
                <a:spcPct val="0"/>
              </a:spcBef>
              <a:spcAft>
                <a:spcPct val="0"/>
              </a:spcAft>
              <a:defRPr/>
            </a:pPr>
            <a:r>
              <a:rPr kumimoji="0" lang="en-US" altLang="ja-JP"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R</a:t>
            </a:r>
            <a:r>
              <a:rPr kumimoji="0" lang="ja-JP" altLang="en-US"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３年度就労移行等連携調整事業「</a:t>
            </a:r>
            <a:r>
              <a:rPr kumimoji="0" lang="ja-JP" altLang="en-US" sz="2000" b="1" kern="0" dirty="0" err="1">
                <a:solidFill>
                  <a:srgbClr val="000000"/>
                </a:solidFill>
                <a:latin typeface="Meiryo UI" panose="020B0604030504040204" pitchFamily="50" charset="-128"/>
                <a:ea typeface="Meiryo UI" panose="020B0604030504040204" pitchFamily="50" charset="-128"/>
                <a:cs typeface="Meiryo UI" panose="020B0604030504040204" pitchFamily="50" charset="-128"/>
              </a:rPr>
              <a:t>障がい</a:t>
            </a:r>
            <a:r>
              <a:rPr kumimoji="0" lang="ja-JP" altLang="en-US" sz="20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者就労支援ガイドブック」概要</a:t>
            </a:r>
          </a:p>
        </p:txBody>
      </p:sp>
      <p:graphicFrame>
        <p:nvGraphicFramePr>
          <p:cNvPr id="11" name="表 10"/>
          <p:cNvGraphicFramePr>
            <a:graphicFrameLocks noGrp="1"/>
          </p:cNvGraphicFramePr>
          <p:nvPr>
            <p:extLst>
              <p:ext uri="{D42A27DB-BD31-4B8C-83A1-F6EECF244321}">
                <p14:modId xmlns:p14="http://schemas.microsoft.com/office/powerpoint/2010/main" val="3333980630"/>
              </p:ext>
            </p:extLst>
          </p:nvPr>
        </p:nvGraphicFramePr>
        <p:xfrm>
          <a:off x="34867" y="771846"/>
          <a:ext cx="9080105" cy="6037144"/>
        </p:xfrm>
        <a:graphic>
          <a:graphicData uri="http://schemas.openxmlformats.org/drawingml/2006/table">
            <a:tbl>
              <a:tblPr>
                <a:tableStyleId>{7DF18680-E054-41AD-8BC1-D1AEF772440D}</a:tableStyleId>
              </a:tblPr>
              <a:tblGrid>
                <a:gridCol w="235604">
                  <a:extLst>
                    <a:ext uri="{9D8B030D-6E8A-4147-A177-3AD203B41FA5}">
                      <a16:colId xmlns:a16="http://schemas.microsoft.com/office/drawing/2014/main" val="3471757181"/>
                    </a:ext>
                  </a:extLst>
                </a:gridCol>
                <a:gridCol w="4340120">
                  <a:extLst>
                    <a:ext uri="{9D8B030D-6E8A-4147-A177-3AD203B41FA5}">
                      <a16:colId xmlns:a16="http://schemas.microsoft.com/office/drawing/2014/main" val="1797782559"/>
                    </a:ext>
                  </a:extLst>
                </a:gridCol>
                <a:gridCol w="237181">
                  <a:extLst>
                    <a:ext uri="{9D8B030D-6E8A-4147-A177-3AD203B41FA5}">
                      <a16:colId xmlns:a16="http://schemas.microsoft.com/office/drawing/2014/main" val="3156199245"/>
                    </a:ext>
                  </a:extLst>
                </a:gridCol>
                <a:gridCol w="4267200">
                  <a:extLst>
                    <a:ext uri="{9D8B030D-6E8A-4147-A177-3AD203B41FA5}">
                      <a16:colId xmlns:a16="http://schemas.microsoft.com/office/drawing/2014/main" val="1620074281"/>
                    </a:ext>
                  </a:extLst>
                </a:gridCol>
              </a:tblGrid>
              <a:tr h="593499">
                <a:tc>
                  <a:txBody>
                    <a:bodyPr/>
                    <a:lstStyle/>
                    <a:p>
                      <a:pPr algn="ctr" fontAlgn="ctr"/>
                      <a:r>
                        <a:rPr lang="ja-JP" altLang="en-US" sz="1100" u="none" strike="noStrike" dirty="0">
                          <a:effectLst/>
                          <a:latin typeface="メイリオ" panose="020B0604030504040204" pitchFamily="50" charset="-128"/>
                          <a:ea typeface="メイリオ" panose="020B0604030504040204" pitchFamily="50" charset="-128"/>
                        </a:rPr>
                        <a:t>序章</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l" fontAlgn="ctr"/>
                      <a:r>
                        <a:rPr lang="ja-JP" altLang="en-US" sz="800" b="1" u="sng" strike="noStrike" dirty="0">
                          <a:effectLst/>
                          <a:latin typeface="メイリオ" panose="020B0604030504040204" pitchFamily="50" charset="-128"/>
                          <a:ea typeface="メイリオ" panose="020B0604030504040204" pitchFamily="50" charset="-128"/>
                        </a:rPr>
                        <a:t>就労支援員としての心構え</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・社会福祉の仕事とは　　　　　　　・就労系サービスのシフトチェンジ</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・就労へのステップ　　　　　　　　・背景とニーズ</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・信頼とパワーバランス</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就労までの流れ⑨「就労・定着」</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・雇用が決まったら？（雇用契約書の確認等、支援機関が行うこと）</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・雇用後の支援について（</a:t>
                      </a:r>
                      <a:r>
                        <a:rPr lang="en-US" altLang="ja-JP" sz="800" u="none" strike="noStrike" dirty="0">
                          <a:effectLst/>
                          <a:latin typeface="メイリオ" panose="020B0604030504040204" pitchFamily="50" charset="-128"/>
                          <a:ea typeface="メイリオ" panose="020B0604030504040204" pitchFamily="50" charset="-128"/>
                        </a:rPr>
                        <a:t>6</a:t>
                      </a:r>
                      <a:r>
                        <a:rPr lang="ja-JP" altLang="en-US" sz="800" u="none" strike="noStrike" dirty="0">
                          <a:effectLst/>
                          <a:latin typeface="メイリオ" panose="020B0604030504040204" pitchFamily="50" charset="-128"/>
                          <a:ea typeface="メイリオ" panose="020B0604030504040204" pitchFamily="50" charset="-128"/>
                        </a:rPr>
                        <a:t>ヵ月定着、合理的配慮についての考え方、企業への伝え方）</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・雇用後に使える事業は？（ジョブコーチ、就労定着支援事業）</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noFill/>
                  </a:tcPr>
                </a:tc>
                <a:extLst>
                  <a:ext uri="{0D108BD9-81ED-4DB2-BD59-A6C34878D82A}">
                    <a16:rowId xmlns:a16="http://schemas.microsoft.com/office/drawing/2014/main" val="2524203726"/>
                  </a:ext>
                </a:extLst>
              </a:tr>
              <a:tr h="747640">
                <a:tc rowSpan="8">
                  <a:txBody>
                    <a:bodyPr/>
                    <a:lstStyle/>
                    <a:p>
                      <a:pPr algn="ctr" fontAlgn="ctr"/>
                      <a:r>
                        <a:rPr lang="ja-JP" altLang="en-US" sz="1100" b="0" i="0" u="none" strike="noStrike" dirty="0">
                          <a:solidFill>
                            <a:schemeClr val="dk1"/>
                          </a:solidFill>
                          <a:effectLst/>
                          <a:latin typeface="メイリオ" panose="020B0604030504040204" pitchFamily="50" charset="-128"/>
                          <a:ea typeface="メイリオ" panose="020B0604030504040204" pitchFamily="50" charset="-128"/>
                        </a:rPr>
                        <a:t>第一章</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l" fontAlgn="ctr"/>
                      <a:r>
                        <a:rPr lang="ja-JP" altLang="en-US" sz="800" b="1" u="sng" strike="noStrike" dirty="0">
                          <a:effectLst/>
                          <a:latin typeface="メイリオ" panose="020B0604030504040204" pitchFamily="50" charset="-128"/>
                          <a:ea typeface="メイリオ" panose="020B0604030504040204" pitchFamily="50" charset="-128"/>
                        </a:rPr>
                        <a:t>就労までの流れ①　「入所」</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・インテークの対応～利用につなげるために～</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・初期アセスメントのポイント</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第二章</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地域連携について</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・関係機関との連携～なぜ連携が必要なのか～</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・関係機関とタッグを組む</a:t>
                      </a:r>
                      <a:r>
                        <a:rPr lang="ja-JP" altLang="en-US" sz="800" u="none" strike="noStrike" dirty="0">
                          <a:solidFill>
                            <a:srgbClr val="FF0000"/>
                          </a:solidFill>
                          <a:effectLst/>
                          <a:latin typeface="メイリオ" panose="020B0604030504040204" pitchFamily="50" charset="-128"/>
                          <a:ea typeface="メイリオ" panose="020B0604030504040204" pitchFamily="50" charset="-128"/>
                        </a:rPr>
                        <a:t/>
                      </a:r>
                      <a:br>
                        <a:rPr lang="ja-JP" altLang="en-US" sz="800" u="none" strike="noStrike" dirty="0">
                          <a:solidFill>
                            <a:srgbClr val="FF0000"/>
                          </a:solidFill>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・就労支援の際に活用出来る機関は？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・上手に連携するために</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・支援機関につなぐタイミング</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222012630"/>
                  </a:ext>
                </a:extLst>
              </a:tr>
              <a:tr h="747640">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就労までの流れ②「個別支援計画の作成」（入所から就労前実習まで）</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・個別支援計画　入所時の作成ポイント</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・個別支援計画　所内訓練時の作成ポイント</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・個別支援計画　体験実習時の作成ポイント</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・個別支援計画　求職活動時の作成ポイント</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・個別支援計画　就労前実習時の作成ポイント</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tc>
                <a:tc rowSpan="4">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メイリオ" panose="020B0604030504040204" pitchFamily="50" charset="-128"/>
                          <a:ea typeface="メイリオ" panose="020B0604030504040204" pitchFamily="50" charset="-128"/>
                        </a:rPr>
                        <a:t>第三章</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就労支援の「</a:t>
                      </a:r>
                      <a:r>
                        <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rPr>
                        <a:t>Q</a:t>
                      </a: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a:t>
                      </a:r>
                      <a:r>
                        <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rPr>
                        <a:t>A</a:t>
                      </a: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a:t>
                      </a:r>
                      <a:endPar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・利用期限が間近になった方への対応は？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・利用者のモチベーションを上げるには？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・早期就職を希望する方への対応は？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・ビジネスマナーは不十分だが「仕事ならできる」と言う方への対応は？</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extLst>
                  <a:ext uri="{0D108BD9-81ED-4DB2-BD59-A6C34878D82A}">
                    <a16:rowId xmlns:a16="http://schemas.microsoft.com/office/drawing/2014/main" val="2572320673"/>
                  </a:ext>
                </a:extLst>
              </a:tr>
              <a:tr h="623033">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noFill/>
                  </a:tcP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就労までの流れ③「面談のポイント」（就労支援で使えるテクニック）</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・面談のポイント・コツ①理解しやすい伝え方</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・面談のポイント・コツ②質問は具体的に</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・面談のポイント・コツ③一つひとつを丁寧に</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・面談のポイント・コツ④見える化</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fontAlgn="ctr"/>
                      <a:r>
                        <a:rPr lang="ja-JP" altLang="en-US" sz="800" u="none" strike="noStrike" dirty="0">
                          <a:effectLst/>
                          <a:latin typeface="メイリオ" panose="020B0604030504040204" pitchFamily="50" charset="-128"/>
                          <a:ea typeface="メイリオ" panose="020B0604030504040204" pitchFamily="50" charset="-128"/>
                        </a:rPr>
                        <a:t>・</a:t>
                      </a:r>
                      <a:r>
                        <a:rPr lang="en-US" altLang="ja-JP" sz="800" u="none" strike="noStrike" dirty="0">
                          <a:effectLst/>
                          <a:latin typeface="メイリオ" panose="020B0604030504040204" pitchFamily="50" charset="-128"/>
                          <a:ea typeface="メイリオ" panose="020B0604030504040204" pitchFamily="50" charset="-128"/>
                        </a:rPr>
                        <a:t>64</a:t>
                      </a:r>
                      <a:r>
                        <a:rPr lang="ja-JP" altLang="en-US" sz="800" u="none" strike="noStrike" dirty="0">
                          <a:effectLst/>
                          <a:latin typeface="メイリオ" panose="020B0604030504040204" pitchFamily="50" charset="-128"/>
                          <a:ea typeface="メイリオ" panose="020B0604030504040204" pitchFamily="50" charset="-128"/>
                        </a:rPr>
                        <a:t>歳で利用を希望された方への対応は？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・やりたい仕事がコロコロ変わってしまう方への対応は？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・学習は積極的だが、自分と向き合わず、発信もせず、嫌なことがあると休む方への対応は？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・要求、要望が多い方への対応は？</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・学習になかなか身が入らない方への対応は？</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46506285"/>
                  </a:ext>
                </a:extLst>
              </a:tr>
              <a:tr h="623033">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就労までの流れ④「所内訓練」</a:t>
                      </a:r>
                      <a:b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br>
                      <a:r>
                        <a:rPr lang="ja-JP" altLang="en-US" sz="800" u="none" strike="noStrike" dirty="0">
                          <a:effectLst/>
                          <a:latin typeface="メイリオ" panose="020B0604030504040204" pitchFamily="50" charset="-128"/>
                          <a:ea typeface="メイリオ" panose="020B0604030504040204" pitchFamily="50" charset="-128"/>
                        </a:rPr>
                        <a:t>・所内訓練で大事なことは？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・プログラムでは何をするのか？</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・作業はどこからもらえるのか？</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参考資料：職業準備性ピラミッド</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tc>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noFill/>
                  </a:tcPr>
                </a:tc>
                <a:tc>
                  <a:txBody>
                    <a:bodyPr/>
                    <a:lstStyle/>
                    <a:p>
                      <a:pPr algn="l" fontAlgn="ctr"/>
                      <a:r>
                        <a:rPr lang="ja-JP" altLang="en-US" sz="800" u="none" strike="noStrike" dirty="0">
                          <a:effectLst/>
                          <a:latin typeface="メイリオ" panose="020B0604030504040204" pitchFamily="50" charset="-128"/>
                          <a:ea typeface="メイリオ" panose="020B0604030504040204" pitchFamily="50" charset="-128"/>
                        </a:rPr>
                        <a:t>・やりたいことしかしない方への対応は？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・支援者との距離が近い方への対応は？</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・勝手に求職活動を行う方への対応は？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・利用日数が増えない方への対応は？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・クレームが多い方への対応は？</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extLst>
                  <a:ext uri="{0D108BD9-81ED-4DB2-BD59-A6C34878D82A}">
                    <a16:rowId xmlns:a16="http://schemas.microsoft.com/office/drawing/2014/main" val="755310894"/>
                  </a:ext>
                </a:extLst>
              </a:tr>
              <a:tr h="747640">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noFill/>
                  </a:tcP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就労までの流れ⑤「体験実習」</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・体験実習の目的</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・企業開拓はどうするのか？</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・体験実習の期間や実習形態</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・実習の評価は誰が行うのか？（自己評価と他己評価、企業からのフィードバック）</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・実習時に準備するもの</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fontAlgn="ctr"/>
                      <a:r>
                        <a:rPr lang="ja-JP" altLang="en-US" sz="800" u="none" strike="noStrike" dirty="0">
                          <a:effectLst/>
                          <a:latin typeface="メイリオ" panose="020B0604030504040204" pitchFamily="50" charset="-128"/>
                          <a:ea typeface="メイリオ" panose="020B0604030504040204" pitchFamily="50" charset="-128"/>
                        </a:rPr>
                        <a:t>・ハローワークはどう活用すれば良い？</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・求人について教えて！</a:t>
                      </a:r>
                      <a:r>
                        <a:rPr lang="ja-JP" altLang="en-US" sz="800" u="none" strike="noStrike" dirty="0" err="1">
                          <a:effectLst/>
                          <a:latin typeface="メイリオ" panose="020B0604030504040204" pitchFamily="50" charset="-128"/>
                          <a:ea typeface="メイリオ" panose="020B0604030504040204" pitchFamily="50" charset="-128"/>
                        </a:rPr>
                        <a:t>障がい</a:t>
                      </a:r>
                      <a:r>
                        <a:rPr lang="ja-JP" altLang="en-US" sz="800" u="none" strike="noStrike" dirty="0">
                          <a:effectLst/>
                          <a:latin typeface="メイリオ" panose="020B0604030504040204" pitchFamily="50" charset="-128"/>
                          <a:ea typeface="メイリオ" panose="020B0604030504040204" pitchFamily="50" charset="-128"/>
                        </a:rPr>
                        <a:t>者枠と一般枠って何が違うの？</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・地域の支援機関と集まったり情報交換したい。また、横のつながりを作りたい。</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　良い方法は？</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・障がいの理解や受け止め方、良い伝え方は？</a:t>
                      </a:r>
                      <a:endParaRPr lang="en-US" altLang="ja-JP" sz="800" u="none" strike="noStrike" dirty="0">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872357610"/>
                  </a:ext>
                </a:extLst>
              </a:tr>
              <a:tr h="623033">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就労までの流れ⑥「教えて社長</a:t>
                      </a:r>
                      <a:r>
                        <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rPr>
                        <a:t>‼</a:t>
                      </a: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～企業の視点から～」</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・実習ってどのような種類があるの？</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・実習時に企業が求めること（本人、支援者）</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・採用面接で企業が求めること（本人、支援者）</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・雇用後に企業が求めること（本人、支援者）</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tc>
                  <a:txBody>
                    <a:bodyPr/>
                    <a:lstStyle/>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第四章</a:t>
                      </a:r>
                    </a:p>
                  </a:txBody>
                  <a:tcPr marL="0" marR="0" marT="0" marB="0" anchor="ctr">
                    <a:noFill/>
                  </a:tcP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大阪府の取組み</a:t>
                      </a:r>
                      <a:endPar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・ハートフル条例</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・障害者等の職場環境整備等支援組織（障がい者分野）</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・知的</a:t>
                      </a:r>
                      <a:r>
                        <a:rPr lang="ja-JP" altLang="en-US" sz="800" u="none" strike="noStrike" dirty="0" err="1">
                          <a:effectLst/>
                          <a:latin typeface="メイリオ" panose="020B0604030504040204" pitchFamily="50" charset="-128"/>
                          <a:ea typeface="メイリオ" panose="020B0604030504040204" pitchFamily="50" charset="-128"/>
                        </a:rPr>
                        <a:t>障がい</a:t>
                      </a:r>
                      <a:r>
                        <a:rPr lang="ja-JP" altLang="en-US" sz="800" u="none" strike="noStrike" dirty="0">
                          <a:effectLst/>
                          <a:latin typeface="メイリオ" panose="020B0604030504040204" pitchFamily="50" charset="-128"/>
                          <a:ea typeface="メイリオ" panose="020B0604030504040204" pitchFamily="50" charset="-128"/>
                        </a:rPr>
                        <a:t>者等の就労支援を目的とした清掃業務</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・福祉のてびき　等</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oFill/>
                  </a:tcPr>
                </a:tc>
                <a:extLst>
                  <a:ext uri="{0D108BD9-81ED-4DB2-BD59-A6C34878D82A}">
                    <a16:rowId xmlns:a16="http://schemas.microsoft.com/office/drawing/2014/main" val="183169579"/>
                  </a:ext>
                </a:extLst>
              </a:tr>
              <a:tr h="747640">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noFill/>
                  </a:tcP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就労までの流れ⑦「求職活動」</a:t>
                      </a:r>
                      <a:r>
                        <a:rPr lang="ja-JP" altLang="en-US" sz="800" u="none" strike="noStrike" dirty="0">
                          <a:effectLst/>
                          <a:latin typeface="メイリオ" panose="020B0604030504040204" pitchFamily="50" charset="-128"/>
                          <a:ea typeface="メイリオ" panose="020B0604030504040204" pitchFamily="50" charset="-128"/>
                        </a:rPr>
                        <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・求職活動っていつするの？～タイミングの見極め～</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・求職活動ってどうするの？～求職活動の流れについて解説～</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・就職先はどう決める？</a:t>
                      </a:r>
                      <a:br>
                        <a:rPr lang="ja-JP" altLang="en-US" sz="800" u="none" strike="noStrike" dirty="0">
                          <a:effectLst/>
                          <a:latin typeface="メイリオ" panose="020B0604030504040204" pitchFamily="50" charset="-128"/>
                          <a:ea typeface="メイリオ" panose="020B0604030504040204" pitchFamily="50" charset="-128"/>
                        </a:rPr>
                      </a:br>
                      <a:r>
                        <a:rPr lang="ja-JP" altLang="en-US" sz="800" u="none" strike="noStrike" dirty="0">
                          <a:effectLst/>
                          <a:latin typeface="メイリオ" panose="020B0604030504040204" pitchFamily="50" charset="-128"/>
                          <a:ea typeface="メイリオ" panose="020B0604030504040204" pitchFamily="50" charset="-128"/>
                        </a:rPr>
                        <a:t>・支援者がするべきことは？（</a:t>
                      </a:r>
                      <a:r>
                        <a:rPr lang="en-US" altLang="ja-JP" sz="800" u="none" strike="noStrike" dirty="0">
                          <a:effectLst/>
                          <a:latin typeface="メイリオ" panose="020B0604030504040204" pitchFamily="50" charset="-128"/>
                          <a:ea typeface="メイリオ" panose="020B0604030504040204" pitchFamily="50" charset="-128"/>
                        </a:rPr>
                        <a:t>HW</a:t>
                      </a:r>
                      <a:r>
                        <a:rPr lang="ja-JP" altLang="en-US" sz="800" u="none" strike="noStrike" dirty="0">
                          <a:effectLst/>
                          <a:latin typeface="メイリオ" panose="020B0604030504040204" pitchFamily="50" charset="-128"/>
                          <a:ea typeface="メイリオ" panose="020B0604030504040204" pitchFamily="50" charset="-128"/>
                        </a:rPr>
                        <a:t>同行、面接で必要な準備、面接練習等）</a:t>
                      </a:r>
                      <a:endParaRPr lang="en-US" altLang="ja-JP" sz="800" u="none" strike="noStrike" dirty="0">
                        <a:effectLst/>
                        <a:latin typeface="メイリオ" panose="020B0604030504040204" pitchFamily="50" charset="-128"/>
                        <a:ea typeface="メイリオ" panose="020B0604030504040204" pitchFamily="50" charset="-128"/>
                      </a:endParaRPr>
                    </a:p>
                    <a:p>
                      <a:pPr algn="l" fontAlgn="ctr"/>
                      <a:r>
                        <a:rPr lang="ja-JP" altLang="en-US" sz="800" u="none" strike="noStrike" dirty="0">
                          <a:effectLst/>
                          <a:latin typeface="メイリオ" panose="020B0604030504040204" pitchFamily="50" charset="-128"/>
                          <a:ea typeface="メイリオ" panose="020B0604030504040204" pitchFamily="50" charset="-128"/>
                        </a:rPr>
                        <a:t>参考資料：本人の強み、弱みを伝える際に使えるツールについて紹介</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algn="ctr"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第五章</a:t>
                      </a:r>
                    </a:p>
                  </a:txBody>
                  <a:tcPr marL="0" marR="0" marT="0"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参考資料集</a:t>
                      </a:r>
                      <a:endParaRPr kumimoji="1" lang="en-US" altLang="ja-JP" sz="800" b="1" u="sng" strike="noStrike" kern="1200" dirty="0">
                        <a:solidFill>
                          <a:schemeClr val="dk1"/>
                        </a:solidFill>
                        <a:effectLst/>
                        <a:latin typeface="メイリオ" panose="020B0604030504040204" pitchFamily="50" charset="-128"/>
                        <a:ea typeface="メイリオ" panose="020B0604030504040204" pitchFamily="50" charset="-128"/>
                        <a:cs typeface="+mn-cs"/>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・就労パスポート</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・実習生調書、実習依頼書、実習評価表</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・企業のアセスメントシート</a:t>
                      </a:r>
                      <a:endParaRPr lang="en-US" altLang="ja-JP" sz="800" u="none" strike="noStrike" dirty="0">
                        <a:effectLst/>
                        <a:latin typeface="メイリオ" panose="020B0604030504040204" pitchFamily="50" charset="-128"/>
                        <a:ea typeface="メイリオ" panose="020B0604030504040204"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800" u="none" strike="noStrike" dirty="0">
                          <a:effectLst/>
                          <a:latin typeface="メイリオ" panose="020B0604030504040204" pitchFamily="50" charset="-128"/>
                          <a:ea typeface="メイリオ" panose="020B0604030504040204" pitchFamily="50" charset="-128"/>
                        </a:rPr>
                        <a:t>・就労サポートカード　等</a:t>
                      </a: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511455517"/>
                  </a:ext>
                </a:extLst>
              </a:tr>
              <a:tr h="583986">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0" marR="0" marT="0" marB="0" anchor="ctr"/>
                </a:tc>
                <a:tc>
                  <a:txBody>
                    <a:bodyPr/>
                    <a:lstStyle/>
                    <a:p>
                      <a:pPr algn="l" fontAlgn="ctr"/>
                      <a: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t>就労までの流れ⑧「就労前実習」</a:t>
                      </a:r>
                      <a:br>
                        <a:rPr kumimoji="1" lang="ja-JP" altLang="en-US" sz="800" b="1" u="sng" strike="noStrike" kern="1200" dirty="0">
                          <a:solidFill>
                            <a:schemeClr val="dk1"/>
                          </a:solidFill>
                          <a:effectLst/>
                          <a:latin typeface="メイリオ" panose="020B0604030504040204" pitchFamily="50" charset="-128"/>
                          <a:ea typeface="メイリオ" panose="020B0604030504040204" pitchFamily="50" charset="-128"/>
                          <a:cs typeface="+mn-cs"/>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・マッチングとは？</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・支援者が行うこと</a:t>
                      </a:r>
                      <a:b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rPr>
                        <a:t>・不採用だった時はどうするか？</a:t>
                      </a:r>
                    </a:p>
                  </a:txBody>
                  <a:tcPr marL="0" marR="0" marT="0" marB="0" anchor="ctr"/>
                </a:tc>
                <a:tc>
                  <a:txBody>
                    <a:bodyPr/>
                    <a:lstStyle/>
                    <a:p>
                      <a:pPr algn="ctr" fontAlgn="ct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800" b="0" i="0" u="none" strike="noStrike" dirty="0">
                        <a:solidFill>
                          <a:srgbClr val="000000"/>
                        </a:solidFill>
                        <a:effectLst/>
                        <a:latin typeface="メイリオ" panose="020B0604030504040204" pitchFamily="50" charset="-128"/>
                        <a:ea typeface="メイリオ" panose="020B0604030504040204" pitchFamily="50" charset="-128"/>
                      </a:endParaRPr>
                    </a:p>
                  </a:txBody>
                  <a:tcPr marL="0" marR="0" marT="0" marB="0" anchor="ctr">
                    <a:noFill/>
                  </a:tcPr>
                </a:tc>
                <a:extLst>
                  <a:ext uri="{0D108BD9-81ED-4DB2-BD59-A6C34878D82A}">
                    <a16:rowId xmlns:a16="http://schemas.microsoft.com/office/drawing/2014/main" val="563505155"/>
                  </a:ext>
                </a:extLst>
              </a:tr>
            </a:tbl>
          </a:graphicData>
        </a:graphic>
      </p:graphicFrame>
      <p:sp>
        <p:nvSpPr>
          <p:cNvPr id="7" name="テキスト ボックス 6"/>
          <p:cNvSpPr txBox="1"/>
          <p:nvPr/>
        </p:nvSpPr>
        <p:spPr>
          <a:xfrm>
            <a:off x="8636638" y="6427169"/>
            <a:ext cx="651984" cy="381821"/>
          </a:xfrm>
          <a:prstGeom prst="rect">
            <a:avLst/>
          </a:prstGeom>
          <a:noFill/>
        </p:spPr>
        <p:txBody>
          <a:bodyPr wrap="square" rtlCol="0">
            <a:spAutoFit/>
          </a:bodyPr>
          <a:lstStyle/>
          <a:p>
            <a:r>
              <a:rPr lang="ja-JP" altLang="en-US" dirty="0"/>
              <a:t>２</a:t>
            </a:r>
            <a:endParaRPr kumimoji="1" lang="ja-JP" altLang="en-US" dirty="0"/>
          </a:p>
        </p:txBody>
      </p:sp>
    </p:spTree>
    <p:extLst>
      <p:ext uri="{BB962C8B-B14F-4D97-AF65-F5344CB8AC3E}">
        <p14:creationId xmlns:p14="http://schemas.microsoft.com/office/powerpoint/2010/main" val="2910045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Ｒ３年度就労移行等連携調整事業の取組み</a:t>
            </a:r>
            <a:endParaRPr kumimoji="0" lang="ja-JP" altLang="en-US" sz="2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7231391" y="4009189"/>
            <a:ext cx="1775361" cy="461665"/>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rPr>
              <a:t>赤枠は報告会で発表</a:t>
            </a:r>
            <a:r>
              <a:rPr kumimoji="1" lang="ja-JP" altLang="en-US" sz="800" dirty="0" smtClean="0">
                <a:latin typeface="メイリオ" panose="020B0604030504040204" pitchFamily="50" charset="-128"/>
                <a:ea typeface="メイリオ" panose="020B0604030504040204" pitchFamily="50" charset="-128"/>
              </a:rPr>
              <a:t>いただいた</a:t>
            </a:r>
            <a:endParaRPr kumimoji="1" lang="en-US" altLang="ja-JP" sz="800" dirty="0" smtClean="0">
              <a:latin typeface="メイリオ" panose="020B0604030504040204" pitchFamily="50" charset="-128"/>
              <a:ea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rPr>
              <a:t>　敬称略、地域ブロック順</a:t>
            </a:r>
            <a:endParaRPr lang="en-US" altLang="ja-JP" sz="800" dirty="0" smtClean="0">
              <a:latin typeface="メイリオ" panose="020B0604030504040204" pitchFamily="50" charset="-128"/>
              <a:ea typeface="メイリオ" panose="020B0604030504040204" pitchFamily="50" charset="-128"/>
            </a:endParaRPr>
          </a:p>
          <a:p>
            <a:r>
              <a:rPr kumimoji="1" lang="ja-JP" altLang="en-US" sz="800" dirty="0">
                <a:latin typeface="メイリオ" panose="020B0604030504040204" pitchFamily="50" charset="-128"/>
                <a:ea typeface="メイリオ" panose="020B0604030504040204" pitchFamily="50" charset="-128"/>
              </a:rPr>
              <a:t>　</a:t>
            </a:r>
            <a:endParaRPr kumimoji="1" lang="en-US" altLang="ja-JP" sz="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94014" y="800960"/>
            <a:ext cx="8819357" cy="1277273"/>
          </a:xfrm>
          <a:prstGeom prst="rect">
            <a:avLst/>
          </a:prstGeom>
          <a:solidFill>
            <a:schemeClr val="bg1"/>
          </a:solidFill>
          <a:ln>
            <a:solidFill>
              <a:schemeClr val="accent6">
                <a:lumMod val="60000"/>
                <a:lumOff val="40000"/>
              </a:schemeClr>
            </a:solidFill>
          </a:ln>
        </p:spPr>
        <p:txBody>
          <a:bodyPr wrap="square" rtlCol="0">
            <a:spAutoFit/>
          </a:bodyPr>
          <a:lstStyle/>
          <a:p>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１</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質の高い就労支援にかかる</a:t>
            </a:r>
            <a:r>
              <a:rPr lang="ja-JP" altLang="en-US" sz="1100" b="1" dirty="0" err="1">
                <a:latin typeface="メイリオ" panose="020B0604030504040204" pitchFamily="50" charset="-128"/>
                <a:ea typeface="メイリオ" panose="020B0604030504040204" pitchFamily="50" charset="-128"/>
              </a:rPr>
              <a:t>障がい</a:t>
            </a:r>
            <a:r>
              <a:rPr lang="ja-JP" altLang="en-US" sz="1100" b="1" dirty="0">
                <a:latin typeface="メイリオ" panose="020B0604030504040204" pitchFamily="50" charset="-128"/>
                <a:ea typeface="メイリオ" panose="020B0604030504040204" pitchFamily="50" charset="-128"/>
              </a:rPr>
              <a:t>者就労支援ガイドブックを作成</a:t>
            </a:r>
            <a:endParaRPr lang="en-US" altLang="ja-JP" sz="1100" b="1" dirty="0">
              <a:latin typeface="メイリオ" panose="020B0604030504040204" pitchFamily="50" charset="-128"/>
              <a:ea typeface="メイリオ" panose="020B0604030504040204" pitchFamily="50" charset="-128"/>
            </a:endParaRPr>
          </a:p>
          <a:p>
            <a:pPr marL="268288" indent="-268288"/>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１　</a:t>
            </a:r>
            <a:r>
              <a:rPr lang="ja-JP" altLang="en-US" sz="1100" b="1" dirty="0">
                <a:latin typeface="メイリオ" panose="020B0604030504040204" pitchFamily="50" charset="-128"/>
                <a:ea typeface="メイリオ" panose="020B0604030504040204" pitchFamily="50" charset="-128"/>
              </a:rPr>
              <a:t>作成検討委員会による作成。</a:t>
            </a:r>
            <a:endParaRPr lang="en-US" altLang="ja-JP" sz="1100" b="1" dirty="0">
              <a:latin typeface="メイリオ" panose="020B0604030504040204" pitchFamily="50" charset="-128"/>
              <a:ea typeface="メイリオ" panose="020B0604030504040204" pitchFamily="50" charset="-128"/>
            </a:endParaRPr>
          </a:p>
          <a:p>
            <a:pPr marL="268288" indent="-268288"/>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２</a:t>
            </a:r>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府内全８地域ブロックの８事業所に</a:t>
            </a:r>
            <a:r>
              <a:rPr lang="ja-JP" altLang="en-US" sz="1100" b="1" dirty="0">
                <a:latin typeface="メイリオ" panose="020B0604030504040204" pitchFamily="50" charset="-128"/>
                <a:ea typeface="メイリオ" panose="020B0604030504040204" pitchFamily="50" charset="-128"/>
              </a:rPr>
              <a:t>アドバイザーを派遣し、ガイドブック素案に対する意見を聴取。</a:t>
            </a:r>
            <a:endParaRPr lang="en-US" altLang="ja-JP" sz="1100" b="1" dirty="0">
              <a:latin typeface="メイリオ" panose="020B0604030504040204" pitchFamily="50" charset="-128"/>
              <a:ea typeface="メイリオ" panose="020B0604030504040204" pitchFamily="50" charset="-128"/>
            </a:endParaRPr>
          </a:p>
          <a:p>
            <a:pPr marL="268288" indent="-268288"/>
            <a:r>
              <a:rPr lang="ja-JP" altLang="en-US" sz="1100" b="1" dirty="0">
                <a:latin typeface="メイリオ" panose="020B0604030504040204" pitchFamily="50" charset="-128"/>
                <a:ea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rPr>
              <a:t>アドバイザー派遣</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実地支援</a:t>
            </a:r>
            <a:r>
              <a:rPr lang="en-US" altLang="ja-JP"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先</a:t>
            </a:r>
            <a:r>
              <a:rPr lang="ja-JP" altLang="en-US" sz="1100" dirty="0" smtClean="0">
                <a:latin typeface="メイリオ" panose="020B0604030504040204" pitchFamily="50" charset="-128"/>
                <a:ea typeface="メイリオ" panose="020B0604030504040204" pitchFamily="50" charset="-128"/>
              </a:rPr>
              <a:t>２事業所</a:t>
            </a:r>
            <a:r>
              <a:rPr lang="ja-JP" altLang="en-US" sz="1100" dirty="0" smtClean="0">
                <a:latin typeface="メイリオ" panose="020B0604030504040204" pitchFamily="50" charset="-128"/>
                <a:ea typeface="メイリオ" panose="020B0604030504040204" pitchFamily="50" charset="-128"/>
              </a:rPr>
              <a:t>とその</a:t>
            </a:r>
            <a:r>
              <a:rPr lang="ja-JP" altLang="en-US" sz="1100" dirty="0" smtClean="0">
                <a:latin typeface="メイリオ" panose="020B0604030504040204" pitchFamily="50" charset="-128"/>
                <a:ea typeface="メイリオ" panose="020B0604030504040204" pitchFamily="50" charset="-128"/>
              </a:rPr>
              <a:t>アドバイザーに</a:t>
            </a:r>
            <a:r>
              <a:rPr lang="ja-JP" altLang="en-US" sz="1100" dirty="0">
                <a:latin typeface="メイリオ" panose="020B0604030504040204" pitchFamily="50" charset="-128"/>
                <a:ea typeface="メイリオ" panose="020B0604030504040204" pitchFamily="50" charset="-128"/>
              </a:rPr>
              <a:t>よる</a:t>
            </a:r>
            <a:r>
              <a:rPr lang="ja-JP" altLang="en-US" sz="1100" b="1" dirty="0">
                <a:latin typeface="メイリオ" panose="020B0604030504040204" pitchFamily="50" charset="-128"/>
                <a:ea typeface="メイリオ" panose="020B0604030504040204" pitchFamily="50" charset="-128"/>
              </a:rPr>
              <a:t>報告会</a:t>
            </a:r>
            <a:r>
              <a:rPr lang="ja-JP" altLang="en-US" sz="1100" dirty="0">
                <a:latin typeface="メイリオ" panose="020B0604030504040204" pitchFamily="50" charset="-128"/>
                <a:ea typeface="メイリオ" panose="020B0604030504040204" pitchFamily="50" charset="-128"/>
              </a:rPr>
              <a:t>開催し、</a:t>
            </a:r>
            <a:r>
              <a:rPr lang="en-US" altLang="ja-JP" sz="1100" dirty="0">
                <a:latin typeface="メイリオ" panose="020B0604030504040204" pitchFamily="50" charset="-128"/>
                <a:ea typeface="メイリオ" panose="020B0604030504040204" pitchFamily="50" charset="-128"/>
              </a:rPr>
              <a:t>69</a:t>
            </a:r>
            <a:r>
              <a:rPr lang="ja-JP" altLang="en-US" sz="1100" dirty="0">
                <a:latin typeface="メイリオ" panose="020B0604030504040204" pitchFamily="50" charset="-128"/>
                <a:ea typeface="メイリオ" panose="020B0604030504040204" pitchFamily="50" charset="-128"/>
              </a:rPr>
              <a:t>人受講</a:t>
            </a:r>
            <a:r>
              <a:rPr lang="ja-JP" altLang="en-US" sz="1100" b="1"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＜配信：３</a:t>
            </a:r>
            <a:r>
              <a:rPr lang="en-US" altLang="ja-JP" sz="1100" dirty="0" smtClean="0">
                <a:latin typeface="メイリオ" panose="020B0604030504040204" pitchFamily="50" charset="-128"/>
                <a:ea typeface="メイリオ" panose="020B0604030504040204" pitchFamily="50" charset="-128"/>
              </a:rPr>
              <a:t>/18</a:t>
            </a:r>
            <a:r>
              <a:rPr lang="ja-JP" altLang="en-US" sz="1100" dirty="0" smtClean="0">
                <a:latin typeface="メイリオ" panose="020B0604030504040204" pitchFamily="50" charset="-128"/>
                <a:ea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rPr>
              <a:t>31</a:t>
            </a:r>
            <a:r>
              <a:rPr lang="ja-JP" altLang="en-US" sz="1100" dirty="0" smtClean="0">
                <a:latin typeface="メイリオ" panose="020B0604030504040204" pitchFamily="50" charset="-128"/>
                <a:ea typeface="メイリオ" panose="020B0604030504040204" pitchFamily="50" charset="-128"/>
              </a:rPr>
              <a:t>＞ </a:t>
            </a:r>
            <a:endParaRPr lang="en-US" altLang="ja-JP" sz="1100" b="1" dirty="0">
              <a:latin typeface="メイリオ" panose="020B0604030504040204" pitchFamily="50" charset="-128"/>
              <a:ea typeface="メイリオ" panose="020B0604030504040204" pitchFamily="50" charset="-128"/>
            </a:endParaRPr>
          </a:p>
          <a:p>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２</a:t>
            </a:r>
            <a:r>
              <a:rPr lang="en-US" altLang="ja-JP" sz="1100" b="1" dirty="0">
                <a:latin typeface="メイリオ" panose="020B0604030504040204" pitchFamily="50" charset="-128"/>
                <a:ea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rPr>
              <a:t>研修による人材の育成とその普及</a:t>
            </a:r>
            <a:endParaRPr lang="en-US" altLang="ja-JP" sz="1100" b="1"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１　動画配信による就労支援力向上研修　</a:t>
            </a:r>
            <a:r>
              <a:rPr lang="en-US" altLang="ja-JP" sz="1100" dirty="0">
                <a:latin typeface="メイリオ" panose="020B0604030504040204" pitchFamily="50" charset="-128"/>
                <a:ea typeface="メイリオ" panose="020B0604030504040204" pitchFamily="50" charset="-128"/>
              </a:rPr>
              <a:t>414</a:t>
            </a:r>
            <a:r>
              <a:rPr lang="ja-JP" altLang="en-US" sz="1100" dirty="0">
                <a:latin typeface="メイリオ" panose="020B0604030504040204" pitchFamily="50" charset="-128"/>
                <a:ea typeface="メイリオ" panose="020B0604030504040204" pitchFamily="50" charset="-128"/>
              </a:rPr>
              <a:t>人受講</a:t>
            </a:r>
            <a:r>
              <a:rPr lang="ja-JP" altLang="en-US" sz="1100" dirty="0" smtClean="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配信：２</a:t>
            </a:r>
            <a:r>
              <a:rPr lang="en-US" altLang="ja-JP" sz="1100" dirty="0" smtClean="0">
                <a:latin typeface="メイリオ" panose="020B0604030504040204" pitchFamily="50" charset="-128"/>
                <a:ea typeface="メイリオ" panose="020B0604030504040204" pitchFamily="50" charset="-128"/>
              </a:rPr>
              <a:t>/14</a:t>
            </a:r>
            <a:r>
              <a:rPr lang="ja-JP" altLang="en-US" sz="1100" dirty="0" smtClean="0">
                <a:latin typeface="メイリオ" panose="020B0604030504040204" pitchFamily="50" charset="-128"/>
                <a:ea typeface="メイリオ" panose="020B0604030504040204" pitchFamily="50" charset="-128"/>
              </a:rPr>
              <a:t>～３</a:t>
            </a:r>
            <a:r>
              <a:rPr lang="en-US" altLang="ja-JP" sz="1100" dirty="0" smtClean="0">
                <a:latin typeface="メイリオ" panose="020B0604030504040204" pitchFamily="50" charset="-128"/>
                <a:ea typeface="メイリオ" panose="020B0604030504040204" pitchFamily="50" charset="-128"/>
              </a:rPr>
              <a:t>/31</a:t>
            </a:r>
            <a:r>
              <a:rPr lang="ja-JP" altLang="en-US" sz="1100" dirty="0" smtClean="0">
                <a:latin typeface="メイリオ" panose="020B0604030504040204" pitchFamily="50" charset="-128"/>
                <a:ea typeface="メイリオ" panose="020B0604030504040204" pitchFamily="50" charset="-128"/>
              </a:rPr>
              <a:t>＞</a:t>
            </a:r>
            <a:endParaRPr lang="en-US" altLang="ja-JP" sz="1100" dirty="0">
              <a:latin typeface="メイリオ" panose="020B0604030504040204" pitchFamily="50" charset="-128"/>
              <a:ea typeface="メイリオ" panose="020B0604030504040204" pitchFamily="50" charset="-128"/>
            </a:endParaRPr>
          </a:p>
          <a:p>
            <a:r>
              <a:rPr lang="ja-JP" altLang="en-US" sz="1100" dirty="0">
                <a:latin typeface="メイリオ" panose="020B0604030504040204" pitchFamily="50" charset="-128"/>
                <a:ea typeface="メイリオ" panose="020B0604030504040204" pitchFamily="50" charset="-128"/>
              </a:rPr>
              <a:t>　　２　</a:t>
            </a:r>
            <a:r>
              <a:rPr lang="en-US" altLang="ja-JP" sz="1100" dirty="0">
                <a:latin typeface="メイリオ" panose="020B0604030504040204" pitchFamily="50" charset="-128"/>
                <a:ea typeface="メイリオ" panose="020B0604030504040204" pitchFamily="50" charset="-128"/>
              </a:rPr>
              <a:t>Zoom</a:t>
            </a:r>
            <a:r>
              <a:rPr lang="ja-JP" altLang="en-US" sz="1100" dirty="0">
                <a:latin typeface="メイリオ" panose="020B0604030504040204" pitchFamily="50" charset="-128"/>
                <a:ea typeface="メイリオ" panose="020B0604030504040204" pitchFamily="50" charset="-128"/>
              </a:rPr>
              <a:t>による双方向研修　 </a:t>
            </a:r>
            <a:r>
              <a:rPr lang="en-US" altLang="ja-JP" sz="1100" dirty="0">
                <a:latin typeface="メイリオ" panose="020B0604030504040204" pitchFamily="50" charset="-128"/>
                <a:ea typeface="メイリオ" panose="020B0604030504040204" pitchFamily="50" charset="-128"/>
              </a:rPr>
              <a:t>3/1</a:t>
            </a:r>
            <a:r>
              <a:rPr lang="ja-JP" altLang="en-US" sz="1100" dirty="0">
                <a:latin typeface="メイリオ" panose="020B0604030504040204" pitchFamily="50" charset="-128"/>
                <a:ea typeface="メイリオ" panose="020B0604030504040204" pitchFamily="50" charset="-128"/>
              </a:rPr>
              <a:t>　オンライン講義及びグループワーク　</a:t>
            </a:r>
            <a:r>
              <a:rPr lang="en-US" altLang="ja-JP" sz="1100" dirty="0">
                <a:latin typeface="メイリオ" panose="020B0604030504040204" pitchFamily="50" charset="-128"/>
                <a:ea typeface="メイリオ" panose="020B0604030504040204" pitchFamily="50" charset="-128"/>
              </a:rPr>
              <a:t>42</a:t>
            </a:r>
            <a:r>
              <a:rPr lang="ja-JP" altLang="en-US" sz="1100" dirty="0">
                <a:latin typeface="メイリオ" panose="020B0604030504040204" pitchFamily="50" charset="-128"/>
                <a:ea typeface="メイリオ" panose="020B0604030504040204" pitchFamily="50" charset="-128"/>
              </a:rPr>
              <a:t>人受講。</a:t>
            </a:r>
            <a:endParaRPr lang="en-US" altLang="ja-JP" sz="700" dirty="0">
              <a:latin typeface="メイリオ" panose="020B0604030504040204" pitchFamily="50" charset="-128"/>
              <a:ea typeface="メイリオ" panose="020B0604030504040204" pitchFamily="50" charset="-128"/>
            </a:endParaRPr>
          </a:p>
        </p:txBody>
      </p:sp>
      <p:sp>
        <p:nvSpPr>
          <p:cNvPr id="11" name="Rectangle 28"/>
          <p:cNvSpPr>
            <a:spLocks noChangeArrowheads="1"/>
          </p:cNvSpPr>
          <p:nvPr/>
        </p:nvSpPr>
        <p:spPr bwMode="auto">
          <a:xfrm>
            <a:off x="5337311" y="2040052"/>
            <a:ext cx="2604824" cy="27970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アドバイザー派遣</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報告会</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194014" y="2302176"/>
            <a:ext cx="4919997" cy="2031325"/>
          </a:xfrm>
          <a:prstGeom prst="rect">
            <a:avLst/>
          </a:prstGeom>
          <a:noFill/>
          <a:ln>
            <a:solidFill>
              <a:schemeClr val="accent6">
                <a:lumMod val="60000"/>
                <a:lumOff val="40000"/>
              </a:schemeClr>
            </a:solidFill>
          </a:ln>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■第１回（</a:t>
            </a:r>
            <a:r>
              <a:rPr lang="en-US" altLang="ja-JP" sz="1050" dirty="0" err="1">
                <a:latin typeface="メイリオ" panose="020B0604030504040204" pitchFamily="50" charset="-128"/>
                <a:ea typeface="メイリオ" panose="020B0604030504040204" pitchFamily="50" charset="-128"/>
              </a:rPr>
              <a:t>Youtube</a:t>
            </a:r>
            <a:r>
              <a:rPr lang="ja-JP" altLang="en-US" sz="1050" dirty="0">
                <a:latin typeface="メイリオ" panose="020B0604030504040204" pitchFamily="50" charset="-128"/>
                <a:ea typeface="メイリオ" panose="020B0604030504040204" pitchFamily="50" charset="-128"/>
              </a:rPr>
              <a:t>講義）</a:t>
            </a:r>
          </a:p>
          <a:p>
            <a:r>
              <a:rPr lang="ja-JP" altLang="en-US" sz="1050" dirty="0">
                <a:latin typeface="メイリオ" panose="020B0604030504040204" pitchFamily="50" charset="-128"/>
                <a:ea typeface="メイリオ" panose="020B0604030504040204" pitchFamily="50" charset="-128"/>
              </a:rPr>
              <a:t>　事業概要・「</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者就労支援ガイドブック」について</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■第２回（</a:t>
            </a:r>
            <a:r>
              <a:rPr lang="en-US" altLang="ja-JP" sz="1050" dirty="0" err="1">
                <a:latin typeface="メイリオ" panose="020B0604030504040204" pitchFamily="50" charset="-128"/>
                <a:ea typeface="メイリオ" panose="020B0604030504040204" pitchFamily="50" charset="-128"/>
              </a:rPr>
              <a:t>Youtube</a:t>
            </a:r>
            <a:r>
              <a:rPr lang="ja-JP" altLang="en-US" sz="1050" dirty="0">
                <a:latin typeface="メイリオ" panose="020B0604030504040204" pitchFamily="50" charset="-128"/>
                <a:ea typeface="メイリオ" panose="020B0604030504040204" pitchFamily="50" charset="-128"/>
              </a:rPr>
              <a:t>講義・</a:t>
            </a:r>
            <a:r>
              <a:rPr lang="en-US" altLang="ja-JP" sz="1050" dirty="0">
                <a:latin typeface="メイリオ" panose="020B0604030504040204" pitchFamily="50" charset="-128"/>
                <a:ea typeface="メイリオ" panose="020B0604030504040204" pitchFamily="50" charset="-128"/>
              </a:rPr>
              <a:t>Zoom</a:t>
            </a:r>
            <a:r>
              <a:rPr lang="ja-JP" altLang="en-US" sz="1050" dirty="0">
                <a:latin typeface="メイリオ" panose="020B0604030504040204" pitchFamily="50" charset="-128"/>
                <a:ea typeface="メイリオ" panose="020B0604030504040204" pitchFamily="50" charset="-128"/>
              </a:rPr>
              <a:t>による双方向研修）</a:t>
            </a:r>
          </a:p>
          <a:p>
            <a:r>
              <a:rPr lang="ja-JP" altLang="en-US" sz="1050" dirty="0">
                <a:latin typeface="メイリオ" panose="020B0604030504040204" pitchFamily="50" charset="-128"/>
                <a:ea typeface="メイリオ" panose="020B0604030504040204" pitchFamily="50" charset="-128"/>
              </a:rPr>
              <a:t>　１ 「企業と関わる・企業を知る」～企業実習先など開拓方法、そのコツ～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２ </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者雇用の失敗事例から学ぶ</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３ ケーススタディ</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■第３回（</a:t>
            </a:r>
            <a:r>
              <a:rPr lang="en-US" altLang="ja-JP" sz="1050" dirty="0" err="1">
                <a:latin typeface="メイリオ" panose="020B0604030504040204" pitchFamily="50" charset="-128"/>
                <a:ea typeface="メイリオ" panose="020B0604030504040204" pitchFamily="50" charset="-128"/>
              </a:rPr>
              <a:t>Youtube</a:t>
            </a:r>
            <a:r>
              <a:rPr lang="ja-JP" altLang="en-US" sz="1050" dirty="0">
                <a:latin typeface="メイリオ" panose="020B0604030504040204" pitchFamily="50" charset="-128"/>
                <a:ea typeface="メイリオ" panose="020B0604030504040204" pitchFamily="50" charset="-128"/>
              </a:rPr>
              <a:t>講義）</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「他機関との連携を図る」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～就労系サービス以外の事業所や支援機関の紹介、連携の方法～</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■第４回（</a:t>
            </a:r>
            <a:r>
              <a:rPr lang="en-US" altLang="ja-JP" sz="1050" dirty="0" err="1">
                <a:latin typeface="メイリオ" panose="020B0604030504040204" pitchFamily="50" charset="-128"/>
                <a:ea typeface="メイリオ" panose="020B0604030504040204" pitchFamily="50" charset="-128"/>
              </a:rPr>
              <a:t>Youtube</a:t>
            </a:r>
            <a:r>
              <a:rPr lang="ja-JP" altLang="en-US" sz="1050" dirty="0">
                <a:latin typeface="メイリオ" panose="020B0604030504040204" pitchFamily="50" charset="-128"/>
                <a:ea typeface="メイリオ" panose="020B0604030504040204" pitchFamily="50" charset="-128"/>
              </a:rPr>
              <a:t>講義）</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「就労系サービス事業所のサービス管理責任者としての基礎知識」</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～就労アセスメントについて～　～各種制度の概要～</a:t>
            </a:r>
            <a:endParaRPr lang="en-US" altLang="ja-JP" sz="105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331726" y="2321048"/>
            <a:ext cx="3681645" cy="1708160"/>
          </a:xfrm>
          <a:prstGeom prst="rect">
            <a:avLst/>
          </a:prstGeom>
          <a:noFill/>
          <a:ln>
            <a:solidFill>
              <a:schemeClr val="accent6">
                <a:lumMod val="60000"/>
                <a:lumOff val="40000"/>
              </a:schemeClr>
            </a:solidFill>
          </a:ln>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■司会者・アドバイザー・派遣を受けた事業所による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ディスカッションを行い、</a:t>
            </a:r>
            <a:r>
              <a:rPr lang="en-US" altLang="ja-JP" sz="1050" dirty="0" err="1">
                <a:latin typeface="メイリオ" panose="020B0604030504040204" pitchFamily="50" charset="-128"/>
                <a:ea typeface="メイリオ" panose="020B0604030504040204" pitchFamily="50" charset="-128"/>
              </a:rPr>
              <a:t>Youtube</a:t>
            </a:r>
            <a:r>
              <a:rPr lang="ja-JP" altLang="en-US" sz="1050" dirty="0">
                <a:latin typeface="メイリオ" panose="020B0604030504040204" pitchFamily="50" charset="-128"/>
                <a:ea typeface="メイリオ" panose="020B0604030504040204" pitchFamily="50" charset="-128"/>
              </a:rPr>
              <a:t>動画として配信。</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１．「</a:t>
            </a:r>
            <a:r>
              <a:rPr lang="ja-JP" altLang="en-US" sz="1050" dirty="0" err="1">
                <a:latin typeface="メイリオ" panose="020B0604030504040204" pitchFamily="50" charset="-128"/>
                <a:ea typeface="メイリオ" panose="020B0604030504040204" pitchFamily="50" charset="-128"/>
              </a:rPr>
              <a:t>障がい</a:t>
            </a:r>
            <a:r>
              <a:rPr lang="ja-JP" altLang="en-US" sz="1050" dirty="0">
                <a:latin typeface="メイリオ" panose="020B0604030504040204" pitchFamily="50" charset="-128"/>
                <a:ea typeface="メイリオ" panose="020B0604030504040204" pitchFamily="50" charset="-128"/>
              </a:rPr>
              <a:t>者就労支援ガイドブック」の活用について</a:t>
            </a:r>
          </a:p>
          <a:p>
            <a:r>
              <a:rPr lang="ja-JP" altLang="en-US" sz="1050" dirty="0">
                <a:latin typeface="メイリオ" panose="020B0604030504040204" pitchFamily="50" charset="-128"/>
                <a:ea typeface="メイリオ" panose="020B0604030504040204" pitchFamily="50" charset="-128"/>
              </a:rPr>
              <a:t>（読んでみての感想・参考になる部分について、</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第</a:t>
            </a:r>
            <a:r>
              <a:rPr lang="en-US" altLang="ja-JP" sz="1050" dirty="0">
                <a:latin typeface="メイリオ" panose="020B0604030504040204" pitchFamily="50" charset="-128"/>
                <a:ea typeface="メイリオ" panose="020B0604030504040204" pitchFamily="50" charset="-128"/>
              </a:rPr>
              <a:t>2</a:t>
            </a:r>
            <a:r>
              <a:rPr lang="ja-JP" altLang="en-US" sz="1050" dirty="0">
                <a:latin typeface="メイリオ" panose="020B0604030504040204" pitchFamily="50" charset="-128"/>
                <a:ea typeface="メイリオ" panose="020B0604030504040204" pitchFamily="50" charset="-128"/>
              </a:rPr>
              <a:t>章：地域連携について等）</a:t>
            </a:r>
          </a:p>
          <a:p>
            <a:r>
              <a:rPr lang="ja-JP" altLang="en-US" sz="1050" dirty="0">
                <a:latin typeface="メイリオ" panose="020B0604030504040204" pitchFamily="50" charset="-128"/>
                <a:ea typeface="メイリオ" panose="020B0604030504040204" pitchFamily="50" charset="-128"/>
              </a:rPr>
              <a:t>２．就労支援を行う上での課題について</a:t>
            </a:r>
          </a:p>
          <a:p>
            <a:r>
              <a:rPr lang="ja-JP" altLang="en-US" sz="1050" dirty="0">
                <a:latin typeface="メイリオ" panose="020B0604030504040204" pitchFamily="50" charset="-128"/>
                <a:ea typeface="メイリオ" panose="020B0604030504040204" pitchFamily="50" charset="-128"/>
              </a:rPr>
              <a:t>（各事業所からの課題発表・アドバイザーからのアドバ</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イス等）</a:t>
            </a:r>
          </a:p>
          <a:p>
            <a:r>
              <a:rPr lang="ja-JP" altLang="en-US" sz="1050" dirty="0">
                <a:latin typeface="メイリオ" panose="020B0604030504040204" pitchFamily="50" charset="-128"/>
                <a:ea typeface="メイリオ" panose="020B0604030504040204" pitchFamily="50" charset="-128"/>
              </a:rPr>
              <a:t>⇒アドバイザー派遣対象以外の支援力向上と、</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ガイドブックの活用促進を図った。</a:t>
            </a:r>
            <a:endParaRPr lang="en-US" altLang="ja-JP" sz="1050" dirty="0">
              <a:latin typeface="メイリオ" panose="020B0604030504040204" pitchFamily="50" charset="-128"/>
              <a:ea typeface="メイリオ"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172425158"/>
              </p:ext>
            </p:extLst>
          </p:nvPr>
        </p:nvGraphicFramePr>
        <p:xfrm>
          <a:off x="177279" y="4527094"/>
          <a:ext cx="8785351" cy="2234313"/>
        </p:xfrm>
        <a:graphic>
          <a:graphicData uri="http://schemas.openxmlformats.org/drawingml/2006/table">
            <a:tbl>
              <a:tblPr>
                <a:tableStyleId>{7DF18680-E054-41AD-8BC1-D1AEF772440D}</a:tableStyleId>
              </a:tblPr>
              <a:tblGrid>
                <a:gridCol w="3693681">
                  <a:extLst>
                    <a:ext uri="{9D8B030D-6E8A-4147-A177-3AD203B41FA5}">
                      <a16:colId xmlns:a16="http://schemas.microsoft.com/office/drawing/2014/main" val="3557607388"/>
                    </a:ext>
                  </a:extLst>
                </a:gridCol>
                <a:gridCol w="929640">
                  <a:extLst>
                    <a:ext uri="{9D8B030D-6E8A-4147-A177-3AD203B41FA5}">
                      <a16:colId xmlns:a16="http://schemas.microsoft.com/office/drawing/2014/main" val="1680509057"/>
                    </a:ext>
                  </a:extLst>
                </a:gridCol>
                <a:gridCol w="441960">
                  <a:extLst>
                    <a:ext uri="{9D8B030D-6E8A-4147-A177-3AD203B41FA5}">
                      <a16:colId xmlns:a16="http://schemas.microsoft.com/office/drawing/2014/main" val="4091124816"/>
                    </a:ext>
                  </a:extLst>
                </a:gridCol>
                <a:gridCol w="2103120">
                  <a:extLst>
                    <a:ext uri="{9D8B030D-6E8A-4147-A177-3AD203B41FA5}">
                      <a16:colId xmlns:a16="http://schemas.microsoft.com/office/drawing/2014/main" val="699417141"/>
                    </a:ext>
                  </a:extLst>
                </a:gridCol>
                <a:gridCol w="1616950">
                  <a:extLst>
                    <a:ext uri="{9D8B030D-6E8A-4147-A177-3AD203B41FA5}">
                      <a16:colId xmlns:a16="http://schemas.microsoft.com/office/drawing/2014/main" val="3890439752"/>
                    </a:ext>
                  </a:extLst>
                </a:gridCol>
              </a:tblGrid>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所属</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b"/>
                </a:tc>
                <a:tc>
                  <a:txBody>
                    <a:bodyPr/>
                    <a:lstStyle/>
                    <a:p>
                      <a:pPr algn="l" fontAlgn="b"/>
                      <a:r>
                        <a:rPr lang="zh-CN" altLang="en-US" sz="1100" u="none" strike="noStrike" dirty="0">
                          <a:effectLst/>
                          <a:latin typeface="メイリオ" panose="020B0604030504040204" pitchFamily="50" charset="-128"/>
                          <a:ea typeface="メイリオ" panose="020B0604030504040204" pitchFamily="50" charset="-128"/>
                        </a:rPr>
                        <a:t>名前</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b"/>
                </a:tc>
                <a:tc>
                  <a:txBody>
                    <a:bodyPr/>
                    <a:lstStyle/>
                    <a:p>
                      <a:pPr algn="l" fontAlgn="b"/>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b">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事業所名</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b"/>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地域ブロック</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b"/>
                </a:tc>
                <a:extLst>
                  <a:ext uri="{0D108BD9-81ED-4DB2-BD59-A6C34878D82A}">
                    <a16:rowId xmlns:a16="http://schemas.microsoft.com/office/drawing/2014/main" val="1153788565"/>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社会福祉法人大阪市障害者福祉・スポーツ協会</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chemeClr val="tx1"/>
                          </a:solidFill>
                          <a:effectLst/>
                          <a:latin typeface="メイリオ" panose="020B0604030504040204" pitchFamily="50" charset="-128"/>
                          <a:ea typeface="メイリオ" panose="020B0604030504040204" pitchFamily="50" charset="-128"/>
                        </a:rPr>
                        <a:t>脇田　哲也</a:t>
                      </a:r>
                    </a:p>
                  </a:txBody>
                  <a:tcPr marL="7557" marR="7557" marT="7557" marB="0" anchor="ctr">
                    <a:noFill/>
                  </a:tcPr>
                </a:tc>
                <a:tc>
                  <a:txBody>
                    <a:bodyPr/>
                    <a:lstStyle/>
                    <a:p>
                      <a:pPr algn="l" fontAlgn="b"/>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aloha</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大阪日本橋</a:t>
                      </a: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大阪市地域／大阪市</a:t>
                      </a:r>
                    </a:p>
                  </a:txBody>
                  <a:tcPr marL="7557" marR="7557" marT="7557" marB="0" anchor="ctr">
                    <a:noFill/>
                  </a:tcPr>
                </a:tc>
                <a:extLst>
                  <a:ext uri="{0D108BD9-81ED-4DB2-BD59-A6C34878D82A}">
                    <a16:rowId xmlns:a16="http://schemas.microsoft.com/office/drawing/2014/main" val="1010147878"/>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ＮＰＯ法人大阪精神障害者就労支援ネットワーク（</a:t>
                      </a:r>
                      <a:r>
                        <a:rPr lang="en-US" altLang="ja-JP" sz="1100" u="none" strike="noStrike" dirty="0">
                          <a:effectLst/>
                          <a:latin typeface="メイリオ" panose="020B0604030504040204" pitchFamily="50" charset="-128"/>
                          <a:ea typeface="メイリオ" panose="020B0604030504040204" pitchFamily="50" charset="-128"/>
                        </a:rPr>
                        <a:t>JSN</a:t>
                      </a:r>
                      <a:r>
                        <a:rPr lang="ja-JP" altLang="en-US" sz="1100" u="none" strike="noStrike" dirty="0">
                          <a:effectLst/>
                          <a:latin typeface="メイリオ" panose="020B0604030504040204" pitchFamily="50" charset="-128"/>
                          <a:ea typeface="メイリオ" panose="020B0604030504040204" pitchFamily="50" charset="-128"/>
                        </a:rPr>
                        <a:t>）</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r>
                        <a:rPr lang="ja-JP" altLang="en-US" sz="1100" b="0" i="0" u="none" strike="noStrike" dirty="0">
                          <a:solidFill>
                            <a:schemeClr val="dk1"/>
                          </a:solidFill>
                          <a:effectLst/>
                          <a:latin typeface="メイリオ" panose="020B0604030504040204" pitchFamily="50" charset="-128"/>
                          <a:ea typeface="メイリオ" panose="020B0604030504040204" pitchFamily="50" charset="-128"/>
                        </a:rPr>
                        <a:t>中井　嘉子</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endParaRPr lang="ja-JP" altLang="en-US" sz="1100" b="0" i="0" u="none" strike="noStrike">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アルバ</a:t>
                      </a:r>
                    </a:p>
                  </a:txBody>
                  <a:tcPr marL="7557" marR="7557" marT="7557" marB="0" anchor="ct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豊能地域　／豊中市</a:t>
                      </a:r>
                    </a:p>
                  </a:txBody>
                  <a:tcPr marL="7557" marR="7557" marT="7557" marB="0" anchor="ctr"/>
                </a:tc>
                <a:extLst>
                  <a:ext uri="{0D108BD9-81ED-4DB2-BD59-A6C34878D82A}">
                    <a16:rowId xmlns:a16="http://schemas.microsoft.com/office/drawing/2014/main" val="1396673753"/>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社会福祉法人大阪手をつなぐ育成会</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園部　勝彦</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就労移行支援セルポート吹田</a:t>
                      </a: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三島地域　／吹田市</a:t>
                      </a:r>
                    </a:p>
                  </a:txBody>
                  <a:tcPr marL="7557" marR="7557" marT="7557" marB="0" anchor="ctr">
                    <a:noFill/>
                  </a:tcPr>
                </a:tc>
                <a:extLst>
                  <a:ext uri="{0D108BD9-81ED-4DB2-BD59-A6C34878D82A}">
                    <a16:rowId xmlns:a16="http://schemas.microsoft.com/office/drawing/2014/main" val="3814639451"/>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ＮＰＯ法人大阪精神障害者就労支援ネットワーク（</a:t>
                      </a:r>
                      <a:r>
                        <a:rPr lang="en-US" altLang="ja-JP" sz="1100" u="none" strike="noStrike" dirty="0">
                          <a:effectLst/>
                          <a:latin typeface="メイリオ" panose="020B0604030504040204" pitchFamily="50" charset="-128"/>
                          <a:ea typeface="メイリオ" panose="020B0604030504040204" pitchFamily="50" charset="-128"/>
                        </a:rPr>
                        <a:t>JSN</a:t>
                      </a:r>
                      <a:r>
                        <a:rPr lang="ja-JP" altLang="en-US" sz="1100" u="none" strike="noStrike" dirty="0">
                          <a:effectLst/>
                          <a:latin typeface="メイリオ" panose="020B0604030504040204" pitchFamily="50" charset="-128"/>
                          <a:ea typeface="メイリオ" panose="020B0604030504040204" pitchFamily="50" charset="-128"/>
                        </a:rPr>
                        <a:t>）</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r>
                        <a:rPr lang="ja-JP" altLang="en-US" sz="1100" u="none" strike="noStrike" dirty="0">
                          <a:solidFill>
                            <a:schemeClr val="tx1"/>
                          </a:solidFill>
                          <a:effectLst/>
                          <a:latin typeface="メイリオ" panose="020B0604030504040204" pitchFamily="50" charset="-128"/>
                          <a:ea typeface="メイリオ" panose="020B0604030504040204" pitchFamily="50" charset="-128"/>
                        </a:rPr>
                        <a:t>松田　琴美</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en-US" altLang="ja-JP" sz="1100" b="0" i="0" u="none" strike="noStrike" dirty="0">
                          <a:solidFill>
                            <a:schemeClr val="tx1"/>
                          </a:solidFill>
                          <a:effectLst/>
                          <a:latin typeface="メイリオ" panose="020B0604030504040204" pitchFamily="50" charset="-128"/>
                          <a:ea typeface="メイリオ" panose="020B0604030504040204" pitchFamily="50" charset="-128"/>
                        </a:rPr>
                        <a:t>COCO COLOR</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r>
                        <a:rPr lang="ja-JP" altLang="en-US" sz="1100" b="0" i="0" u="none" strike="noStrike" dirty="0">
                          <a:solidFill>
                            <a:schemeClr val="tx1"/>
                          </a:solidFill>
                          <a:effectLst/>
                          <a:latin typeface="メイリオ" panose="020B0604030504040204" pitchFamily="50" charset="-128"/>
                          <a:ea typeface="メイリオ" panose="020B0604030504040204" pitchFamily="50" charset="-128"/>
                        </a:rPr>
                        <a:t>北河内地域／枚方市</a:t>
                      </a:r>
                    </a:p>
                  </a:txBody>
                  <a:tcPr marL="7557" marR="7557" marT="7557" marB="0" anchor="ctr"/>
                </a:tc>
                <a:extLst>
                  <a:ext uri="{0D108BD9-81ED-4DB2-BD59-A6C34878D82A}">
                    <a16:rowId xmlns:a16="http://schemas.microsoft.com/office/drawing/2014/main" val="1409309976"/>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ＮＰＯ法人大阪精神障害者就労支援ネットワーク（</a:t>
                      </a:r>
                      <a:r>
                        <a:rPr lang="en-US" altLang="ja-JP" sz="1100" u="none" strike="noStrike" dirty="0">
                          <a:effectLst/>
                          <a:latin typeface="メイリオ" panose="020B0604030504040204" pitchFamily="50" charset="-128"/>
                          <a:ea typeface="メイリオ" panose="020B0604030504040204" pitchFamily="50" charset="-128"/>
                        </a:rPr>
                        <a:t>JSN</a:t>
                      </a:r>
                      <a:r>
                        <a:rPr lang="ja-JP" altLang="en-US" sz="1100" u="none" strike="noStrike" dirty="0">
                          <a:effectLst/>
                          <a:latin typeface="メイリオ" panose="020B0604030504040204" pitchFamily="50" charset="-128"/>
                          <a:ea typeface="メイリオ" panose="020B0604030504040204" pitchFamily="50" charset="-128"/>
                        </a:rPr>
                        <a:t>）</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茂木　省太</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就労支援センター　レジスタ</a:t>
                      </a: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中河内地域／東大阪市</a:t>
                      </a:r>
                    </a:p>
                  </a:txBody>
                  <a:tcPr marL="7557" marR="7557" marT="7557" marB="0" anchor="ctr">
                    <a:noFill/>
                  </a:tcPr>
                </a:tc>
                <a:extLst>
                  <a:ext uri="{0D108BD9-81ED-4DB2-BD59-A6C34878D82A}">
                    <a16:rowId xmlns:a16="http://schemas.microsoft.com/office/drawing/2014/main" val="583471595"/>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社会福祉法人大阪市障害者福祉・スポーツ協会</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安蔵　崇史</a:t>
                      </a:r>
                    </a:p>
                  </a:txBody>
                  <a:tcPr marL="7557" marR="7557" marT="7557" marB="0" anchor="ctr"/>
                </a:tc>
                <a:tc>
                  <a:txBody>
                    <a:bodyPr/>
                    <a:lstStyle/>
                    <a:p>
                      <a:pPr algn="l" fontAlgn="b"/>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ココビジネススクール</a:t>
                      </a:r>
                    </a:p>
                  </a:txBody>
                  <a:tcPr marL="7557" marR="7557" marT="7557" marB="0" anchor="ct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南河内地域／富田林市</a:t>
                      </a:r>
                    </a:p>
                  </a:txBody>
                  <a:tcPr marL="7557" marR="7557" marT="7557" marB="0" anchor="ctr"/>
                </a:tc>
                <a:extLst>
                  <a:ext uri="{0D108BD9-81ED-4DB2-BD59-A6C34878D82A}">
                    <a16:rowId xmlns:a16="http://schemas.microsoft.com/office/drawing/2014/main" val="2717580696"/>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ＮＰＯ法人大阪精神障害者就労支援ネットワーク（</a:t>
                      </a:r>
                      <a:r>
                        <a:rPr lang="en-US" altLang="ja-JP" sz="1100" u="none" strike="noStrike" dirty="0">
                          <a:effectLst/>
                          <a:latin typeface="メイリオ" panose="020B0604030504040204" pitchFamily="50" charset="-128"/>
                          <a:ea typeface="メイリオ" panose="020B0604030504040204" pitchFamily="50" charset="-128"/>
                        </a:rPr>
                        <a:t>JSN</a:t>
                      </a:r>
                      <a:r>
                        <a:rPr lang="ja-JP" altLang="en-US" sz="1100" u="none" strike="noStrike" dirty="0">
                          <a:effectLst/>
                          <a:latin typeface="メイリオ" panose="020B0604030504040204" pitchFamily="50" charset="-128"/>
                          <a:ea typeface="メイリオ" panose="020B0604030504040204" pitchFamily="50" charset="-128"/>
                        </a:rPr>
                        <a:t>）</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茂木　省太</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クローバーワークス</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泉北地域　／和泉市</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extLst>
                  <a:ext uri="{0D108BD9-81ED-4DB2-BD59-A6C34878D82A}">
                    <a16:rowId xmlns:a16="http://schemas.microsoft.com/office/drawing/2014/main" val="2801876631"/>
                  </a:ext>
                </a:extLst>
              </a:tr>
              <a:tr h="248257">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矢野紙器株式会社　ネクストステージエイブル</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r>
                        <a:rPr lang="ja-JP" altLang="en-US" sz="1100" u="none" strike="noStrike" dirty="0">
                          <a:effectLst/>
                          <a:latin typeface="メイリオ" panose="020B0604030504040204" pitchFamily="50" charset="-128"/>
                          <a:ea typeface="メイリオ" panose="020B0604030504040204" pitchFamily="50" charset="-128"/>
                        </a:rPr>
                        <a:t>川﨑　敏行</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tc>
                <a:tc>
                  <a:txBody>
                    <a:bodyPr/>
                    <a:lstStyle/>
                    <a:p>
                      <a:pPr algn="l" fontAlgn="b"/>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7557" marR="7557" marT="7557" marB="0" anchor="ctr">
                    <a:noFill/>
                  </a:tcP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就労移行支援サモエド</a:t>
                      </a:r>
                    </a:p>
                  </a:txBody>
                  <a:tcPr marL="7557" marR="7557" marT="7557" marB="0" anchor="ctr"/>
                </a:tc>
                <a:tc>
                  <a:txBody>
                    <a:bodyPr/>
                    <a:lstStyle/>
                    <a:p>
                      <a:pPr algn="l" fontAlgn="b"/>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泉南地域　／岸和田市</a:t>
                      </a:r>
                    </a:p>
                  </a:txBody>
                  <a:tcPr marL="7557" marR="7557" marT="7557" marB="0" anchor="ctr"/>
                </a:tc>
                <a:extLst>
                  <a:ext uri="{0D108BD9-81ED-4DB2-BD59-A6C34878D82A}">
                    <a16:rowId xmlns:a16="http://schemas.microsoft.com/office/drawing/2014/main" val="2801116127"/>
                  </a:ext>
                </a:extLst>
              </a:tr>
            </a:tbl>
          </a:graphicData>
        </a:graphic>
      </p:graphicFrame>
      <p:sp>
        <p:nvSpPr>
          <p:cNvPr id="18" name="Rectangle 28"/>
          <p:cNvSpPr>
            <a:spLocks noChangeArrowheads="1"/>
          </p:cNvSpPr>
          <p:nvPr/>
        </p:nvSpPr>
        <p:spPr bwMode="auto">
          <a:xfrm>
            <a:off x="5273670" y="4266724"/>
            <a:ext cx="3457311" cy="27970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アドバイザー派遣を受けた事業所</a:t>
            </a: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右矢印 1"/>
          <p:cNvSpPr/>
          <p:nvPr/>
        </p:nvSpPr>
        <p:spPr>
          <a:xfrm>
            <a:off x="4914900" y="4852419"/>
            <a:ext cx="228600" cy="19812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右矢印 21"/>
          <p:cNvSpPr/>
          <p:nvPr/>
        </p:nvSpPr>
        <p:spPr>
          <a:xfrm>
            <a:off x="4914900" y="5241050"/>
            <a:ext cx="228600" cy="19812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4914900" y="5998360"/>
            <a:ext cx="228600" cy="19812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4914900" y="5609729"/>
            <a:ext cx="228600" cy="19812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4914900" y="6347777"/>
            <a:ext cx="228600" cy="198120"/>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Rectangle 28"/>
          <p:cNvSpPr>
            <a:spLocks noChangeArrowheads="1"/>
          </p:cNvSpPr>
          <p:nvPr/>
        </p:nvSpPr>
        <p:spPr bwMode="auto">
          <a:xfrm>
            <a:off x="191793" y="4247385"/>
            <a:ext cx="3476625" cy="27970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大阪府のアドバイザー</a:t>
            </a:r>
            <a:r>
              <a:rPr kumimoji="0" lang="en-US" altLang="ja-JP"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162765" y="6027388"/>
            <a:ext cx="8785351" cy="19812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179500" y="5527683"/>
            <a:ext cx="8785351" cy="19812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Rectangle 28"/>
          <p:cNvSpPr>
            <a:spLocks noChangeArrowheads="1"/>
          </p:cNvSpPr>
          <p:nvPr/>
        </p:nvSpPr>
        <p:spPr bwMode="auto">
          <a:xfrm>
            <a:off x="177279" y="2040052"/>
            <a:ext cx="2604824" cy="279709"/>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就労支援力向上</a:t>
            </a:r>
            <a:r>
              <a:rPr kumimoji="0" lang="ja-JP" altLang="en-US" sz="1400" b="1"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研修</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8636638" y="6427169"/>
            <a:ext cx="651984" cy="381821"/>
          </a:xfrm>
          <a:prstGeom prst="rect">
            <a:avLst/>
          </a:prstGeom>
          <a:noFill/>
        </p:spPr>
        <p:txBody>
          <a:bodyPr wrap="square" rtlCol="0">
            <a:spAutoFit/>
          </a:bodyPr>
          <a:lstStyle/>
          <a:p>
            <a:r>
              <a:rPr lang="ja-JP" altLang="en-US" dirty="0"/>
              <a:t>３</a:t>
            </a:r>
            <a:endParaRPr kumimoji="1" lang="ja-JP" altLang="en-US" dirty="0"/>
          </a:p>
        </p:txBody>
      </p:sp>
      <p:sp>
        <p:nvSpPr>
          <p:cNvPr id="4" name="テキスト ボックス 3"/>
          <p:cNvSpPr txBox="1"/>
          <p:nvPr/>
        </p:nvSpPr>
        <p:spPr>
          <a:xfrm>
            <a:off x="7317688" y="1160403"/>
            <a:ext cx="1775568"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rPr>
              <a:t>⇒　ガイドブックに反映</a:t>
            </a:r>
            <a:endParaRPr kumimoji="1" lang="ja-JP" altLang="en-US" sz="1100" dirty="0"/>
          </a:p>
        </p:txBody>
      </p:sp>
    </p:spTree>
    <p:extLst>
      <p:ext uri="{BB962C8B-B14F-4D97-AF65-F5344CB8AC3E}">
        <p14:creationId xmlns:p14="http://schemas.microsoft.com/office/powerpoint/2010/main" val="4014443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28"/>
          <p:cNvSpPr>
            <a:spLocks noChangeArrowheads="1"/>
          </p:cNvSpPr>
          <p:nvPr/>
        </p:nvSpPr>
        <p:spPr bwMode="auto">
          <a:xfrm>
            <a:off x="0" y="185731"/>
            <a:ext cx="9144000" cy="552450"/>
          </a:xfrm>
          <a:prstGeom prst="rect">
            <a:avLst/>
          </a:prstGeom>
          <a:gradFill flip="none" rotWithShape="1">
            <a:gsLst>
              <a:gs pos="0">
                <a:schemeClr val="accent5">
                  <a:lumMod val="40000"/>
                  <a:lumOff val="60000"/>
                </a:schemeClr>
              </a:gs>
              <a:gs pos="50000">
                <a:sysClr val="window" lastClr="FFFFFF"/>
              </a:gs>
              <a:gs pos="100000">
                <a:schemeClr val="accent5">
                  <a:lumMod val="40000"/>
                  <a:lumOff val="60000"/>
                </a:schemeClr>
              </a:gs>
            </a:gsLst>
            <a:lin ang="5400000" scaled="1"/>
            <a:tileRect/>
          </a:gradFill>
          <a:ln>
            <a:noFill/>
          </a:ln>
          <a:effectLst/>
        </p:spPr>
        <p:txBody>
          <a:bodyPr wrap="none" lIns="91435" tIns="45717" rIns="91435" bIns="45717"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20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Ｒ３年度就労移行等連携調整事業の取組み</a:t>
            </a:r>
            <a:endParaRPr kumimoji="0" lang="ja-JP" altLang="en-US" sz="20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65289" y="5044134"/>
            <a:ext cx="8751879" cy="1800493"/>
          </a:xfrm>
          <a:prstGeom prst="rect">
            <a:avLst/>
          </a:prstGeom>
          <a:noFill/>
          <a:ln>
            <a:solidFill>
              <a:schemeClr val="accent6">
                <a:lumMod val="60000"/>
                <a:lumOff val="40000"/>
              </a:schemeClr>
            </a:solidFill>
          </a:ln>
        </p:spPr>
        <p:txBody>
          <a:bodyPr wrap="square" rtlCol="0">
            <a:spAutoFit/>
          </a:bodyPr>
          <a:lstStyle/>
          <a:p>
            <a:pPr marL="268288" indent="-268288"/>
            <a:r>
              <a:rPr lang="ja-JP" altLang="en-US" sz="1200" b="1" dirty="0">
                <a:latin typeface="メイリオ" panose="020B0604030504040204" pitchFamily="50" charset="-128"/>
                <a:ea typeface="メイリオ" panose="020B0604030504040204" pitchFamily="50" charset="-128"/>
              </a:rPr>
              <a:t>▶配布先</a:t>
            </a:r>
            <a:endParaRPr lang="en-US" altLang="ja-JP" sz="1200" b="1" dirty="0">
              <a:latin typeface="メイリオ" panose="020B0604030504040204" pitchFamily="50" charset="-128"/>
              <a:ea typeface="メイリオ" panose="020B0604030504040204" pitchFamily="50" charset="-128"/>
            </a:endParaRPr>
          </a:p>
          <a:p>
            <a:pPr marL="268288" indent="-268288"/>
            <a:r>
              <a:rPr lang="ja-JP" altLang="en-US" sz="1100" b="1" dirty="0">
                <a:latin typeface="メイリオ" panose="020B0604030504040204" pitchFamily="50" charset="-128"/>
                <a:ea typeface="メイリオ" panose="020B0604030504040204" pitchFamily="50" charset="-128"/>
              </a:rPr>
              <a:t>・就労系</a:t>
            </a:r>
            <a:r>
              <a:rPr lang="ja-JP" altLang="en-US" sz="1200" b="1" dirty="0">
                <a:latin typeface="メイリオ" panose="020B0604030504040204" pitchFamily="50" charset="-128"/>
                <a:ea typeface="メイリオ" panose="020B0604030504040204" pitchFamily="50" charset="-128"/>
              </a:rPr>
              <a:t>サービス</a:t>
            </a:r>
            <a:r>
              <a:rPr lang="ja-JP" altLang="en-US" sz="1100" b="1" dirty="0">
                <a:latin typeface="メイリオ" panose="020B0604030504040204" pitchFamily="50" charset="-128"/>
                <a:ea typeface="メイリオ" panose="020B0604030504040204" pitchFamily="50" charset="-128"/>
              </a:rPr>
              <a:t>事業所（移行・定着・就</a:t>
            </a:r>
            <a:r>
              <a:rPr lang="en-US" altLang="ja-JP" sz="1100" b="1" dirty="0">
                <a:latin typeface="メイリオ" panose="020B0604030504040204" pitchFamily="50" charset="-128"/>
                <a:ea typeface="メイリオ" panose="020B0604030504040204" pitchFamily="50" charset="-128"/>
              </a:rPr>
              <a:t>A</a:t>
            </a:r>
            <a:r>
              <a:rPr lang="ja-JP" altLang="en-US" sz="1100" b="1" dirty="0">
                <a:latin typeface="メイリオ" panose="020B0604030504040204" pitchFamily="50" charset="-128"/>
                <a:ea typeface="メイリオ" panose="020B0604030504040204" pitchFamily="50" charset="-128"/>
              </a:rPr>
              <a:t>・就</a:t>
            </a:r>
            <a:r>
              <a:rPr lang="en-US" altLang="ja-JP" sz="1100" b="1" dirty="0">
                <a:latin typeface="メイリオ" panose="020B0604030504040204" pitchFamily="50" charset="-128"/>
                <a:ea typeface="メイリオ" panose="020B0604030504040204" pitchFamily="50" charset="-128"/>
              </a:rPr>
              <a:t>B</a:t>
            </a:r>
            <a:r>
              <a:rPr lang="ja-JP" altLang="en-US" sz="1100" b="1" dirty="0">
                <a:latin typeface="メイリオ" panose="020B0604030504040204" pitchFamily="50" charset="-128"/>
                <a:ea typeface="メイリオ" panose="020B0604030504040204" pitchFamily="50" charset="-128"/>
              </a:rPr>
              <a:t>）・就ポツ・相談支援事業所</a:t>
            </a:r>
            <a:endParaRPr lang="en-US" altLang="ja-JP" sz="1100" b="1" dirty="0">
              <a:latin typeface="メイリオ" panose="020B0604030504040204" pitchFamily="50" charset="-128"/>
              <a:ea typeface="メイリオ" panose="020B0604030504040204" pitchFamily="50" charset="-128"/>
            </a:endParaRPr>
          </a:p>
          <a:p>
            <a:pPr indent="-268288"/>
            <a:r>
              <a:rPr lang="ja-JP" altLang="en-US" sz="1200" b="1" dirty="0">
                <a:latin typeface="メイリオ" panose="020B0604030504040204" pitchFamily="50" charset="-128"/>
                <a:ea typeface="メイリオ" panose="020B0604030504040204" pitchFamily="50" charset="-128"/>
              </a:rPr>
              <a:t>▶大阪府研修での活用</a:t>
            </a:r>
            <a:endParaRPr lang="en-US" altLang="ja-JP" sz="120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就労支援員養成研修・就労支援力向上研修において、内容の解説と実践による意見交換（グループワーク）</a:t>
            </a:r>
            <a:endParaRPr lang="en-US" altLang="ja-JP" sz="1050"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▶考えられる活用方策</a:t>
            </a:r>
            <a:endParaRPr lang="en-US" altLang="ja-JP" sz="120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・新任職員研修、引継ぎ</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・事業所内での知識の確認、意識の共有</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・市町村就労支援部会等地域のネットワーク会議における勉強会資料　等</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本ガイドブックの内容は、経験の浅い支援者向けの、就労支援にかかる基本的な技術に留まっており、本ガイドブックを各事業所の支援のあり方を考えるきっかけとしていただきたい。</a:t>
            </a:r>
            <a:endParaRPr lang="en-US" altLang="ja-JP" sz="1050" dirty="0">
              <a:latin typeface="メイリオ" panose="020B0604030504040204" pitchFamily="50" charset="-128"/>
              <a:ea typeface="メイリオ" panose="020B0604030504040204" pitchFamily="50" charset="-128"/>
            </a:endParaRPr>
          </a:p>
        </p:txBody>
      </p:sp>
      <p:sp>
        <p:nvSpPr>
          <p:cNvPr id="31" name="フローチャート: 組合せ 30"/>
          <p:cNvSpPr/>
          <p:nvPr/>
        </p:nvSpPr>
        <p:spPr>
          <a:xfrm rot="16200000">
            <a:off x="4629429" y="2583489"/>
            <a:ext cx="2428476" cy="580572"/>
          </a:xfrm>
          <a:prstGeom prst="flowChartMerg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Rectangle 28"/>
          <p:cNvSpPr>
            <a:spLocks noChangeArrowheads="1"/>
          </p:cNvSpPr>
          <p:nvPr/>
        </p:nvSpPr>
        <p:spPr bwMode="auto">
          <a:xfrm>
            <a:off x="65289" y="4779772"/>
            <a:ext cx="2556815" cy="2643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noProof="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配布先・活用方策</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8636638" y="6427169"/>
            <a:ext cx="651984" cy="381821"/>
          </a:xfrm>
          <a:prstGeom prst="rect">
            <a:avLst/>
          </a:prstGeom>
          <a:noFill/>
        </p:spPr>
        <p:txBody>
          <a:bodyPr wrap="square" rtlCol="0">
            <a:spAutoFit/>
          </a:bodyPr>
          <a:lstStyle/>
          <a:p>
            <a:r>
              <a:rPr kumimoji="1" lang="ja-JP" altLang="en-US" dirty="0"/>
              <a:t>４</a:t>
            </a:r>
          </a:p>
        </p:txBody>
      </p:sp>
      <p:sp>
        <p:nvSpPr>
          <p:cNvPr id="36" name="Rectangle 28"/>
          <p:cNvSpPr>
            <a:spLocks noChangeArrowheads="1"/>
          </p:cNvSpPr>
          <p:nvPr/>
        </p:nvSpPr>
        <p:spPr bwMode="auto">
          <a:xfrm>
            <a:off x="86413" y="832004"/>
            <a:ext cx="4632810" cy="2643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アドバイザー派遣により得られた事業所からの意見</a:t>
            </a:r>
            <a:r>
              <a:rPr kumimoji="0" lang="en-US" altLang="ja-JP"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28"/>
          <p:cNvSpPr>
            <a:spLocks noChangeArrowheads="1"/>
          </p:cNvSpPr>
          <p:nvPr/>
        </p:nvSpPr>
        <p:spPr bwMode="auto">
          <a:xfrm>
            <a:off x="6133953" y="841334"/>
            <a:ext cx="1740308" cy="264362"/>
          </a:xfrm>
          <a:prstGeom prst="rect">
            <a:avLst/>
          </a:prstGeom>
          <a:gradFill flip="none" rotWithShape="1">
            <a:gsLst>
              <a:gs pos="0">
                <a:srgbClr val="FFC000"/>
              </a:gs>
              <a:gs pos="50000">
                <a:sysClr val="window" lastClr="FFFFFF"/>
              </a:gs>
              <a:gs pos="100000">
                <a:srgbClr val="FFC000"/>
              </a:gs>
            </a:gsLst>
            <a:lin ang="5400000" scaled="1"/>
            <a:tileRect/>
          </a:gradFill>
          <a:ln>
            <a:noFill/>
          </a:ln>
          <a:effectLst/>
        </p:spPr>
        <p:txBody>
          <a:bodyPr wrap="none" lIns="91435" tIns="45717" rIns="91435" bIns="45717" anchor="ctr"/>
          <a:lstStyle/>
          <a:p>
            <a:pPr lvl="0" algn="ctr" fontAlgn="base">
              <a:spcBef>
                <a:spcPct val="0"/>
              </a:spcBef>
              <a:spcAft>
                <a:spcPct val="0"/>
              </a:spcAft>
              <a:defRPr/>
            </a:pPr>
            <a:r>
              <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対応</a:t>
            </a:r>
          </a:p>
        </p:txBody>
      </p:sp>
      <p:sp>
        <p:nvSpPr>
          <p:cNvPr id="13" name="テキスト ボックス 12"/>
          <p:cNvSpPr txBox="1"/>
          <p:nvPr/>
        </p:nvSpPr>
        <p:spPr>
          <a:xfrm>
            <a:off x="86413" y="1096366"/>
            <a:ext cx="5350854" cy="3554819"/>
          </a:xfrm>
          <a:prstGeom prst="rect">
            <a:avLst/>
          </a:prstGeom>
          <a:noFill/>
          <a:ln>
            <a:solidFill>
              <a:schemeClr val="accent6">
                <a:lumMod val="60000"/>
                <a:lumOff val="40000"/>
              </a:schemeClr>
            </a:solidFill>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＜感想＞</a:t>
            </a:r>
            <a:endParaRPr lang="en-US" altLang="ja-JP" sz="105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・分かりやすく、必要な時に見直せるのが良い。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・事業所開設時に悩んでいたことが書いてあって、開設時に読みたかった。</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・就職に向けてのプログラムが、順序だてて具体的に書いてあり、整理して学べた。</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・連携の重要性を知ることができ、今後の支援に活かしたいと感じた。</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・強みや配慮事項を整理するツール等の参考資料が参考になった。</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QA</a:t>
            </a:r>
            <a:r>
              <a:rPr lang="ja-JP" altLang="en-US" sz="1050" dirty="0">
                <a:latin typeface="メイリオ" panose="020B0604030504040204" pitchFamily="50" charset="-128"/>
                <a:ea typeface="メイリオ" panose="020B0604030504040204" pitchFamily="50" charset="-128"/>
              </a:rPr>
              <a:t>は、自分の事業所でも同様のことが起こり、共感することばかり。</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・同じ就労移行支援事業所の支援者として、これまでの得たノウハウの蓄積を惜しみ</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なく出してくれていると感じた。</a:t>
            </a:r>
            <a:endParaRPr lang="en-US" altLang="ja-JP" sz="1050" dirty="0">
              <a:latin typeface="メイリオ" panose="020B0604030504040204" pitchFamily="50" charset="-128"/>
              <a:ea typeface="メイリオ" panose="020B0604030504040204" pitchFamily="50" charset="-128"/>
            </a:endParaRPr>
          </a:p>
          <a:p>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＜改善希望＞</a:t>
            </a:r>
            <a:endParaRPr lang="en-US" altLang="ja-JP" sz="1200" b="1"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・面談のポイント（</a:t>
            </a:r>
            <a:r>
              <a:rPr lang="en-US" altLang="ja-JP" sz="1050" dirty="0">
                <a:latin typeface="メイリオ" panose="020B0604030504040204" pitchFamily="50" charset="-128"/>
                <a:ea typeface="メイリオ" panose="020B0604030504040204" pitchFamily="50" charset="-128"/>
              </a:rPr>
              <a:t>P.15</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16</a:t>
            </a:r>
            <a:r>
              <a:rPr lang="ja-JP" altLang="en-US" sz="1050" dirty="0">
                <a:latin typeface="メイリオ" panose="020B0604030504040204" pitchFamily="50" charset="-128"/>
                <a:ea typeface="メイリオ" panose="020B0604030504040204" pitchFamily="50" charset="-128"/>
              </a:rPr>
              <a:t>）を、プログラム順に並べてはどうか。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・ハローワークの活用方法、求職や開拓についてもっと詳しく具体的に教えて欲しい。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・他にも参考になる様式が欲しい。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・どの内容も基本的なことなので、もう少し現場の応用的なことを知りたい。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・地域の支援機関の集まりや情報交換・横の繋がりを作る機会・きっかけが欲しい。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・障がいの理解や受け止め方・伝え方について知りたい。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・具体的なケースについてもっと書いてほしい。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（例えば、１人の利用者が相談・見学⇒就職・退所するまで）</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・新米サービス管理責任者に向けての内容も入れて欲しい。</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・他の事業所の取組み内容を知りたい。</a:t>
            </a:r>
            <a:endParaRPr lang="en-US" altLang="ja-JP" sz="1050" dirty="0">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6133953" y="1081852"/>
            <a:ext cx="2835876" cy="3577903"/>
          </a:xfrm>
          <a:prstGeom prst="rect">
            <a:avLst/>
          </a:prstGeom>
          <a:noFill/>
          <a:ln>
            <a:solidFill>
              <a:schemeClr val="accent6">
                <a:lumMod val="60000"/>
                <a:lumOff val="40000"/>
              </a:schemeClr>
            </a:solidFill>
          </a:ln>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▶反映済み事項</a:t>
            </a:r>
            <a:endParaRPr lang="en-US" altLang="ja-JP" sz="1200" b="1"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面談のポイントを、プログラム順に対応できるように組み換え。</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ハローワークの活用方法について、</a:t>
            </a:r>
            <a:r>
              <a:rPr lang="en-US" altLang="ja-JP" sz="1050" dirty="0">
                <a:latin typeface="メイリオ" panose="020B0604030504040204" pitchFamily="50" charset="-128"/>
                <a:ea typeface="メイリオ" panose="020B0604030504040204" pitchFamily="50" charset="-128"/>
              </a:rPr>
              <a:t>p.48</a:t>
            </a: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QA</a:t>
            </a:r>
            <a:r>
              <a:rPr lang="ja-JP" altLang="en-US" sz="1050" dirty="0">
                <a:latin typeface="メイリオ" panose="020B0604030504040204" pitchFamily="50" charset="-128"/>
                <a:ea typeface="メイリオ" panose="020B0604030504040204" pitchFamily="50" charset="-128"/>
              </a:rPr>
              <a:t>に記載。</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様式「企業のアセスメントシート」追加。</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地域の支援機関との繫がりのきっかけについて、</a:t>
            </a:r>
            <a:r>
              <a:rPr lang="en-US" altLang="ja-JP" sz="1050" dirty="0">
                <a:latin typeface="メイリオ" panose="020B0604030504040204" pitchFamily="50" charset="-128"/>
                <a:ea typeface="メイリオ" panose="020B0604030504040204" pitchFamily="50" charset="-128"/>
              </a:rPr>
              <a:t>P.49 QA</a:t>
            </a:r>
            <a:r>
              <a:rPr lang="ja-JP" altLang="en-US" sz="1050" dirty="0">
                <a:latin typeface="メイリオ" panose="020B0604030504040204" pitchFamily="50" charset="-128"/>
                <a:ea typeface="メイリオ" panose="020B0604030504040204" pitchFamily="50" charset="-128"/>
              </a:rPr>
              <a:t> に記載。</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障がいの理解や受け止め方・伝え方について、</a:t>
            </a:r>
            <a:r>
              <a:rPr lang="en-US" altLang="ja-JP" sz="1050" dirty="0">
                <a:latin typeface="メイリオ" panose="020B0604030504040204" pitchFamily="50" charset="-128"/>
                <a:ea typeface="メイリオ" panose="020B0604030504040204" pitchFamily="50" charset="-128"/>
              </a:rPr>
              <a:t>P.49</a:t>
            </a: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QA </a:t>
            </a:r>
            <a:r>
              <a:rPr lang="ja-JP" altLang="en-US" sz="1050" dirty="0">
                <a:latin typeface="メイリオ" panose="020B0604030504040204" pitchFamily="50" charset="-128"/>
                <a:ea typeface="メイリオ" panose="020B0604030504040204" pitchFamily="50" charset="-128"/>
              </a:rPr>
              <a:t>に記載。</a:t>
            </a:r>
            <a:endParaRPr lang="en-US" altLang="ja-JP" sz="1050" dirty="0">
              <a:latin typeface="メイリオ" panose="020B0604030504040204" pitchFamily="50" charset="-128"/>
              <a:ea typeface="メイリオ" panose="020B0604030504040204" pitchFamily="50" charset="-128"/>
            </a:endParaRPr>
          </a:p>
          <a:p>
            <a:endParaRPr lang="en-US" altLang="ja-JP" sz="1200" b="1" dirty="0">
              <a:latin typeface="メイリオ" panose="020B0604030504040204" pitchFamily="50" charset="-128"/>
              <a:ea typeface="メイリオ" panose="020B0604030504040204" pitchFamily="50" charset="-128"/>
            </a:endParaRPr>
          </a:p>
          <a:p>
            <a:r>
              <a:rPr lang="ja-JP" altLang="en-US" sz="1200" b="1" dirty="0">
                <a:latin typeface="メイリオ" panose="020B0604030504040204" pitchFamily="50" charset="-128"/>
                <a:ea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rPr>
              <a:t>R4</a:t>
            </a:r>
            <a:r>
              <a:rPr lang="ja-JP" altLang="en-US" sz="1200" b="1" dirty="0">
                <a:latin typeface="メイリオ" panose="020B0604030504040204" pitchFamily="50" charset="-128"/>
                <a:ea typeface="メイリオ" panose="020B0604030504040204" pitchFamily="50" charset="-128"/>
              </a:rPr>
              <a:t>年度以降手引きへの反映、または大阪府研修等でのプログラムを検討</a:t>
            </a:r>
            <a:endParaRPr lang="en-US" altLang="ja-JP" sz="1200" b="1"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具体的なケースを取り上げて、ケーススタディを行う。</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サービス管理責任者向けや応用的な内容の研修も検討。</a:t>
            </a:r>
            <a:endParaRPr lang="en-US" altLang="ja-JP" sz="1050" dirty="0">
              <a:latin typeface="メイリオ" panose="020B0604030504040204" pitchFamily="50" charset="-128"/>
              <a:ea typeface="メイリオ" panose="020B0604030504040204" pitchFamily="50" charset="-128"/>
            </a:endParaRPr>
          </a:p>
          <a:p>
            <a:pPr marL="171450" indent="-171450">
              <a:buFont typeface="Arial" panose="020B0604020202020204" pitchFamily="34" charset="0"/>
              <a:buChar char="•"/>
            </a:pPr>
            <a:r>
              <a:rPr lang="ja-JP" altLang="en-US" sz="1050" dirty="0">
                <a:latin typeface="メイリオ" panose="020B0604030504040204" pitchFamily="50" charset="-128"/>
                <a:ea typeface="メイリオ" panose="020B0604030504040204" pitchFamily="50" charset="-128"/>
              </a:rPr>
              <a:t>研修等で発表いただいた各事業所の取組みを集約する仕組みを検討。</a:t>
            </a:r>
            <a:endParaRPr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059214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7408</TotalTime>
  <Words>2864</Words>
  <Application>Microsoft Office PowerPoint</Application>
  <PresentationFormat>画面に合わせる (4:3)</PresentationFormat>
  <Paragraphs>289</Paragraphs>
  <Slides>4</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Ｐゴシック</vt:lpstr>
      <vt:lpstr>メイリオ</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塩田　尚子</dc:creator>
  <cp:lastModifiedBy>塩田　尚子</cp:lastModifiedBy>
  <cp:revision>227</cp:revision>
  <cp:lastPrinted>2022-03-23T00:15:15Z</cp:lastPrinted>
  <dcterms:created xsi:type="dcterms:W3CDTF">2016-11-23T21:18:12Z</dcterms:created>
  <dcterms:modified xsi:type="dcterms:W3CDTF">2022-03-28T05:53:32Z</dcterms:modified>
</cp:coreProperties>
</file>