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1" r:id="rId1"/>
  </p:sldMasterIdLst>
  <p:notesMasterIdLst>
    <p:notesMasterId r:id="rId6"/>
  </p:notesMasterIdLst>
  <p:sldIdLst>
    <p:sldId id="473" r:id="rId2"/>
    <p:sldId id="474" r:id="rId3"/>
    <p:sldId id="462" r:id="rId4"/>
    <p:sldId id="477"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73"/>
            <p14:sldId id="474"/>
            <p14:sldId id="462"/>
            <p14:sldId id="477"/>
          </p14:sldIdLst>
        </p14:section>
      </p14:sectionLst>
    </p:ext>
    <p:ext uri="{EFAFB233-063F-42B5-8137-9DF3F51BA10A}">
      <p15:sldGuideLst xmlns:p15="http://schemas.microsoft.com/office/powerpoint/2012/main">
        <p15:guide id="1" orient="horz" pos="2205" userDrawn="1">
          <p15:clr>
            <a:srgbClr val="A4A3A4"/>
          </p15:clr>
        </p15:guide>
        <p15:guide id="2" pos="33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888902-7E9A-4A3F-B33F-1C9767A2D18E}" v="1345" dt="2021-01-17T13:01:00.0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01" autoAdjust="0"/>
  </p:normalViewPr>
  <p:slideViewPr>
    <p:cSldViewPr>
      <p:cViewPr varScale="1">
        <p:scale>
          <a:sx n="71" d="100"/>
          <a:sy n="71" d="100"/>
        </p:scale>
        <p:origin x="1104" y="54"/>
      </p:cViewPr>
      <p:guideLst>
        <p:guide orient="horz" pos="2205"/>
        <p:guide pos="33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亮平 川島" userId="8d1b1359dfdcb8c4" providerId="LiveId" clId="{76888902-7E9A-4A3F-B33F-1C9767A2D18E}"/>
    <pc:docChg chg="undo redo custSel delSld modSld sldOrd modSection">
      <pc:chgData name="亮平 川島" userId="8d1b1359dfdcb8c4" providerId="LiveId" clId="{76888902-7E9A-4A3F-B33F-1C9767A2D18E}" dt="2021-01-17T13:01:00.070" v="7589"/>
      <pc:docMkLst>
        <pc:docMk/>
      </pc:docMkLst>
      <pc:sldChg chg="modSp mod">
        <pc:chgData name="亮平 川島" userId="8d1b1359dfdcb8c4" providerId="LiveId" clId="{76888902-7E9A-4A3F-B33F-1C9767A2D18E}" dt="2021-01-17T12:13:33.228" v="7353" actId="404"/>
        <pc:sldMkLst>
          <pc:docMk/>
          <pc:sldMk cId="3280512595" sldId="454"/>
        </pc:sldMkLst>
        <pc:spChg chg="mod">
          <ac:chgData name="亮平 川島" userId="8d1b1359dfdcb8c4" providerId="LiveId" clId="{76888902-7E9A-4A3F-B33F-1C9767A2D18E}" dt="2021-01-17T12:13:33.228" v="7353" actId="404"/>
          <ac:spMkLst>
            <pc:docMk/>
            <pc:sldMk cId="3280512595" sldId="454"/>
            <ac:spMk id="9" creationId="{00000000-0000-0000-0000-000000000000}"/>
          </ac:spMkLst>
        </pc:spChg>
      </pc:sldChg>
      <pc:sldChg chg="modSp mod">
        <pc:chgData name="亮平 川島" userId="8d1b1359dfdcb8c4" providerId="LiveId" clId="{76888902-7E9A-4A3F-B33F-1C9767A2D18E}" dt="2021-01-17T13:01:00.070" v="7589"/>
        <pc:sldMkLst>
          <pc:docMk/>
          <pc:sldMk cId="2784069624" sldId="457"/>
        </pc:sldMkLst>
        <pc:spChg chg="mod">
          <ac:chgData name="亮平 川島" userId="8d1b1359dfdcb8c4" providerId="LiveId" clId="{76888902-7E9A-4A3F-B33F-1C9767A2D18E}" dt="2021-01-17T12:59:45.852" v="7547"/>
          <ac:spMkLst>
            <pc:docMk/>
            <pc:sldMk cId="2784069624" sldId="457"/>
            <ac:spMk id="101" creationId="{00000000-0000-0000-0000-000000000000}"/>
          </ac:spMkLst>
        </pc:spChg>
        <pc:graphicFrameChg chg="mod modGraphic">
          <ac:chgData name="亮平 川島" userId="8d1b1359dfdcb8c4" providerId="LiveId" clId="{76888902-7E9A-4A3F-B33F-1C9767A2D18E}" dt="2021-01-17T13:00:47.271" v="7568"/>
          <ac:graphicFrameMkLst>
            <pc:docMk/>
            <pc:sldMk cId="2784069624" sldId="457"/>
            <ac:graphicFrameMk id="98" creationId="{00000000-0000-0000-0000-000000000000}"/>
          </ac:graphicFrameMkLst>
        </pc:graphicFrameChg>
        <pc:graphicFrameChg chg="mod modGraphic">
          <ac:chgData name="亮平 川島" userId="8d1b1359dfdcb8c4" providerId="LiveId" clId="{76888902-7E9A-4A3F-B33F-1C9767A2D18E}" dt="2021-01-17T13:01:00.070" v="7589"/>
          <ac:graphicFrameMkLst>
            <pc:docMk/>
            <pc:sldMk cId="2784069624" sldId="457"/>
            <ac:graphicFrameMk id="100" creationId="{00000000-0000-0000-0000-000000000000}"/>
          </ac:graphicFrameMkLst>
        </pc:graphicFrameChg>
      </pc:sldChg>
      <pc:sldChg chg="addSp modSp mod">
        <pc:chgData name="亮平 川島" userId="8d1b1359dfdcb8c4" providerId="LiveId" clId="{76888902-7E9A-4A3F-B33F-1C9767A2D18E}" dt="2021-01-17T12:59:52.086" v="7549" actId="27918"/>
        <pc:sldMkLst>
          <pc:docMk/>
          <pc:sldMk cId="651908696" sldId="462"/>
        </pc:sldMkLst>
        <pc:spChg chg="mod">
          <ac:chgData name="亮平 川島" userId="8d1b1359dfdcb8c4" providerId="LiveId" clId="{76888902-7E9A-4A3F-B33F-1C9767A2D18E}" dt="2021-01-17T12:52:42.049" v="7534"/>
          <ac:spMkLst>
            <pc:docMk/>
            <pc:sldMk cId="651908696" sldId="462"/>
            <ac:spMk id="9" creationId="{00000000-0000-0000-0000-000000000000}"/>
          </ac:spMkLst>
        </pc:spChg>
        <pc:graphicFrameChg chg="mod modGraphic">
          <ac:chgData name="亮平 川島" userId="8d1b1359dfdcb8c4" providerId="LiveId" clId="{76888902-7E9A-4A3F-B33F-1C9767A2D18E}" dt="2021-01-17T12:39:06.990" v="7415" actId="14100"/>
          <ac:graphicFrameMkLst>
            <pc:docMk/>
            <pc:sldMk cId="651908696" sldId="462"/>
            <ac:graphicFrameMk id="6" creationId="{00000000-0000-0000-0000-000000000000}"/>
          </ac:graphicFrameMkLst>
        </pc:graphicFrameChg>
        <pc:graphicFrameChg chg="add mod">
          <ac:chgData name="亮平 川島" userId="8d1b1359dfdcb8c4" providerId="LiveId" clId="{76888902-7E9A-4A3F-B33F-1C9767A2D18E}" dt="2021-01-17T12:49:55.735" v="7507" actId="113"/>
          <ac:graphicFrameMkLst>
            <pc:docMk/>
            <pc:sldMk cId="651908696" sldId="462"/>
            <ac:graphicFrameMk id="10" creationId="{00000000-0008-0000-0900-000002000000}"/>
          </ac:graphicFrameMkLst>
        </pc:graphicFrameChg>
        <pc:graphicFrameChg chg="add mod">
          <ac:chgData name="亮平 川島" userId="8d1b1359dfdcb8c4" providerId="LiveId" clId="{76888902-7E9A-4A3F-B33F-1C9767A2D18E}" dt="2021-01-17T12:41:12.864" v="7425"/>
          <ac:graphicFrameMkLst>
            <pc:docMk/>
            <pc:sldMk cId="651908696" sldId="462"/>
            <ac:graphicFrameMk id="11" creationId="{00000000-0008-0000-0900-000003000000}"/>
          </ac:graphicFrameMkLst>
        </pc:graphicFrameChg>
        <pc:graphicFrameChg chg="add mod">
          <ac:chgData name="亮平 川島" userId="8d1b1359dfdcb8c4" providerId="LiveId" clId="{76888902-7E9A-4A3F-B33F-1C9767A2D18E}" dt="2021-01-17T12:50:20.122" v="7508" actId="113"/>
          <ac:graphicFrameMkLst>
            <pc:docMk/>
            <pc:sldMk cId="651908696" sldId="462"/>
            <ac:graphicFrameMk id="12" creationId="{00000000-0008-0000-0900-000003000000}"/>
          </ac:graphicFrameMkLst>
        </pc:graphicFrameChg>
        <pc:graphicFrameChg chg="add mod">
          <ac:chgData name="亮平 川島" userId="8d1b1359dfdcb8c4" providerId="LiveId" clId="{76888902-7E9A-4A3F-B33F-1C9767A2D18E}" dt="2021-01-17T12:51:21.968" v="7509" actId="113"/>
          <ac:graphicFrameMkLst>
            <pc:docMk/>
            <pc:sldMk cId="651908696" sldId="462"/>
            <ac:graphicFrameMk id="13" creationId="{6FD2169E-63FE-44F1-A4B2-0357F64CBED3}"/>
          </ac:graphicFrameMkLst>
        </pc:graphicFrameChg>
        <pc:graphicFrameChg chg="mod modGraphic">
          <ac:chgData name="亮平 川島" userId="8d1b1359dfdcb8c4" providerId="LiveId" clId="{76888902-7E9A-4A3F-B33F-1C9767A2D18E}" dt="2021-01-17T12:39:24.588" v="7416" actId="1076"/>
          <ac:graphicFrameMkLst>
            <pc:docMk/>
            <pc:sldMk cId="651908696" sldId="462"/>
            <ac:graphicFrameMk id="15" creationId="{00000000-0000-0000-0000-000000000000}"/>
          </ac:graphicFrameMkLst>
        </pc:graphicFrameChg>
        <pc:graphicFrameChg chg="mod modGraphic">
          <ac:chgData name="亮平 川島" userId="8d1b1359dfdcb8c4" providerId="LiveId" clId="{76888902-7E9A-4A3F-B33F-1C9767A2D18E}" dt="2021-01-17T12:52:37.927" v="7520" actId="20577"/>
          <ac:graphicFrameMkLst>
            <pc:docMk/>
            <pc:sldMk cId="651908696" sldId="462"/>
            <ac:graphicFrameMk id="19" creationId="{00000000-0000-0000-0000-000000000000}"/>
          </ac:graphicFrameMkLst>
        </pc:graphicFrameChg>
        <pc:graphicFrameChg chg="mod modGraphic">
          <ac:chgData name="亮平 川島" userId="8d1b1359dfdcb8c4" providerId="LiveId" clId="{76888902-7E9A-4A3F-B33F-1C9767A2D18E}" dt="2021-01-17T12:39:24.588" v="7416" actId="1076"/>
          <ac:graphicFrameMkLst>
            <pc:docMk/>
            <pc:sldMk cId="651908696" sldId="462"/>
            <ac:graphicFrameMk id="21" creationId="{00000000-0000-0000-0000-000000000000}"/>
          </ac:graphicFrameMkLst>
        </pc:graphicFrameChg>
      </pc:sldChg>
      <pc:sldChg chg="modSp mod">
        <pc:chgData name="亮平 川島" userId="8d1b1359dfdcb8c4" providerId="LiveId" clId="{76888902-7E9A-4A3F-B33F-1C9767A2D18E}" dt="2021-01-17T12:11:33.381" v="7338" actId="948"/>
        <pc:sldMkLst>
          <pc:docMk/>
          <pc:sldMk cId="852326249" sldId="463"/>
        </pc:sldMkLst>
        <pc:spChg chg="mod">
          <ac:chgData name="亮平 川島" userId="8d1b1359dfdcb8c4" providerId="LiveId" clId="{76888902-7E9A-4A3F-B33F-1C9767A2D18E}" dt="2021-01-17T06:49:39.775" v="6990" actId="20577"/>
          <ac:spMkLst>
            <pc:docMk/>
            <pc:sldMk cId="852326249" sldId="463"/>
            <ac:spMk id="3" creationId="{00000000-0000-0000-0000-000000000000}"/>
          </ac:spMkLst>
        </pc:spChg>
        <pc:spChg chg="mod">
          <ac:chgData name="亮平 川島" userId="8d1b1359dfdcb8c4" providerId="LiveId" clId="{76888902-7E9A-4A3F-B33F-1C9767A2D18E}" dt="2021-01-17T12:11:33.381" v="7338" actId="948"/>
          <ac:spMkLst>
            <pc:docMk/>
            <pc:sldMk cId="852326249" sldId="463"/>
            <ac:spMk id="9" creationId="{00000000-0000-0000-0000-000000000000}"/>
          </ac:spMkLst>
        </pc:spChg>
        <pc:spChg chg="mod">
          <ac:chgData name="亮平 川島" userId="8d1b1359dfdcb8c4" providerId="LiveId" clId="{76888902-7E9A-4A3F-B33F-1C9767A2D18E}" dt="2021-01-17T05:13:05.883" v="2772" actId="1076"/>
          <ac:spMkLst>
            <pc:docMk/>
            <pc:sldMk cId="852326249" sldId="463"/>
            <ac:spMk id="12" creationId="{438D5375-63D2-47F3-8643-551E84EA9FAA}"/>
          </ac:spMkLst>
        </pc:spChg>
      </pc:sldChg>
      <pc:sldChg chg="addSp delSp modSp mod">
        <pc:chgData name="亮平 川島" userId="8d1b1359dfdcb8c4" providerId="LiveId" clId="{76888902-7E9A-4A3F-B33F-1C9767A2D18E}" dt="2021-01-17T12:14:34.131" v="7355" actId="948"/>
        <pc:sldMkLst>
          <pc:docMk/>
          <pc:sldMk cId="726991747" sldId="464"/>
        </pc:sldMkLst>
        <pc:spChg chg="del">
          <ac:chgData name="亮平 川島" userId="8d1b1359dfdcb8c4" providerId="LiveId" clId="{76888902-7E9A-4A3F-B33F-1C9767A2D18E}" dt="2021-01-16T23:37:36.895" v="791" actId="478"/>
          <ac:spMkLst>
            <pc:docMk/>
            <pc:sldMk cId="726991747" sldId="464"/>
            <ac:spMk id="5" creationId="{00000000-0000-0000-0000-000000000000}"/>
          </ac:spMkLst>
        </pc:spChg>
        <pc:spChg chg="add mod">
          <ac:chgData name="亮平 川島" userId="8d1b1359dfdcb8c4" providerId="LiveId" clId="{76888902-7E9A-4A3F-B33F-1C9767A2D18E}" dt="2021-01-17T12:14:34.131" v="7355" actId="948"/>
          <ac:spMkLst>
            <pc:docMk/>
            <pc:sldMk cId="726991747" sldId="464"/>
            <ac:spMk id="6" creationId="{006D7711-1330-4D6A-BBE9-166882F81972}"/>
          </ac:spMkLst>
        </pc:spChg>
        <pc:spChg chg="mod">
          <ac:chgData name="亮平 川島" userId="8d1b1359dfdcb8c4" providerId="LiveId" clId="{76888902-7E9A-4A3F-B33F-1C9767A2D18E}" dt="2021-01-17T06:29:18.894" v="6497"/>
          <ac:spMkLst>
            <pc:docMk/>
            <pc:sldMk cId="726991747" sldId="464"/>
            <ac:spMk id="8" creationId="{00000000-0000-0000-0000-000000000000}"/>
          </ac:spMkLst>
        </pc:spChg>
        <pc:spChg chg="mod">
          <ac:chgData name="亮平 川島" userId="8d1b1359dfdcb8c4" providerId="LiveId" clId="{76888902-7E9A-4A3F-B33F-1C9767A2D18E}" dt="2021-01-17T12:07:02.120" v="7314" actId="948"/>
          <ac:spMkLst>
            <pc:docMk/>
            <pc:sldMk cId="726991747" sldId="464"/>
            <ac:spMk id="10" creationId="{00000000-0000-0000-0000-000000000000}"/>
          </ac:spMkLst>
        </pc:spChg>
      </pc:sldChg>
      <pc:sldChg chg="delSp modSp mod ord">
        <pc:chgData name="亮平 川島" userId="8d1b1359dfdcb8c4" providerId="LiveId" clId="{76888902-7E9A-4A3F-B33F-1C9767A2D18E}" dt="2021-01-17T05:13:12.555" v="2774"/>
        <pc:sldMkLst>
          <pc:docMk/>
          <pc:sldMk cId="4018774560" sldId="466"/>
        </pc:sldMkLst>
        <pc:spChg chg="del">
          <ac:chgData name="亮平 川島" userId="8d1b1359dfdcb8c4" providerId="LiveId" clId="{76888902-7E9A-4A3F-B33F-1C9767A2D18E}" dt="2021-01-16T23:13:08.313" v="62" actId="478"/>
          <ac:spMkLst>
            <pc:docMk/>
            <pc:sldMk cId="4018774560" sldId="466"/>
            <ac:spMk id="5" creationId="{00000000-0000-0000-0000-000000000000}"/>
          </ac:spMkLst>
        </pc:spChg>
        <pc:spChg chg="mod">
          <ac:chgData name="亮平 川島" userId="8d1b1359dfdcb8c4" providerId="LiveId" clId="{76888902-7E9A-4A3F-B33F-1C9767A2D18E}" dt="2021-01-16T23:13:05.472" v="61"/>
          <ac:spMkLst>
            <pc:docMk/>
            <pc:sldMk cId="4018774560" sldId="466"/>
            <ac:spMk id="8" creationId="{00000000-0000-0000-0000-000000000000}"/>
          </ac:spMkLst>
        </pc:spChg>
        <pc:spChg chg="mod">
          <ac:chgData name="亮平 川島" userId="8d1b1359dfdcb8c4" providerId="LiveId" clId="{76888902-7E9A-4A3F-B33F-1C9767A2D18E}" dt="2021-01-16T23:31:22.441" v="722" actId="20577"/>
          <ac:spMkLst>
            <pc:docMk/>
            <pc:sldMk cId="4018774560" sldId="466"/>
            <ac:spMk id="11" creationId="{00000000-0000-0000-0000-000000000000}"/>
          </ac:spMkLst>
        </pc:spChg>
      </pc:sldChg>
      <pc:sldChg chg="modSp del mod">
        <pc:chgData name="亮平 川島" userId="8d1b1359dfdcb8c4" providerId="LiveId" clId="{76888902-7E9A-4A3F-B33F-1C9767A2D18E}" dt="2021-01-16T23:31:29.675" v="723" actId="47"/>
        <pc:sldMkLst>
          <pc:docMk/>
          <pc:sldMk cId="2626200977" sldId="467"/>
        </pc:sldMkLst>
        <pc:spChg chg="mod">
          <ac:chgData name="亮平 川島" userId="8d1b1359dfdcb8c4" providerId="LiveId" clId="{76888902-7E9A-4A3F-B33F-1C9767A2D18E}" dt="2021-01-16T23:30:14.921" v="712" actId="21"/>
          <ac:spMkLst>
            <pc:docMk/>
            <pc:sldMk cId="2626200977" sldId="467"/>
            <ac:spMk id="11"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d.docs.live.net/8d1b1359dfdcb8c4/&#33258;&#31435;&#25903;&#25588;&#35506;/&#31038;&#36969;&#35347;&#32244;&#19968;&#3523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d.docs.live.net/8d1b1359dfdcb8c4/&#33258;&#31435;&#25903;&#25588;&#35506;/&#31038;&#36969;&#35347;&#32244;&#19968;&#3523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d.docs.live.net/8d1b1359dfdcb8c4/&#33258;&#31435;&#25903;&#25588;&#35506;/&#31038;&#36969;&#35347;&#32244;&#19968;&#3523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ja-JP" altLang="en-US"/>
              <a:t>訓練後（社会参加）</a:t>
            </a:r>
            <a:endParaRPr lang="ja-JP"/>
          </a:p>
        </c:rich>
      </c:tx>
      <c:layout>
        <c:manualLayout>
          <c:xMode val="edge"/>
          <c:yMode val="edge"/>
          <c:x val="0.46111111111111114"/>
          <c:y val="2.7777777777777776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spPr>
            <a:ln w="3175">
              <a:solidFill>
                <a:schemeClr val="tx1"/>
              </a:solidFill>
            </a:ln>
          </c:spPr>
          <c:dPt>
            <c:idx val="0"/>
            <c:bubble3D val="0"/>
            <c:spPr>
              <a:pattFill prst="pct4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FAC7-4613-8773-C72715D5279E}"/>
              </c:ext>
            </c:extLst>
          </c:dPt>
          <c:dPt>
            <c:idx val="1"/>
            <c:bubble3D val="0"/>
            <c:spPr>
              <a:pattFill prst="wdUpDiag">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FAC7-4613-8773-C72715D5279E}"/>
              </c:ext>
            </c:extLst>
          </c:dPt>
          <c:dPt>
            <c:idx val="2"/>
            <c:bubble3D val="0"/>
            <c:spPr>
              <a:pattFill prst="pct9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FAC7-4613-8773-C72715D5279E}"/>
              </c:ext>
            </c:extLst>
          </c:dPt>
          <c:dPt>
            <c:idx val="3"/>
            <c:bubble3D val="0"/>
            <c:spPr>
              <a:pattFill prst="plaid">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FAC7-4613-8773-C72715D5279E}"/>
              </c:ext>
            </c:extLst>
          </c:dPt>
          <c:dPt>
            <c:idx val="4"/>
            <c:bubble3D val="0"/>
            <c:spPr>
              <a:pattFill prst="openDmnd">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FAC7-4613-8773-C72715D5279E}"/>
              </c:ext>
            </c:extLst>
          </c:dPt>
          <c:dPt>
            <c:idx val="5"/>
            <c:bubble3D val="0"/>
            <c:spPr>
              <a:pattFill prst="dkVert">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B-FAC7-4613-8773-C72715D5279E}"/>
              </c:ext>
            </c:extLst>
          </c:dPt>
          <c:dPt>
            <c:idx val="6"/>
            <c:bubble3D val="0"/>
            <c:spPr>
              <a:pattFill prst="lgGrid">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D-FAC7-4613-8773-C72715D5279E}"/>
              </c:ext>
            </c:extLst>
          </c:dPt>
          <c:dLbls>
            <c:dLbl>
              <c:idx val="0"/>
              <c:layout>
                <c:manualLayout>
                  <c:x val="0.11967235345581802"/>
                  <c:y val="7.6759623797025375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AC7-4613-8773-C72715D5279E}"/>
                </c:ext>
              </c:extLst>
            </c:dLbl>
            <c:dLbl>
              <c:idx val="1"/>
              <c:layout>
                <c:manualLayout>
                  <c:x val="8.1240594925634291E-2"/>
                  <c:y val="-7.8079615048118986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AC7-4613-8773-C72715D5279E}"/>
                </c:ext>
              </c:extLst>
            </c:dLbl>
            <c:dLbl>
              <c:idx val="2"/>
              <c:layout>
                <c:manualLayout>
                  <c:x val="0.27317125984251961"/>
                  <c:y val="-9.3513050452026833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AC7-4613-8773-C72715D5279E}"/>
                </c:ext>
              </c:extLst>
            </c:dLbl>
            <c:dLbl>
              <c:idx val="3"/>
              <c:layout>
                <c:manualLayout>
                  <c:x val="-2.2608267716535433E-2"/>
                  <c:y val="2.7140565762613006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2777777777777777"/>
                      <c:h val="0.31719925634295715"/>
                    </c:manualLayout>
                  </c15:layout>
                </c:ext>
                <c:ext xmlns:c16="http://schemas.microsoft.com/office/drawing/2014/chart" uri="{C3380CC4-5D6E-409C-BE32-E72D297353CC}">
                  <c16:uniqueId val="{00000007-FAC7-4613-8773-C72715D5279E}"/>
                </c:ext>
              </c:extLst>
            </c:dLbl>
            <c:dLbl>
              <c:idx val="4"/>
              <c:layout>
                <c:manualLayout>
                  <c:x val="-2.2217410323709535E-2"/>
                  <c:y val="-1.7248833479148483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FAC7-4613-8773-C72715D5279E}"/>
                </c:ext>
              </c:extLst>
            </c:dLbl>
            <c:dLbl>
              <c:idx val="5"/>
              <c:layout>
                <c:manualLayout>
                  <c:x val="-0.11677515310586177"/>
                  <c:y val="1.1894138232720888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FAC7-4613-8773-C72715D5279E}"/>
                </c:ext>
              </c:extLst>
            </c:dLbl>
            <c:dLbl>
              <c:idx val="6"/>
              <c:layout>
                <c:manualLayout>
                  <c:x val="-1.5673228346456694E-2"/>
                  <c:y val="2.3817804024496937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D-FAC7-4613-8773-C72715D5279E}"/>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('各コース訓練後の実態 (2)'!$O$4:$O$8,'各コース訓練後の実態 (2)'!$O$10:$O$11)</c:f>
              <c:strCache>
                <c:ptCount val="7"/>
                <c:pt idx="0">
                  <c:v>就職</c:v>
                </c:pt>
                <c:pt idx="1">
                  <c:v>就職活動</c:v>
                </c:pt>
                <c:pt idx="2">
                  <c:v>支援機関継続</c:v>
                </c:pt>
                <c:pt idx="3">
                  <c:v>福祉サービスのステップアップ</c:v>
                </c:pt>
                <c:pt idx="4">
                  <c:v>体調不良</c:v>
                </c:pt>
                <c:pt idx="5">
                  <c:v>実績なし</c:v>
                </c:pt>
                <c:pt idx="6">
                  <c:v>その他</c:v>
                </c:pt>
              </c:strCache>
              <c:extLst/>
            </c:strRef>
          </c:cat>
          <c:val>
            <c:numRef>
              <c:f>('各コース訓練後の実態 (2)'!$P$4:$P$8,'各コース訓練後の実態 (2)'!$P$10:$P$11)</c:f>
              <c:numCache>
                <c:formatCode>0%</c:formatCode>
                <c:ptCount val="7"/>
                <c:pt idx="0">
                  <c:v>0.26315789473684209</c:v>
                </c:pt>
                <c:pt idx="1">
                  <c:v>0.10526315789473684</c:v>
                </c:pt>
                <c:pt idx="2">
                  <c:v>0.31578947368421051</c:v>
                </c:pt>
                <c:pt idx="3">
                  <c:v>5.2631578947368418E-2</c:v>
                </c:pt>
                <c:pt idx="4">
                  <c:v>0.13157894736842105</c:v>
                </c:pt>
                <c:pt idx="5">
                  <c:v>5.2631578947368418E-2</c:v>
                </c:pt>
                <c:pt idx="6">
                  <c:v>7.8947368421052627E-2</c:v>
                </c:pt>
              </c:numCache>
              <c:extLst/>
            </c:numRef>
          </c:val>
          <c:extLst>
            <c:ext xmlns:c16="http://schemas.microsoft.com/office/drawing/2014/chart" uri="{C3380CC4-5D6E-409C-BE32-E72D297353CC}">
              <c16:uniqueId val="{0000000E-FAC7-4613-8773-C72715D5279E}"/>
            </c:ext>
          </c:extLst>
        </c:ser>
        <c:dLbls>
          <c:dLblPos val="inEnd"/>
          <c:showLegendKey val="0"/>
          <c:showVal val="0"/>
          <c:showCatName val="1"/>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ja-JP" altLang="en-US" dirty="0"/>
              <a:t>訓練後（就労準備）</a:t>
            </a:r>
            <a:endParaRPr lang="ja-JP" dirty="0"/>
          </a:p>
        </c:rich>
      </c:tx>
      <c:layout>
        <c:manualLayout>
          <c:xMode val="edge"/>
          <c:yMode val="edge"/>
          <c:x val="0.4541009865035216"/>
          <c:y val="5.6103534434317343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759912259397612"/>
          <c:y val="0.30933235910502938"/>
          <c:w val="0.24495761388737897"/>
          <c:h val="0.44912690531137017"/>
        </c:manualLayout>
      </c:layout>
      <c:pieChart>
        <c:varyColors val="1"/>
        <c:ser>
          <c:idx val="0"/>
          <c:order val="0"/>
          <c:spPr>
            <a:ln w="3175">
              <a:solidFill>
                <a:schemeClr val="tx1"/>
              </a:solidFill>
            </a:ln>
          </c:spPr>
          <c:dPt>
            <c:idx val="0"/>
            <c:bubble3D val="0"/>
            <c:spPr>
              <a:pattFill prst="pct4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9F03-4516-B980-168D765F39B5}"/>
              </c:ext>
            </c:extLst>
          </c:dPt>
          <c:dPt>
            <c:idx val="1"/>
            <c:bubble3D val="0"/>
            <c:spPr>
              <a:pattFill prst="wdUpDiag">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9F03-4516-B980-168D765F39B5}"/>
              </c:ext>
            </c:extLst>
          </c:dPt>
          <c:dPt>
            <c:idx val="2"/>
            <c:bubble3D val="0"/>
            <c:spPr>
              <a:pattFill prst="pct9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9F03-4516-B980-168D765F39B5}"/>
              </c:ext>
            </c:extLst>
          </c:dPt>
          <c:dLbls>
            <c:dLbl>
              <c:idx val="0"/>
              <c:layout>
                <c:manualLayout>
                  <c:x val="1.8359605398591258E-2"/>
                  <c:y val="-0.19636237052011074"/>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9F03-4516-B980-168D765F39B5}"/>
                </c:ext>
              </c:extLst>
            </c:dLbl>
            <c:dLbl>
              <c:idx val="1"/>
              <c:layout>
                <c:manualLayout>
                  <c:x val="-1.5299671165492808E-2"/>
                  <c:y val="3.9272474104022084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9F03-4516-B980-168D765F39B5}"/>
                </c:ext>
              </c:extLst>
            </c:dLbl>
            <c:dLbl>
              <c:idx val="2"/>
              <c:layout>
                <c:manualLayout>
                  <c:x val="6.3660124671840124E-2"/>
                  <c:y val="8.9765655094907748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9876927999506554"/>
                      <c:h val="0.22727541799341955"/>
                    </c:manualLayout>
                  </c15:layout>
                </c:ext>
                <c:ext xmlns:c16="http://schemas.microsoft.com/office/drawing/2014/chart" uri="{C3380CC4-5D6E-409C-BE32-E72D297353CC}">
                  <c16:uniqueId val="{00000005-9F03-4516-B980-168D765F39B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'各コース訓練後の実態 (2)'!$O$17:$O$19</c:f>
              <c:strCache>
                <c:ptCount val="3"/>
                <c:pt idx="0">
                  <c:v>就職</c:v>
                </c:pt>
                <c:pt idx="1">
                  <c:v>就職活動</c:v>
                </c:pt>
                <c:pt idx="2">
                  <c:v>支援機関継続</c:v>
                </c:pt>
              </c:strCache>
            </c:strRef>
          </c:cat>
          <c:val>
            <c:numRef>
              <c:f>'各コース訓練後の実態 (2)'!$P$17:$P$19</c:f>
              <c:numCache>
                <c:formatCode>0%</c:formatCode>
                <c:ptCount val="3"/>
                <c:pt idx="0">
                  <c:v>0.7</c:v>
                </c:pt>
                <c:pt idx="1">
                  <c:v>0.2</c:v>
                </c:pt>
                <c:pt idx="2">
                  <c:v>0.1</c:v>
                </c:pt>
              </c:numCache>
            </c:numRef>
          </c:val>
          <c:extLst>
            <c:ext xmlns:c16="http://schemas.microsoft.com/office/drawing/2014/chart" uri="{C3380CC4-5D6E-409C-BE32-E72D297353CC}">
              <c16:uniqueId val="{00000006-9F03-4516-B980-168D765F39B5}"/>
            </c:ext>
          </c:extLst>
        </c:ser>
        <c:dLbls>
          <c:dLblPos val="outEnd"/>
          <c:showLegendKey val="0"/>
          <c:showVal val="0"/>
          <c:showCatName val="1"/>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ja-JP" altLang="en-US"/>
              <a:t>訓練後（社会参加→就労準備）</a:t>
            </a:r>
            <a:endParaRPr lang="ja-JP"/>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5265048118985132"/>
          <c:y val="0.1967399387576553"/>
          <c:w val="0.23081014873140857"/>
          <c:h val="0.3846835812190143"/>
        </c:manualLayout>
      </c:layout>
      <c:pieChart>
        <c:varyColors val="1"/>
        <c:ser>
          <c:idx val="0"/>
          <c:order val="0"/>
          <c:spPr>
            <a:ln w="3175">
              <a:solidFill>
                <a:schemeClr val="tx1"/>
              </a:solidFill>
            </a:ln>
          </c:spPr>
          <c:dPt>
            <c:idx val="0"/>
            <c:bubble3D val="0"/>
            <c:spPr>
              <a:pattFill prst="pct4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02E1-451E-9D8A-959406212460}"/>
              </c:ext>
            </c:extLst>
          </c:dPt>
          <c:dPt>
            <c:idx val="1"/>
            <c:bubble3D val="0"/>
            <c:spPr>
              <a:pattFill prst="wdUpDiag">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02E1-451E-9D8A-959406212460}"/>
              </c:ext>
            </c:extLst>
          </c:dPt>
          <c:dPt>
            <c:idx val="2"/>
            <c:bubble3D val="0"/>
            <c:spPr>
              <a:pattFill prst="pct90">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02E1-451E-9D8A-959406212460}"/>
              </c:ext>
            </c:extLst>
          </c:dPt>
          <c:dPt>
            <c:idx val="3"/>
            <c:bubble3D val="0"/>
            <c:spPr>
              <a:pattFill prst="dkDnDiag">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02E1-451E-9D8A-959406212460}"/>
              </c:ext>
            </c:extLst>
          </c:dPt>
          <c:dPt>
            <c:idx val="4"/>
            <c:bubble3D val="0"/>
            <c:spPr>
              <a:pattFill prst="lgGrid">
                <a:fgClr>
                  <a:schemeClr val="accent1"/>
                </a:fgClr>
                <a:bgClr>
                  <a:schemeClr val="bg1"/>
                </a:bgClr>
              </a:pattFill>
              <a:ln w="3175">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02E1-451E-9D8A-959406212460}"/>
              </c:ext>
            </c:extLst>
          </c:dPt>
          <c:dLbls>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0"/>
              <c:showCatName val="1"/>
              <c:showSerName val="0"/>
              <c:showPercent val="1"/>
              <c:showBubbleSize val="0"/>
              <c:extLst>
                <c:ext xmlns:c16="http://schemas.microsoft.com/office/drawing/2014/chart" uri="{C3380CC4-5D6E-409C-BE32-E72D297353CC}">
                  <c16:uniqueId val="{00000001-02E1-451E-9D8A-959406212460}"/>
                </c:ext>
              </c:extLst>
            </c:dLbl>
            <c:dLbl>
              <c:idx val="1"/>
              <c:layout>
                <c:manualLayout>
                  <c:x val="-0.24166666666666667"/>
                  <c:y val="-0.11574074074074074"/>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02E1-451E-9D8A-959406212460}"/>
                </c:ext>
              </c:extLst>
            </c:dLbl>
            <c:dLbl>
              <c:idx val="2"/>
              <c:layout>
                <c:manualLayout>
                  <c:x val="-8.3333333333333332E-3"/>
                  <c:y val="-3.2407407407407447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02E1-451E-9D8A-959406212460}"/>
                </c:ext>
              </c:extLst>
            </c:dLbl>
            <c:dLbl>
              <c:idx val="3"/>
              <c:layout>
                <c:manualLayout>
                  <c:x val="-4.7222222222222228E-2"/>
                  <c:y val="0.1157405584718576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638888888888889"/>
                      <c:h val="0.23587962962962958"/>
                    </c:manualLayout>
                  </c15:layout>
                </c:ext>
                <c:ext xmlns:c16="http://schemas.microsoft.com/office/drawing/2014/chart" uri="{C3380CC4-5D6E-409C-BE32-E72D297353CC}">
                  <c16:uniqueId val="{00000007-02E1-451E-9D8A-959406212460}"/>
                </c:ext>
              </c:extLst>
            </c:dLbl>
            <c:dLbl>
              <c:idx val="4"/>
              <c:layout>
                <c:manualLayout>
                  <c:x val="-3.0555555555555555E-2"/>
                  <c:y val="6.4814814814814811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02E1-451E-9D8A-959406212460}"/>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('各コース訓練後の実態 (2)'!$O$30:$O$32,'各コース訓練後の実態 (2)'!$O$35,'各コース訓練後の実態 (2)'!$O$37)</c:f>
              <c:strCache>
                <c:ptCount val="5"/>
                <c:pt idx="0">
                  <c:v>就職</c:v>
                </c:pt>
                <c:pt idx="1">
                  <c:v>就職活動</c:v>
                </c:pt>
                <c:pt idx="2">
                  <c:v>支援機関継続</c:v>
                </c:pt>
                <c:pt idx="3">
                  <c:v>別機関での訓練</c:v>
                </c:pt>
                <c:pt idx="4">
                  <c:v>その他</c:v>
                </c:pt>
              </c:strCache>
              <c:extLst/>
            </c:strRef>
          </c:cat>
          <c:val>
            <c:numRef>
              <c:f>('各コース訓練後の実態 (2)'!$P$30:$P$32,'各コース訓練後の実態 (2)'!$P$35,'各コース訓練後の実態 (2)'!$P$37)</c:f>
              <c:numCache>
                <c:formatCode>0%</c:formatCode>
                <c:ptCount val="5"/>
                <c:pt idx="0">
                  <c:v>0.5</c:v>
                </c:pt>
                <c:pt idx="1">
                  <c:v>0.1</c:v>
                </c:pt>
                <c:pt idx="2">
                  <c:v>0.2</c:v>
                </c:pt>
                <c:pt idx="3">
                  <c:v>0.1</c:v>
                </c:pt>
                <c:pt idx="4">
                  <c:v>0.1</c:v>
                </c:pt>
              </c:numCache>
              <c:extLst/>
            </c:numRef>
          </c:val>
          <c:extLst>
            <c:ext xmlns:c16="http://schemas.microsoft.com/office/drawing/2014/chart" uri="{C3380CC4-5D6E-409C-BE32-E72D297353CC}">
              <c16:uniqueId val="{0000000A-02E1-451E-9D8A-959406212460}"/>
            </c:ext>
          </c:extLst>
        </c:ser>
        <c:dLbls>
          <c:dLblPos val="outEnd"/>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E39B713-D880-4A3B-BC64-D1606EAE0817}" type="datetimeFigureOut">
              <a:rPr kumimoji="1" lang="ja-JP" altLang="en-US" smtClean="0"/>
              <a:t>2021/1/25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2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5970" indent="0" algn="ctr">
              <a:buNone/>
              <a:defRPr>
                <a:solidFill>
                  <a:schemeClr val="tx1">
                    <a:tint val="75000"/>
                  </a:schemeClr>
                </a:solidFill>
              </a:defRPr>
            </a:lvl2pPr>
            <a:lvl3pPr marL="911945" indent="0" algn="ctr">
              <a:buNone/>
              <a:defRPr>
                <a:solidFill>
                  <a:schemeClr val="tx1">
                    <a:tint val="75000"/>
                  </a:schemeClr>
                </a:solidFill>
              </a:defRPr>
            </a:lvl3pPr>
            <a:lvl4pPr marL="1367920" indent="0" algn="ctr">
              <a:buNone/>
              <a:defRPr>
                <a:solidFill>
                  <a:schemeClr val="tx1">
                    <a:tint val="75000"/>
                  </a:schemeClr>
                </a:solidFill>
              </a:defRPr>
            </a:lvl4pPr>
            <a:lvl5pPr marL="1823892" indent="0" algn="ctr">
              <a:buNone/>
              <a:defRPr>
                <a:solidFill>
                  <a:schemeClr val="tx1">
                    <a:tint val="75000"/>
                  </a:schemeClr>
                </a:solidFill>
              </a:defRPr>
            </a:lvl5pPr>
            <a:lvl6pPr marL="2279865" indent="0" algn="ctr">
              <a:buNone/>
              <a:defRPr>
                <a:solidFill>
                  <a:schemeClr val="tx1">
                    <a:tint val="75000"/>
                  </a:schemeClr>
                </a:solidFill>
              </a:defRPr>
            </a:lvl6pPr>
            <a:lvl7pPr marL="2735838" indent="0" algn="ctr">
              <a:buNone/>
              <a:defRPr>
                <a:solidFill>
                  <a:schemeClr val="tx1">
                    <a:tint val="75000"/>
                  </a:schemeClr>
                </a:solidFill>
              </a:defRPr>
            </a:lvl7pPr>
            <a:lvl8pPr marL="3191811" indent="0" algn="ctr">
              <a:buNone/>
              <a:defRPr>
                <a:solidFill>
                  <a:schemeClr val="tx1">
                    <a:tint val="75000"/>
                  </a:schemeClr>
                </a:solidFill>
              </a:defRPr>
            </a:lvl8pPr>
            <a:lvl9pPr marL="3647784"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273509" y="6669369"/>
            <a:ext cx="621365" cy="188640"/>
          </a:xfrm>
        </p:spPr>
        <p:txBody>
          <a:bodyPr/>
          <a:lstStyle>
            <a:lvl1pPr>
              <a:defRPr>
                <a:solidFill>
                  <a:schemeClr val="tx1"/>
                </a:solidFill>
              </a:defRPr>
            </a:lvl1pPr>
          </a:lstStyle>
          <a:p>
            <a:pPr>
              <a:defRPr/>
            </a:pPr>
            <a:fld id="{16735597-C299-4861-9B69-23882E971DD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29998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345488" y="6669369"/>
            <a:ext cx="560512" cy="188640"/>
          </a:xfrm>
        </p:spPr>
        <p:txBody>
          <a:bodyPr/>
          <a:lstStyle>
            <a:lvl1pPr>
              <a:defRPr>
                <a:solidFill>
                  <a:schemeClr val="tx1"/>
                </a:solidFill>
              </a:defRPr>
            </a:lvl1pPr>
          </a:lstStyle>
          <a:p>
            <a:pPr>
              <a:defRPr/>
            </a:pPr>
            <a:fld id="{294EBCED-A45F-4C8A-8859-0706746491A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983069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5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2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549"/>
            <a:ext cx="2311400" cy="365125"/>
          </a:xfrm>
          <a:prstGeom prst="rect">
            <a:avLst/>
          </a:prstGeom>
        </p:spPr>
        <p:txBody>
          <a:bodyPr vert="horz" lIns="91195" tIns="45596" rIns="91195" bIns="45596"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49"/>
            <a:ext cx="3136900" cy="365125"/>
          </a:xfrm>
          <a:prstGeom prst="rect">
            <a:avLst/>
          </a:prstGeom>
        </p:spPr>
        <p:txBody>
          <a:bodyPr vert="horz" lIns="91195" tIns="45596" rIns="91195" bIns="45596"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594600" y="6493074"/>
            <a:ext cx="2311400" cy="365125"/>
          </a:xfrm>
          <a:prstGeom prst="rect">
            <a:avLst/>
          </a:prstGeom>
        </p:spPr>
        <p:txBody>
          <a:bodyPr vert="horz" lIns="91195" tIns="45596" rIns="91195" bIns="45596" rtlCol="0" anchor="ctr"/>
          <a:lstStyle>
            <a:lvl1pPr algn="r">
              <a:defRPr sz="1200">
                <a:solidFill>
                  <a:schemeClr val="tx1"/>
                </a:solidFill>
                <a:latin typeface="Arial" charset="0"/>
                <a:ea typeface="ＭＳ Ｐゴシック" charset="-128"/>
              </a:defRPr>
            </a:lvl1pPr>
          </a:lstStyle>
          <a:p>
            <a:pPr fontAlgn="base">
              <a:spcBef>
                <a:spcPct val="0"/>
              </a:spcBef>
              <a:spcAft>
                <a:spcPct val="0"/>
              </a:spcAft>
              <a:defRPr/>
            </a:pPr>
            <a:fld id="{3D2F4F96-EEAA-46F7-8DC7-6CE3FAA95D67}" type="slidenum">
              <a:rPr lang="ja-JP" altLang="en-US" smtClean="0">
                <a:solidFill>
                  <a:prstClr val="black"/>
                </a:solidFill>
              </a:rPr>
              <a:pPr fontAlgn="base">
                <a:spcBef>
                  <a:spcPct val="0"/>
                </a:spcBef>
                <a:spcAft>
                  <a:spcPct val="0"/>
                </a:spcAft>
                <a:defRPr/>
              </a:pPr>
              <a:t>‹#›</a:t>
            </a:fld>
            <a:endParaRPr lang="ja-JP" altLang="en-US" dirty="0">
              <a:solidFill>
                <a:prstClr val="black"/>
              </a:solidFill>
            </a:endParaRPr>
          </a:p>
        </p:txBody>
      </p:sp>
    </p:spTree>
    <p:extLst>
      <p:ext uri="{BB962C8B-B14F-4D97-AF65-F5344CB8AC3E}">
        <p14:creationId xmlns:p14="http://schemas.microsoft.com/office/powerpoint/2010/main" val="3130663376"/>
      </p:ext>
    </p:extLst>
  </p:cSld>
  <p:clrMap bg1="lt1" tx1="dk1" bg2="lt2" tx2="dk2" accent1="accent1" accent2="accent2" accent3="accent3" accent4="accent4" accent5="accent5" accent6="accent6" hlink="hlink" folHlink="folHlink"/>
  <p:sldLayoutIdLst>
    <p:sldLayoutId id="2147484002" r:id="rId1"/>
    <p:sldLayoutId id="2147484003" r:id="rId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5970" algn="ctr" rtl="0" fontAlgn="base">
        <a:spcBef>
          <a:spcPct val="0"/>
        </a:spcBef>
        <a:spcAft>
          <a:spcPct val="0"/>
        </a:spcAft>
        <a:defRPr kumimoji="1" sz="4400">
          <a:solidFill>
            <a:schemeClr val="tx1"/>
          </a:solidFill>
          <a:latin typeface="Calibri" pitchFamily="34" charset="0"/>
          <a:ea typeface="ＭＳ Ｐゴシック" charset="-128"/>
        </a:defRPr>
      </a:lvl6pPr>
      <a:lvl7pPr marL="911945" algn="ctr" rtl="0" fontAlgn="base">
        <a:spcBef>
          <a:spcPct val="0"/>
        </a:spcBef>
        <a:spcAft>
          <a:spcPct val="0"/>
        </a:spcAft>
        <a:defRPr kumimoji="1" sz="4400">
          <a:solidFill>
            <a:schemeClr val="tx1"/>
          </a:solidFill>
          <a:latin typeface="Calibri" pitchFamily="34" charset="0"/>
          <a:ea typeface="ＭＳ Ｐゴシック" charset="-128"/>
        </a:defRPr>
      </a:lvl7pPr>
      <a:lvl8pPr marL="1367920" algn="ctr" rtl="0" fontAlgn="base">
        <a:spcBef>
          <a:spcPct val="0"/>
        </a:spcBef>
        <a:spcAft>
          <a:spcPct val="0"/>
        </a:spcAft>
        <a:defRPr kumimoji="1" sz="4400">
          <a:solidFill>
            <a:schemeClr val="tx1"/>
          </a:solidFill>
          <a:latin typeface="Calibri" pitchFamily="34" charset="0"/>
          <a:ea typeface="ＭＳ Ｐゴシック" charset="-128"/>
        </a:defRPr>
      </a:lvl8pPr>
      <a:lvl9pPr marL="182389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979" indent="-341979"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0957" indent="-284984"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934" indent="-227986"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5905"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1876"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0785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82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979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577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945" rtl="0" eaLnBrk="1" latinLnBrk="0" hangingPunct="1">
        <a:defRPr kumimoji="1" sz="1800" kern="1200">
          <a:solidFill>
            <a:schemeClr val="tx1"/>
          </a:solidFill>
          <a:latin typeface="+mn-lt"/>
          <a:ea typeface="+mn-ea"/>
          <a:cs typeface="+mn-cs"/>
        </a:defRPr>
      </a:lvl1pPr>
      <a:lvl2pPr marL="455970" algn="l" defTabSz="911945" rtl="0" eaLnBrk="1" latinLnBrk="0" hangingPunct="1">
        <a:defRPr kumimoji="1" sz="1800" kern="1200">
          <a:solidFill>
            <a:schemeClr val="tx1"/>
          </a:solidFill>
          <a:latin typeface="+mn-lt"/>
          <a:ea typeface="+mn-ea"/>
          <a:cs typeface="+mn-cs"/>
        </a:defRPr>
      </a:lvl2pPr>
      <a:lvl3pPr marL="911945" algn="l" defTabSz="911945" rtl="0" eaLnBrk="1" latinLnBrk="0" hangingPunct="1">
        <a:defRPr kumimoji="1" sz="1800" kern="1200">
          <a:solidFill>
            <a:schemeClr val="tx1"/>
          </a:solidFill>
          <a:latin typeface="+mn-lt"/>
          <a:ea typeface="+mn-ea"/>
          <a:cs typeface="+mn-cs"/>
        </a:defRPr>
      </a:lvl3pPr>
      <a:lvl4pPr marL="1367920" algn="l" defTabSz="911945" rtl="0" eaLnBrk="1" latinLnBrk="0" hangingPunct="1">
        <a:defRPr kumimoji="1" sz="1800" kern="1200">
          <a:solidFill>
            <a:schemeClr val="tx1"/>
          </a:solidFill>
          <a:latin typeface="+mn-lt"/>
          <a:ea typeface="+mn-ea"/>
          <a:cs typeface="+mn-cs"/>
        </a:defRPr>
      </a:lvl4pPr>
      <a:lvl5pPr marL="1823892" algn="l" defTabSz="911945" rtl="0" eaLnBrk="1" latinLnBrk="0" hangingPunct="1">
        <a:defRPr kumimoji="1" sz="1800" kern="1200">
          <a:solidFill>
            <a:schemeClr val="tx1"/>
          </a:solidFill>
          <a:latin typeface="+mn-lt"/>
          <a:ea typeface="+mn-ea"/>
          <a:cs typeface="+mn-cs"/>
        </a:defRPr>
      </a:lvl5pPr>
      <a:lvl6pPr marL="2279865" algn="l" defTabSz="911945" rtl="0" eaLnBrk="1" latinLnBrk="0" hangingPunct="1">
        <a:defRPr kumimoji="1" sz="1800" kern="1200">
          <a:solidFill>
            <a:schemeClr val="tx1"/>
          </a:solidFill>
          <a:latin typeface="+mn-lt"/>
          <a:ea typeface="+mn-ea"/>
          <a:cs typeface="+mn-cs"/>
        </a:defRPr>
      </a:lvl6pPr>
      <a:lvl7pPr marL="2735838" algn="l" defTabSz="911945" rtl="0" eaLnBrk="1" latinLnBrk="0" hangingPunct="1">
        <a:defRPr kumimoji="1" sz="1800" kern="1200">
          <a:solidFill>
            <a:schemeClr val="tx1"/>
          </a:solidFill>
          <a:latin typeface="+mn-lt"/>
          <a:ea typeface="+mn-ea"/>
          <a:cs typeface="+mn-cs"/>
        </a:defRPr>
      </a:lvl7pPr>
      <a:lvl8pPr marL="3191811" algn="l" defTabSz="911945" rtl="0" eaLnBrk="1" latinLnBrk="0" hangingPunct="1">
        <a:defRPr kumimoji="1" sz="1800" kern="1200">
          <a:solidFill>
            <a:schemeClr val="tx1"/>
          </a:solidFill>
          <a:latin typeface="+mn-lt"/>
          <a:ea typeface="+mn-ea"/>
          <a:cs typeface="+mn-cs"/>
        </a:defRPr>
      </a:lvl8pPr>
      <a:lvl9pPr marL="3647784" algn="l" defTabSz="91194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267130683"/>
              </p:ext>
            </p:extLst>
          </p:nvPr>
        </p:nvGraphicFramePr>
        <p:xfrm>
          <a:off x="400887" y="608706"/>
          <a:ext cx="9108000" cy="4188446"/>
        </p:xfrm>
        <a:graphic>
          <a:graphicData uri="http://schemas.openxmlformats.org/drawingml/2006/table">
            <a:tbl>
              <a:tblPr firstRow="1" bandRow="1">
                <a:tableStyleId>{69CF1AB2-1976-4502-BF36-3FF5EA218861}</a:tableStyleId>
              </a:tblPr>
              <a:tblGrid>
                <a:gridCol w="702343">
                  <a:extLst>
                    <a:ext uri="{9D8B030D-6E8A-4147-A177-3AD203B41FA5}">
                      <a16:colId xmlns:a16="http://schemas.microsoft.com/office/drawing/2014/main" val="4013465482"/>
                    </a:ext>
                  </a:extLst>
                </a:gridCol>
                <a:gridCol w="8405657">
                  <a:extLst>
                    <a:ext uri="{9D8B030D-6E8A-4147-A177-3AD203B41FA5}">
                      <a16:colId xmlns:a16="http://schemas.microsoft.com/office/drawing/2014/main" val="3259017684"/>
                    </a:ext>
                  </a:extLst>
                </a:gridCol>
              </a:tblGrid>
              <a:tr h="420578">
                <a:tc>
                  <a:txBody>
                    <a:bodyPr/>
                    <a:lstStyle/>
                    <a:p>
                      <a:pPr algn="ctr"/>
                      <a:r>
                        <a:rPr kumimoji="1" lang="ja-JP" altLang="en-US" sz="1100" b="0" dirty="0">
                          <a:latin typeface="HG丸ｺﾞｼｯｸM-PRO" panose="020F0600000000000000" pitchFamily="50" charset="-128"/>
                          <a:ea typeface="HG丸ｺﾞｼｯｸM-PRO" panose="020F0600000000000000" pitchFamily="50" charset="-128"/>
                        </a:rPr>
                        <a:t>目的</a:t>
                      </a:r>
                    </a:p>
                  </a:txBody>
                  <a:tcPr marL="68580" marR="68580" marT="34290" marB="34290" anchor="ctr"/>
                </a:tc>
                <a:tc>
                  <a:txBody>
                    <a:bodyPr/>
                    <a:lstStyle/>
                    <a:p>
                      <a:pPr algn="l"/>
                      <a:r>
                        <a:rPr kumimoji="1" lang="ja-JP" altLang="en-US" sz="1100" b="0" dirty="0">
                          <a:latin typeface="HG丸ｺﾞｼｯｸM-PRO" panose="020F0600000000000000" pitchFamily="50" charset="-128"/>
                          <a:ea typeface="HG丸ｺﾞｼｯｸM-PRO" panose="020F0600000000000000" pitchFamily="50" charset="-128"/>
                        </a:rPr>
                        <a:t>精神障がいのある方が一定期間（６ヶ月を単位に最長２年間）協力事業所に通い、就労訓練を通じて社会生活を送るための適応力を養い、社会的自立を促進する。</a:t>
                      </a:r>
                    </a:p>
                  </a:txBody>
                  <a:tcPr marL="68580" marR="68580" marT="34290" marB="34290" anchor="ctr"/>
                </a:tc>
                <a:extLst>
                  <a:ext uri="{0D108BD9-81ED-4DB2-BD59-A6C34878D82A}">
                    <a16:rowId xmlns:a16="http://schemas.microsoft.com/office/drawing/2014/main" val="3831106952"/>
                  </a:ext>
                </a:extLst>
              </a:tr>
              <a:tr h="528034">
                <a:tc>
                  <a:txBody>
                    <a:bodyPr/>
                    <a:lstStyle/>
                    <a:p>
                      <a:pPr algn="ctr"/>
                      <a:r>
                        <a:rPr kumimoji="1" lang="ja-JP" altLang="en-US" sz="1100" dirty="0">
                          <a:latin typeface="HG丸ｺﾞｼｯｸM-PRO" panose="020F0600000000000000" pitchFamily="50" charset="-128"/>
                          <a:ea typeface="HG丸ｺﾞｼｯｸM-PRO" panose="020F0600000000000000" pitchFamily="50" charset="-128"/>
                        </a:rPr>
                        <a:t>事業概要</a:t>
                      </a:r>
                    </a:p>
                  </a:txBody>
                  <a:tcPr marL="68580" marR="68580" marT="34290" marB="34290" anchor="ctr"/>
                </a:tc>
                <a:tc>
                  <a:txBody>
                    <a:bodyPr/>
                    <a:lstStyle/>
                    <a:p>
                      <a:pPr algn="l"/>
                      <a:r>
                        <a:rPr kumimoji="1" lang="ja-JP" altLang="en-US" sz="1100" dirty="0" err="1">
                          <a:latin typeface="HG丸ｺﾞｼｯｸM-PRO" panose="020F0600000000000000" pitchFamily="50" charset="-128"/>
                          <a:ea typeface="HG丸ｺﾞｼｯｸM-PRO" panose="020F0600000000000000" pitchFamily="50" charset="-128"/>
                        </a:rPr>
                        <a:t>精神障がい</a:t>
                      </a:r>
                      <a:r>
                        <a:rPr kumimoji="1" lang="ja-JP" altLang="en-US" sz="1100" dirty="0">
                          <a:latin typeface="HG丸ｺﾞｼｯｸM-PRO" panose="020F0600000000000000" pitchFamily="50" charset="-128"/>
                          <a:ea typeface="HG丸ｺﾞｼｯｸM-PRO" panose="020F0600000000000000" pitchFamily="50" charset="-128"/>
                        </a:rPr>
                        <a:t>者に理解のある企業などを協力事業所として登録・委託し、回復途上にある精神障がい者に対し、企業などでの仕事を通じて、社会生活への適応に必要な訓練を行い、社会参加や就労を促進する。</a:t>
                      </a:r>
                    </a:p>
                  </a:txBody>
                  <a:tcPr marL="68580" marR="68580" marT="34290" marB="34290" anchor="ctr"/>
                </a:tc>
                <a:extLst>
                  <a:ext uri="{0D108BD9-81ED-4DB2-BD59-A6C34878D82A}">
                    <a16:rowId xmlns:a16="http://schemas.microsoft.com/office/drawing/2014/main" val="1986546500"/>
                  </a:ext>
                </a:extLst>
              </a:tr>
              <a:tr h="566670">
                <a:tc>
                  <a:txBody>
                    <a:bodyPr/>
                    <a:lstStyle/>
                    <a:p>
                      <a:pPr algn="ctr"/>
                      <a:r>
                        <a:rPr kumimoji="1" lang="ja-JP" altLang="en-US" sz="1100" dirty="0">
                          <a:latin typeface="HG丸ｺﾞｼｯｸM-PRO" panose="020F0600000000000000" pitchFamily="50" charset="-128"/>
                          <a:ea typeface="HG丸ｺﾞｼｯｸM-PRO" panose="020F0600000000000000" pitchFamily="50" charset="-128"/>
                        </a:rPr>
                        <a:t>対象者</a:t>
                      </a:r>
                    </a:p>
                  </a:txBody>
                  <a:tcPr marL="68580" marR="68580" marT="34290" marB="34290" anchor="ctr"/>
                </a:tc>
                <a:tc>
                  <a:txBody>
                    <a:bodyPr/>
                    <a:lstStyle/>
                    <a:p>
                      <a:pPr algn="l"/>
                      <a:r>
                        <a:rPr kumimoji="1" lang="ja-JP" altLang="en-US" sz="1100" dirty="0">
                          <a:latin typeface="HG丸ｺﾞｼｯｸM-PRO" panose="020F0600000000000000" pitchFamily="50" charset="-128"/>
                          <a:ea typeface="HG丸ｺﾞｼｯｸM-PRO" panose="020F0600000000000000" pitchFamily="50" charset="-128"/>
                        </a:rPr>
                        <a:t>次の①及び②に該当する方　</a:t>
                      </a:r>
                    </a:p>
                    <a:p>
                      <a:pPr algn="l"/>
                      <a:r>
                        <a:rPr kumimoji="1" lang="ja-JP" altLang="en-US" sz="1100" dirty="0">
                          <a:latin typeface="HG丸ｺﾞｼｯｸM-PRO" panose="020F0600000000000000" pitchFamily="50" charset="-128"/>
                          <a:ea typeface="HG丸ｺﾞｼｯｸM-PRO" panose="020F0600000000000000" pitchFamily="50" charset="-128"/>
                        </a:rPr>
                        <a:t>① 大阪府内在住の</a:t>
                      </a:r>
                      <a:r>
                        <a:rPr kumimoji="1" lang="ja-JP" altLang="en-US" sz="1100" dirty="0" err="1">
                          <a:latin typeface="HG丸ｺﾞｼｯｸM-PRO" panose="020F0600000000000000" pitchFamily="50" charset="-128"/>
                          <a:ea typeface="HG丸ｺﾞｼｯｸM-PRO" panose="020F0600000000000000" pitchFamily="50" charset="-128"/>
                        </a:rPr>
                        <a:t>精神障がい</a:t>
                      </a:r>
                      <a:r>
                        <a:rPr kumimoji="1" lang="ja-JP" altLang="en-US" sz="1100" dirty="0">
                          <a:latin typeface="HG丸ｺﾞｼｯｸM-PRO" panose="020F0600000000000000" pitchFamily="50" charset="-128"/>
                          <a:ea typeface="HG丸ｺﾞｼｯｸM-PRO" panose="020F0600000000000000" pitchFamily="50" charset="-128"/>
                        </a:rPr>
                        <a:t>者（大阪市・堺市を除く）</a:t>
                      </a:r>
                      <a:endParaRPr kumimoji="1" lang="en-US" altLang="ja-JP" sz="1100" dirty="0">
                        <a:latin typeface="HG丸ｺﾞｼｯｸM-PRO" panose="020F0600000000000000" pitchFamily="50" charset="-128"/>
                        <a:ea typeface="HG丸ｺﾞｼｯｸM-PRO" panose="020F0600000000000000" pitchFamily="50" charset="-128"/>
                      </a:endParaRPr>
                    </a:p>
                    <a:p>
                      <a:pPr algn="l"/>
                      <a:r>
                        <a:rPr kumimoji="1" lang="ja-JP" altLang="en-US" sz="1100" dirty="0">
                          <a:latin typeface="HG丸ｺﾞｼｯｸM-PRO" panose="020F0600000000000000" pitchFamily="50" charset="-128"/>
                          <a:ea typeface="HG丸ｺﾞｼｯｸM-PRO" panose="020F0600000000000000" pitchFamily="50" charset="-128"/>
                        </a:rPr>
                        <a:t>② 精神障害者保健福祉手帳を持っている、または自立支援医療が適用されている</a:t>
                      </a:r>
                    </a:p>
                  </a:txBody>
                  <a:tcPr marL="68580" marR="68580" marT="34290" marB="34290" anchor="ctr"/>
                </a:tc>
                <a:extLst>
                  <a:ext uri="{0D108BD9-81ED-4DB2-BD59-A6C34878D82A}">
                    <a16:rowId xmlns:a16="http://schemas.microsoft.com/office/drawing/2014/main" val="2473912327"/>
                  </a:ext>
                </a:extLst>
              </a:tr>
              <a:tr h="461677">
                <a:tc>
                  <a:txBody>
                    <a:bodyPr/>
                    <a:lstStyle/>
                    <a:p>
                      <a:pPr algn="ctr"/>
                      <a:r>
                        <a:rPr kumimoji="1" lang="ja-JP" altLang="en-US" sz="1100" dirty="0">
                          <a:latin typeface="HG丸ｺﾞｼｯｸM-PRO" panose="020F0600000000000000" pitchFamily="50" charset="-128"/>
                          <a:ea typeface="HG丸ｺﾞｼｯｸM-PRO" panose="020F0600000000000000" pitchFamily="50" charset="-128"/>
                        </a:rPr>
                        <a:t>協力</a:t>
                      </a:r>
                      <a:endParaRPr kumimoji="1" lang="en-US" altLang="ja-JP" sz="1100" dirty="0">
                        <a:latin typeface="HG丸ｺﾞｼｯｸM-PRO" panose="020F0600000000000000" pitchFamily="50" charset="-128"/>
                        <a:ea typeface="HG丸ｺﾞｼｯｸM-PRO" panose="020F0600000000000000" pitchFamily="50" charset="-128"/>
                      </a:endParaRPr>
                    </a:p>
                    <a:p>
                      <a:pPr algn="ctr"/>
                      <a:r>
                        <a:rPr kumimoji="1" lang="ja-JP" altLang="en-US" sz="1100" dirty="0">
                          <a:latin typeface="HG丸ｺﾞｼｯｸM-PRO" panose="020F0600000000000000" pitchFamily="50" charset="-128"/>
                          <a:ea typeface="HG丸ｺﾞｼｯｸM-PRO" panose="020F0600000000000000" pitchFamily="50" charset="-128"/>
                        </a:rPr>
                        <a:t>事業所</a:t>
                      </a:r>
                    </a:p>
                  </a:txBody>
                  <a:tcPr marL="68580" marR="68580" marT="34290" marB="34290" anchor="ctr"/>
                </a:tc>
                <a:tc>
                  <a:txBody>
                    <a:bodyPr/>
                    <a:lstStyle/>
                    <a:p>
                      <a:pPr algn="l"/>
                      <a:r>
                        <a:rPr kumimoji="1" lang="ja-JP" altLang="en-US" sz="1100" dirty="0" err="1">
                          <a:latin typeface="HG丸ｺﾞｼｯｸM-PRO" panose="020F0600000000000000" pitchFamily="50" charset="-128"/>
                          <a:ea typeface="HG丸ｺﾞｼｯｸM-PRO" panose="020F0600000000000000" pitchFamily="50" charset="-128"/>
                        </a:rPr>
                        <a:t>精神障がい</a:t>
                      </a:r>
                      <a:r>
                        <a:rPr kumimoji="1" lang="ja-JP" altLang="en-US" sz="1100" dirty="0">
                          <a:latin typeface="HG丸ｺﾞｼｯｸM-PRO" panose="020F0600000000000000" pitchFamily="50" charset="-128"/>
                          <a:ea typeface="HG丸ｺﾞｼｯｸM-PRO" panose="020F0600000000000000" pitchFamily="50" charset="-128"/>
                        </a:rPr>
                        <a:t>者に対する理解が深く、精神障がい者に仕事の場を提供し、社会的自立を促進することに熱意を有する企業など</a:t>
                      </a:r>
                      <a:endParaRPr kumimoji="1" lang="en-US" altLang="ja-JP" sz="1100" dirty="0">
                        <a:latin typeface="HG丸ｺﾞｼｯｸM-PRO" panose="020F0600000000000000" pitchFamily="50" charset="-128"/>
                        <a:ea typeface="HG丸ｺﾞｼｯｸM-PRO" panose="020F0600000000000000" pitchFamily="50" charset="-128"/>
                      </a:endParaRPr>
                    </a:p>
                    <a:p>
                      <a:pPr algn="l"/>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委託料</a:t>
                      </a:r>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１人当たり日額　訓練時間</a:t>
                      </a:r>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４時間未満：</a:t>
                      </a:r>
                      <a:r>
                        <a:rPr kumimoji="1" lang="en-US" altLang="ja-JP" sz="1100" dirty="0">
                          <a:latin typeface="HG丸ｺﾞｼｯｸM-PRO" panose="020F0600000000000000" pitchFamily="50" charset="-128"/>
                          <a:ea typeface="HG丸ｺﾞｼｯｸM-PRO" panose="020F0600000000000000" pitchFamily="50" charset="-128"/>
                        </a:rPr>
                        <a:t>1,000</a:t>
                      </a:r>
                      <a:r>
                        <a:rPr kumimoji="1" lang="ja-JP" altLang="en-US" sz="1100" dirty="0">
                          <a:latin typeface="HG丸ｺﾞｼｯｸM-PRO" panose="020F0600000000000000" pitchFamily="50" charset="-128"/>
                          <a:ea typeface="HG丸ｺﾞｼｯｸM-PRO" panose="020F0600000000000000" pitchFamily="50" charset="-128"/>
                        </a:rPr>
                        <a:t>円</a:t>
                      </a:r>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４時間以上：</a:t>
                      </a:r>
                      <a:r>
                        <a:rPr kumimoji="1" lang="en-US" altLang="ja-JP" sz="1100" dirty="0">
                          <a:latin typeface="HG丸ｺﾞｼｯｸM-PRO" panose="020F0600000000000000" pitchFamily="50" charset="-128"/>
                          <a:ea typeface="HG丸ｺﾞｼｯｸM-PRO" panose="020F0600000000000000" pitchFamily="50" charset="-128"/>
                        </a:rPr>
                        <a:t>2,000</a:t>
                      </a:r>
                      <a:r>
                        <a:rPr kumimoji="1" lang="ja-JP" altLang="en-US" sz="1100" dirty="0">
                          <a:latin typeface="HG丸ｺﾞｼｯｸM-PRO" panose="020F0600000000000000" pitchFamily="50" charset="-128"/>
                          <a:ea typeface="HG丸ｺﾞｼｯｸM-PRO" panose="020F0600000000000000" pitchFamily="50" charset="-128"/>
                        </a:rPr>
                        <a:t>円</a:t>
                      </a:r>
                      <a:r>
                        <a:rPr kumimoji="1" lang="en-US" altLang="ja-JP" sz="1100" dirty="0">
                          <a:latin typeface="HG丸ｺﾞｼｯｸM-PRO" panose="020F0600000000000000" pitchFamily="50" charset="-128"/>
                          <a:ea typeface="HG丸ｺﾞｼｯｸM-PRO" panose="020F0600000000000000" pitchFamily="50" charset="-128"/>
                        </a:rPr>
                        <a:t>】× </a:t>
                      </a:r>
                      <a:r>
                        <a:rPr kumimoji="1" lang="ja-JP" altLang="en-US" sz="1100" dirty="0">
                          <a:latin typeface="HG丸ｺﾞｼｯｸM-PRO" panose="020F0600000000000000" pitchFamily="50" charset="-128"/>
                          <a:ea typeface="HG丸ｺﾞｼｯｸM-PRO" panose="020F0600000000000000" pitchFamily="50" charset="-128"/>
                        </a:rPr>
                        <a:t>その月の訓練日数（月</a:t>
                      </a:r>
                      <a:r>
                        <a:rPr kumimoji="1" lang="en-US" altLang="ja-JP" sz="1100" dirty="0">
                          <a:latin typeface="HG丸ｺﾞｼｯｸM-PRO" panose="020F0600000000000000" pitchFamily="50" charset="-128"/>
                          <a:ea typeface="HG丸ｺﾞｼｯｸM-PRO" panose="020F0600000000000000" pitchFamily="50" charset="-128"/>
                        </a:rPr>
                        <a:t>20</a:t>
                      </a:r>
                      <a:r>
                        <a:rPr kumimoji="1" lang="ja-JP" altLang="en-US" sz="1100" dirty="0">
                          <a:latin typeface="HG丸ｺﾞｼｯｸM-PRO" panose="020F0600000000000000" pitchFamily="50" charset="-128"/>
                          <a:ea typeface="HG丸ｺﾞｼｯｸM-PRO" panose="020F0600000000000000" pitchFamily="50" charset="-128"/>
                        </a:rPr>
                        <a:t>日を限度）</a:t>
                      </a:r>
                    </a:p>
                  </a:txBody>
                  <a:tcPr marL="68580" marR="68580" marT="34290" marB="34290" anchor="ctr"/>
                </a:tc>
                <a:extLst>
                  <a:ext uri="{0D108BD9-81ED-4DB2-BD59-A6C34878D82A}">
                    <a16:rowId xmlns:a16="http://schemas.microsoft.com/office/drawing/2014/main" val="3046661953"/>
                  </a:ext>
                </a:extLst>
              </a:tr>
              <a:tr h="461677">
                <a:tc>
                  <a:txBody>
                    <a:bodyPr/>
                    <a:lstStyle/>
                    <a:p>
                      <a:pPr algn="ctr"/>
                      <a:r>
                        <a:rPr kumimoji="1" lang="ja-JP" altLang="en-US" sz="1100" dirty="0">
                          <a:latin typeface="HG丸ｺﾞｼｯｸM-PRO" panose="020F0600000000000000" pitchFamily="50" charset="-128"/>
                          <a:ea typeface="HG丸ｺﾞｼｯｸM-PRO" panose="020F0600000000000000" pitchFamily="50" charset="-128"/>
                        </a:rPr>
                        <a:t>支援機関</a:t>
                      </a:r>
                    </a:p>
                  </a:txBody>
                  <a:tcPr marL="68580" marR="68580" marT="34290" marB="34290" anchor="ctr"/>
                </a:tc>
                <a:tc>
                  <a:txBody>
                    <a:bodyPr/>
                    <a:lstStyle/>
                    <a:p>
                      <a:pPr algn="l"/>
                      <a:r>
                        <a:rPr kumimoji="1" lang="ja-JP" altLang="en-US" sz="1100" dirty="0">
                          <a:latin typeface="HG丸ｺﾞｼｯｸM-PRO" panose="020F0600000000000000" pitchFamily="50" charset="-128"/>
                          <a:ea typeface="HG丸ｺﾞｼｯｸM-PRO" panose="020F0600000000000000" pitchFamily="50" charset="-128"/>
                        </a:rPr>
                        <a:t>社適事業に対する理解が十分にあり、訓練生に対する継続的な支援が可能で、協力事業所との調整ができる機関</a:t>
                      </a:r>
                      <a:endParaRPr kumimoji="1" lang="en-US" altLang="ja-JP" sz="1100" dirty="0">
                        <a:latin typeface="HG丸ｺﾞｼｯｸM-PRO" panose="020F0600000000000000" pitchFamily="50" charset="-128"/>
                        <a:ea typeface="HG丸ｺﾞｼｯｸM-PRO" panose="020F0600000000000000" pitchFamily="50" charset="-128"/>
                      </a:endParaRPr>
                    </a:p>
                    <a:p>
                      <a:pPr algn="l"/>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謝礼</a:t>
                      </a:r>
                      <a:r>
                        <a:rPr kumimoji="1" lang="en-US" altLang="ja-JP" sz="1100" dirty="0">
                          <a:latin typeface="HG丸ｺﾞｼｯｸM-PRO" panose="020F0600000000000000" pitchFamily="50" charset="-128"/>
                          <a:ea typeface="HG丸ｺﾞｼｯｸM-PRO" panose="020F0600000000000000" pitchFamily="50" charset="-128"/>
                        </a:rPr>
                        <a:t>】  </a:t>
                      </a:r>
                      <a:r>
                        <a:rPr kumimoji="1" lang="ja-JP" altLang="en-US" sz="1100" dirty="0">
                          <a:latin typeface="HG丸ｺﾞｼｯｸM-PRO" panose="020F0600000000000000" pitchFamily="50" charset="-128"/>
                          <a:ea typeface="HG丸ｺﾞｼｯｸM-PRO" panose="020F0600000000000000" pitchFamily="50" charset="-128"/>
                        </a:rPr>
                        <a:t>訓練生への支援や協力事業所との調整を行った支援機関に対して、訓練生</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人につき月</a:t>
                      </a:r>
                      <a:r>
                        <a:rPr kumimoji="1" lang="en-US" altLang="ja-JP" sz="1100" dirty="0">
                          <a:latin typeface="HG丸ｺﾞｼｯｸM-PRO" panose="020F0600000000000000" pitchFamily="50" charset="-128"/>
                          <a:ea typeface="HG丸ｺﾞｼｯｸM-PRO" panose="020F0600000000000000" pitchFamily="50" charset="-128"/>
                        </a:rPr>
                        <a:t>5,000</a:t>
                      </a:r>
                      <a:r>
                        <a:rPr kumimoji="1" lang="ja-JP" altLang="en-US" sz="1100" dirty="0">
                          <a:latin typeface="HG丸ｺﾞｼｯｸM-PRO" panose="020F0600000000000000" pitchFamily="50" charset="-128"/>
                          <a:ea typeface="HG丸ｺﾞｼｯｸM-PRO" panose="020F0600000000000000" pitchFamily="50" charset="-128"/>
                        </a:rPr>
                        <a:t>円</a:t>
                      </a:r>
                    </a:p>
                  </a:txBody>
                  <a:tcPr marL="68580" marR="68580" marT="34290" marB="34290" anchor="ctr"/>
                </a:tc>
                <a:extLst>
                  <a:ext uri="{0D108BD9-81ED-4DB2-BD59-A6C34878D82A}">
                    <a16:rowId xmlns:a16="http://schemas.microsoft.com/office/drawing/2014/main" val="311965279"/>
                  </a:ext>
                </a:extLst>
              </a:tr>
              <a:tr h="844957">
                <a:tc>
                  <a:txBody>
                    <a:bodyPr/>
                    <a:lstStyle/>
                    <a:p>
                      <a:pPr algn="ctr"/>
                      <a:r>
                        <a:rPr kumimoji="1" lang="ja-JP" altLang="en-US" sz="1100" dirty="0">
                          <a:latin typeface="HG丸ｺﾞｼｯｸM-PRO" panose="020F0600000000000000" pitchFamily="50" charset="-128"/>
                          <a:ea typeface="HG丸ｺﾞｼｯｸM-PRO" panose="020F0600000000000000" pitchFamily="50" charset="-128"/>
                        </a:rPr>
                        <a:t>経過</a:t>
                      </a:r>
                    </a:p>
                  </a:txBody>
                  <a:tcPr marL="68580" marR="68580" marT="34290" marB="34290" anchor="ctr"/>
                </a:tc>
                <a:tc>
                  <a:txBody>
                    <a:bodyPr/>
                    <a:lstStyle/>
                    <a:p>
                      <a:pPr marL="171450" indent="-171450" algn="l">
                        <a:buFont typeface="Arial" panose="020B0604020202020204" pitchFamily="34" charset="0"/>
                        <a:buChar char="•"/>
                      </a:pPr>
                      <a:r>
                        <a:rPr kumimoji="1" lang="ja-JP" altLang="en-US" sz="1100" dirty="0">
                          <a:latin typeface="HG丸ｺﾞｼｯｸM-PRO" panose="020F0600000000000000" pitchFamily="50" charset="-128"/>
                          <a:ea typeface="HG丸ｺﾞｼｯｸM-PRO" panose="020F0600000000000000" pitchFamily="50" charset="-128"/>
                        </a:rPr>
                        <a:t>昭和５７年　国庫補助事業「通院患者リハビリテーション事業」として創設</a:t>
                      </a:r>
                    </a:p>
                    <a:p>
                      <a:pPr marL="171450" indent="-171450" algn="l">
                        <a:buFont typeface="Arial" panose="020B0604020202020204" pitchFamily="34" charset="0"/>
                        <a:buChar char="•"/>
                      </a:pPr>
                      <a:r>
                        <a:rPr kumimoji="1" lang="ja-JP" altLang="en-US" sz="1100" dirty="0">
                          <a:latin typeface="HG丸ｺﾞｼｯｸM-PRO" panose="020F0600000000000000" pitchFamily="50" charset="-128"/>
                          <a:ea typeface="HG丸ｺﾞｼｯｸM-PRO" panose="020F0600000000000000" pitchFamily="50" charset="-128"/>
                        </a:rPr>
                        <a:t>平成</a:t>
                      </a:r>
                      <a:r>
                        <a:rPr kumimoji="1" lang="ja-JP" altLang="en-US" sz="1100" baseline="0" dirty="0">
                          <a:latin typeface="HG丸ｺﾞｼｯｸM-PRO" panose="020F0600000000000000" pitchFamily="50" charset="-128"/>
                          <a:ea typeface="HG丸ｺﾞｼｯｸM-PRO" panose="020F0600000000000000" pitchFamily="50" charset="-128"/>
                        </a:rPr>
                        <a:t> 　</a:t>
                      </a:r>
                      <a:r>
                        <a:rPr kumimoji="1" lang="en-US" altLang="ja-JP" sz="1100" dirty="0">
                          <a:latin typeface="HG丸ｺﾞｼｯｸM-PRO" panose="020F0600000000000000" pitchFamily="50" charset="-128"/>
                          <a:ea typeface="HG丸ｺﾞｼｯｸM-PRO" panose="020F0600000000000000" pitchFamily="50" charset="-128"/>
                        </a:rPr>
                        <a:t>7</a:t>
                      </a:r>
                      <a:r>
                        <a:rPr kumimoji="1" lang="ja-JP" altLang="en-US" sz="1100" dirty="0">
                          <a:latin typeface="HG丸ｺﾞｼｯｸM-PRO" panose="020F0600000000000000" pitchFamily="50" charset="-128"/>
                          <a:ea typeface="HG丸ｺﾞｼｯｸM-PRO" panose="020F0600000000000000" pitchFamily="50" charset="-128"/>
                        </a:rPr>
                        <a:t>年　「精神障害者社会適応訓練事業」として法制化</a:t>
                      </a:r>
                    </a:p>
                    <a:p>
                      <a:pPr marL="171450" indent="-171450" algn="l">
                        <a:buFont typeface="Arial" panose="020B0604020202020204" pitchFamily="34" charset="0"/>
                        <a:buChar char="•"/>
                      </a:pPr>
                      <a:r>
                        <a:rPr kumimoji="1" lang="ja-JP" altLang="en-US" sz="1100" dirty="0">
                          <a:latin typeface="HG丸ｺﾞｼｯｸM-PRO" panose="020F0600000000000000" pitchFamily="50" charset="-128"/>
                          <a:ea typeface="HG丸ｺﾞｼｯｸM-PRO" panose="020F0600000000000000" pitchFamily="50" charset="-128"/>
                        </a:rPr>
                        <a:t>平成１５年　一般財源化</a:t>
                      </a:r>
                      <a:endParaRPr kumimoji="1" lang="en-US" altLang="ja-JP" sz="1100" dirty="0">
                        <a:latin typeface="HG丸ｺﾞｼｯｸM-PRO" panose="020F0600000000000000" pitchFamily="50" charset="-128"/>
                        <a:ea typeface="HG丸ｺﾞｼｯｸM-PRO" panose="020F0600000000000000" pitchFamily="50" charset="-128"/>
                      </a:endParaRPr>
                    </a:p>
                    <a:p>
                      <a:pPr marL="171450" indent="-171450" algn="l">
                        <a:buFont typeface="Arial" panose="020B0604020202020204" pitchFamily="34" charset="0"/>
                        <a:buChar char="•"/>
                      </a:pPr>
                      <a:r>
                        <a:rPr kumimoji="1" lang="ja-JP" altLang="en-US" sz="1100" dirty="0">
                          <a:latin typeface="HG丸ｺﾞｼｯｸM-PRO" panose="020F0600000000000000" pitchFamily="50" charset="-128"/>
                          <a:ea typeface="HG丸ｺﾞｼｯｸM-PRO" panose="020F0600000000000000" pitchFamily="50" charset="-128"/>
                        </a:rPr>
                        <a:t>平成２６年　混在していた訓練生のニーズを整理、訓練の目的をより明らかにするため、現在のコース選択制を導入</a:t>
                      </a:r>
                      <a:endParaRPr kumimoji="1" lang="en-US" altLang="ja-JP" sz="1100" dirty="0">
                        <a:latin typeface="HG丸ｺﾞｼｯｸM-PRO" panose="020F0600000000000000" pitchFamily="50" charset="-128"/>
                        <a:ea typeface="HG丸ｺﾞｼｯｸM-PRO" panose="020F0600000000000000" pitchFamily="50" charset="-128"/>
                      </a:endParaRPr>
                    </a:p>
                    <a:p>
                      <a:pPr marL="0" indent="0" algn="l">
                        <a:buFont typeface="Arial" panose="020B0604020202020204" pitchFamily="34" charset="0"/>
                        <a:buNone/>
                      </a:pPr>
                      <a:r>
                        <a:rPr kumimoji="1" lang="ja-JP" altLang="en-US" sz="1100" dirty="0">
                          <a:latin typeface="HG丸ｺﾞｼｯｸM-PRO" panose="020F0600000000000000" pitchFamily="50" charset="-128"/>
                          <a:ea typeface="HG丸ｺﾞｼｯｸM-PRO" panose="020F0600000000000000" pitchFamily="50" charset="-128"/>
                        </a:rPr>
                        <a:t>　　　　　　　訓練の関与を保健所から支援機関中心に変更。支援機関からの紹介ケースを共同で対応するとともに、支援機関に</a:t>
                      </a:r>
                      <a:r>
                        <a:rPr kumimoji="1" lang="ja-JP" altLang="en-US" sz="1100" dirty="0" err="1">
                          <a:latin typeface="HG丸ｺﾞｼｯｸM-PRO" panose="020F0600000000000000" pitchFamily="50" charset="-128"/>
                          <a:ea typeface="HG丸ｺﾞｼｯｸM-PRO" panose="020F0600000000000000" pitchFamily="50" charset="-128"/>
                        </a:rPr>
                        <a:t>よ</a:t>
                      </a:r>
                      <a:endParaRPr kumimoji="1" lang="en-US" altLang="ja-JP" sz="1100" dirty="0">
                        <a:latin typeface="HG丸ｺﾞｼｯｸM-PRO" panose="020F0600000000000000" pitchFamily="50" charset="-128"/>
                        <a:ea typeface="HG丸ｺﾞｼｯｸM-PRO" panose="020F0600000000000000" pitchFamily="50" charset="-128"/>
                      </a:endParaRPr>
                    </a:p>
                    <a:p>
                      <a:pPr marL="0" indent="0" algn="l">
                        <a:buFont typeface="Arial" panose="020B0604020202020204" pitchFamily="34" charset="0"/>
                        <a:buNone/>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err="1">
                          <a:latin typeface="HG丸ｺﾞｼｯｸM-PRO" panose="020F0600000000000000" pitchFamily="50" charset="-128"/>
                          <a:ea typeface="HG丸ｺﾞｼｯｸM-PRO" panose="020F0600000000000000" pitchFamily="50" charset="-128"/>
                        </a:rPr>
                        <a:t>る</a:t>
                      </a:r>
                      <a:r>
                        <a:rPr kumimoji="1" lang="ja-JP" altLang="en-US" sz="1100" dirty="0">
                          <a:latin typeface="HG丸ｺﾞｼｯｸM-PRO" panose="020F0600000000000000" pitchFamily="50" charset="-128"/>
                          <a:ea typeface="HG丸ｺﾞｼｯｸM-PRO" panose="020F0600000000000000" pitchFamily="50" charset="-128"/>
                        </a:rPr>
                        <a:t>サポート体制の充実のため謝金の支払いを開始。</a:t>
                      </a:r>
                      <a:endParaRPr kumimoji="1" lang="en-US" altLang="ja-JP" sz="1100" dirty="0">
                        <a:latin typeface="HG丸ｺﾞｼｯｸM-PRO" panose="020F0600000000000000" pitchFamily="50" charset="-128"/>
                        <a:ea typeface="HG丸ｺﾞｼｯｸM-PRO" panose="020F0600000000000000" pitchFamily="50" charset="-128"/>
                      </a:endParaRPr>
                    </a:p>
                    <a:p>
                      <a:pPr marL="171450" indent="-171450" algn="l">
                        <a:buFont typeface="Arial" panose="020B0604020202020204" pitchFamily="34" charset="0"/>
                        <a:buChar char="•"/>
                      </a:pPr>
                      <a:r>
                        <a:rPr kumimoji="1" lang="ja-JP" altLang="en-US" sz="1100" dirty="0">
                          <a:latin typeface="HG丸ｺﾞｼｯｸM-PRO" panose="020F0600000000000000" pitchFamily="50" charset="-128"/>
                          <a:ea typeface="HG丸ｺﾞｼｯｸM-PRO" panose="020F0600000000000000" pitchFamily="50" charset="-128"/>
                        </a:rPr>
                        <a:t>平成２９年　事業に関する事務は保健所を経由せず、事務局が行うことで簡素化・スピード化を図るとともに、ケースにおける</a:t>
                      </a:r>
                      <a:endParaRPr kumimoji="1" lang="en-US" altLang="ja-JP" sz="1100" dirty="0">
                        <a:latin typeface="HG丸ｺﾞｼｯｸM-PRO" panose="020F0600000000000000" pitchFamily="50" charset="-128"/>
                        <a:ea typeface="HG丸ｺﾞｼｯｸM-PRO" panose="020F0600000000000000" pitchFamily="50" charset="-128"/>
                      </a:endParaRPr>
                    </a:p>
                    <a:p>
                      <a:pPr marL="0" indent="0" algn="l">
                        <a:buFont typeface="Arial" panose="020B0604020202020204" pitchFamily="34" charset="0"/>
                        <a:buNone/>
                      </a:pPr>
                      <a:r>
                        <a:rPr kumimoji="1" lang="ja-JP" altLang="en-US" sz="1100" dirty="0">
                          <a:latin typeface="HG丸ｺﾞｼｯｸM-PRO" panose="020F0600000000000000" pitchFamily="50" charset="-128"/>
                          <a:ea typeface="HG丸ｺﾞｼｯｸM-PRO" panose="020F0600000000000000" pitchFamily="50" charset="-128"/>
                        </a:rPr>
                        <a:t>　　　　　　　保健所の関与が消滅。また、訓練生の決定等に意見を聴くこととされている推進委員会の構成についても、　事業</a:t>
                      </a:r>
                      <a:endParaRPr kumimoji="1" lang="en-US" altLang="ja-JP" sz="1100" dirty="0">
                        <a:latin typeface="HG丸ｺﾞｼｯｸM-PRO" panose="020F0600000000000000" pitchFamily="50" charset="-128"/>
                        <a:ea typeface="HG丸ｺﾞｼｯｸM-PRO" panose="020F0600000000000000" pitchFamily="50" charset="-128"/>
                      </a:endParaRPr>
                    </a:p>
                    <a:p>
                      <a:pPr marL="0" indent="0" algn="l">
                        <a:buFont typeface="Arial" panose="020B0604020202020204" pitchFamily="34" charset="0"/>
                        <a:buNone/>
                      </a:pPr>
                      <a:r>
                        <a:rPr kumimoji="1" lang="ja-JP" altLang="en-US" sz="1100" dirty="0">
                          <a:latin typeface="HG丸ｺﾞｼｯｸM-PRO" panose="020F0600000000000000" pitchFamily="50" charset="-128"/>
                          <a:ea typeface="HG丸ｺﾞｼｯｸM-PRO" panose="020F0600000000000000" pitchFamily="50" charset="-128"/>
                        </a:rPr>
                        <a:t>　　　　　　　内容の拡充と協力事業所の地域偏重の是正をめざし、精神保健福祉課長・保健所長に代わり、障害者就業・生活支援</a:t>
                      </a:r>
                      <a:endParaRPr kumimoji="1" lang="en-US" altLang="ja-JP" sz="1100" dirty="0">
                        <a:latin typeface="HG丸ｺﾞｼｯｸM-PRO" panose="020F0600000000000000" pitchFamily="50" charset="-128"/>
                        <a:ea typeface="HG丸ｺﾞｼｯｸM-PRO" panose="020F0600000000000000" pitchFamily="50" charset="-128"/>
                      </a:endParaRPr>
                    </a:p>
                    <a:p>
                      <a:pPr marL="0" indent="0" algn="l">
                        <a:buFont typeface="Arial" panose="020B0604020202020204" pitchFamily="34" charset="0"/>
                        <a:buNone/>
                      </a:pPr>
                      <a:r>
                        <a:rPr kumimoji="1" lang="ja-JP" altLang="en-US" sz="1100" dirty="0">
                          <a:latin typeface="HG丸ｺﾞｼｯｸM-PRO" panose="020F0600000000000000" pitchFamily="50" charset="-128"/>
                          <a:ea typeface="HG丸ｺﾞｼｯｸM-PRO" panose="020F0600000000000000" pitchFamily="50" charset="-128"/>
                        </a:rPr>
                        <a:t>　　　　　　　センターの就労支援員、大阪精神科診療所協会の医師及びこころの健康総合センター職員等で構成。</a:t>
                      </a:r>
                    </a:p>
                  </a:txBody>
                  <a:tcPr marL="68580" marR="68580" marT="34290" marB="34290" anchor="ctr"/>
                </a:tc>
                <a:extLst>
                  <a:ext uri="{0D108BD9-81ED-4DB2-BD59-A6C34878D82A}">
                    <a16:rowId xmlns:a16="http://schemas.microsoft.com/office/drawing/2014/main" val="2274342917"/>
                  </a:ext>
                </a:extLst>
              </a:tr>
            </a:tbl>
          </a:graphicData>
        </a:graphic>
      </p:graphicFrame>
      <p:sp>
        <p:nvSpPr>
          <p:cNvPr id="35" name="テキスト ボックス 34"/>
          <p:cNvSpPr txBox="1"/>
          <p:nvPr/>
        </p:nvSpPr>
        <p:spPr>
          <a:xfrm>
            <a:off x="334259" y="332656"/>
            <a:ext cx="1495503"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○事業の概要</a:t>
            </a:r>
          </a:p>
        </p:txBody>
      </p:sp>
      <p:grpSp>
        <p:nvGrpSpPr>
          <p:cNvPr id="3" name="グループ化 2"/>
          <p:cNvGrpSpPr/>
          <p:nvPr/>
        </p:nvGrpSpPr>
        <p:grpSpPr>
          <a:xfrm>
            <a:off x="375830" y="4785299"/>
            <a:ext cx="9133057" cy="2007052"/>
            <a:chOff x="-61231" y="4672337"/>
            <a:chExt cx="9133057" cy="2007052"/>
          </a:xfrm>
        </p:grpSpPr>
        <p:sp>
          <p:nvSpPr>
            <p:cNvPr id="7" name="正方形/長方形 6"/>
            <p:cNvSpPr/>
            <p:nvPr/>
          </p:nvSpPr>
          <p:spPr>
            <a:xfrm>
              <a:off x="3989964" y="6393120"/>
              <a:ext cx="761747" cy="230832"/>
            </a:xfrm>
            <a:prstGeom prst="rect">
              <a:avLst/>
            </a:prstGeom>
          </p:spPr>
          <p:txBody>
            <a:bodyPr wrap="none">
              <a:spAutoFit/>
            </a:bodyPr>
            <a:lstStyle/>
            <a:p>
              <a:pPr algn="ctr"/>
              <a:r>
                <a:rPr lang="ja-JP" altLang="en-US" sz="900" kern="100" dirty="0">
                  <a:latin typeface="HG丸ｺﾞｼｯｸM-PRO" panose="020F0600000000000000" pitchFamily="50" charset="-128"/>
                  <a:ea typeface="HG丸ｺﾞｼｯｸM-PRO" panose="020F0600000000000000" pitchFamily="50" charset="-128"/>
                  <a:cs typeface="Times New Roman"/>
                </a:rPr>
                <a:t>（事務局）</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grpSp>
          <p:nvGrpSpPr>
            <p:cNvPr id="6" name="グループ化 5"/>
            <p:cNvGrpSpPr/>
            <p:nvPr/>
          </p:nvGrpSpPr>
          <p:grpSpPr>
            <a:xfrm>
              <a:off x="-61231" y="4672337"/>
              <a:ext cx="9133057" cy="2007052"/>
              <a:chOff x="12940829" y="3264051"/>
              <a:chExt cx="12177409" cy="2798682"/>
            </a:xfrm>
          </p:grpSpPr>
          <p:grpSp>
            <p:nvGrpSpPr>
              <p:cNvPr id="8" name="グループ化 7"/>
              <p:cNvGrpSpPr/>
              <p:nvPr/>
            </p:nvGrpSpPr>
            <p:grpSpPr>
              <a:xfrm>
                <a:off x="13094238" y="3635633"/>
                <a:ext cx="12024000" cy="2427100"/>
                <a:chOff x="13094238" y="3635633"/>
                <a:chExt cx="12024000" cy="2427100"/>
              </a:xfrm>
            </p:grpSpPr>
            <p:grpSp>
              <p:nvGrpSpPr>
                <p:cNvPr id="10" name="グループ化 9"/>
                <p:cNvGrpSpPr/>
                <p:nvPr/>
              </p:nvGrpSpPr>
              <p:grpSpPr>
                <a:xfrm>
                  <a:off x="13094238" y="3635633"/>
                  <a:ext cx="12024000" cy="2427100"/>
                  <a:chOff x="0" y="3965841"/>
                  <a:chExt cx="12101847" cy="2427100"/>
                </a:xfrm>
              </p:grpSpPr>
              <p:grpSp>
                <p:nvGrpSpPr>
                  <p:cNvPr id="12" name="グループ化 11"/>
                  <p:cNvGrpSpPr/>
                  <p:nvPr/>
                </p:nvGrpSpPr>
                <p:grpSpPr>
                  <a:xfrm>
                    <a:off x="0" y="3965841"/>
                    <a:ext cx="12101847" cy="2427100"/>
                    <a:chOff x="0" y="3965841"/>
                    <a:chExt cx="12101847" cy="2427100"/>
                  </a:xfrm>
                </p:grpSpPr>
                <p:grpSp>
                  <p:nvGrpSpPr>
                    <p:cNvPr id="14" name="グループ化 13"/>
                    <p:cNvGrpSpPr/>
                    <p:nvPr/>
                  </p:nvGrpSpPr>
                  <p:grpSpPr>
                    <a:xfrm>
                      <a:off x="0" y="3965841"/>
                      <a:ext cx="12101847" cy="2427100"/>
                      <a:chOff x="391080" y="2694599"/>
                      <a:chExt cx="10320224" cy="2741147"/>
                    </a:xfrm>
                  </p:grpSpPr>
                  <p:grpSp>
                    <p:nvGrpSpPr>
                      <p:cNvPr id="16" name="グループ化 15"/>
                      <p:cNvGrpSpPr/>
                      <p:nvPr/>
                    </p:nvGrpSpPr>
                    <p:grpSpPr>
                      <a:xfrm>
                        <a:off x="391080" y="2694599"/>
                        <a:ext cx="10320224" cy="2741147"/>
                        <a:chOff x="302912" y="3897176"/>
                        <a:chExt cx="10320224" cy="2741147"/>
                      </a:xfrm>
                    </p:grpSpPr>
                    <p:grpSp>
                      <p:nvGrpSpPr>
                        <p:cNvPr id="18" name="グループ化 17"/>
                        <p:cNvGrpSpPr/>
                        <p:nvPr/>
                      </p:nvGrpSpPr>
                      <p:grpSpPr>
                        <a:xfrm>
                          <a:off x="302912" y="3959788"/>
                          <a:ext cx="10320224" cy="2678535"/>
                          <a:chOff x="265934" y="4083362"/>
                          <a:chExt cx="10320224" cy="2678535"/>
                        </a:xfrm>
                      </p:grpSpPr>
                      <p:sp>
                        <p:nvSpPr>
                          <p:cNvPr id="30" name="テキスト ボックス 7"/>
                          <p:cNvSpPr txBox="1"/>
                          <p:nvPr/>
                        </p:nvSpPr>
                        <p:spPr>
                          <a:xfrm>
                            <a:off x="265934" y="4083362"/>
                            <a:ext cx="10320224" cy="2678535"/>
                          </a:xfrm>
                          <a:prstGeom prst="rect">
                            <a:avLst/>
                          </a:prstGeom>
                          <a:noFill/>
                          <a:ln w="76200" cmpd="dbl">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en-US" sz="788" kern="100">
                                <a:ea typeface="ＭＳ 明朝"/>
                                <a:cs typeface="Times New Roman"/>
                              </a:rPr>
                              <a:t> </a:t>
                            </a:r>
                            <a:endParaRPr lang="ja-JP" altLang="en-US" sz="788" kern="100">
                              <a:ea typeface="ＭＳ 明朝"/>
                              <a:cs typeface="Times New Roman"/>
                            </a:endParaRPr>
                          </a:p>
                        </p:txBody>
                      </p:sp>
                      <p:sp>
                        <p:nvSpPr>
                          <p:cNvPr id="31" name="角丸四角形 30"/>
                          <p:cNvSpPr/>
                          <p:nvPr/>
                        </p:nvSpPr>
                        <p:spPr>
                          <a:xfrm>
                            <a:off x="7982712" y="5808426"/>
                            <a:ext cx="1390449" cy="42521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ea typeface="HG丸ｺﾞｼｯｸM-PRO"/>
                                <a:cs typeface="Times New Roman"/>
                              </a:rPr>
                              <a:t>協力事業所</a:t>
                            </a:r>
                            <a:endParaRPr lang="ja-JP" altLang="en-US" sz="1500" b="1" kern="100" dirty="0">
                              <a:ea typeface="ＭＳ 明朝"/>
                              <a:cs typeface="Times New Roman"/>
                            </a:endParaRPr>
                          </a:p>
                        </p:txBody>
                      </p:sp>
                      <p:sp>
                        <p:nvSpPr>
                          <p:cNvPr id="32" name="左矢印 31"/>
                          <p:cNvSpPr/>
                          <p:nvPr/>
                        </p:nvSpPr>
                        <p:spPr>
                          <a:xfrm rot="9244537" flipV="1">
                            <a:off x="2422689" y="5189410"/>
                            <a:ext cx="2055594" cy="203291"/>
                          </a:xfrm>
                          <a:prstGeom prst="leftArrow">
                            <a:avLst>
                              <a:gd name="adj1" fmla="val 50000"/>
                              <a:gd name="adj2" fmla="val 61199"/>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33" name="左右矢印 32"/>
                          <p:cNvSpPr/>
                          <p:nvPr/>
                        </p:nvSpPr>
                        <p:spPr>
                          <a:xfrm>
                            <a:off x="2560430" y="5970349"/>
                            <a:ext cx="5291810" cy="203291"/>
                          </a:xfrm>
                          <a:prstGeom prst="leftRightArrow">
                            <a:avLst>
                              <a:gd name="adj1" fmla="val 50000"/>
                              <a:gd name="adj2" fmla="val 6890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34" name="角丸四角形 33"/>
                          <p:cNvSpPr/>
                          <p:nvPr/>
                        </p:nvSpPr>
                        <p:spPr>
                          <a:xfrm>
                            <a:off x="4489118" y="4416305"/>
                            <a:ext cx="1613665" cy="512987"/>
                          </a:xfrm>
                          <a:prstGeom prst="roundRect">
                            <a:avLst/>
                          </a:prstGeom>
                          <a:ln w="63500" cmpd="dbl">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ea typeface="HG丸ｺﾞｼｯｸM-PRO"/>
                                <a:cs typeface="Times New Roman"/>
                              </a:rPr>
                              <a:t>訓練生</a:t>
                            </a:r>
                            <a:endParaRPr lang="ja-JP" altLang="en-US" sz="1500" b="1" kern="100" dirty="0">
                              <a:ea typeface="ＭＳ 明朝"/>
                              <a:cs typeface="Times New Roman"/>
                            </a:endParaRPr>
                          </a:p>
                        </p:txBody>
                      </p:sp>
                      <p:sp>
                        <p:nvSpPr>
                          <p:cNvPr id="36" name="角丸四角形 35"/>
                          <p:cNvSpPr/>
                          <p:nvPr/>
                        </p:nvSpPr>
                        <p:spPr>
                          <a:xfrm>
                            <a:off x="4533705" y="5893068"/>
                            <a:ext cx="1390449" cy="42521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ea typeface="HG丸ｺﾞｼｯｸM-PRO"/>
                                <a:cs typeface="Times New Roman"/>
                              </a:rPr>
                              <a:t>大阪府</a:t>
                            </a:r>
                            <a:endParaRPr lang="ja-JP" altLang="en-US" sz="1500" b="1" kern="100" dirty="0">
                              <a:ea typeface="ＭＳ 明朝"/>
                              <a:cs typeface="Times New Roman"/>
                            </a:endParaRPr>
                          </a:p>
                        </p:txBody>
                      </p:sp>
                      <p:sp>
                        <p:nvSpPr>
                          <p:cNvPr id="37" name="左矢印 36"/>
                          <p:cNvSpPr/>
                          <p:nvPr/>
                        </p:nvSpPr>
                        <p:spPr>
                          <a:xfrm rot="12348468">
                            <a:off x="6063063" y="5253866"/>
                            <a:ext cx="1913596" cy="203291"/>
                          </a:xfrm>
                          <a:prstGeom prst="leftArrow">
                            <a:avLst>
                              <a:gd name="adj1" fmla="val 50000"/>
                              <a:gd name="adj2" fmla="val 61199"/>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grpSp>
                    <p:sp>
                      <p:nvSpPr>
                        <p:cNvPr id="19" name="テキスト ボックス 18"/>
                        <p:cNvSpPr txBox="1"/>
                        <p:nvPr/>
                      </p:nvSpPr>
                      <p:spPr>
                        <a:xfrm>
                          <a:off x="6398815" y="6062103"/>
                          <a:ext cx="972515" cy="21005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r>
                            <a:rPr lang="ja-JP" altLang="en-US" sz="1200" kern="100" dirty="0">
                              <a:latin typeface="HG丸ｺﾞｼｯｸM-PRO" panose="020F0600000000000000" pitchFamily="50" charset="-128"/>
                              <a:ea typeface="HG丸ｺﾞｼｯｸM-PRO" panose="020F0600000000000000" pitchFamily="50" charset="-128"/>
                              <a:cs typeface="Times New Roman"/>
                            </a:rPr>
                            <a:t>訓練委託</a:t>
                          </a:r>
                        </a:p>
                      </p:txBody>
                    </p:sp>
                    <p:sp>
                      <p:nvSpPr>
                        <p:cNvPr id="20" name="テキスト ボックス 15"/>
                        <p:cNvSpPr txBox="1"/>
                        <p:nvPr/>
                      </p:nvSpPr>
                      <p:spPr>
                        <a:xfrm>
                          <a:off x="7148996" y="6211162"/>
                          <a:ext cx="3048681" cy="31618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r>
                            <a:rPr lang="en-US" altLang="ja-JP" sz="900" kern="100" dirty="0">
                              <a:latin typeface="HG丸ｺﾞｼｯｸM-PRO" panose="020F0600000000000000" pitchFamily="50" charset="-128"/>
                              <a:ea typeface="HG丸ｺﾞｼｯｸM-PRO" panose="020F0600000000000000" pitchFamily="50" charset="-128"/>
                              <a:cs typeface="Times New Roman"/>
                            </a:rPr>
                            <a:t>1,000</a:t>
                          </a:r>
                          <a:r>
                            <a:rPr lang="ja-JP" altLang="en-US" sz="900" kern="100" dirty="0">
                              <a:latin typeface="HG丸ｺﾞｼｯｸM-PRO" panose="020F0600000000000000" pitchFamily="50" charset="-128"/>
                              <a:ea typeface="HG丸ｺﾞｼｯｸM-PRO" panose="020F0600000000000000" pitchFamily="50" charset="-128"/>
                              <a:cs typeface="Times New Roman"/>
                            </a:rPr>
                            <a:t>円（</a:t>
                          </a:r>
                          <a:r>
                            <a:rPr lang="en-US" altLang="ja-JP" sz="900" kern="100" dirty="0">
                              <a:latin typeface="HG丸ｺﾞｼｯｸM-PRO" panose="020F0600000000000000" pitchFamily="50" charset="-128"/>
                              <a:ea typeface="HG丸ｺﾞｼｯｸM-PRO" panose="020F0600000000000000" pitchFamily="50" charset="-128"/>
                              <a:cs typeface="Times New Roman"/>
                            </a:rPr>
                            <a:t>4</a:t>
                          </a:r>
                          <a:r>
                            <a:rPr lang="ja-JP" altLang="en-US" sz="900" kern="100" dirty="0">
                              <a:latin typeface="HG丸ｺﾞｼｯｸM-PRO" panose="020F0600000000000000" pitchFamily="50" charset="-128"/>
                              <a:ea typeface="HG丸ｺﾞｼｯｸM-PRO" panose="020F0600000000000000" pitchFamily="50" charset="-128"/>
                              <a:cs typeface="Times New Roman"/>
                            </a:rPr>
                            <a:t>時間未満）</a:t>
                          </a:r>
                          <a:r>
                            <a:rPr lang="en-US" altLang="ja-JP" sz="900" kern="100" dirty="0">
                              <a:latin typeface="HG丸ｺﾞｼｯｸM-PRO" panose="020F0600000000000000" pitchFamily="50" charset="-128"/>
                              <a:ea typeface="HG丸ｺﾞｼｯｸM-PRO" panose="020F0600000000000000" pitchFamily="50" charset="-128"/>
                              <a:cs typeface="Times New Roman"/>
                            </a:rPr>
                            <a:t>2,000</a:t>
                          </a:r>
                          <a:r>
                            <a:rPr lang="ja-JP" altLang="en-US" sz="900" kern="100" dirty="0">
                              <a:latin typeface="HG丸ｺﾞｼｯｸM-PRO" panose="020F0600000000000000" pitchFamily="50" charset="-128"/>
                              <a:ea typeface="HG丸ｺﾞｼｯｸM-PRO" panose="020F0600000000000000" pitchFamily="50" charset="-128"/>
                              <a:cs typeface="Times New Roman"/>
                            </a:rPr>
                            <a:t>円（</a:t>
                          </a:r>
                          <a:r>
                            <a:rPr lang="en-US" altLang="ja-JP" sz="900" kern="100" dirty="0">
                              <a:latin typeface="HG丸ｺﾞｼｯｸM-PRO" panose="020F0600000000000000" pitchFamily="50" charset="-128"/>
                              <a:ea typeface="HG丸ｺﾞｼｯｸM-PRO" panose="020F0600000000000000" pitchFamily="50" charset="-128"/>
                              <a:cs typeface="Times New Roman"/>
                            </a:rPr>
                            <a:t>4</a:t>
                          </a:r>
                          <a:r>
                            <a:rPr lang="ja-JP" altLang="en-US" sz="900" kern="100" dirty="0">
                              <a:latin typeface="HG丸ｺﾞｼｯｸM-PRO" panose="020F0600000000000000" pitchFamily="50" charset="-128"/>
                              <a:ea typeface="HG丸ｺﾞｼｯｸM-PRO" panose="020F0600000000000000" pitchFamily="50" charset="-128"/>
                              <a:cs typeface="Times New Roman"/>
                            </a:rPr>
                            <a:t>時間以上）</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sp>
                      <p:nvSpPr>
                        <p:cNvPr id="21" name="正方形/長方形 20"/>
                        <p:cNvSpPr/>
                        <p:nvPr/>
                      </p:nvSpPr>
                      <p:spPr>
                        <a:xfrm>
                          <a:off x="6875669" y="4611572"/>
                          <a:ext cx="1885420" cy="363526"/>
                        </a:xfrm>
                        <a:prstGeom prst="rect">
                          <a:avLst/>
                        </a:prstGeom>
                      </p:spPr>
                      <p:txBody>
                        <a:bodyPr wrap="square">
                          <a:spAutoFit/>
                        </a:bodyPr>
                        <a:lstStyle/>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仕事（訓練）の提供</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sp>
                      <p:nvSpPr>
                        <p:cNvPr id="22" name="正方形/長方形 21"/>
                        <p:cNvSpPr/>
                        <p:nvPr/>
                      </p:nvSpPr>
                      <p:spPr>
                        <a:xfrm>
                          <a:off x="7992162" y="5162330"/>
                          <a:ext cx="2459636" cy="581643"/>
                        </a:xfrm>
                        <a:prstGeom prst="rect">
                          <a:avLst/>
                        </a:prstGeom>
                      </p:spPr>
                      <p:txBody>
                        <a:bodyPr wrap="square">
                          <a:spAutoFit/>
                        </a:bodyPr>
                        <a:lstStyle/>
                        <a:p>
                          <a:pPr algn="just"/>
                          <a:r>
                            <a:rPr lang="ja-JP" altLang="en-US" sz="900" kern="100" dirty="0" err="1">
                              <a:latin typeface="HG丸ｺﾞｼｯｸM-PRO" panose="020F0600000000000000" pitchFamily="50" charset="-128"/>
                              <a:ea typeface="HG丸ｺﾞｼｯｸM-PRO" panose="020F0600000000000000" pitchFamily="50" charset="-128"/>
                              <a:cs typeface="Times New Roman"/>
                            </a:rPr>
                            <a:t>精神障がい</a:t>
                          </a:r>
                          <a:r>
                            <a:rPr lang="ja-JP" altLang="en-US" sz="900" kern="100" dirty="0">
                              <a:latin typeface="HG丸ｺﾞｼｯｸM-PRO" panose="020F0600000000000000" pitchFamily="50" charset="-128"/>
                              <a:ea typeface="HG丸ｺﾞｼｯｸM-PRO" panose="020F0600000000000000" pitchFamily="50" charset="-128"/>
                              <a:cs typeface="Times New Roman"/>
                            </a:rPr>
                            <a:t>者の訓練受け入れに理解と熱意ある事業所</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sp>
                      <p:nvSpPr>
                        <p:cNvPr id="23" name="テキスト ボックス 15"/>
                        <p:cNvSpPr txBox="1"/>
                        <p:nvPr/>
                      </p:nvSpPr>
                      <p:spPr>
                        <a:xfrm>
                          <a:off x="3502396" y="6028391"/>
                          <a:ext cx="688650" cy="36087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r>
                            <a:rPr lang="ja-JP" altLang="en-US" sz="1200" kern="100" dirty="0">
                              <a:ea typeface="HG丸ｺﾞｼｯｸM-PRO"/>
                              <a:cs typeface="Times New Roman"/>
                            </a:rPr>
                            <a:t>謝礼</a:t>
                          </a:r>
                          <a:endParaRPr lang="ja-JP" altLang="en-US" sz="1200" kern="100" dirty="0">
                            <a:ea typeface="ＭＳ 明朝"/>
                            <a:cs typeface="Times New Roman"/>
                          </a:endParaRPr>
                        </a:p>
                      </p:txBody>
                    </p:sp>
                    <p:sp>
                      <p:nvSpPr>
                        <p:cNvPr id="24" name="正方形/長方形 23"/>
                        <p:cNvSpPr/>
                        <p:nvPr/>
                      </p:nvSpPr>
                      <p:spPr>
                        <a:xfrm>
                          <a:off x="2230264" y="4312094"/>
                          <a:ext cx="1758066" cy="727054"/>
                        </a:xfrm>
                        <a:prstGeom prst="rect">
                          <a:avLst/>
                        </a:prstGeom>
                      </p:spPr>
                      <p:txBody>
                        <a:bodyPr wrap="square">
                          <a:spAutoFit/>
                        </a:bodyPr>
                        <a:lstStyle/>
                        <a:p>
                          <a:pPr algn="just"/>
                          <a:r>
                            <a:rPr lang="ja-JP" altLang="en-US" sz="1200" kern="100" dirty="0">
                              <a:latin typeface="HG丸ｺﾞｼｯｸM-PRO" panose="020F0600000000000000" pitchFamily="50" charset="-128"/>
                              <a:ea typeface="HG丸ｺﾞｼｯｸM-PRO" panose="020F0600000000000000" pitchFamily="50" charset="-128"/>
                              <a:cs typeface="Times New Roman"/>
                            </a:rPr>
                            <a:t>訓練継続のサポート</a:t>
                          </a:r>
                          <a:endParaRPr lang="en-US" altLang="ja-JP" sz="1200" kern="100" dirty="0">
                            <a:latin typeface="HG丸ｺﾞｼｯｸM-PRO" panose="020F0600000000000000" pitchFamily="50" charset="-128"/>
                            <a:ea typeface="HG丸ｺﾞｼｯｸM-PRO" panose="020F0600000000000000" pitchFamily="50" charset="-128"/>
                            <a:cs typeface="Times New Roman"/>
                          </a:endParaRPr>
                        </a:p>
                      </p:txBody>
                    </p:sp>
                    <p:sp>
                      <p:nvSpPr>
                        <p:cNvPr id="25" name="正方形/長方形 24"/>
                        <p:cNvSpPr/>
                        <p:nvPr/>
                      </p:nvSpPr>
                      <p:spPr>
                        <a:xfrm>
                          <a:off x="2392654" y="4615231"/>
                          <a:ext cx="1664241" cy="363526"/>
                        </a:xfrm>
                        <a:prstGeom prst="rect">
                          <a:avLst/>
                        </a:prstGeom>
                      </p:spPr>
                      <p:txBody>
                        <a:bodyPr wrap="none">
                          <a:spAutoFit/>
                        </a:bodyPr>
                        <a:lstStyle/>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（職場訪問・定期面談）</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sp>
                      <p:nvSpPr>
                        <p:cNvPr id="26" name="正方形/長方形 25"/>
                        <p:cNvSpPr/>
                        <p:nvPr/>
                      </p:nvSpPr>
                      <p:spPr>
                        <a:xfrm>
                          <a:off x="6864612" y="4329208"/>
                          <a:ext cx="1444104" cy="436233"/>
                        </a:xfrm>
                        <a:prstGeom prst="rect">
                          <a:avLst/>
                        </a:prstGeom>
                      </p:spPr>
                      <p:txBody>
                        <a:bodyPr wrap="none">
                          <a:spAutoFit/>
                        </a:bodyPr>
                        <a:lstStyle/>
                        <a:p>
                          <a:pPr algn="just"/>
                          <a:r>
                            <a:rPr lang="ja-JP" altLang="en-US" sz="1200" kern="100" dirty="0" err="1">
                              <a:latin typeface="HG丸ｺﾞｼｯｸM-PRO" panose="020F0600000000000000" pitchFamily="50" charset="-128"/>
                              <a:ea typeface="HG丸ｺﾞｼｯｸM-PRO" panose="020F0600000000000000" pitchFamily="50" charset="-128"/>
                              <a:cs typeface="Times New Roman"/>
                            </a:rPr>
                            <a:t>障がい</a:t>
                          </a:r>
                          <a:r>
                            <a:rPr lang="ja-JP" altLang="en-US" sz="1200" kern="100" dirty="0">
                              <a:latin typeface="HG丸ｺﾞｼｯｸM-PRO" panose="020F0600000000000000" pitchFamily="50" charset="-128"/>
                              <a:ea typeface="HG丸ｺﾞｼｯｸM-PRO" panose="020F0600000000000000" pitchFamily="50" charset="-128"/>
                              <a:cs typeface="Times New Roman"/>
                            </a:rPr>
                            <a:t>への配慮</a:t>
                          </a:r>
                          <a:endParaRPr lang="en-US" altLang="ja-JP" sz="1200" kern="100" dirty="0">
                            <a:latin typeface="HG丸ｺﾞｼｯｸM-PRO" panose="020F0600000000000000" pitchFamily="50" charset="-128"/>
                            <a:ea typeface="HG丸ｺﾞｼｯｸM-PRO" panose="020F0600000000000000" pitchFamily="50" charset="-128"/>
                            <a:cs typeface="Times New Roman"/>
                          </a:endParaRPr>
                        </a:p>
                      </p:txBody>
                    </p:sp>
                    <p:sp>
                      <p:nvSpPr>
                        <p:cNvPr id="27" name="正方形/長方形 26"/>
                        <p:cNvSpPr/>
                        <p:nvPr/>
                      </p:nvSpPr>
                      <p:spPr>
                        <a:xfrm>
                          <a:off x="4657799" y="3897176"/>
                          <a:ext cx="1906393" cy="399880"/>
                        </a:xfrm>
                        <a:prstGeom prst="rect">
                          <a:avLst/>
                        </a:prstGeom>
                      </p:spPr>
                      <p:txBody>
                        <a:bodyPr wrap="none">
                          <a:spAutoFit/>
                        </a:bodyPr>
                        <a:lstStyle/>
                        <a:p>
                          <a:pPr algn="just"/>
                          <a:r>
                            <a:rPr lang="ja-JP" altLang="en-US" sz="1050" kern="100" dirty="0">
                              <a:latin typeface="HG丸ｺﾞｼｯｸM-PRO" panose="020F0600000000000000" pitchFamily="50" charset="-128"/>
                              <a:ea typeface="HG丸ｺﾞｼｯｸM-PRO" panose="020F0600000000000000" pitchFamily="50" charset="-128"/>
                              <a:cs typeface="Times New Roman"/>
                            </a:rPr>
                            <a:t>就労や社会参加を目指す</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p:txBody>
                    </p:sp>
                    <p:sp>
                      <p:nvSpPr>
                        <p:cNvPr id="28" name="テキスト ボックス 15"/>
                        <p:cNvSpPr txBox="1"/>
                        <p:nvPr/>
                      </p:nvSpPr>
                      <p:spPr>
                        <a:xfrm>
                          <a:off x="6280052" y="6291774"/>
                          <a:ext cx="1205719" cy="18777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r>
                            <a:rPr lang="en-US" altLang="ja-JP" sz="900" kern="100" dirty="0">
                              <a:latin typeface="HG丸ｺﾞｼｯｸM-PRO" panose="020F0600000000000000" pitchFamily="50" charset="-128"/>
                              <a:ea typeface="HG丸ｺﾞｼｯｸM-PRO" panose="020F0600000000000000" pitchFamily="50" charset="-128"/>
                              <a:cs typeface="Times New Roman"/>
                            </a:rPr>
                            <a:t>1</a:t>
                          </a:r>
                          <a:r>
                            <a:rPr lang="ja-JP" altLang="en-US" sz="900" kern="100" dirty="0">
                              <a:latin typeface="HG丸ｺﾞｼｯｸM-PRO" panose="020F0600000000000000" pitchFamily="50" charset="-128"/>
                              <a:ea typeface="HG丸ｺﾞｼｯｸM-PRO" panose="020F0600000000000000" pitchFamily="50" charset="-128"/>
                              <a:cs typeface="Times New Roman"/>
                            </a:rPr>
                            <a:t>日</a:t>
                          </a:r>
                          <a:r>
                            <a:rPr lang="en-US" altLang="ja-JP" sz="900" kern="100" dirty="0">
                              <a:latin typeface="HG丸ｺﾞｼｯｸM-PRO" panose="020F0600000000000000" pitchFamily="50" charset="-128"/>
                              <a:ea typeface="HG丸ｺﾞｼｯｸM-PRO" panose="020F0600000000000000" pitchFamily="50" charset="-128"/>
                              <a:cs typeface="Times New Roman"/>
                            </a:rPr>
                            <a:t>1</a:t>
                          </a:r>
                          <a:r>
                            <a:rPr lang="ja-JP" altLang="en-US" sz="900" kern="100" dirty="0">
                              <a:latin typeface="HG丸ｺﾞｼｯｸM-PRO" panose="020F0600000000000000" pitchFamily="50" charset="-128"/>
                              <a:ea typeface="HG丸ｺﾞｼｯｸM-PRO" panose="020F0600000000000000" pitchFamily="50" charset="-128"/>
                              <a:cs typeface="Times New Roman"/>
                            </a:rPr>
                            <a:t>人につき</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sp>
                      <p:nvSpPr>
                        <p:cNvPr id="29" name="正方形/長方形 28"/>
                        <p:cNvSpPr/>
                        <p:nvPr/>
                      </p:nvSpPr>
                      <p:spPr>
                        <a:xfrm>
                          <a:off x="677418" y="4737690"/>
                          <a:ext cx="2192572" cy="1017876"/>
                        </a:xfrm>
                        <a:prstGeom prst="rect">
                          <a:avLst/>
                        </a:prstGeom>
                      </p:spPr>
                      <p:txBody>
                        <a:bodyPr wrap="none">
                          <a:spAutoFit/>
                        </a:bodyPr>
                        <a:lstStyle/>
                        <a:p>
                          <a:pPr algn="just"/>
                          <a:r>
                            <a:rPr lang="ja-JP" altLang="en-US" sz="900" kern="100" dirty="0" err="1">
                              <a:latin typeface="HG丸ｺﾞｼｯｸM-PRO" panose="020F0600000000000000" pitchFamily="50" charset="-128"/>
                              <a:ea typeface="HG丸ｺﾞｼｯｸM-PRO" panose="020F0600000000000000" pitchFamily="50" charset="-128"/>
                              <a:cs typeface="Times New Roman"/>
                            </a:rPr>
                            <a:t>障がい</a:t>
                          </a:r>
                          <a:r>
                            <a:rPr lang="ja-JP" altLang="en-US" sz="900" kern="100" dirty="0">
                              <a:latin typeface="HG丸ｺﾞｼｯｸM-PRO" panose="020F0600000000000000" pitchFamily="50" charset="-128"/>
                              <a:ea typeface="HG丸ｺﾞｼｯｸM-PRO" panose="020F0600000000000000" pitchFamily="50" charset="-128"/>
                              <a:cs typeface="Times New Roman"/>
                            </a:rPr>
                            <a:t>福祉サービス事業所</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（就移・就</a:t>
                          </a:r>
                          <a:r>
                            <a:rPr lang="en-US" altLang="ja-JP" sz="900" kern="100" dirty="0">
                              <a:latin typeface="HG丸ｺﾞｼｯｸM-PRO" panose="020F0600000000000000" pitchFamily="50" charset="-128"/>
                              <a:ea typeface="HG丸ｺﾞｼｯｸM-PRO" panose="020F0600000000000000" pitchFamily="50" charset="-128"/>
                              <a:cs typeface="Times New Roman"/>
                            </a:rPr>
                            <a:t>B</a:t>
                          </a:r>
                          <a:r>
                            <a:rPr lang="ja-JP" altLang="en-US" sz="900" kern="100" dirty="0">
                              <a:latin typeface="HG丸ｺﾞｼｯｸM-PRO" panose="020F0600000000000000" pitchFamily="50" charset="-128"/>
                              <a:ea typeface="HG丸ｺﾞｼｯｸM-PRO" panose="020F0600000000000000" pitchFamily="50" charset="-128"/>
                              <a:cs typeface="Times New Roman"/>
                            </a:rPr>
                            <a:t>など）、</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障害者就業・生活支援センター、</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デイケア、クリニックなど</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grpSp>
                  <p:sp>
                    <p:nvSpPr>
                      <p:cNvPr id="17" name="テキスト ボックス 15"/>
                      <p:cNvSpPr txBox="1"/>
                      <p:nvPr/>
                    </p:nvSpPr>
                    <p:spPr>
                      <a:xfrm>
                        <a:off x="3289451" y="5097589"/>
                        <a:ext cx="1222965" cy="2755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（月</a:t>
                        </a:r>
                        <a:r>
                          <a:rPr lang="en-US" altLang="ja-JP" sz="900" kern="100" dirty="0">
                            <a:latin typeface="HG丸ｺﾞｼｯｸM-PRO" panose="020F0600000000000000" pitchFamily="50" charset="-128"/>
                            <a:ea typeface="HG丸ｺﾞｼｯｸM-PRO" panose="020F0600000000000000" pitchFamily="50" charset="-128"/>
                            <a:cs typeface="Times New Roman"/>
                          </a:rPr>
                          <a:t>5,000</a:t>
                        </a:r>
                        <a:r>
                          <a:rPr lang="ja-JP" altLang="en-US" sz="900" kern="100" dirty="0">
                            <a:latin typeface="HG丸ｺﾞｼｯｸM-PRO" panose="020F0600000000000000" pitchFamily="50" charset="-128"/>
                            <a:ea typeface="HG丸ｺﾞｼｯｸM-PRO" panose="020F0600000000000000" pitchFamily="50" charset="-128"/>
                            <a:cs typeface="Times New Roman"/>
                          </a:rPr>
                          <a:t>円）</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grpSp>
                <p:sp>
                  <p:nvSpPr>
                    <p:cNvPr id="15" name="角丸四角形 14"/>
                    <p:cNvSpPr/>
                    <p:nvPr/>
                  </p:nvSpPr>
                  <p:spPr>
                    <a:xfrm>
                      <a:off x="909583" y="5533647"/>
                      <a:ext cx="1630488" cy="37649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ea typeface="HG丸ｺﾞｼｯｸM-PRO"/>
                          <a:cs typeface="Times New Roman"/>
                        </a:rPr>
                        <a:t>支援機関</a:t>
                      </a:r>
                      <a:endParaRPr lang="ja-JP" altLang="en-US" sz="1500" b="1" kern="100" dirty="0">
                        <a:ea typeface="ＭＳ 明朝"/>
                        <a:cs typeface="Times New Roman"/>
                      </a:endParaRPr>
                    </a:p>
                  </p:txBody>
                </p:sp>
              </p:grpSp>
              <p:sp>
                <p:nvSpPr>
                  <p:cNvPr id="13" name="正方形/長方形 12"/>
                  <p:cNvSpPr/>
                  <p:nvPr/>
                </p:nvSpPr>
                <p:spPr>
                  <a:xfrm>
                    <a:off x="6864967" y="5137420"/>
                    <a:ext cx="1238730" cy="515006"/>
                  </a:xfrm>
                  <a:prstGeom prst="rect">
                    <a:avLst/>
                  </a:prstGeom>
                </p:spPr>
                <p:txBody>
                  <a:bodyPr wrap="square">
                    <a:spAutoFit/>
                  </a:bodyPr>
                  <a:lstStyle/>
                  <a:p>
                    <a:pPr algn="just"/>
                    <a:r>
                      <a:rPr lang="ja-JP" altLang="en-US" sz="900" kern="100" dirty="0">
                        <a:latin typeface="HG丸ｺﾞｼｯｸM-PRO" panose="020F0600000000000000" pitchFamily="50" charset="-128"/>
                        <a:ea typeface="HG丸ｺﾞｼｯｸM-PRO" panose="020F0600000000000000" pitchFamily="50" charset="-128"/>
                        <a:cs typeface="Times New Roman"/>
                      </a:rPr>
                      <a:t>仕事（訓練）</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a:p>
                    <a:pPr algn="just"/>
                    <a:r>
                      <a:rPr lang="ja-JP" altLang="en-US" sz="900" kern="100" dirty="0" err="1">
                        <a:latin typeface="HG丸ｺﾞｼｯｸM-PRO" panose="020F0600000000000000" pitchFamily="50" charset="-128"/>
                        <a:ea typeface="HG丸ｺﾞｼｯｸM-PRO" panose="020F0600000000000000" pitchFamily="50" charset="-128"/>
                        <a:cs typeface="Times New Roman"/>
                      </a:rPr>
                      <a:t>への</a:t>
                    </a:r>
                    <a:r>
                      <a:rPr lang="ja-JP" altLang="en-US" sz="900" kern="100" dirty="0">
                        <a:latin typeface="HG丸ｺﾞｼｯｸM-PRO" panose="020F0600000000000000" pitchFamily="50" charset="-128"/>
                        <a:ea typeface="HG丸ｺﾞｼｯｸM-PRO" panose="020F0600000000000000" pitchFamily="50" charset="-128"/>
                        <a:cs typeface="Times New Roman"/>
                      </a:rPr>
                      <a:t>従事</a:t>
                    </a:r>
                    <a:endParaRPr lang="en-US" altLang="ja-JP" sz="900" kern="100" dirty="0">
                      <a:latin typeface="HG丸ｺﾞｼｯｸM-PRO" panose="020F0600000000000000" pitchFamily="50" charset="-128"/>
                      <a:ea typeface="HG丸ｺﾞｼｯｸM-PRO" panose="020F0600000000000000" pitchFamily="50" charset="-128"/>
                      <a:cs typeface="Times New Roman"/>
                    </a:endParaRPr>
                  </a:p>
                </p:txBody>
              </p:sp>
            </p:grpSp>
            <p:sp>
              <p:nvSpPr>
                <p:cNvPr id="11" name="左矢印 10"/>
                <p:cNvSpPr/>
                <p:nvPr/>
              </p:nvSpPr>
              <p:spPr>
                <a:xfrm rot="1534568">
                  <a:off x="19892231" y="4585041"/>
                  <a:ext cx="2243948" cy="180000"/>
                </a:xfrm>
                <a:prstGeom prst="leftArrow">
                  <a:avLst>
                    <a:gd name="adj1" fmla="val 50000"/>
                    <a:gd name="adj2" fmla="val 61199"/>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grpSp>
          <p:sp>
            <p:nvSpPr>
              <p:cNvPr id="9" name="テキスト ボックス 8"/>
              <p:cNvSpPr txBox="1"/>
              <p:nvPr/>
            </p:nvSpPr>
            <p:spPr>
              <a:xfrm>
                <a:off x="12940829" y="3264051"/>
                <a:ext cx="2588149" cy="429172"/>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○訓練のシステム</a:t>
                </a:r>
              </a:p>
            </p:txBody>
          </p:sp>
        </p:grpSp>
      </p:grpSp>
      <p:sp>
        <p:nvSpPr>
          <p:cNvPr id="38" name="対角する 2 つの角を切り取った四角形 37"/>
          <p:cNvSpPr/>
          <p:nvPr/>
        </p:nvSpPr>
        <p:spPr>
          <a:xfrm>
            <a:off x="0" y="-490"/>
            <a:ext cx="9906000" cy="354572"/>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大阪府精神障がい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者社会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生活適応訓練事業</a:t>
            </a:r>
          </a:p>
        </p:txBody>
      </p:sp>
      <p:sp>
        <p:nvSpPr>
          <p:cNvPr id="39" name="テキスト ボックス 38"/>
          <p:cNvSpPr txBox="1"/>
          <p:nvPr/>
        </p:nvSpPr>
        <p:spPr>
          <a:xfrm>
            <a:off x="8579059" y="24036"/>
            <a:ext cx="1116107" cy="297517"/>
          </a:xfrm>
          <a:prstGeom prst="rect">
            <a:avLst/>
          </a:prstGeom>
          <a:solidFill>
            <a:schemeClr val="bg1"/>
          </a:solidFill>
          <a:ln>
            <a:solidFill>
              <a:schemeClr val="tx1"/>
            </a:solidFill>
          </a:ln>
        </p:spPr>
        <p:txBody>
          <a:bodyPr wrap="square" rtlCol="0">
            <a:spAutoFit/>
          </a:bodyPr>
          <a:lstStyle/>
          <a:p>
            <a:pPr>
              <a:lnSpc>
                <a:spcPts val="1600"/>
              </a:lnSpc>
            </a:pP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資料３</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123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63058135"/>
              </p:ext>
            </p:extLst>
          </p:nvPr>
        </p:nvGraphicFramePr>
        <p:xfrm>
          <a:off x="128464" y="288529"/>
          <a:ext cx="9649072" cy="2852439"/>
        </p:xfrm>
        <a:graphic>
          <a:graphicData uri="http://schemas.openxmlformats.org/drawingml/2006/table">
            <a:tbl>
              <a:tblPr firstRow="1" bandRow="1">
                <a:tableStyleId>{5C22544A-7EE6-4342-B048-85BDC9FD1C3A}</a:tableStyleId>
              </a:tblPr>
              <a:tblGrid>
                <a:gridCol w="744066">
                  <a:extLst>
                    <a:ext uri="{9D8B030D-6E8A-4147-A177-3AD203B41FA5}">
                      <a16:colId xmlns:a16="http://schemas.microsoft.com/office/drawing/2014/main" val="2597787310"/>
                    </a:ext>
                  </a:extLst>
                </a:gridCol>
                <a:gridCol w="4452503">
                  <a:extLst>
                    <a:ext uri="{9D8B030D-6E8A-4147-A177-3AD203B41FA5}">
                      <a16:colId xmlns:a16="http://schemas.microsoft.com/office/drawing/2014/main" val="1712841494"/>
                    </a:ext>
                  </a:extLst>
                </a:gridCol>
                <a:gridCol w="4452503">
                  <a:extLst>
                    <a:ext uri="{9D8B030D-6E8A-4147-A177-3AD203B41FA5}">
                      <a16:colId xmlns:a16="http://schemas.microsoft.com/office/drawing/2014/main" val="3023027337"/>
                    </a:ext>
                  </a:extLst>
                </a:gridCol>
              </a:tblGrid>
              <a:tr h="163044">
                <a:tc>
                  <a:txBody>
                    <a:bodyPr/>
                    <a:lstStyle/>
                    <a:p>
                      <a:pPr algn="ctr"/>
                      <a:endParaRPr kumimoji="1" lang="ja-JP" altLang="en-US" sz="1100" b="1" dirty="0">
                        <a:solidFill>
                          <a:schemeClr val="bg1"/>
                        </a:solidFill>
                        <a:latin typeface="HG丸ｺﾞｼｯｸM-PRO" panose="020F0600000000000000" pitchFamily="50" charset="-128"/>
                        <a:ea typeface="HG丸ｺﾞｼｯｸM-PRO" panose="020F0600000000000000" pitchFamily="50" charset="-128"/>
                      </a:endParaRPr>
                    </a:p>
                  </a:txBody>
                  <a:tcPr marL="68580" marR="68580" marT="34290" marB="34290" anchor="ctr">
                    <a:solidFill>
                      <a:srgbClr val="0070C0"/>
                    </a:solidFill>
                  </a:tcPr>
                </a:tc>
                <a:tc>
                  <a:txBody>
                    <a:bodyPr/>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社会参加コース</a:t>
                      </a:r>
                    </a:p>
                  </a:txBody>
                  <a:tcPr marL="68580" marR="68580" marT="34290" marB="34290" anchor="ctr">
                    <a:solidFill>
                      <a:srgbClr val="0070C0"/>
                    </a:solidFill>
                  </a:tcPr>
                </a:tc>
                <a:tc>
                  <a:txBody>
                    <a:bodyPr/>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就労準備コース</a:t>
                      </a:r>
                    </a:p>
                  </a:txBody>
                  <a:tcPr marL="68580" marR="68580" marT="34290" marB="34290" anchor="ctr">
                    <a:solidFill>
                      <a:srgbClr val="0070C0"/>
                    </a:solidFill>
                  </a:tcPr>
                </a:tc>
                <a:extLst>
                  <a:ext uri="{0D108BD9-81ED-4DB2-BD59-A6C34878D82A}">
                    <a16:rowId xmlns:a16="http://schemas.microsoft.com/office/drawing/2014/main" val="1994739793"/>
                  </a:ext>
                </a:extLst>
              </a:tr>
              <a:tr h="1260268">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コース</a:t>
                      </a:r>
                      <a:endParaRPr kumimoji="1" lang="en-US" altLang="ja-JP" sz="1200" dirty="0">
                        <a:latin typeface="HG丸ｺﾞｼｯｸM-PRO" panose="020F0600000000000000" pitchFamily="50" charset="-128"/>
                        <a:ea typeface="HG丸ｺﾞｼｯｸM-PRO" panose="020F0600000000000000" pitchFamily="50" charset="-128"/>
                      </a:endParaRPr>
                    </a:p>
                    <a:p>
                      <a:pPr algn="ctr"/>
                      <a:r>
                        <a:rPr kumimoji="1" lang="ja-JP" altLang="en-US" sz="1200" dirty="0">
                          <a:latin typeface="HG丸ｺﾞｼｯｸM-PRO" panose="020F0600000000000000" pitchFamily="50" charset="-128"/>
                          <a:ea typeface="HG丸ｺﾞｼｯｸM-PRO" panose="020F0600000000000000" pitchFamily="50" charset="-128"/>
                        </a:rPr>
                        <a:t>概要</a:t>
                      </a: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病院やデイケアなどに通いつつ、社会に出る一歩として、企業などでの仕事を通じて生活リズムを整えたり、社会に出てやっていけるのかを確かめ成功体験の積み上げを行ったり、失敗や気づきの機会とすることを目的に訓練を行う。</a:t>
                      </a: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就労系障害福祉サービス事業所（就労移行支援事業所・就労継続支援Ｂ型事業所）などに通いつつ、企業などでの仕事を通じての一定期間に亘る訓練を行うことで、就労を目指す</a:t>
                      </a:r>
                      <a:r>
                        <a:rPr kumimoji="1" lang="ja-JP" altLang="en-US" sz="1200" dirty="0" err="1">
                          <a:latin typeface="HG丸ｺﾞｼｯｸM-PRO" panose="020F0600000000000000" pitchFamily="50" charset="-128"/>
                          <a:ea typeface="HG丸ｺﾞｼｯｸM-PRO" panose="020F0600000000000000" pitchFamily="50" charset="-128"/>
                        </a:rPr>
                        <a:t>精神障がい</a:t>
                      </a:r>
                      <a:r>
                        <a:rPr kumimoji="1" lang="ja-JP" altLang="en-US" sz="1200" dirty="0">
                          <a:latin typeface="HG丸ｺﾞｼｯｸM-PRO" panose="020F0600000000000000" pitchFamily="50" charset="-128"/>
                          <a:ea typeface="HG丸ｺﾞｼｯｸM-PRO" panose="020F0600000000000000" pitchFamily="50" charset="-128"/>
                        </a:rPr>
                        <a:t>者が、個々様々な課題を克服したり、特性を伸ばすことが、時間をかけて行え、就労準備性を着実に高めていくことで、企業等への就労を目指す。</a:t>
                      </a:r>
                    </a:p>
                  </a:txBody>
                  <a:tcPr marL="68580" marR="68580" marT="34290" marB="34290" anchor="ctr"/>
                </a:tc>
                <a:extLst>
                  <a:ext uri="{0D108BD9-81ED-4DB2-BD59-A6C34878D82A}">
                    <a16:rowId xmlns:a16="http://schemas.microsoft.com/office/drawing/2014/main" val="1681700543"/>
                  </a:ext>
                </a:extLst>
              </a:tr>
              <a:tr h="866993">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対象者</a:t>
                      </a: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①デイケア利用者</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②地域活動支援センター利用者</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③福祉サービス（生活訓練、生活介護）利用者</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④福祉サービス（就労継続</a:t>
                      </a:r>
                      <a:r>
                        <a:rPr kumimoji="1" lang="en-US" altLang="ja-JP" sz="1200" dirty="0">
                          <a:latin typeface="HG丸ｺﾞｼｯｸM-PRO" panose="020F0600000000000000" pitchFamily="50" charset="-128"/>
                          <a:ea typeface="HG丸ｺﾞｼｯｸM-PRO" panose="020F0600000000000000" pitchFamily="50" charset="-128"/>
                        </a:rPr>
                        <a:t>B</a:t>
                      </a:r>
                      <a:r>
                        <a:rPr kumimoji="1" lang="ja-JP" altLang="en-US" sz="1200" dirty="0">
                          <a:latin typeface="HG丸ｺﾞｼｯｸM-PRO" panose="020F0600000000000000" pitchFamily="50" charset="-128"/>
                          <a:ea typeface="HG丸ｺﾞｼｯｸM-PRO" panose="020F0600000000000000" pitchFamily="50" charset="-128"/>
                        </a:rPr>
                        <a:t>型）利用者</a:t>
                      </a: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①福祉サービス（就労移行、就労継続</a:t>
                      </a:r>
                      <a:r>
                        <a:rPr kumimoji="1" lang="en-US" altLang="ja-JP" sz="1200" dirty="0">
                          <a:latin typeface="HG丸ｺﾞｼｯｸM-PRO" panose="020F0600000000000000" pitchFamily="50" charset="-128"/>
                          <a:ea typeface="HG丸ｺﾞｼｯｸM-PRO" panose="020F0600000000000000" pitchFamily="50" charset="-128"/>
                        </a:rPr>
                        <a:t>B</a:t>
                      </a:r>
                      <a:r>
                        <a:rPr kumimoji="1" lang="ja-JP" altLang="en-US" sz="1200" dirty="0">
                          <a:latin typeface="HG丸ｺﾞｼｯｸM-PRO" panose="020F0600000000000000" pitchFamily="50" charset="-128"/>
                          <a:ea typeface="HG丸ｺﾞｼｯｸM-PRO" panose="020F0600000000000000" pitchFamily="50" charset="-128"/>
                        </a:rPr>
                        <a:t>型）</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②就ポツから支援を受ける求職者</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③デイケア利用者</a:t>
                      </a:r>
                    </a:p>
                  </a:txBody>
                  <a:tcPr marL="68580" marR="68580" marT="34290" marB="34290" anchor="ctr"/>
                </a:tc>
                <a:extLst>
                  <a:ext uri="{0D108BD9-81ED-4DB2-BD59-A6C34878D82A}">
                    <a16:rowId xmlns:a16="http://schemas.microsoft.com/office/drawing/2014/main" val="1388599490"/>
                  </a:ext>
                </a:extLst>
              </a:tr>
              <a:tr h="473718">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目標</a:t>
                      </a: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・生活リズムや病状の安定</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・現状に比べより就労に向けた支援につながる</a:t>
                      </a:r>
                      <a:endParaRPr kumimoji="1" lang="en-US" altLang="ja-JP" sz="1200" dirty="0">
                        <a:latin typeface="HG丸ｺﾞｼｯｸM-PRO" panose="020F0600000000000000" pitchFamily="50" charset="-128"/>
                        <a:ea typeface="HG丸ｺﾞｼｯｸM-PRO" panose="020F0600000000000000" pitchFamily="50" charset="-128"/>
                      </a:endParaRPr>
                    </a:p>
                  </a:txBody>
                  <a:tcPr marL="68580" marR="68580" marT="34290" marB="34290"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・一般就労</a:t>
                      </a:r>
                    </a:p>
                  </a:txBody>
                  <a:tcPr marL="68580" marR="68580" marT="34290" marB="34290" anchor="ctr"/>
                </a:tc>
                <a:extLst>
                  <a:ext uri="{0D108BD9-81ED-4DB2-BD59-A6C34878D82A}">
                    <a16:rowId xmlns:a16="http://schemas.microsoft.com/office/drawing/2014/main" val="3883977590"/>
                  </a:ext>
                </a:extLst>
              </a:tr>
            </a:tbl>
          </a:graphicData>
        </a:graphic>
      </p:graphicFrame>
      <p:sp>
        <p:nvSpPr>
          <p:cNvPr id="5" name="テキスト ボックス 4"/>
          <p:cNvSpPr txBox="1"/>
          <p:nvPr/>
        </p:nvSpPr>
        <p:spPr>
          <a:xfrm>
            <a:off x="128464" y="3140968"/>
            <a:ext cx="3851920"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○対象者と既存の支援に</a:t>
            </a:r>
            <a:r>
              <a:rPr lang="ja-JP" altLang="en-US" sz="1400" dirty="0" smtClean="0">
                <a:latin typeface="HG丸ｺﾞｼｯｸM-PRO" panose="020F0600000000000000" pitchFamily="50" charset="-128"/>
                <a:ea typeface="HG丸ｺﾞｼｯｸM-PRO" panose="020F0600000000000000" pitchFamily="50" charset="-128"/>
              </a:rPr>
              <a:t>ついて（イメージ）</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6246254" y="3376737"/>
            <a:ext cx="3613029" cy="2959669"/>
          </a:xfrm>
          <a:prstGeom prst="roundRect">
            <a:avLst>
              <a:gd name="adj" fmla="val 6429"/>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100" dirty="0">
                <a:latin typeface="HG丸ｺﾞｼｯｸM-PRO" panose="020F0600000000000000" pitchFamily="50" charset="-128"/>
                <a:ea typeface="HG丸ｺﾞｼｯｸM-PRO" panose="020F0600000000000000" pitchFamily="50" charset="-128"/>
              </a:rPr>
              <a:t>◎既存の福祉サービスにおける実習上限（</a:t>
            </a:r>
            <a:r>
              <a:rPr lang="ja-JP" altLang="en-US" sz="1100" dirty="0" smtClean="0">
                <a:latin typeface="HG丸ｺﾞｼｯｸM-PRO" panose="020F0600000000000000" pitchFamily="50" charset="-128"/>
                <a:ea typeface="HG丸ｺﾞｼｯｸM-PRO" panose="020F0600000000000000" pitchFamily="50" charset="-128"/>
              </a:rPr>
              <a:t>施設外支</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援</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180</a:t>
            </a:r>
            <a:r>
              <a:rPr lang="ja-JP" altLang="en-US" sz="1100" dirty="0">
                <a:latin typeface="HG丸ｺﾞｼｯｸM-PRO" panose="020F0600000000000000" pitchFamily="50" charset="-128"/>
                <a:ea typeface="HG丸ｺﾞｼｯｸM-PRO" panose="020F0600000000000000" pitchFamily="50" charset="-128"/>
              </a:rPr>
              <a:t>日）を超え、最大２年間に</a:t>
            </a:r>
            <a:r>
              <a:rPr lang="ja-JP" altLang="en-US" sz="1100" dirty="0" smtClean="0">
                <a:latin typeface="HG丸ｺﾞｼｯｸM-PRO" panose="020F0600000000000000" pitchFamily="50" charset="-128"/>
                <a:ea typeface="HG丸ｺﾞｼｯｸM-PRO" panose="020F0600000000000000" pitchFamily="50" charset="-128"/>
              </a:rPr>
              <a:t>亘って</a:t>
            </a:r>
            <a:r>
              <a:rPr lang="ja-JP" altLang="en-US" sz="1100" dirty="0">
                <a:latin typeface="HG丸ｺﾞｼｯｸM-PRO" panose="020F0600000000000000" pitchFamily="50" charset="-128"/>
                <a:ea typeface="HG丸ｺﾞｼｯｸM-PRO" panose="020F0600000000000000" pitchFamily="50" charset="-128"/>
              </a:rPr>
              <a:t>訓練</a:t>
            </a:r>
            <a:r>
              <a:rPr lang="ja-JP" altLang="en-US" sz="1100" dirty="0" smtClean="0">
                <a:latin typeface="HG丸ｺﾞｼｯｸM-PRO" panose="020F0600000000000000" pitchFamily="50" charset="-128"/>
                <a:ea typeface="HG丸ｺﾞｼｯｸM-PRO" panose="020F0600000000000000" pitchFamily="50" charset="-128"/>
              </a:rPr>
              <a:t>を</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行う</a:t>
            </a:r>
            <a:r>
              <a:rPr lang="ja-JP" altLang="en-US" sz="1100" dirty="0">
                <a:latin typeface="HG丸ｺﾞｼｯｸM-PRO" panose="020F0600000000000000" pitchFamily="50" charset="-128"/>
                <a:ea typeface="HG丸ｺﾞｼｯｸM-PRO" panose="020F0600000000000000" pitchFamily="50" charset="-128"/>
              </a:rPr>
              <a:t>ことができる。</a:t>
            </a:r>
            <a:endParaRPr lang="en-US" altLang="ja-JP" sz="1100" dirty="0">
              <a:latin typeface="HG丸ｺﾞｼｯｸM-PRO" panose="020F0600000000000000" pitchFamily="50" charset="-128"/>
              <a:ea typeface="HG丸ｺﾞｼｯｸM-PRO" panose="020F0600000000000000" pitchFamily="50" charset="-128"/>
            </a:endParaRPr>
          </a:p>
          <a:p>
            <a:pPr>
              <a:lnSpc>
                <a:spcPts val="400"/>
              </a:lnSpc>
            </a:pP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◎長期に亘り訓練が可能なことや、適宜関係者が相談</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のうえ訓練内容を修正できることから、十分な期間</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をとって訓練生のペースで少しずつ段階を踏んで成</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功体験やスキルを積み重ねることができる。</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400"/>
              </a:lnSpc>
            </a:pP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◎就労だけに限らず、また、</a:t>
            </a:r>
            <a:r>
              <a:rPr lang="ja-JP" altLang="en-US" sz="1100" dirty="0" err="1">
                <a:latin typeface="HG丸ｺﾞｼｯｸM-PRO" panose="020F0600000000000000" pitchFamily="50" charset="-128"/>
                <a:ea typeface="HG丸ｺﾞｼｯｸM-PRO" panose="020F0600000000000000" pitchFamily="50" charset="-128"/>
              </a:rPr>
              <a:t>障がい</a:t>
            </a:r>
            <a:r>
              <a:rPr lang="ja-JP" altLang="en-US" sz="1100" dirty="0">
                <a:latin typeface="HG丸ｺﾞｼｯｸM-PRO" panose="020F0600000000000000" pitchFamily="50" charset="-128"/>
                <a:ea typeface="HG丸ｺﾞｼｯｸM-PRO" panose="020F0600000000000000" pitchFamily="50" charset="-128"/>
              </a:rPr>
              <a:t>福祉</a:t>
            </a:r>
            <a:r>
              <a:rPr lang="ja-JP" altLang="en-US" sz="1100" dirty="0" smtClean="0">
                <a:latin typeface="HG丸ｺﾞｼｯｸM-PRO" panose="020F0600000000000000" pitchFamily="50" charset="-128"/>
                <a:ea typeface="HG丸ｺﾞｼｯｸM-PRO" panose="020F0600000000000000" pitchFamily="50" charset="-128"/>
              </a:rPr>
              <a:t>サービスの</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利用</a:t>
            </a:r>
            <a:r>
              <a:rPr lang="ja-JP" altLang="en-US" sz="1100" dirty="0">
                <a:latin typeface="HG丸ｺﾞｼｯｸM-PRO" panose="020F0600000000000000" pitchFamily="50" charset="-128"/>
                <a:ea typeface="HG丸ｺﾞｼｯｸM-PRO" panose="020F0600000000000000" pitchFamily="50" charset="-128"/>
              </a:rPr>
              <a:t>の有無に関わらず、様々な</a:t>
            </a:r>
            <a:r>
              <a:rPr lang="ja-JP" altLang="en-US" sz="1100" dirty="0" smtClean="0">
                <a:latin typeface="HG丸ｺﾞｼｯｸM-PRO" panose="020F0600000000000000" pitchFamily="50" charset="-128"/>
                <a:ea typeface="HG丸ｺﾞｼｯｸM-PRO" panose="020F0600000000000000" pitchFamily="50" charset="-128"/>
              </a:rPr>
              <a:t>ステージの精神障</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が</a:t>
            </a:r>
            <a:r>
              <a:rPr lang="ja-JP" altLang="en-US" sz="1100" dirty="0" err="1" smtClean="0">
                <a:latin typeface="HG丸ｺﾞｼｯｸM-PRO" panose="020F0600000000000000" pitchFamily="50" charset="-128"/>
                <a:ea typeface="HG丸ｺﾞｼｯｸM-PRO" panose="020F0600000000000000" pitchFamily="50" charset="-128"/>
              </a:rPr>
              <a:t>い</a:t>
            </a:r>
            <a:r>
              <a:rPr lang="ja-JP" altLang="en-US" sz="1100" dirty="0" smtClean="0">
                <a:latin typeface="HG丸ｺﾞｼｯｸM-PRO" panose="020F0600000000000000" pitchFamily="50" charset="-128"/>
                <a:ea typeface="HG丸ｺﾞｼｯｸM-PRO" panose="020F0600000000000000" pitchFamily="50" charset="-128"/>
              </a:rPr>
              <a:t>者</a:t>
            </a:r>
            <a:r>
              <a:rPr lang="ja-JP" altLang="en-US" sz="1100" dirty="0">
                <a:latin typeface="HG丸ｺﾞｼｯｸM-PRO" panose="020F0600000000000000" pitchFamily="50" charset="-128"/>
                <a:ea typeface="HG丸ｺﾞｼｯｸM-PRO" panose="020F0600000000000000" pitchFamily="50" charset="-128"/>
              </a:rPr>
              <a:t>に対応が可能。</a:t>
            </a:r>
            <a:endParaRPr lang="en-US" altLang="ja-JP" sz="1100" dirty="0">
              <a:latin typeface="HG丸ｺﾞｼｯｸM-PRO" panose="020F0600000000000000" pitchFamily="50" charset="-128"/>
              <a:ea typeface="HG丸ｺﾞｼｯｸM-PRO" panose="020F0600000000000000" pitchFamily="50" charset="-128"/>
            </a:endParaRPr>
          </a:p>
          <a:p>
            <a:pPr>
              <a:lnSpc>
                <a:spcPts val="400"/>
              </a:lnSpc>
            </a:pP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◆推進委員会の委員から支援機関等に対して</a:t>
            </a:r>
            <a:r>
              <a:rPr lang="ja-JP" altLang="en-US" sz="1100" dirty="0" smtClean="0">
                <a:latin typeface="HG丸ｺﾞｼｯｸM-PRO" panose="020F0600000000000000" pitchFamily="50" charset="-128"/>
                <a:ea typeface="HG丸ｺﾞｼｯｸM-PRO" panose="020F0600000000000000" pitchFamily="50" charset="-128"/>
              </a:rPr>
              <a:t>、訓練</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予定者</a:t>
            </a:r>
            <a:r>
              <a:rPr lang="ja-JP" altLang="en-US" sz="1100" dirty="0">
                <a:latin typeface="HG丸ｺﾞｼｯｸM-PRO" panose="020F0600000000000000" pitchFamily="50" charset="-128"/>
                <a:ea typeface="HG丸ｺﾞｼｯｸM-PRO" panose="020F0600000000000000" pitchFamily="50" charset="-128"/>
              </a:rPr>
              <a:t>のアセスメントとそれを</a:t>
            </a:r>
            <a:r>
              <a:rPr lang="ja-JP" altLang="en-US" sz="1100" dirty="0" smtClean="0">
                <a:latin typeface="HG丸ｺﾞｼｯｸM-PRO" panose="020F0600000000000000" pitchFamily="50" charset="-128"/>
                <a:ea typeface="HG丸ｺﾞｼｯｸM-PRO" panose="020F0600000000000000" pitchFamily="50" charset="-128"/>
              </a:rPr>
              <a:t>踏まえた訓練実施</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に際して</a:t>
            </a:r>
            <a:r>
              <a:rPr lang="ja-JP" altLang="en-US" sz="1100" dirty="0">
                <a:latin typeface="HG丸ｺﾞｼｯｸM-PRO" panose="020F0600000000000000" pitchFamily="50" charset="-128"/>
                <a:ea typeface="HG丸ｺﾞｼｯｸM-PRO" panose="020F0600000000000000" pitchFamily="50" charset="-128"/>
              </a:rPr>
              <a:t>の留意点や配慮事項など</a:t>
            </a:r>
            <a:r>
              <a:rPr lang="ja-JP" altLang="en-US" sz="1100" dirty="0" smtClean="0">
                <a:latin typeface="HG丸ｺﾞｼｯｸM-PRO" panose="020F0600000000000000" pitchFamily="50" charset="-128"/>
                <a:ea typeface="HG丸ｺﾞｼｯｸM-PRO" panose="020F0600000000000000" pitchFamily="50" charset="-128"/>
              </a:rPr>
              <a:t>の助言</a:t>
            </a:r>
            <a:r>
              <a:rPr lang="ja-JP" altLang="en-US" sz="1100" dirty="0">
                <a:latin typeface="HG丸ｺﾞｼｯｸM-PRO" panose="020F0600000000000000" pitchFamily="50" charset="-128"/>
                <a:ea typeface="HG丸ｺﾞｼｯｸM-PRO" panose="020F0600000000000000" pitchFamily="50" charset="-128"/>
              </a:rPr>
              <a:t>や訓練</a:t>
            </a:r>
            <a:r>
              <a:rPr lang="ja-JP" altLang="en-US" sz="1100" dirty="0" smtClean="0">
                <a:latin typeface="HG丸ｺﾞｼｯｸM-PRO" panose="020F0600000000000000" pitchFamily="50" charset="-128"/>
                <a:ea typeface="HG丸ｺﾞｼｯｸM-PRO" panose="020F0600000000000000" pitchFamily="50" charset="-128"/>
              </a:rPr>
              <a:t>の</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評価が得られる</a:t>
            </a:r>
            <a:r>
              <a:rPr lang="ja-JP" altLang="en-US" sz="1100" dirty="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nSpc>
                <a:spcPts val="400"/>
              </a:lnSpc>
            </a:pP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■協力事業所としての訓練参加により、企業</a:t>
            </a:r>
            <a:r>
              <a:rPr lang="ja-JP" altLang="en-US" sz="1100" dirty="0" smtClean="0">
                <a:latin typeface="HG丸ｺﾞｼｯｸM-PRO" panose="020F0600000000000000" pitchFamily="50" charset="-128"/>
                <a:ea typeface="HG丸ｺﾞｼｯｸM-PRO" panose="020F0600000000000000" pitchFamily="50" charset="-128"/>
              </a:rPr>
              <a:t>にも精</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err="1" smtClean="0">
                <a:latin typeface="HG丸ｺﾞｼｯｸM-PRO" panose="020F0600000000000000" pitchFamily="50" charset="-128"/>
                <a:ea typeface="HG丸ｺﾞｼｯｸM-PRO" panose="020F0600000000000000" pitchFamily="50" charset="-128"/>
              </a:rPr>
              <a:t>神障</a:t>
            </a:r>
            <a:r>
              <a:rPr lang="ja-JP" altLang="en-US" sz="1100" dirty="0" err="1">
                <a:latin typeface="HG丸ｺﾞｼｯｸM-PRO" panose="020F0600000000000000" pitchFamily="50" charset="-128"/>
                <a:ea typeface="HG丸ｺﾞｼｯｸM-PRO" panose="020F0600000000000000" pitchFamily="50" charset="-128"/>
              </a:rPr>
              <a:t>がい</a:t>
            </a:r>
            <a:r>
              <a:rPr lang="ja-JP" altLang="en-US" sz="1100" dirty="0">
                <a:latin typeface="HG丸ｺﾞｼｯｸM-PRO" panose="020F0600000000000000" pitchFamily="50" charset="-128"/>
                <a:ea typeface="HG丸ｺﾞｼｯｸM-PRO" panose="020F0600000000000000" pitchFamily="50" charset="-128"/>
              </a:rPr>
              <a:t>者への理解や雇用スキルの</a:t>
            </a:r>
            <a:r>
              <a:rPr lang="ja-JP" altLang="en-US" sz="1100" dirty="0" smtClean="0">
                <a:latin typeface="HG丸ｺﾞｼｯｸM-PRO" panose="020F0600000000000000" pitchFamily="50" charset="-128"/>
                <a:ea typeface="HG丸ｺﾞｼｯｸM-PRO" panose="020F0600000000000000" pitchFamily="50" charset="-128"/>
              </a:rPr>
              <a:t>向上が</a:t>
            </a:r>
            <a:r>
              <a:rPr lang="ja-JP" altLang="en-US" sz="1100" dirty="0">
                <a:latin typeface="HG丸ｺﾞｼｯｸM-PRO" panose="020F0600000000000000" pitchFamily="50" charset="-128"/>
                <a:ea typeface="HG丸ｺﾞｼｯｸM-PRO" panose="020F0600000000000000" pitchFamily="50" charset="-128"/>
              </a:rPr>
              <a:t>図られる。</a:t>
            </a:r>
          </a:p>
        </p:txBody>
      </p:sp>
      <p:sp>
        <p:nvSpPr>
          <p:cNvPr id="8" name="テキスト ボックス 7"/>
          <p:cNvSpPr txBox="1"/>
          <p:nvPr/>
        </p:nvSpPr>
        <p:spPr>
          <a:xfrm>
            <a:off x="6033120" y="3068960"/>
            <a:ext cx="3915084"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○事業の</a:t>
            </a:r>
            <a:r>
              <a:rPr lang="ja-JP" altLang="en-US" sz="1400" dirty="0" smtClean="0">
                <a:latin typeface="HG丸ｺﾞｼｯｸM-PRO" panose="020F0600000000000000" pitchFamily="50" charset="-128"/>
                <a:ea typeface="HG丸ｺﾞｼｯｸM-PRO" panose="020F0600000000000000" pitchFamily="50" charset="-128"/>
              </a:rPr>
              <a:t>有効性</a:t>
            </a:r>
            <a:r>
              <a:rPr lang="ja-JP" altLang="en-US" sz="1200" dirty="0" smtClean="0">
                <a:latin typeface="HG丸ｺﾞｼｯｸM-PRO" panose="020F0600000000000000" pitchFamily="50" charset="-128"/>
                <a:ea typeface="HG丸ｺﾞｼｯｸM-PRO" panose="020F0600000000000000" pitchFamily="50" charset="-128"/>
              </a:rPr>
              <a:t>（</a:t>
            </a:r>
            <a:r>
              <a:rPr lang="en-US" altLang="ja-JP" sz="1200" dirty="0" smtClean="0">
                <a:latin typeface="HG丸ｺﾞｼｯｸM-PRO" panose="020F0600000000000000" pitchFamily="50" charset="-128"/>
                <a:ea typeface="HG丸ｺﾞｼｯｸM-PRO" panose="020F0600000000000000" pitchFamily="50" charset="-128"/>
              </a:rPr>
              <a:t>H26</a:t>
            </a:r>
            <a:r>
              <a:rPr lang="ja-JP" altLang="en-US" sz="1200" dirty="0" smtClean="0">
                <a:latin typeface="HG丸ｺﾞｼｯｸM-PRO" panose="020F0600000000000000" pitchFamily="50" charset="-128"/>
                <a:ea typeface="HG丸ｺﾞｼｯｸM-PRO" panose="020F0600000000000000" pitchFamily="50" charset="-128"/>
              </a:rPr>
              <a:t>年事業再構築における整理）</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56456" y="0"/>
            <a:ext cx="2713044"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○各コースの概要</a:t>
            </a:r>
          </a:p>
        </p:txBody>
      </p:sp>
      <p:pic>
        <p:nvPicPr>
          <p:cNvPr id="3" name="図 2"/>
          <p:cNvPicPr>
            <a:picLocks noChangeAspect="1"/>
          </p:cNvPicPr>
          <p:nvPr/>
        </p:nvPicPr>
        <p:blipFill>
          <a:blip r:embed="rId2"/>
          <a:stretch>
            <a:fillRect/>
          </a:stretch>
        </p:blipFill>
        <p:spPr>
          <a:xfrm>
            <a:off x="-42204" y="3401361"/>
            <a:ext cx="6279717" cy="3529107"/>
          </a:xfrm>
          <a:prstGeom prst="rect">
            <a:avLst/>
          </a:prstGeom>
        </p:spPr>
      </p:pic>
      <p:sp>
        <p:nvSpPr>
          <p:cNvPr id="6" name="正方形/長方形 5"/>
          <p:cNvSpPr/>
          <p:nvPr/>
        </p:nvSpPr>
        <p:spPr bwMode="white">
          <a:xfrm>
            <a:off x="6246254" y="6381328"/>
            <a:ext cx="3659746" cy="444321"/>
          </a:xfrm>
          <a:prstGeom prst="rect">
            <a:avLst/>
          </a:prstGeom>
          <a:ln w="3175">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◎：訓練生に対する有効性</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◆：支援機関に対する有効性</a:t>
            </a:r>
            <a:endParaRPr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■：企業に対する有効性　　　</a:t>
            </a:r>
            <a:endParaRPr kumimoji="1" lang="ja-JP" altLang="en-US" sz="10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14318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3</a:t>
            </a:fld>
            <a:endParaRPr lang="en-US" altLang="ja-JP" dirty="0">
              <a:solidFill>
                <a:prstClr val="black"/>
              </a:solidFill>
            </a:endParaRPr>
          </a:p>
        </p:txBody>
      </p:sp>
      <p:sp>
        <p:nvSpPr>
          <p:cNvPr id="9" name="テキスト ボックス 8"/>
          <p:cNvSpPr txBox="1"/>
          <p:nvPr/>
        </p:nvSpPr>
        <p:spPr>
          <a:xfrm>
            <a:off x="36020" y="-43032"/>
            <a:ext cx="9705528" cy="6042680"/>
          </a:xfrm>
          <a:prstGeom prst="rect">
            <a:avLst/>
          </a:prstGeom>
          <a:noFill/>
        </p:spPr>
        <p:txBody>
          <a:bodyPr wrap="square" rtlCol="0">
            <a:spAutoFit/>
          </a:bodyPr>
          <a:lstStyle/>
          <a:p>
            <a:pPr>
              <a:spcBef>
                <a:spcPts val="600"/>
              </a:spcBef>
            </a:pPr>
            <a:r>
              <a:rPr kumimoji="1" lang="ja-JP" altLang="en-US" sz="1400" u="sng" dirty="0">
                <a:latin typeface="HG丸ｺﾞｼｯｸM-PRO" panose="020F0600000000000000" pitchFamily="50" charset="-128"/>
                <a:ea typeface="HG丸ｺﾞｼｯｸM-PRO" panose="020F0600000000000000" pitchFamily="50" charset="-128"/>
              </a:rPr>
              <a:t>○</a:t>
            </a:r>
            <a:r>
              <a:rPr lang="ja-JP" altLang="en-US" sz="1400" u="sng" dirty="0">
                <a:latin typeface="HG丸ｺﾞｼｯｸM-PRO" panose="020F0600000000000000" pitchFamily="50" charset="-128"/>
                <a:ea typeface="HG丸ｺﾞｼｯｸM-PRO" panose="020F0600000000000000" pitchFamily="50" charset="-128"/>
              </a:rPr>
              <a:t>訓練</a:t>
            </a:r>
            <a:r>
              <a:rPr lang="ja-JP" altLang="en-US" sz="1400" u="sng" dirty="0" smtClean="0">
                <a:latin typeface="HG丸ｺﾞｼｯｸM-PRO" panose="020F0600000000000000" pitchFamily="50" charset="-128"/>
                <a:ea typeface="HG丸ｺﾞｼｯｸM-PRO" panose="020F0600000000000000" pitchFamily="50" charset="-128"/>
              </a:rPr>
              <a:t>実績</a:t>
            </a:r>
            <a:endParaRPr lang="en-US" altLang="ja-JP" sz="1400" u="sng" dirty="0" smtClean="0">
              <a:latin typeface="HG丸ｺﾞｼｯｸM-PRO" panose="020F0600000000000000" pitchFamily="50" charset="-128"/>
              <a:ea typeface="HG丸ｺﾞｼｯｸM-PRO" panose="020F0600000000000000" pitchFamily="50" charset="-128"/>
            </a:endParaRPr>
          </a:p>
          <a:p>
            <a:pPr>
              <a:spcBef>
                <a:spcPts val="600"/>
              </a:spcBef>
            </a:pPr>
            <a:endParaRPr lang="en-US" altLang="ja-JP" sz="1600" b="1" u="sng" dirty="0">
              <a:latin typeface="ＭＳ ゴシック" panose="020B0609070205080204" pitchFamily="49" charset="-128"/>
              <a:ea typeface="ＭＳ ゴシック" panose="020B0609070205080204" pitchFamily="49" charset="-128"/>
            </a:endParaRPr>
          </a:p>
          <a:p>
            <a:pPr>
              <a:spcBef>
                <a:spcPts val="6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過去４年の就職率は、</a:t>
            </a:r>
            <a:r>
              <a:rPr lang="en-US" altLang="ja-JP" sz="1400" dirty="0">
                <a:latin typeface="HG丸ｺﾞｼｯｸM-PRO" panose="020F0600000000000000" pitchFamily="50" charset="-128"/>
                <a:ea typeface="HG丸ｺﾞｼｯｸM-PRO" panose="020F0600000000000000" pitchFamily="50" charset="-128"/>
              </a:rPr>
              <a:t>40.2</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r>
              <a:rPr lang="ja-JP" altLang="en-US" sz="1400" dirty="0">
                <a:latin typeface="HG丸ｺﾞｼｯｸM-PRO" panose="020F0600000000000000" pitchFamily="50" charset="-128"/>
                <a:ea typeface="HG丸ｺﾞｼｯｸM-PRO" panose="020F0600000000000000" pitchFamily="50" charset="-128"/>
              </a:rPr>
              <a:t>○各コースの対象と目標　想定と実態の比較（過去４年（</a:t>
            </a:r>
            <a:r>
              <a:rPr lang="en-US" altLang="ja-JP" sz="1400" dirty="0">
                <a:latin typeface="HG丸ｺﾞｼｯｸM-PRO" panose="020F0600000000000000" pitchFamily="50" charset="-128"/>
                <a:ea typeface="HG丸ｺﾞｼｯｸM-PRO" panose="020F0600000000000000" pitchFamily="50" charset="-128"/>
              </a:rPr>
              <a:t>H28-R1</a:t>
            </a:r>
            <a:r>
              <a:rPr lang="ja-JP" altLang="en-US" sz="1400" dirty="0">
                <a:latin typeface="HG丸ｺﾞｼｯｸM-PRO" panose="020F0600000000000000" pitchFamily="50" charset="-128"/>
                <a:ea typeface="HG丸ｺﾞｼｯｸM-PRO" panose="020F0600000000000000" pitchFamily="50" charset="-128"/>
              </a:rPr>
              <a:t>）実績）</a:t>
            </a: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ja-JP" altLang="ja-JP" sz="1400" dirty="0"/>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a:p>
            <a:pPr marL="538163" indent="-538163">
              <a:spcBef>
                <a:spcPts val="800"/>
              </a:spcBef>
            </a:pP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92825432"/>
              </p:ext>
            </p:extLst>
          </p:nvPr>
        </p:nvGraphicFramePr>
        <p:xfrm>
          <a:off x="36019" y="260647"/>
          <a:ext cx="9739243" cy="3063240"/>
        </p:xfrm>
        <a:graphic>
          <a:graphicData uri="http://schemas.openxmlformats.org/drawingml/2006/table">
            <a:tbl>
              <a:tblPr firstRow="1" bandRow="1">
                <a:tableStyleId>{F5AB1C69-6EDB-4FF4-983F-18BD219EF322}</a:tableStyleId>
              </a:tblPr>
              <a:tblGrid>
                <a:gridCol w="1028549">
                  <a:extLst>
                    <a:ext uri="{9D8B030D-6E8A-4147-A177-3AD203B41FA5}">
                      <a16:colId xmlns:a16="http://schemas.microsoft.com/office/drawing/2014/main" val="1089011281"/>
                    </a:ext>
                  </a:extLst>
                </a:gridCol>
                <a:gridCol w="1080120">
                  <a:extLst>
                    <a:ext uri="{9D8B030D-6E8A-4147-A177-3AD203B41FA5}">
                      <a16:colId xmlns:a16="http://schemas.microsoft.com/office/drawing/2014/main" val="1128193512"/>
                    </a:ext>
                  </a:extLst>
                </a:gridCol>
                <a:gridCol w="1728192">
                  <a:extLst>
                    <a:ext uri="{9D8B030D-6E8A-4147-A177-3AD203B41FA5}">
                      <a16:colId xmlns:a16="http://schemas.microsoft.com/office/drawing/2014/main" val="3518208443"/>
                    </a:ext>
                  </a:extLst>
                </a:gridCol>
                <a:gridCol w="1800200">
                  <a:extLst>
                    <a:ext uri="{9D8B030D-6E8A-4147-A177-3AD203B41FA5}">
                      <a16:colId xmlns:a16="http://schemas.microsoft.com/office/drawing/2014/main" val="160199106"/>
                    </a:ext>
                  </a:extLst>
                </a:gridCol>
                <a:gridCol w="936104">
                  <a:extLst>
                    <a:ext uri="{9D8B030D-6E8A-4147-A177-3AD203B41FA5}">
                      <a16:colId xmlns:a16="http://schemas.microsoft.com/office/drawing/2014/main" val="2132191232"/>
                    </a:ext>
                  </a:extLst>
                </a:gridCol>
                <a:gridCol w="1800200">
                  <a:extLst>
                    <a:ext uri="{9D8B030D-6E8A-4147-A177-3AD203B41FA5}">
                      <a16:colId xmlns:a16="http://schemas.microsoft.com/office/drawing/2014/main" val="2878617531"/>
                    </a:ext>
                  </a:extLst>
                </a:gridCol>
                <a:gridCol w="1365878">
                  <a:extLst>
                    <a:ext uri="{9D8B030D-6E8A-4147-A177-3AD203B41FA5}">
                      <a16:colId xmlns:a16="http://schemas.microsoft.com/office/drawing/2014/main" val="20005"/>
                    </a:ext>
                  </a:extLst>
                </a:gridCol>
              </a:tblGrid>
              <a:tr h="159233">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年度</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訓練実人員</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新規</a:t>
                      </a:r>
                      <a:r>
                        <a:rPr kumimoji="1" lang="ja-JP" altLang="en-US" sz="1200" dirty="0" smtClean="0">
                          <a:latin typeface="HG丸ｺﾞｼｯｸM-PRO" panose="020F0600000000000000" pitchFamily="50" charset="-128"/>
                          <a:ea typeface="HG丸ｺﾞｼｯｸM-PRO" panose="020F0600000000000000" pitchFamily="50" charset="-128"/>
                        </a:rPr>
                        <a:t>訓練生</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（コース別）</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受入協力事業所</a:t>
                      </a:r>
                      <a:endParaRPr kumimoji="1" lang="en-US" altLang="ja-JP" sz="1200" dirty="0">
                        <a:latin typeface="HG丸ｺﾞｼｯｸM-PRO" panose="020F0600000000000000" pitchFamily="50" charset="-128"/>
                        <a:ea typeface="HG丸ｺﾞｼｯｸM-PRO" panose="020F0600000000000000" pitchFamily="50" charset="-128"/>
                      </a:endParaRPr>
                    </a:p>
                    <a:p>
                      <a:pPr algn="ctr"/>
                      <a:r>
                        <a:rPr kumimoji="1" lang="ja-JP" altLang="en-US" sz="1200" dirty="0">
                          <a:latin typeface="HG丸ｺﾞｼｯｸM-PRO" panose="020F0600000000000000" pitchFamily="50" charset="-128"/>
                          <a:ea typeface="HG丸ｺﾞｼｯｸM-PRO" panose="020F0600000000000000" pitchFamily="50" charset="-128"/>
                        </a:rPr>
                        <a:t>（稼働率）</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終了者数</a:t>
                      </a:r>
                    </a:p>
                  </a:txBody>
                  <a:tcPr anchor="ctr">
                    <a:lnR w="12700"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2">
                  <a:txBody>
                    <a:bodyPr/>
                    <a:lstStyle/>
                    <a:p>
                      <a:pPr algn="ctr"/>
                      <a:endParaRPr kumimoji="1" lang="ja-JP" altLang="en-US" sz="500" dirty="0">
                        <a:latin typeface="HG丸ｺﾞｼｯｸM-PRO" panose="020F0600000000000000" pitchFamily="50" charset="-128"/>
                        <a:ea typeface="HG丸ｺﾞｼｯｸM-PRO" panose="020F0600000000000000" pitchFamily="50" charset="-128"/>
                      </a:endParaRPr>
                    </a:p>
                  </a:txBody>
                  <a:tcPr anchor="ctr">
                    <a:lnL w="12700" cap="flat" cmpd="sng" algn="ctr">
                      <a:no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185983642"/>
                  </a:ext>
                </a:extLst>
              </a:tr>
              <a:tr h="434272">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solidFill>
                      <a:schemeClr val="accent3"/>
                    </a:solidFill>
                  </a:tcPr>
                </a:tc>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solidFill>
                      <a:schemeClr val="accent3"/>
                    </a:solidFill>
                  </a:tcPr>
                </a:tc>
                <a:tc vMerge="1">
                  <a:txBody>
                    <a:bodyPr/>
                    <a:lstStyle/>
                    <a:p>
                      <a:endParaRPr kumimoji="1" lang="ja-JP" altLang="en-US"/>
                    </a:p>
                  </a:txBody>
                  <a:tcPr/>
                </a:tc>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solidFill>
                      <a:schemeClr val="accent3"/>
                    </a:solidFill>
                  </a:tcPr>
                </a:tc>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solidFill>
                      <a:schemeClr val="accent3"/>
                    </a:solidFill>
                  </a:tcPr>
                </a:tc>
                <a:tc>
                  <a:txBody>
                    <a:bodyPr/>
                    <a:lstStyle/>
                    <a:p>
                      <a:pPr marL="0" marR="0" lvl="0" indent="0" algn="ctr" defTabSz="911945"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修了者数のうち</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
                      </a:r>
                      <a:b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br>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就職者数（</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就職率）</a:t>
                      </a: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pPr marL="0" marR="0" lvl="0" indent="0" algn="ctr" defTabSz="911945"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うち協力事業所への就職者数</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mpd="sng">
                      <a:noFill/>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1"/>
                  </a:ext>
                </a:extLst>
              </a:tr>
              <a:tr h="579029">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H28</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43</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21</a:t>
                      </a:r>
                      <a:r>
                        <a:rPr kumimoji="1" lang="ja-JP" altLang="en-US" sz="1200" dirty="0" smtClean="0">
                          <a:latin typeface="HG丸ｺﾞｼｯｸM-PRO" panose="020F0600000000000000" pitchFamily="50" charset="-128"/>
                          <a:ea typeface="HG丸ｺﾞｼｯｸM-PRO" panose="020F0600000000000000" pitchFamily="50" charset="-128"/>
                        </a:rPr>
                        <a:t>名</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（社会参加：</a:t>
                      </a:r>
                      <a:r>
                        <a:rPr kumimoji="1" lang="en-US" altLang="ja-JP" sz="1100" dirty="0" smtClean="0">
                          <a:latin typeface="HG丸ｺﾞｼｯｸM-PRO" panose="020F0600000000000000" pitchFamily="50" charset="-128"/>
                          <a:ea typeface="HG丸ｺﾞｼｯｸM-PRO" panose="020F0600000000000000" pitchFamily="50" charset="-128"/>
                        </a:rPr>
                        <a:t>16</a:t>
                      </a:r>
                      <a:r>
                        <a:rPr kumimoji="1" lang="ja-JP" altLang="en-US" sz="1100" dirty="0" smtClean="0">
                          <a:latin typeface="HG丸ｺﾞｼｯｸM-PRO" panose="020F0600000000000000" pitchFamily="50" charset="-128"/>
                          <a:ea typeface="HG丸ｺﾞｼｯｸM-PRO" panose="020F0600000000000000" pitchFamily="50" charset="-128"/>
                        </a:rPr>
                        <a:t>名</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　就労準備：５名）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24</a:t>
                      </a:r>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60</a:t>
                      </a:r>
                      <a:r>
                        <a:rPr kumimoji="1" lang="ja-JP" altLang="en-US" sz="1200" dirty="0">
                          <a:latin typeface="HG丸ｺﾞｼｯｸM-PRO" panose="020F0600000000000000" pitchFamily="50" charset="-128"/>
                          <a:ea typeface="HG丸ｺﾞｼｯｸM-PRO" panose="020F0600000000000000" pitchFamily="50" charset="-128"/>
                        </a:rPr>
                        <a:t>ヵ所（</a:t>
                      </a:r>
                      <a:r>
                        <a:rPr kumimoji="1" lang="en-US" altLang="ja-JP" sz="1200" dirty="0">
                          <a:latin typeface="HG丸ｺﾞｼｯｸM-PRO" panose="020F0600000000000000" pitchFamily="50" charset="-128"/>
                          <a:ea typeface="HG丸ｺﾞｼｯｸM-PRO" panose="020F0600000000000000" pitchFamily="50" charset="-128"/>
                        </a:rPr>
                        <a:t>40</a:t>
                      </a:r>
                      <a:r>
                        <a:rPr kumimoji="1" lang="ja-JP" altLang="en-US" sz="1200" dirty="0">
                          <a:latin typeface="HG丸ｺﾞｼｯｸM-PRO" panose="020F0600000000000000" pitchFamily="50" charset="-128"/>
                          <a:ea typeface="HG丸ｺﾞｼｯｸM-PRO" panose="020F0600000000000000" pitchFamily="50" charset="-128"/>
                        </a:rPr>
                        <a:t>％）</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25</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10</a:t>
                      </a:r>
                      <a:r>
                        <a:rPr kumimoji="1" lang="ja-JP" altLang="en-US" sz="1200" dirty="0">
                          <a:latin typeface="HG丸ｺﾞｼｯｸM-PRO" panose="020F0600000000000000" pitchFamily="50" charset="-128"/>
                          <a:ea typeface="HG丸ｺﾞｼｯｸM-PRO" panose="020F0600000000000000" pitchFamily="50" charset="-128"/>
                        </a:rPr>
                        <a:t>名</a:t>
                      </a:r>
                      <a:r>
                        <a:rPr kumimoji="1" lang="en-US" altLang="ja-JP" sz="1200" dirty="0">
                          <a:latin typeface="HG丸ｺﾞｼｯｸM-PRO" panose="020F0600000000000000" pitchFamily="50" charset="-128"/>
                          <a:ea typeface="HG丸ｺﾞｼｯｸM-PRO" panose="020F0600000000000000" pitchFamily="50" charset="-128"/>
                        </a:rPr>
                        <a:t>(40%)</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372195990"/>
                  </a:ext>
                </a:extLst>
              </a:tr>
              <a:tr h="579029">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H29</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28</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14</a:t>
                      </a:r>
                      <a:r>
                        <a:rPr kumimoji="1" lang="ja-JP" altLang="en-US" sz="1200" dirty="0" smtClean="0">
                          <a:latin typeface="HG丸ｺﾞｼｯｸM-PRO" panose="020F0600000000000000" pitchFamily="50" charset="-128"/>
                          <a:ea typeface="HG丸ｺﾞｼｯｸM-PRO" panose="020F0600000000000000" pitchFamily="50" charset="-128"/>
                        </a:rPr>
                        <a:t>名</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（社会参加：</a:t>
                      </a:r>
                      <a:r>
                        <a:rPr kumimoji="1" lang="en-US" altLang="ja-JP" sz="1100" dirty="0" smtClean="0">
                          <a:latin typeface="HG丸ｺﾞｼｯｸM-PRO" panose="020F0600000000000000" pitchFamily="50" charset="-128"/>
                          <a:ea typeface="HG丸ｺﾞｼｯｸM-PRO" panose="020F0600000000000000" pitchFamily="50" charset="-128"/>
                        </a:rPr>
                        <a:t>13</a:t>
                      </a:r>
                      <a:r>
                        <a:rPr kumimoji="1" lang="ja-JP" altLang="en-US" sz="1100" dirty="0" smtClean="0">
                          <a:latin typeface="HG丸ｺﾞｼｯｸM-PRO" panose="020F0600000000000000" pitchFamily="50" charset="-128"/>
                          <a:ea typeface="HG丸ｺﾞｼｯｸM-PRO" panose="020F0600000000000000" pitchFamily="50" charset="-128"/>
                        </a:rPr>
                        <a:t>名</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　就労準備：１名）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14</a:t>
                      </a:r>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66</a:t>
                      </a:r>
                      <a:r>
                        <a:rPr kumimoji="1" lang="ja-JP" altLang="en-US" sz="1200" dirty="0">
                          <a:latin typeface="HG丸ｺﾞｼｯｸM-PRO" panose="020F0600000000000000" pitchFamily="50" charset="-128"/>
                          <a:ea typeface="HG丸ｺﾞｼｯｸM-PRO" panose="020F0600000000000000" pitchFamily="50" charset="-128"/>
                        </a:rPr>
                        <a:t>ヵ所（</a:t>
                      </a:r>
                      <a:r>
                        <a:rPr kumimoji="1" lang="en-US" altLang="ja-JP" sz="1200" dirty="0">
                          <a:latin typeface="HG丸ｺﾞｼｯｸM-PRO" panose="020F0600000000000000" pitchFamily="50" charset="-128"/>
                          <a:ea typeface="HG丸ｺﾞｼｯｸM-PRO" panose="020F0600000000000000" pitchFamily="50" charset="-128"/>
                        </a:rPr>
                        <a:t>21</a:t>
                      </a:r>
                      <a:r>
                        <a:rPr kumimoji="1" lang="ja-JP" altLang="en-US" sz="12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22</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7</a:t>
                      </a:r>
                      <a:r>
                        <a:rPr kumimoji="1" lang="ja-JP" altLang="en-US" sz="1200" dirty="0">
                          <a:latin typeface="HG丸ｺﾞｼｯｸM-PRO" panose="020F0600000000000000" pitchFamily="50" charset="-128"/>
                          <a:ea typeface="HG丸ｺﾞｼｯｸM-PRO" panose="020F0600000000000000" pitchFamily="50" charset="-128"/>
                        </a:rPr>
                        <a:t>名</a:t>
                      </a:r>
                      <a:r>
                        <a:rPr kumimoji="1" lang="en-US" altLang="ja-JP" sz="1200" dirty="0">
                          <a:latin typeface="HG丸ｺﾞｼｯｸM-PRO" panose="020F0600000000000000" pitchFamily="50" charset="-128"/>
                          <a:ea typeface="HG丸ｺﾞｼｯｸM-PRO" panose="020F0600000000000000" pitchFamily="50" charset="-128"/>
                        </a:rPr>
                        <a:t>(32%)</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a:t>
                      </a:r>
                      <a:r>
                        <a:rPr kumimoji="1" lang="ja-JP" altLang="en-US" sz="1200" dirty="0">
                          <a:latin typeface="HG丸ｺﾞｼｯｸM-PRO" panose="020F0600000000000000" pitchFamily="50" charset="-128"/>
                          <a:ea typeface="HG丸ｺﾞｼｯｸM-PRO" panose="020F0600000000000000" pitchFamily="50" charset="-128"/>
                        </a:rPr>
                        <a:t>名</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502299159"/>
                  </a:ext>
                </a:extLst>
              </a:tr>
              <a:tr h="579029">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H30</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19</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13</a:t>
                      </a:r>
                      <a:r>
                        <a:rPr kumimoji="1" lang="ja-JP" altLang="en-US" sz="1200" dirty="0" smtClean="0">
                          <a:latin typeface="HG丸ｺﾞｼｯｸM-PRO" panose="020F0600000000000000" pitchFamily="50" charset="-128"/>
                          <a:ea typeface="HG丸ｺﾞｼｯｸM-PRO" panose="020F0600000000000000" pitchFamily="50" charset="-128"/>
                        </a:rPr>
                        <a:t>名</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（社会参加：</a:t>
                      </a:r>
                      <a:r>
                        <a:rPr kumimoji="1" lang="en-US" altLang="ja-JP" sz="1100" dirty="0" smtClean="0">
                          <a:latin typeface="HG丸ｺﾞｼｯｸM-PRO" panose="020F0600000000000000" pitchFamily="50" charset="-128"/>
                          <a:ea typeface="HG丸ｺﾞｼｯｸM-PRO" panose="020F0600000000000000" pitchFamily="50" charset="-128"/>
                        </a:rPr>
                        <a:t>11</a:t>
                      </a:r>
                      <a:r>
                        <a:rPr kumimoji="1" lang="ja-JP" altLang="en-US" sz="1100" dirty="0" smtClean="0">
                          <a:latin typeface="HG丸ｺﾞｼｯｸM-PRO" panose="020F0600000000000000" pitchFamily="50" charset="-128"/>
                          <a:ea typeface="HG丸ｺﾞｼｯｸM-PRO" panose="020F0600000000000000" pitchFamily="50" charset="-128"/>
                        </a:rPr>
                        <a:t>名</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　就労準備：２名）</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10</a:t>
                      </a:r>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72</a:t>
                      </a:r>
                      <a:r>
                        <a:rPr kumimoji="1" lang="ja-JP" altLang="en-US" sz="1200" dirty="0">
                          <a:latin typeface="HG丸ｺﾞｼｯｸM-PRO" panose="020F0600000000000000" pitchFamily="50" charset="-128"/>
                          <a:ea typeface="HG丸ｺﾞｼｯｸM-PRO" panose="020F0600000000000000" pitchFamily="50" charset="-128"/>
                        </a:rPr>
                        <a:t>ヵ所（</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9</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5</a:t>
                      </a:r>
                      <a:r>
                        <a:rPr kumimoji="1" lang="ja-JP" altLang="en-US" sz="1200" dirty="0">
                          <a:latin typeface="HG丸ｺﾞｼｯｸM-PRO" panose="020F0600000000000000" pitchFamily="50" charset="-128"/>
                          <a:ea typeface="HG丸ｺﾞｼｯｸM-PRO" panose="020F0600000000000000" pitchFamily="50" charset="-128"/>
                        </a:rPr>
                        <a:t>名</a:t>
                      </a:r>
                      <a:r>
                        <a:rPr kumimoji="1" lang="en-US" altLang="ja-JP" sz="1200" dirty="0">
                          <a:latin typeface="HG丸ｺﾞｼｯｸM-PRO" panose="020F0600000000000000" pitchFamily="50" charset="-128"/>
                          <a:ea typeface="HG丸ｺﾞｼｯｸM-PRO" panose="020F0600000000000000" pitchFamily="50" charset="-128"/>
                        </a:rPr>
                        <a:t>(56%)</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extLst>
                  <a:ext uri="{0D108BD9-81ED-4DB2-BD59-A6C34878D82A}">
                    <a16:rowId xmlns:a16="http://schemas.microsoft.com/office/drawing/2014/main" val="1795534089"/>
                  </a:ext>
                </a:extLst>
              </a:tr>
              <a:tr h="579029">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R1(H31)</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23</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名</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（社会参加：</a:t>
                      </a:r>
                      <a:r>
                        <a:rPr kumimoji="1" lang="en-US" altLang="ja-JP" sz="1100" dirty="0" smtClean="0">
                          <a:latin typeface="HG丸ｺﾞｼｯｸM-PRO" panose="020F0600000000000000" pitchFamily="50" charset="-128"/>
                          <a:ea typeface="HG丸ｺﾞｼｯｸM-PRO" panose="020F0600000000000000" pitchFamily="50" charset="-128"/>
                        </a:rPr>
                        <a:t>10</a:t>
                      </a:r>
                      <a:r>
                        <a:rPr kumimoji="1" lang="ja-JP" altLang="en-US" sz="1100" dirty="0" smtClean="0">
                          <a:latin typeface="HG丸ｺﾞｼｯｸM-PRO" panose="020F0600000000000000" pitchFamily="50" charset="-128"/>
                          <a:ea typeface="HG丸ｺﾞｼｯｸM-PRO" panose="020F0600000000000000" pitchFamily="50" charset="-128"/>
                        </a:rPr>
                        <a:t>名</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ctr"/>
                      <a:r>
                        <a:rPr kumimoji="1" lang="ja-JP" altLang="en-US" sz="1100" dirty="0" smtClean="0">
                          <a:latin typeface="HG丸ｺﾞｼｯｸM-PRO" panose="020F0600000000000000" pitchFamily="50" charset="-128"/>
                          <a:ea typeface="HG丸ｺﾞｼｯｸM-PRO" panose="020F0600000000000000" pitchFamily="50" charset="-128"/>
                        </a:rPr>
                        <a:t>　就労準備：３名）</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14</a:t>
                      </a:r>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72</a:t>
                      </a:r>
                      <a:r>
                        <a:rPr kumimoji="1" lang="ja-JP" altLang="en-US" sz="1200" dirty="0">
                          <a:latin typeface="HG丸ｺﾞｼｯｸM-PRO" panose="020F0600000000000000" pitchFamily="50" charset="-128"/>
                          <a:ea typeface="HG丸ｺﾞｼｯｸM-PRO" panose="020F0600000000000000" pitchFamily="50" charset="-128"/>
                        </a:rPr>
                        <a:t>ヵ所（</a:t>
                      </a:r>
                      <a:r>
                        <a:rPr kumimoji="1" lang="en-US" altLang="ja-JP" sz="1200" dirty="0">
                          <a:latin typeface="HG丸ｺﾞｼｯｸM-PRO" panose="020F0600000000000000" pitchFamily="50" charset="-128"/>
                          <a:ea typeface="HG丸ｺﾞｼｯｸM-PRO" panose="020F0600000000000000" pitchFamily="50" charset="-128"/>
                        </a:rPr>
                        <a:t>19</a:t>
                      </a:r>
                      <a:r>
                        <a:rPr kumimoji="1" lang="ja-JP" altLang="en-US" sz="12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15</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5</a:t>
                      </a:r>
                      <a:r>
                        <a:rPr kumimoji="1" lang="ja-JP" altLang="en-US" sz="1200" dirty="0">
                          <a:latin typeface="HG丸ｺﾞｼｯｸM-PRO" panose="020F0600000000000000" pitchFamily="50" charset="-128"/>
                          <a:ea typeface="HG丸ｺﾞｼｯｸM-PRO" panose="020F0600000000000000" pitchFamily="50" charset="-128"/>
                        </a:rPr>
                        <a:t>名</a:t>
                      </a:r>
                      <a:r>
                        <a:rPr kumimoji="1" lang="en-US" altLang="ja-JP" sz="1200" dirty="0">
                          <a:latin typeface="HG丸ｺﾞｼｯｸM-PRO" panose="020F0600000000000000" pitchFamily="50" charset="-128"/>
                          <a:ea typeface="HG丸ｺﾞｼｯｸM-PRO" panose="020F0600000000000000" pitchFamily="50" charset="-128"/>
                        </a:rPr>
                        <a:t>(33%)</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a:latin typeface="HG丸ｺﾞｼｯｸM-PRO" panose="020F0600000000000000" pitchFamily="50" charset="-128"/>
                          <a:ea typeface="HG丸ｺﾞｼｯｸM-PRO" panose="020F0600000000000000" pitchFamily="50" charset="-128"/>
                        </a:rPr>
                        <a:t>0</a:t>
                      </a:r>
                      <a:r>
                        <a:rPr kumimoji="1" lang="ja-JP" altLang="en-US" sz="1200" dirty="0">
                          <a:latin typeface="HG丸ｺﾞｼｯｸM-PRO" panose="020F0600000000000000" pitchFamily="50" charset="-128"/>
                          <a:ea typeface="HG丸ｺﾞｼｯｸM-PRO" panose="020F0600000000000000" pitchFamily="50" charset="-128"/>
                        </a:rPr>
                        <a:t>名</a:t>
                      </a:r>
                    </a:p>
                  </a:txBody>
                  <a:tcPr anchor="ctr"/>
                </a:tc>
                <a:extLst>
                  <a:ext uri="{0D108BD9-81ED-4DB2-BD59-A6C34878D82A}">
                    <a16:rowId xmlns:a16="http://schemas.microsoft.com/office/drawing/2014/main" val="128772214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454754689"/>
              </p:ext>
            </p:extLst>
          </p:nvPr>
        </p:nvGraphicFramePr>
        <p:xfrm>
          <a:off x="9772" y="3353136"/>
          <a:ext cx="3259144" cy="1981200"/>
        </p:xfrm>
        <a:graphic>
          <a:graphicData uri="http://schemas.openxmlformats.org/drawingml/2006/table">
            <a:tbl>
              <a:tblPr firstRow="1" bandRow="1">
                <a:tableStyleId>{5C22544A-7EE6-4342-B048-85BDC9FD1C3A}</a:tableStyleId>
              </a:tblPr>
              <a:tblGrid>
                <a:gridCol w="2711262">
                  <a:extLst>
                    <a:ext uri="{9D8B030D-6E8A-4147-A177-3AD203B41FA5}">
                      <a16:colId xmlns:a16="http://schemas.microsoft.com/office/drawing/2014/main" val="1444407521"/>
                    </a:ext>
                  </a:extLst>
                </a:gridCol>
                <a:gridCol w="547882">
                  <a:extLst>
                    <a:ext uri="{9D8B030D-6E8A-4147-A177-3AD203B41FA5}">
                      <a16:colId xmlns:a16="http://schemas.microsoft.com/office/drawing/2014/main" val="2929710219"/>
                    </a:ext>
                  </a:extLst>
                </a:gridCol>
              </a:tblGrid>
              <a:tr h="249091">
                <a:tc>
                  <a:txBody>
                    <a:bodyPr/>
                    <a:lstStyle/>
                    <a:p>
                      <a:r>
                        <a:rPr kumimoji="1" lang="ja-JP" altLang="en-US" sz="1100" dirty="0"/>
                        <a:t>社会参加コースのみ</a:t>
                      </a:r>
                    </a:p>
                  </a:txBody>
                  <a:tcPr anchor="ctr"/>
                </a:tc>
                <a:tc>
                  <a:txBody>
                    <a:bodyPr/>
                    <a:lstStyle/>
                    <a:p>
                      <a:r>
                        <a:rPr kumimoji="1" lang="ja-JP" altLang="en-US" sz="1100" dirty="0"/>
                        <a:t>実績</a:t>
                      </a:r>
                    </a:p>
                  </a:txBody>
                  <a:tcPr anchor="ctr" anchorCtr="1"/>
                </a:tc>
                <a:extLst>
                  <a:ext uri="{0D108BD9-81ED-4DB2-BD59-A6C34878D82A}">
                    <a16:rowId xmlns:a16="http://schemas.microsoft.com/office/drawing/2014/main" val="4264599164"/>
                  </a:ext>
                </a:extLst>
              </a:tr>
              <a:tr h="158568">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①デイケア利用者</a:t>
                      </a:r>
                      <a:endParaRPr lang="en-US" altLang="ja-JP" sz="11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en-US" altLang="ja-JP" sz="1100" b="1" u="sng" dirty="0">
                          <a:latin typeface="HG丸ｺﾞｼｯｸM-PRO" panose="020F0600000000000000" pitchFamily="50" charset="-128"/>
                          <a:ea typeface="HG丸ｺﾞｼｯｸM-PRO" panose="020F0600000000000000" pitchFamily="50" charset="-128"/>
                        </a:rPr>
                        <a:t>13</a:t>
                      </a:r>
                      <a:r>
                        <a:rPr kumimoji="1" lang="ja-JP" altLang="en-US" sz="1100" b="1" u="sng" dirty="0">
                          <a:latin typeface="HG丸ｺﾞｼｯｸM-PRO" panose="020F0600000000000000" pitchFamily="50" charset="-128"/>
                          <a:ea typeface="HG丸ｺﾞｼｯｸM-PRO" panose="020F0600000000000000" pitchFamily="50" charset="-128"/>
                        </a:rPr>
                        <a:t>％</a:t>
                      </a:r>
                    </a:p>
                  </a:txBody>
                  <a:tcPr anchor="ctr" anchorCtr="1"/>
                </a:tc>
                <a:extLst>
                  <a:ext uri="{0D108BD9-81ED-4DB2-BD59-A6C34878D82A}">
                    <a16:rowId xmlns:a16="http://schemas.microsoft.com/office/drawing/2014/main" val="2943945123"/>
                  </a:ext>
                </a:extLst>
              </a:tr>
              <a:tr h="187520">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②地域活動支援センター利用者</a:t>
                      </a:r>
                      <a:endParaRPr lang="en-US" altLang="ja-JP" sz="11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100" b="1" u="sng" dirty="0">
                          <a:latin typeface="HG丸ｺﾞｼｯｸM-PRO" panose="020F0600000000000000" pitchFamily="50" charset="-128"/>
                          <a:ea typeface="HG丸ｺﾞｼｯｸM-PRO" panose="020F0600000000000000" pitchFamily="50" charset="-128"/>
                        </a:rPr>
                        <a:t>０％</a:t>
                      </a:r>
                      <a:endParaRPr kumimoji="1" lang="en-US" altLang="ja-JP" sz="1100" b="1" u="sng" dirty="0">
                        <a:latin typeface="HG丸ｺﾞｼｯｸM-PRO" panose="020F0600000000000000" pitchFamily="50" charset="-128"/>
                        <a:ea typeface="HG丸ｺﾞｼｯｸM-PRO" panose="020F0600000000000000" pitchFamily="50" charset="-128"/>
                      </a:endParaRPr>
                    </a:p>
                  </a:txBody>
                  <a:tcPr anchor="ctr" anchorCtr="1"/>
                </a:tc>
                <a:extLst>
                  <a:ext uri="{0D108BD9-81ED-4DB2-BD59-A6C34878D82A}">
                    <a16:rowId xmlns:a16="http://schemas.microsoft.com/office/drawing/2014/main" val="4053293756"/>
                  </a:ext>
                </a:extLst>
              </a:tr>
              <a:tr h="410268">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③福祉サービス（日中活動：生活訓練、生活介護）利用者</a:t>
                      </a:r>
                    </a:p>
                  </a:txBody>
                  <a:tcPr anchor="ctr"/>
                </a:tc>
                <a:tc>
                  <a:txBody>
                    <a:bodyPr/>
                    <a:lstStyle/>
                    <a:p>
                      <a:r>
                        <a:rPr kumimoji="1" lang="ja-JP" altLang="en-US" sz="1100" b="1" u="sng" dirty="0">
                          <a:latin typeface="HG丸ｺﾞｼｯｸM-PRO" panose="020F0600000000000000" pitchFamily="50" charset="-128"/>
                          <a:ea typeface="HG丸ｺﾞｼｯｸM-PRO" panose="020F0600000000000000" pitchFamily="50" charset="-128"/>
                        </a:rPr>
                        <a:t>２％</a:t>
                      </a:r>
                    </a:p>
                  </a:txBody>
                  <a:tcPr anchor="ctr" anchorCtr="1"/>
                </a:tc>
                <a:extLst>
                  <a:ext uri="{0D108BD9-81ED-4DB2-BD59-A6C34878D82A}">
                    <a16:rowId xmlns:a16="http://schemas.microsoft.com/office/drawing/2014/main" val="1202776073"/>
                  </a:ext>
                </a:extLst>
              </a:tr>
              <a:tr h="231789">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④福祉サービス（就労系：就</a:t>
                      </a:r>
                      <a:r>
                        <a:rPr lang="en-US" altLang="ja-JP" sz="1100" dirty="0">
                          <a:latin typeface="HG丸ｺﾞｼｯｸM-PRO" panose="020F0600000000000000" pitchFamily="50" charset="-128"/>
                          <a:ea typeface="HG丸ｺﾞｼｯｸM-PRO" panose="020F0600000000000000" pitchFamily="50" charset="-128"/>
                        </a:rPr>
                        <a:t>B</a:t>
                      </a:r>
                      <a:r>
                        <a:rPr lang="ja-JP" altLang="en-US" sz="1100" dirty="0">
                          <a:latin typeface="HG丸ｺﾞｼｯｸM-PRO" panose="020F0600000000000000" pitchFamily="50" charset="-128"/>
                          <a:ea typeface="HG丸ｺﾞｼｯｸM-PRO" panose="020F0600000000000000" pitchFamily="50" charset="-128"/>
                        </a:rPr>
                        <a:t>）利用者</a:t>
                      </a:r>
                    </a:p>
                  </a:txBody>
                  <a:tcPr anchor="ctr">
                    <a:lnB w="12700" cap="flat" cmpd="sng" algn="ctr">
                      <a:solidFill>
                        <a:schemeClr val="tx1"/>
                      </a:solidFill>
                      <a:prstDash val="solid"/>
                      <a:round/>
                      <a:headEnd type="none" w="med" len="med"/>
                      <a:tailEnd type="none" w="med" len="med"/>
                    </a:lnB>
                  </a:tcP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23</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520051"/>
                  </a:ext>
                </a:extLst>
              </a:tr>
              <a:tr h="178744">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その他：就労移行利用者</a:t>
                      </a:r>
                    </a:p>
                  </a:txBody>
                  <a:tcPr anchor="ctr">
                    <a:lnT w="12700" cap="flat" cmpd="sng" algn="ctr">
                      <a:solidFill>
                        <a:schemeClr val="tx1"/>
                      </a:solidFill>
                      <a:prstDash val="solid"/>
                      <a:round/>
                      <a:headEnd type="none" w="med" len="med"/>
                      <a:tailEnd type="none" w="med" len="med"/>
                    </a:lnT>
                  </a:tcP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49</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31604852"/>
                  </a:ext>
                </a:extLst>
              </a:tr>
              <a:tr h="249091">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その他：就ポツから支援を受ける求職者</a:t>
                      </a:r>
                    </a:p>
                  </a:txBody>
                  <a:tcPr anchor="ct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13</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tc>
                <a:extLst>
                  <a:ext uri="{0D108BD9-81ED-4DB2-BD59-A6C34878D82A}">
                    <a16:rowId xmlns:a16="http://schemas.microsoft.com/office/drawing/2014/main" val="4294822714"/>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099312171"/>
              </p:ext>
            </p:extLst>
          </p:nvPr>
        </p:nvGraphicFramePr>
        <p:xfrm>
          <a:off x="3302630" y="3351195"/>
          <a:ext cx="3172309" cy="1463501"/>
        </p:xfrm>
        <a:graphic>
          <a:graphicData uri="http://schemas.openxmlformats.org/drawingml/2006/table">
            <a:tbl>
              <a:tblPr firstRow="1" bandRow="1">
                <a:tableStyleId>{5C22544A-7EE6-4342-B048-85BDC9FD1C3A}</a:tableStyleId>
              </a:tblPr>
              <a:tblGrid>
                <a:gridCol w="2596246">
                  <a:extLst>
                    <a:ext uri="{9D8B030D-6E8A-4147-A177-3AD203B41FA5}">
                      <a16:colId xmlns:a16="http://schemas.microsoft.com/office/drawing/2014/main" val="1444407521"/>
                    </a:ext>
                  </a:extLst>
                </a:gridCol>
                <a:gridCol w="576063">
                  <a:extLst>
                    <a:ext uri="{9D8B030D-6E8A-4147-A177-3AD203B41FA5}">
                      <a16:colId xmlns:a16="http://schemas.microsoft.com/office/drawing/2014/main" val="2929710219"/>
                    </a:ext>
                  </a:extLst>
                </a:gridCol>
              </a:tblGrid>
              <a:tr h="149813">
                <a:tc>
                  <a:txBody>
                    <a:bodyPr/>
                    <a:lstStyle/>
                    <a:p>
                      <a:r>
                        <a:rPr kumimoji="1" lang="ja-JP" altLang="en-US" sz="1100" dirty="0"/>
                        <a:t>就労準備コースのみ</a:t>
                      </a:r>
                    </a:p>
                  </a:txBody>
                  <a:tcPr anchor="ctr"/>
                </a:tc>
                <a:tc>
                  <a:txBody>
                    <a:bodyPr/>
                    <a:lstStyle/>
                    <a:p>
                      <a:r>
                        <a:rPr kumimoji="1" lang="ja-JP" altLang="en-US" sz="1100" dirty="0"/>
                        <a:t>実績</a:t>
                      </a:r>
                    </a:p>
                  </a:txBody>
                  <a:tcPr anchor="ctr" anchorCtr="1"/>
                </a:tc>
                <a:extLst>
                  <a:ext uri="{0D108BD9-81ED-4DB2-BD59-A6C34878D82A}">
                    <a16:rowId xmlns:a16="http://schemas.microsoft.com/office/drawing/2014/main" val="4264599164"/>
                  </a:ext>
                </a:extLst>
              </a:tr>
              <a:tr h="403868">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①福祉サービス（就労系：就労移行、就</a:t>
                      </a:r>
                      <a:r>
                        <a:rPr lang="en-US" altLang="ja-JP" sz="1100" dirty="0">
                          <a:latin typeface="HG丸ｺﾞｼｯｸM-PRO" panose="020F0600000000000000" pitchFamily="50" charset="-128"/>
                          <a:ea typeface="HG丸ｺﾞｼｯｸM-PRO" panose="020F0600000000000000" pitchFamily="50" charset="-128"/>
                        </a:rPr>
                        <a:t>B</a:t>
                      </a:r>
                      <a:r>
                        <a:rPr lang="ja-JP" altLang="en-US" sz="1100" dirty="0">
                          <a:latin typeface="HG丸ｺﾞｼｯｸM-PRO" panose="020F0600000000000000" pitchFamily="50" charset="-128"/>
                          <a:ea typeface="HG丸ｺﾞｼｯｸM-PRO" panose="020F0600000000000000" pitchFamily="50" charset="-128"/>
                        </a:rPr>
                        <a:t>）利用者</a:t>
                      </a:r>
                    </a:p>
                  </a:txBody>
                  <a:tcPr anchor="ct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90</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tc>
                <a:extLst>
                  <a:ext uri="{0D108BD9-81ED-4DB2-BD59-A6C34878D82A}">
                    <a16:rowId xmlns:a16="http://schemas.microsoft.com/office/drawing/2014/main" val="2943945123"/>
                  </a:ext>
                </a:extLst>
              </a:tr>
              <a:tr h="350981">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②就ポツから支援を受ける求職者</a:t>
                      </a:r>
                    </a:p>
                  </a:txBody>
                  <a:tcPr anchor="ct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10</a:t>
                      </a:r>
                      <a:r>
                        <a:rPr kumimoji="1" lang="ja-JP" altLang="en-US" sz="1100" dirty="0">
                          <a:latin typeface="HG丸ｺﾞｼｯｸM-PRO" panose="020F0600000000000000" pitchFamily="50" charset="-128"/>
                          <a:ea typeface="HG丸ｺﾞｼｯｸM-PRO" panose="020F0600000000000000" pitchFamily="50" charset="-128"/>
                        </a:rPr>
                        <a:t>％</a:t>
                      </a:r>
                      <a:endParaRPr kumimoji="1" lang="en-US" altLang="ja-JP" sz="1100" dirty="0">
                        <a:latin typeface="HG丸ｺﾞｼｯｸM-PRO" panose="020F0600000000000000" pitchFamily="50" charset="-128"/>
                        <a:ea typeface="HG丸ｺﾞｼｯｸM-PRO" panose="020F0600000000000000" pitchFamily="50" charset="-128"/>
                      </a:endParaRPr>
                    </a:p>
                  </a:txBody>
                  <a:tcPr anchor="ctr" anchorCtr="1"/>
                </a:tc>
                <a:extLst>
                  <a:ext uri="{0D108BD9-81ED-4DB2-BD59-A6C34878D82A}">
                    <a16:rowId xmlns:a16="http://schemas.microsoft.com/office/drawing/2014/main" val="4053293756"/>
                  </a:ext>
                </a:extLst>
              </a:tr>
              <a:tr h="403868">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③デイケア通所者（職歴があり、福祉サービスに抵抗ある者）</a:t>
                      </a:r>
                    </a:p>
                  </a:txBody>
                  <a:tcPr anchor="ctr"/>
                </a:tc>
                <a:tc>
                  <a:txBody>
                    <a:bodyPr/>
                    <a:lstStyle/>
                    <a:p>
                      <a:r>
                        <a:rPr kumimoji="1" lang="ja-JP" altLang="en-US" sz="1100" dirty="0">
                          <a:latin typeface="HG丸ｺﾞｼｯｸM-PRO" panose="020F0600000000000000" pitchFamily="50" charset="-128"/>
                          <a:ea typeface="HG丸ｺﾞｼｯｸM-PRO" panose="020F0600000000000000" pitchFamily="50" charset="-128"/>
                        </a:rPr>
                        <a:t>０％</a:t>
                      </a:r>
                    </a:p>
                  </a:txBody>
                  <a:tcPr anchor="ctr" anchorCtr="1"/>
                </a:tc>
                <a:extLst>
                  <a:ext uri="{0D108BD9-81ED-4DB2-BD59-A6C34878D82A}">
                    <a16:rowId xmlns:a16="http://schemas.microsoft.com/office/drawing/2014/main" val="120277607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876182919"/>
              </p:ext>
            </p:extLst>
          </p:nvPr>
        </p:nvGraphicFramePr>
        <p:xfrm>
          <a:off x="6508654" y="3348726"/>
          <a:ext cx="3407117" cy="1981200"/>
        </p:xfrm>
        <a:graphic>
          <a:graphicData uri="http://schemas.openxmlformats.org/drawingml/2006/table">
            <a:tbl>
              <a:tblPr firstRow="1" bandRow="1">
                <a:tableStyleId>{5C22544A-7EE6-4342-B048-85BDC9FD1C3A}</a:tableStyleId>
              </a:tblPr>
              <a:tblGrid>
                <a:gridCol w="2846606">
                  <a:extLst>
                    <a:ext uri="{9D8B030D-6E8A-4147-A177-3AD203B41FA5}">
                      <a16:colId xmlns:a16="http://schemas.microsoft.com/office/drawing/2014/main" val="1444407521"/>
                    </a:ext>
                  </a:extLst>
                </a:gridCol>
                <a:gridCol w="560511">
                  <a:extLst>
                    <a:ext uri="{9D8B030D-6E8A-4147-A177-3AD203B41FA5}">
                      <a16:colId xmlns:a16="http://schemas.microsoft.com/office/drawing/2014/main" val="2929710219"/>
                    </a:ext>
                  </a:extLst>
                </a:gridCol>
              </a:tblGrid>
              <a:tr h="234412">
                <a:tc>
                  <a:txBody>
                    <a:bodyPr/>
                    <a:lstStyle/>
                    <a:p>
                      <a:r>
                        <a:rPr kumimoji="1" lang="ja-JP" altLang="en-US" sz="1100" dirty="0"/>
                        <a:t>社会参加　→　就労準備コース</a:t>
                      </a:r>
                    </a:p>
                  </a:txBody>
                  <a:tcPr anchor="ctr"/>
                </a:tc>
                <a:tc>
                  <a:txBody>
                    <a:bodyPr/>
                    <a:lstStyle/>
                    <a:p>
                      <a:r>
                        <a:rPr kumimoji="1" lang="ja-JP" altLang="en-US" sz="1100" dirty="0"/>
                        <a:t>実績</a:t>
                      </a:r>
                    </a:p>
                  </a:txBody>
                  <a:tcPr anchor="ctr" anchorCtr="1"/>
                </a:tc>
                <a:extLst>
                  <a:ext uri="{0D108BD9-81ED-4DB2-BD59-A6C34878D82A}">
                    <a16:rowId xmlns:a16="http://schemas.microsoft.com/office/drawing/2014/main" val="4264599164"/>
                  </a:ext>
                </a:extLst>
              </a:tr>
              <a:tr h="234412">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①デイケア利用者</a:t>
                      </a:r>
                      <a:endParaRPr lang="en-US" altLang="ja-JP" sz="11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100" b="1" u="sng" dirty="0">
                          <a:latin typeface="HG丸ｺﾞｼｯｸM-PRO" panose="020F0600000000000000" pitchFamily="50" charset="-128"/>
                          <a:ea typeface="HG丸ｺﾞｼｯｸM-PRO" panose="020F0600000000000000" pitchFamily="50" charset="-128"/>
                        </a:rPr>
                        <a:t>９％</a:t>
                      </a:r>
                    </a:p>
                  </a:txBody>
                  <a:tcPr anchor="ctr" anchorCtr="1"/>
                </a:tc>
                <a:extLst>
                  <a:ext uri="{0D108BD9-81ED-4DB2-BD59-A6C34878D82A}">
                    <a16:rowId xmlns:a16="http://schemas.microsoft.com/office/drawing/2014/main" val="2943945123"/>
                  </a:ext>
                </a:extLst>
              </a:tr>
              <a:tr h="234412">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②地域活動支援センター利用者</a:t>
                      </a:r>
                      <a:endParaRPr lang="en-US" altLang="ja-JP" sz="11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100" b="1" u="sng" dirty="0">
                          <a:latin typeface="HG丸ｺﾞｼｯｸM-PRO" panose="020F0600000000000000" pitchFamily="50" charset="-128"/>
                          <a:ea typeface="HG丸ｺﾞｼｯｸM-PRO" panose="020F0600000000000000" pitchFamily="50" charset="-128"/>
                        </a:rPr>
                        <a:t>９％</a:t>
                      </a:r>
                      <a:endParaRPr kumimoji="1" lang="en-US" altLang="ja-JP" sz="1100" b="1" u="sng" dirty="0">
                        <a:latin typeface="HG丸ｺﾞｼｯｸM-PRO" panose="020F0600000000000000" pitchFamily="50" charset="-128"/>
                        <a:ea typeface="HG丸ｺﾞｼｯｸM-PRO" panose="020F0600000000000000" pitchFamily="50" charset="-128"/>
                      </a:endParaRPr>
                    </a:p>
                  </a:txBody>
                  <a:tcPr anchor="ctr" anchorCtr="1"/>
                </a:tc>
                <a:extLst>
                  <a:ext uri="{0D108BD9-81ED-4DB2-BD59-A6C34878D82A}">
                    <a16:rowId xmlns:a16="http://schemas.microsoft.com/office/drawing/2014/main" val="4053293756"/>
                  </a:ext>
                </a:extLst>
              </a:tr>
              <a:tr h="386090">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③福祉サービス（日中活動：生活訓練、生活介護）利用者</a:t>
                      </a:r>
                    </a:p>
                  </a:txBody>
                  <a:tcPr anchor="ctr"/>
                </a:tc>
                <a:tc>
                  <a:txBody>
                    <a:bodyPr/>
                    <a:lstStyle/>
                    <a:p>
                      <a:r>
                        <a:rPr kumimoji="1" lang="ja-JP" altLang="en-US" sz="1100" b="1" u="sng" dirty="0">
                          <a:latin typeface="HG丸ｺﾞｼｯｸM-PRO" panose="020F0600000000000000" pitchFamily="50" charset="-128"/>
                          <a:ea typeface="HG丸ｺﾞｼｯｸM-PRO" panose="020F0600000000000000" pitchFamily="50" charset="-128"/>
                        </a:rPr>
                        <a:t>０％</a:t>
                      </a:r>
                    </a:p>
                  </a:txBody>
                  <a:tcPr anchor="ctr" anchorCtr="1"/>
                </a:tc>
                <a:extLst>
                  <a:ext uri="{0D108BD9-81ED-4DB2-BD59-A6C34878D82A}">
                    <a16:rowId xmlns:a16="http://schemas.microsoft.com/office/drawing/2014/main" val="1202776073"/>
                  </a:ext>
                </a:extLst>
              </a:tr>
              <a:tr h="234412">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④福祉サービス（就労系：就</a:t>
                      </a:r>
                      <a:r>
                        <a:rPr lang="en-US" altLang="ja-JP" sz="1100" dirty="0">
                          <a:latin typeface="HG丸ｺﾞｼｯｸM-PRO" panose="020F0600000000000000" pitchFamily="50" charset="-128"/>
                          <a:ea typeface="HG丸ｺﾞｼｯｸM-PRO" panose="020F0600000000000000" pitchFamily="50" charset="-128"/>
                        </a:rPr>
                        <a:t>B</a:t>
                      </a:r>
                      <a:r>
                        <a:rPr lang="ja-JP" altLang="en-US" sz="1100" dirty="0">
                          <a:latin typeface="HG丸ｺﾞｼｯｸM-PRO" panose="020F0600000000000000" pitchFamily="50" charset="-128"/>
                          <a:ea typeface="HG丸ｺﾞｼｯｸM-PRO" panose="020F0600000000000000" pitchFamily="50" charset="-128"/>
                        </a:rPr>
                        <a:t>）利用者</a:t>
                      </a:r>
                    </a:p>
                  </a:txBody>
                  <a:tcPr anchor="ctr">
                    <a:lnB w="12700" cap="flat" cmpd="sng" algn="ctr">
                      <a:solidFill>
                        <a:schemeClr val="tx1"/>
                      </a:solidFill>
                      <a:prstDash val="solid"/>
                      <a:round/>
                      <a:headEnd type="none" w="med" len="med"/>
                      <a:tailEnd type="none" w="med" len="med"/>
                    </a:lnB>
                  </a:tcP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27</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520051"/>
                  </a:ext>
                </a:extLst>
              </a:tr>
              <a:tr h="234412">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その他：就労移行利用者</a:t>
                      </a:r>
                    </a:p>
                  </a:txBody>
                  <a:tcPr anchor="ctr">
                    <a:lnT w="12700" cap="flat" cmpd="sng" algn="ctr">
                      <a:solidFill>
                        <a:schemeClr val="tx1"/>
                      </a:solidFill>
                      <a:prstDash val="solid"/>
                      <a:round/>
                      <a:headEnd type="none" w="med" len="med"/>
                      <a:tailEnd type="none" w="med" len="med"/>
                    </a:lnT>
                  </a:tcP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28</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31604852"/>
                  </a:ext>
                </a:extLst>
              </a:tr>
              <a:tr h="234412">
                <a:tc>
                  <a:txBody>
                    <a:bodyPr/>
                    <a:lstStyle/>
                    <a:p>
                      <a:pPr marL="0" marR="0" lvl="0" indent="0" algn="l" defTabSz="91194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その他：就ポツから支援を受ける求職者</a:t>
                      </a:r>
                    </a:p>
                  </a:txBody>
                  <a:tcPr anchor="ctr"/>
                </a:tc>
                <a:tc>
                  <a:txBody>
                    <a:bodyPr/>
                    <a:lstStyle/>
                    <a:p>
                      <a:r>
                        <a:rPr kumimoji="1" lang="en-US" altLang="ja-JP" sz="1100" dirty="0">
                          <a:latin typeface="HG丸ｺﾞｼｯｸM-PRO" panose="020F0600000000000000" pitchFamily="50" charset="-128"/>
                          <a:ea typeface="HG丸ｺﾞｼｯｸM-PRO" panose="020F0600000000000000" pitchFamily="50" charset="-128"/>
                        </a:rPr>
                        <a:t>27</a:t>
                      </a:r>
                      <a:r>
                        <a:rPr kumimoji="1" lang="ja-JP" altLang="en-US" sz="1100" dirty="0">
                          <a:latin typeface="HG丸ｺﾞｼｯｸM-PRO" panose="020F0600000000000000" pitchFamily="50" charset="-128"/>
                          <a:ea typeface="HG丸ｺﾞｼｯｸM-PRO" panose="020F0600000000000000" pitchFamily="50" charset="-128"/>
                        </a:rPr>
                        <a:t>％</a:t>
                      </a:r>
                    </a:p>
                  </a:txBody>
                  <a:tcPr anchor="ctr" anchorCtr="1"/>
                </a:tc>
                <a:extLst>
                  <a:ext uri="{0D108BD9-81ED-4DB2-BD59-A6C34878D82A}">
                    <a16:rowId xmlns:a16="http://schemas.microsoft.com/office/drawing/2014/main" val="4294822714"/>
                  </a:ext>
                </a:extLst>
              </a:tr>
            </a:tbl>
          </a:graphicData>
        </a:graphic>
      </p:graphicFrame>
      <p:graphicFrame>
        <p:nvGraphicFramePr>
          <p:cNvPr id="10" name="グラフ 9">
            <a:extLst>
              <a:ext uri="{FF2B5EF4-FFF2-40B4-BE49-F238E27FC236}">
                <a16:creationId xmlns:a16="http://schemas.microsoft.com/office/drawing/2014/main" id="{00000000-0008-0000-0900-000002000000}"/>
              </a:ext>
            </a:extLst>
          </p:cNvPr>
          <p:cNvGraphicFramePr>
            <a:graphicFrameLocks/>
          </p:cNvGraphicFramePr>
          <p:nvPr>
            <p:extLst>
              <p:ext uri="{D42A27DB-BD31-4B8C-83A1-F6EECF244321}">
                <p14:modId xmlns:p14="http://schemas.microsoft.com/office/powerpoint/2010/main" val="3201918874"/>
              </p:ext>
            </p:extLst>
          </p:nvPr>
        </p:nvGraphicFramePr>
        <p:xfrm>
          <a:off x="-622580" y="5171011"/>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a:extLst>
              <a:ext uri="{FF2B5EF4-FFF2-40B4-BE49-F238E27FC236}">
                <a16:creationId xmlns:a16="http://schemas.microsoft.com/office/drawing/2014/main" id="{00000000-0008-0000-0900-000003000000}"/>
              </a:ext>
            </a:extLst>
          </p:cNvPr>
          <p:cNvGraphicFramePr>
            <a:graphicFrameLocks/>
          </p:cNvGraphicFramePr>
          <p:nvPr>
            <p:extLst>
              <p:ext uri="{D42A27DB-BD31-4B8C-83A1-F6EECF244321}">
                <p14:modId xmlns:p14="http://schemas.microsoft.com/office/powerpoint/2010/main" val="721040980"/>
              </p:ext>
            </p:extLst>
          </p:nvPr>
        </p:nvGraphicFramePr>
        <p:xfrm>
          <a:off x="2670035" y="5084831"/>
          <a:ext cx="4150416" cy="22636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6FD2169E-63FE-44F1-A4B2-0357F64CBED3}"/>
              </a:ext>
            </a:extLst>
          </p:cNvPr>
          <p:cNvGraphicFramePr>
            <a:graphicFrameLocks/>
          </p:cNvGraphicFramePr>
          <p:nvPr>
            <p:extLst>
              <p:ext uri="{D42A27DB-BD31-4B8C-83A1-F6EECF244321}">
                <p14:modId xmlns:p14="http://schemas.microsoft.com/office/powerpoint/2010/main" val="3431817289"/>
              </p:ext>
            </p:extLst>
          </p:nvPr>
        </p:nvGraphicFramePr>
        <p:xfrm>
          <a:off x="6177136" y="5190721"/>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5190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4</a:t>
            </a:fld>
            <a:endParaRPr lang="en-US" altLang="ja-JP" dirty="0">
              <a:solidFill>
                <a:prstClr val="black"/>
              </a:solidFill>
            </a:endParaRPr>
          </a:p>
        </p:txBody>
      </p:sp>
      <p:sp>
        <p:nvSpPr>
          <p:cNvPr id="10" name="テキスト ボックス 9"/>
          <p:cNvSpPr txBox="1"/>
          <p:nvPr/>
        </p:nvSpPr>
        <p:spPr>
          <a:xfrm>
            <a:off x="98552" y="201137"/>
            <a:ext cx="9720000" cy="3962623"/>
          </a:xfrm>
          <a:prstGeom prst="rect">
            <a:avLst/>
          </a:prstGeom>
          <a:solidFill>
            <a:srgbClr val="0070C0">
              <a:alpha val="10000"/>
            </a:srgbClr>
          </a:solidFill>
          <a:ln>
            <a:solidFill>
              <a:schemeClr val="accent1"/>
            </a:solidFill>
          </a:ln>
        </p:spPr>
        <p:txBody>
          <a:bodyPr wrap="square" rtlCol="0">
            <a:spAutoFit/>
          </a:bodyPr>
          <a:lstStyle/>
          <a:p>
            <a:pPr>
              <a:spcBef>
                <a:spcPts val="600"/>
              </a:spcBef>
            </a:pPr>
            <a:r>
              <a:rPr lang="ja-JP" altLang="en-US" sz="1400" dirty="0">
                <a:latin typeface="HG丸ｺﾞｼｯｸM-PRO" panose="020F0600000000000000" pitchFamily="50" charset="-128"/>
                <a:ea typeface="HG丸ｺﾞｼｯｸM-PRO" panose="020F0600000000000000" pitchFamily="50" charset="-128"/>
              </a:rPr>
              <a:t>○課題</a:t>
            </a:r>
            <a:endParaRPr lang="en-US" altLang="ja-JP" sz="1400" dirty="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400" dirty="0">
                <a:solidFill>
                  <a:srgbClr val="FF0000"/>
                </a:solidFill>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新規</a:t>
            </a:r>
            <a:r>
              <a:rPr lang="ja-JP" altLang="en-US" sz="1300" dirty="0">
                <a:latin typeface="HG丸ｺﾞｼｯｸM-PRO" panose="020F0600000000000000" pitchFamily="50" charset="-128"/>
                <a:ea typeface="HG丸ｺﾞｼｯｸM-PRO" panose="020F0600000000000000" pitchFamily="50" charset="-128"/>
              </a:rPr>
              <a:t>訓練生が年々減少</a:t>
            </a:r>
            <a:r>
              <a:rPr lang="ja-JP" altLang="en-US" sz="1300" dirty="0" smtClean="0">
                <a:latin typeface="HG丸ｺﾞｼｯｸM-PRO" panose="020F0600000000000000" pitchFamily="50" charset="-128"/>
                <a:ea typeface="HG丸ｺﾞｼｯｸM-PRO" panose="020F0600000000000000" pitchFamily="50" charset="-128"/>
              </a:rPr>
              <a:t>傾向</a:t>
            </a:r>
            <a:endParaRPr lang="en-US" altLang="ja-JP" sz="1300" dirty="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・保健所の関与がなくなった</a:t>
            </a:r>
            <a:r>
              <a:rPr lang="en-US" altLang="ja-JP" sz="1300" dirty="0" smtClean="0">
                <a:latin typeface="HG丸ｺﾞｼｯｸM-PRO" panose="020F0600000000000000" pitchFamily="50" charset="-128"/>
                <a:ea typeface="HG丸ｺﾞｼｯｸM-PRO" panose="020F0600000000000000" pitchFamily="50" charset="-128"/>
              </a:rPr>
              <a:t>H29</a:t>
            </a:r>
            <a:r>
              <a:rPr lang="ja-JP" altLang="en-US" sz="1300" dirty="0" smtClean="0">
                <a:latin typeface="HG丸ｺﾞｼｯｸM-PRO" panose="020F0600000000000000" pitchFamily="50" charset="-128"/>
                <a:ea typeface="HG丸ｺﾞｼｯｸM-PRO" panose="020F0600000000000000" pitchFamily="50" charset="-128"/>
              </a:rPr>
              <a:t> 年度以降、以前の</a:t>
            </a:r>
            <a:r>
              <a:rPr lang="en-US" altLang="ja-JP" sz="1300" dirty="0" smtClean="0">
                <a:latin typeface="HG丸ｺﾞｼｯｸM-PRO" panose="020F0600000000000000" pitchFamily="50" charset="-128"/>
                <a:ea typeface="HG丸ｺﾞｼｯｸM-PRO" panose="020F0600000000000000" pitchFamily="50" charset="-128"/>
              </a:rPr>
              <a:t>5</a:t>
            </a:r>
            <a:r>
              <a:rPr lang="ja-JP" altLang="en-US" sz="1300" dirty="0" smtClean="0">
                <a:latin typeface="HG丸ｺﾞｼｯｸM-PRO" panose="020F0600000000000000" pitchFamily="50" charset="-128"/>
                <a:ea typeface="HG丸ｺﾞｼｯｸM-PRO" panose="020F0600000000000000" pitchFamily="50" charset="-128"/>
              </a:rPr>
              <a:t>～</a:t>
            </a:r>
            <a:r>
              <a:rPr lang="en-US" altLang="ja-JP" sz="1300" dirty="0" smtClean="0">
                <a:latin typeface="HG丸ｺﾞｼｯｸM-PRO" panose="020F0600000000000000" pitchFamily="50" charset="-128"/>
                <a:ea typeface="HG丸ｺﾞｼｯｸM-PRO" panose="020F0600000000000000" pitchFamily="50" charset="-128"/>
              </a:rPr>
              <a:t>6</a:t>
            </a:r>
            <a:r>
              <a:rPr lang="ja-JP" altLang="en-US" sz="1300" dirty="0" smtClean="0">
                <a:latin typeface="HG丸ｺﾞｼｯｸM-PRO" panose="020F0600000000000000" pitchFamily="50" charset="-128"/>
                <a:ea typeface="HG丸ｺﾞｼｯｸM-PRO" panose="020F0600000000000000" pitchFamily="50" charset="-128"/>
              </a:rPr>
              <a:t>割の訓練生で推移</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・保健所の関与の代替機能を担うべき支援機関が特定化の傾向</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・長期にわたる訓練は、精神障がいの特性には有効なものの、訓練生の金銭的な負担は増加</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・協力事業所が偏在しており、利用者のニーズとミスマッチ、全体では供給過多</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・本事業を活用する支援機関が特定化の傾向</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一方</a:t>
            </a:r>
            <a:r>
              <a:rPr lang="ja-JP" altLang="en-US" sz="1300" dirty="0" smtClean="0">
                <a:latin typeface="HG丸ｺﾞｼｯｸM-PRO" panose="020F0600000000000000" pitchFamily="50" charset="-128"/>
                <a:ea typeface="HG丸ｺﾞｼｯｸM-PRO" panose="020F0600000000000000" pitchFamily="50" charset="-128"/>
              </a:rPr>
              <a:t>、関係者へ</a:t>
            </a:r>
            <a:r>
              <a:rPr lang="ja-JP" altLang="en-US" sz="1300" dirty="0">
                <a:latin typeface="HG丸ｺﾞｼｯｸM-PRO" panose="020F0600000000000000" pitchFamily="50" charset="-128"/>
                <a:ea typeface="HG丸ｺﾞｼｯｸM-PRO" panose="020F0600000000000000" pitchFamily="50" charset="-128"/>
              </a:rPr>
              <a:t>のヒアリングでは、</a:t>
            </a:r>
            <a:r>
              <a:rPr lang="ja-JP" altLang="en-US" sz="1300" dirty="0" err="1">
                <a:latin typeface="HG丸ｺﾞｼｯｸM-PRO" panose="020F0600000000000000" pitchFamily="50" charset="-128"/>
                <a:ea typeface="HG丸ｺﾞｼｯｸM-PRO" panose="020F0600000000000000" pitchFamily="50" charset="-128"/>
              </a:rPr>
              <a:t>精神障がい</a:t>
            </a:r>
            <a:r>
              <a:rPr lang="ja-JP" altLang="en-US" sz="1300" dirty="0">
                <a:latin typeface="HG丸ｺﾞｼｯｸM-PRO" panose="020F0600000000000000" pitchFamily="50" charset="-128"/>
                <a:ea typeface="HG丸ｺﾞｼｯｸM-PRO" panose="020F0600000000000000" pitchFamily="50" charset="-128"/>
              </a:rPr>
              <a:t>者の特性を十分に踏まえた事業</a:t>
            </a:r>
            <a:r>
              <a:rPr lang="ja-JP" altLang="en-US" sz="1300" dirty="0" smtClean="0">
                <a:latin typeface="HG丸ｺﾞｼｯｸM-PRO" panose="020F0600000000000000" pitchFamily="50" charset="-128"/>
                <a:ea typeface="HG丸ｺﾞｼｯｸM-PRO" panose="020F0600000000000000" pitchFamily="50" charset="-128"/>
              </a:rPr>
              <a:t>構成であると評価されている</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smtClean="0">
                <a:latin typeface="HG丸ｺﾞｼｯｸM-PRO" panose="020F0600000000000000" pitchFamily="50" charset="-128"/>
                <a:ea typeface="HG丸ｺﾞｼｯｸM-PRO" panose="020F0600000000000000" pitchFamily="50" charset="-128"/>
              </a:rPr>
              <a:t>　▼既存事業との役割分担が不明確</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・「社会参加から就労準備まで」広範な課題に対応する一方、広範であるために、既存の支援（サービス）との役割分担が不明確</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・利用申請があった場合のアセスメントが不十分（支援機関主導）</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・事業の活用</a:t>
            </a:r>
            <a:r>
              <a:rPr lang="ja-JP" altLang="en-US" sz="1300" dirty="0">
                <a:latin typeface="HG丸ｺﾞｼｯｸM-PRO" panose="020F0600000000000000" pitchFamily="50" charset="-128"/>
                <a:ea typeface="HG丸ｺﾞｼｯｸM-PRO" panose="020F0600000000000000" pitchFamily="50" charset="-128"/>
              </a:rPr>
              <a:t>が一部の支援機関に偏って</a:t>
            </a:r>
            <a:r>
              <a:rPr lang="ja-JP" altLang="en-US" sz="1300" dirty="0" smtClean="0">
                <a:latin typeface="HG丸ｺﾞｼｯｸM-PRO" panose="020F0600000000000000" pitchFamily="50" charset="-128"/>
                <a:ea typeface="HG丸ｺﾞｼｯｸM-PRO" panose="020F0600000000000000" pitchFamily="50" charset="-128"/>
              </a:rPr>
              <a:t>いる</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・社会参加コースの場合には、客観的な事業成果の評価・提示が困難</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p>
        </p:txBody>
      </p:sp>
      <p:sp>
        <p:nvSpPr>
          <p:cNvPr id="6" name="テキスト ボックス 5">
            <a:extLst>
              <a:ext uri="{FF2B5EF4-FFF2-40B4-BE49-F238E27FC236}">
                <a16:creationId xmlns:a16="http://schemas.microsoft.com/office/drawing/2014/main" id="{006D7711-1330-4D6A-BBE9-166882F81972}"/>
              </a:ext>
            </a:extLst>
          </p:cNvPr>
          <p:cNvSpPr txBox="1"/>
          <p:nvPr/>
        </p:nvSpPr>
        <p:spPr>
          <a:xfrm>
            <a:off x="98552" y="4365104"/>
            <a:ext cx="9720000" cy="2154436"/>
          </a:xfrm>
          <a:prstGeom prst="rect">
            <a:avLst/>
          </a:prstGeom>
          <a:solidFill>
            <a:srgbClr val="0070C0">
              <a:alpha val="10000"/>
            </a:srgbClr>
          </a:solidFill>
          <a:ln>
            <a:solidFill>
              <a:schemeClr val="accent1"/>
            </a:solidFill>
          </a:ln>
        </p:spPr>
        <p:txBody>
          <a:bodyPr wrap="square" rtlCol="0">
            <a:spAutoFit/>
          </a:bodyPr>
          <a:lstStyle/>
          <a:p>
            <a:pPr>
              <a:spcBef>
                <a:spcPts val="600"/>
              </a:spcBef>
            </a:pPr>
            <a:r>
              <a:rPr lang="ja-JP" altLang="en-US" sz="1400" dirty="0">
                <a:latin typeface="HG丸ｺﾞｼｯｸM-PRO" panose="020F0600000000000000" pitchFamily="50" charset="-128"/>
                <a:ea typeface="HG丸ｺﾞｼｯｸM-PRO" panose="020F0600000000000000" pitchFamily="50" charset="-128"/>
              </a:rPr>
              <a:t>○課題解決に</a:t>
            </a:r>
            <a:r>
              <a:rPr lang="ja-JP" altLang="en-US" sz="1400" dirty="0" smtClean="0">
                <a:latin typeface="HG丸ｺﾞｼｯｸM-PRO" panose="020F0600000000000000" pitchFamily="50" charset="-128"/>
                <a:ea typeface="HG丸ｺﾞｼｯｸM-PRO" panose="020F0600000000000000" pitchFamily="50" charset="-128"/>
              </a:rPr>
              <a:t>向けた論点、取組みの方向性</a:t>
            </a:r>
            <a:endParaRPr lang="en-US" altLang="ja-JP" sz="1400" dirty="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300" dirty="0" err="1" smtClean="0">
                <a:latin typeface="HG丸ｺﾞｼｯｸM-PRO" panose="020F0600000000000000" pitchFamily="50" charset="-128"/>
                <a:ea typeface="HG丸ｺﾞｼｯｸM-PRO" panose="020F0600000000000000" pitchFamily="50" charset="-128"/>
              </a:rPr>
              <a:t>障がい</a:t>
            </a:r>
            <a:r>
              <a:rPr lang="ja-JP" altLang="en-US" sz="1300" dirty="0" smtClean="0">
                <a:latin typeface="HG丸ｺﾞｼｯｸM-PRO" panose="020F0600000000000000" pitchFamily="50" charset="-128"/>
                <a:ea typeface="HG丸ｺﾞｼｯｸM-PRO" panose="020F0600000000000000" pitchFamily="50" charset="-128"/>
              </a:rPr>
              <a:t>福祉サービスの実施主体である市町村の関与を検討することはできないか、またどのような関与が考えられるか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・デイケア</a:t>
            </a:r>
            <a:r>
              <a:rPr lang="ja-JP" altLang="en-US" sz="1300" dirty="0">
                <a:latin typeface="HG丸ｺﾞｼｯｸM-PRO" panose="020F0600000000000000" pitchFamily="50" charset="-128"/>
                <a:ea typeface="HG丸ｺﾞｼｯｸM-PRO" panose="020F0600000000000000" pitchFamily="50" charset="-128"/>
              </a:rPr>
              <a:t>や地域活動支援センターなどによる訓練活用の促進を図るため、就</a:t>
            </a:r>
            <a:r>
              <a:rPr lang="ja-JP" altLang="en-US" sz="1300" dirty="0" smtClean="0">
                <a:latin typeface="HG丸ｺﾞｼｯｸM-PRO" panose="020F0600000000000000" pitchFamily="50" charset="-128"/>
                <a:ea typeface="HG丸ｺﾞｼｯｸM-PRO" panose="020F0600000000000000" pitchFamily="50" charset="-128"/>
              </a:rPr>
              <a:t>ポツの関与を検討することはできないか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・本事業の支援機関を担うことができない生活介護、就</a:t>
            </a:r>
            <a:r>
              <a:rPr lang="en-US" altLang="ja-JP" sz="1300" dirty="0" smtClean="0">
                <a:latin typeface="HG丸ｺﾞｼｯｸM-PRO" panose="020F0600000000000000" pitchFamily="50" charset="-128"/>
                <a:ea typeface="HG丸ｺﾞｼｯｸM-PRO" panose="020F0600000000000000" pitchFamily="50" charset="-128"/>
              </a:rPr>
              <a:t>B</a:t>
            </a:r>
            <a:r>
              <a:rPr lang="ja-JP" altLang="en-US" sz="1300" dirty="0" err="1" smtClean="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デイケアが</a:t>
            </a:r>
            <a:r>
              <a:rPr lang="ja-JP" altLang="en-US" sz="1300" dirty="0" smtClean="0">
                <a:latin typeface="HG丸ｺﾞｼｯｸM-PRO" panose="020F0600000000000000" pitchFamily="50" charset="-128"/>
                <a:ea typeface="HG丸ｺﾞｼｯｸM-PRO" panose="020F0600000000000000" pitchFamily="50" charset="-128"/>
              </a:rPr>
              <a:t>多いので</a:t>
            </a:r>
            <a:r>
              <a:rPr lang="ja-JP" altLang="en-US" sz="1300" dirty="0" smtClean="0">
                <a:latin typeface="HG丸ｺﾞｼｯｸM-PRO" panose="020F0600000000000000" pitchFamily="50" charset="-128"/>
                <a:ea typeface="HG丸ｺﾞｼｯｸM-PRO" panose="020F0600000000000000" pitchFamily="50" charset="-128"/>
              </a:rPr>
              <a:t>はないか（体制面、支援スキル面）</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・既存事業との役割分担の必要性とその方策を検討する必要があるのではない</a:t>
            </a:r>
            <a:r>
              <a:rPr lang="ja-JP" altLang="en-US" sz="1300" dirty="0">
                <a:latin typeface="HG丸ｺﾞｼｯｸM-PRO" panose="020F0600000000000000" pitchFamily="50" charset="-128"/>
                <a:ea typeface="HG丸ｺﾞｼｯｸM-PRO" panose="020F0600000000000000" pitchFamily="50" charset="-128"/>
              </a:rPr>
              <a:t>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・社会参加コースの評価の必要性とその評価軸を検討する必要があるのではないか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・事業周知が不十分なため、強化する必要があるのではないか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endParaRPr lang="en-US" altLang="ja-JP" sz="13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14951683"/>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15184</TotalTime>
  <Words>1986</Words>
  <Application>Microsoft Office PowerPoint</Application>
  <PresentationFormat>A4 210 x 297 mm</PresentationFormat>
  <Paragraphs>238</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HG丸ｺﾞｼｯｸM-PRO</vt:lpstr>
      <vt:lpstr>Meiryo UI</vt:lpstr>
      <vt:lpstr>ＭＳ Ｐゴシック</vt:lpstr>
      <vt:lpstr>ＭＳ ゴシック</vt:lpstr>
      <vt:lpstr>ＭＳ 明朝</vt:lpstr>
      <vt:lpstr>Arial</vt:lpstr>
      <vt:lpstr>Calibri</vt:lpstr>
      <vt:lpstr>Times New Roman</vt:lpstr>
      <vt:lpstr>6_Office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常時介護を要する障害者等に対する支援について</dc:title>
  <dc:creator>厚生労働省ネットワークシステム</dc:creator>
  <cp:lastModifiedBy>塩田　尚子</cp:lastModifiedBy>
  <cp:revision>760</cp:revision>
  <cp:lastPrinted>2021-01-22T08:40:56Z</cp:lastPrinted>
  <dcterms:created xsi:type="dcterms:W3CDTF">2015-05-12T07:28:53Z</dcterms:created>
  <dcterms:modified xsi:type="dcterms:W3CDTF">2021-01-25T10:59:55Z</dcterms:modified>
</cp:coreProperties>
</file>