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5E9F1A-E946-4E58-B184-4293BF172A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921A955-7321-4435-87BC-472BC5E549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4933C1-388F-496F-872B-C31E9A07C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F578E-2633-4C88-8EF3-CE95C88CAFBB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A3CB0B-B14B-415D-B8F1-0A20E580D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7861C7-CD82-47A5-980B-E187514C0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F8C5-3DE6-4EEE-8A85-3C367FD73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160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72F4EC-29CF-4B24-999E-26F118CB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62A0547-BC16-4FC6-A0B1-40F9476955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0B9CDE4-A55F-4A8C-BFA3-33166F534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F578E-2633-4C88-8EF3-CE95C88CAFBB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466E5D-567B-4163-A8BE-01F476731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1B79FA-1959-4F18-B58F-C47BF17E1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F8C5-3DE6-4EEE-8A85-3C367FD73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8825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4161582-D001-4480-9D70-332C5E86EE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FF49FF-1A1A-468A-A6EC-51B96FBF84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623FEE-28B6-4851-8FAE-D7689E56E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F578E-2633-4C88-8EF3-CE95C88CAFBB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8112E1-8091-4EF5-8E81-D1D7A3CFF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1B90D6-1581-4AC6-A759-822A9C756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F8C5-3DE6-4EEE-8A85-3C367FD73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3463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665529-C190-4D5C-8CA4-A80A46DD9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DBAA15-C85A-40A1-93AE-825C3B9EC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0E0EE3-7DBE-46F6-B356-FC62EA52F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F578E-2633-4C88-8EF3-CE95C88CAFBB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27D1F3-9DDC-4436-B769-D01A60B32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6F0CC5-1440-4754-86E6-63C9B9578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F8C5-3DE6-4EEE-8A85-3C367FD73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990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EDE247-4D85-44F0-B9ED-C149C0EB7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FF6446-928F-42AE-9AD3-E4D95C819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E57C02-6BC0-40B4-89D8-9D261D3EB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F578E-2633-4C88-8EF3-CE95C88CAFBB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778D99-2FDC-49B7-A4DA-15FB3CFDB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DF3EA2-D101-45E5-944E-3A9BA64AD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F8C5-3DE6-4EEE-8A85-3C367FD73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581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BF0D04-C120-4358-82F8-51C876DD9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A004237-B652-4BBD-B6C7-0AF1A479B7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12D5164-F60E-473C-BD49-4B8696D397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0D0E75F-06AE-4F1D-AA53-A324EDC21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F578E-2633-4C88-8EF3-CE95C88CAFBB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09EF204-767C-476D-B3A2-E79C10FA8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4C93EB9-F105-48F4-BD10-DD9A58896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F8C5-3DE6-4EEE-8A85-3C367FD73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217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63BD6F-3F73-479C-B7BF-1F1B7186A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E1D3B5E-ADC6-4CDA-AEA3-8600B9D04C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6B51794-5F87-45BF-8796-0D9D31142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E1B144F-00A0-41DC-A234-631188C26B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5A0CE20-FD76-4617-9781-4166A2B118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A55862A-5A0A-44C3-A1C8-5A62A2FF9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F578E-2633-4C88-8EF3-CE95C88CAFBB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E668A18-9667-4D96-9B0A-A7694FAFA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9CF81B7-DB7B-432E-A22E-204DCFBFA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F8C5-3DE6-4EEE-8A85-3C367FD73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368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E07A61-59E8-4D83-8C0A-C1885CE64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813AE24-775D-49F4-A75D-76DE7AB98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F578E-2633-4C88-8EF3-CE95C88CAFBB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FBECD8-7E20-457C-9FB4-B18F5F13B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DE7A60C-98B5-46CC-BF28-964D0F475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F8C5-3DE6-4EEE-8A85-3C367FD73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261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8430BE3-FE85-4EA5-A3BB-4F052E2B6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F578E-2633-4C88-8EF3-CE95C88CAFBB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83C6DA1-2585-48AB-9E1B-5F5B5EE62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1003442-4BA3-4B42-AEA8-366DB0703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F8C5-3DE6-4EEE-8A85-3C367FD73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273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DB3D9C-3A64-4562-987E-E0353D038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6FA0171-54BE-42FA-80BB-5E67C8FC2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C668D03-ECE6-4A54-B930-0766A3889A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F5C82B8-5831-4A4E-93D4-DD6D7ECBD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F578E-2633-4C88-8EF3-CE95C88CAFBB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E66B1DC-A870-4124-ADA6-48EA18D0B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877613F-CDEE-45BF-A616-9E663112F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F8C5-3DE6-4EEE-8A85-3C367FD73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438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31347D-834F-4648-A1F7-3B1EA4136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E373806-30A3-4A75-91EB-DCA2BCB440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909EEA-9733-4FDE-B2CC-A734F5376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FC3BC22-EAE6-4DAE-8DBB-6A0881164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F578E-2633-4C88-8EF3-CE95C88CAFBB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C0B25AB-F9A0-4F02-A259-6A1A482C0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901DA99-BB93-4D23-827B-A17058619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F8C5-3DE6-4EEE-8A85-3C367FD73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386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67EF55C-14B7-4B7A-BC0C-6035FFD15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6D0F55C-5F91-4229-A79F-0C6A20E16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88C235-4DCC-404D-9AF9-E5225D1FCE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F578E-2633-4C88-8EF3-CE95C88CAFBB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613EFD-6B01-403B-904A-494FCEC1C7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D76373-19D5-4D86-9CC8-07F9F7FAFA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0F8C5-3DE6-4EEE-8A85-3C367FD738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40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975FADC1-1A26-4303-B661-9A68AD720E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756" y="951253"/>
            <a:ext cx="11844342" cy="769256"/>
          </a:xfrm>
        </p:spPr>
        <p:txBody>
          <a:bodyPr>
            <a:noAutofit/>
          </a:bodyPr>
          <a:lstStyle/>
          <a:p>
            <a:pPr algn="l">
              <a:lnSpc>
                <a:spcPts val="1400"/>
              </a:lnSpc>
            </a:pPr>
            <a:r>
              <a:rPr lang="ja-JP" altLang="en-US" sz="1200" dirty="0" smtClean="0"/>
              <a:t>「大阪府障害者等の雇用の促進等と就労の支援に関する条例」（ハートフル条例）に定める「障害者等の職場環境整備等支援組織」のうち</a:t>
            </a:r>
            <a:r>
              <a:rPr lang="ja-JP" altLang="en-US" sz="1200" dirty="0" err="1" smtClean="0"/>
              <a:t>障がい</a:t>
            </a:r>
            <a:r>
              <a:rPr lang="ja-JP" altLang="en-US" sz="1200" dirty="0" smtClean="0"/>
              <a:t>者分野における支援を行う者（以下、「支援組織」という）</a:t>
            </a:r>
            <a:r>
              <a:rPr lang="ja-JP" altLang="en-US" sz="1200" dirty="0"/>
              <a:t>として、令和２年度現在２</a:t>
            </a:r>
            <a:r>
              <a:rPr lang="ja-JP" altLang="en-US" sz="1200" dirty="0" smtClean="0"/>
              <a:t>つの団体を認定。</a:t>
            </a:r>
            <a:endParaRPr lang="en-US" altLang="ja-JP" sz="1200" dirty="0" smtClean="0"/>
          </a:p>
          <a:p>
            <a:pPr algn="l">
              <a:lnSpc>
                <a:spcPts val="1400"/>
              </a:lnSpc>
            </a:pPr>
            <a:r>
              <a:rPr lang="en-US" altLang="ja-JP" sz="1200" dirty="0" smtClean="0"/>
              <a:t>※</a:t>
            </a:r>
            <a:r>
              <a:rPr lang="ja-JP" altLang="en-US" sz="1200" dirty="0" smtClean="0"/>
              <a:t>支援組織による支援内容等については、資料２－２「障害者等の職場環境整備等支援組織」（</a:t>
            </a:r>
            <a:r>
              <a:rPr lang="ja-JP" altLang="en-US" sz="1200" dirty="0" err="1" smtClean="0"/>
              <a:t>障がい</a:t>
            </a:r>
            <a:r>
              <a:rPr lang="ja-JP" altLang="en-US" sz="1200" dirty="0" smtClean="0"/>
              <a:t>分野）実施要領に記載</a:t>
            </a:r>
            <a:endParaRPr lang="en-US" altLang="ja-JP" sz="1200" dirty="0" smtClean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B4759855-24B5-4502-BCC2-866EB02B3C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576432"/>
              </p:ext>
            </p:extLst>
          </p:nvPr>
        </p:nvGraphicFramePr>
        <p:xfrm>
          <a:off x="275770" y="4473038"/>
          <a:ext cx="11625945" cy="22502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7617">
                  <a:extLst>
                    <a:ext uri="{9D8B030D-6E8A-4147-A177-3AD203B41FA5}">
                      <a16:colId xmlns:a16="http://schemas.microsoft.com/office/drawing/2014/main" val="567555705"/>
                    </a:ext>
                  </a:extLst>
                </a:gridCol>
                <a:gridCol w="3003953">
                  <a:extLst>
                    <a:ext uri="{9D8B030D-6E8A-4147-A177-3AD203B41FA5}">
                      <a16:colId xmlns:a16="http://schemas.microsoft.com/office/drawing/2014/main" val="4034840945"/>
                    </a:ext>
                  </a:extLst>
                </a:gridCol>
                <a:gridCol w="3176955">
                  <a:extLst>
                    <a:ext uri="{9D8B030D-6E8A-4147-A177-3AD203B41FA5}">
                      <a16:colId xmlns:a16="http://schemas.microsoft.com/office/drawing/2014/main" val="3698631531"/>
                    </a:ext>
                  </a:extLst>
                </a:gridCol>
                <a:gridCol w="3727420">
                  <a:extLst>
                    <a:ext uri="{9D8B030D-6E8A-4147-A177-3AD203B41FA5}">
                      <a16:colId xmlns:a16="http://schemas.microsoft.com/office/drawing/2014/main" val="1228319247"/>
                    </a:ext>
                  </a:extLst>
                </a:gridCol>
              </a:tblGrid>
              <a:tr h="215816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内容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R2</a:t>
                      </a:r>
                      <a:r>
                        <a:rPr kumimoji="1" lang="ja-JP" altLang="en-US" sz="1400" dirty="0" smtClean="0"/>
                        <a:t>年度実績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R3</a:t>
                      </a:r>
                      <a:r>
                        <a:rPr kumimoji="1" lang="ja-JP" altLang="en-US" sz="1400" dirty="0" smtClean="0"/>
                        <a:t>年度予定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1780914"/>
                  </a:ext>
                </a:extLst>
              </a:tr>
              <a:tr h="843644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清掃業務等総合評価一般総合評価入札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○ヒアリングへの同席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○</a:t>
                      </a:r>
                      <a:r>
                        <a:rPr kumimoji="1" lang="ja-JP" altLang="en-US" sz="1400" dirty="0" err="1" smtClean="0"/>
                        <a:t>障がい</a:t>
                      </a:r>
                      <a:r>
                        <a:rPr kumimoji="1" lang="ja-JP" altLang="en-US" sz="1400" dirty="0" smtClean="0"/>
                        <a:t>者・事業主への支援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○就職困難者の雇用に際しての支援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なし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（新型</a:t>
                      </a:r>
                      <a:r>
                        <a:rPr kumimoji="1" lang="ja-JP" altLang="en-US" sz="1400" dirty="0"/>
                        <a:t>コロナの影響で入札延期）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履行開始日</a:t>
                      </a:r>
                      <a:r>
                        <a:rPr kumimoji="1" lang="en-US" altLang="ja-JP" sz="1400" dirty="0" smtClean="0"/>
                        <a:t>R3.10</a:t>
                      </a:r>
                      <a:r>
                        <a:rPr kumimoji="1" lang="ja-JP" altLang="en-US" sz="1400" dirty="0" smtClean="0"/>
                        <a:t>～</a:t>
                      </a:r>
                      <a:endParaRPr kumimoji="1" lang="en-US" altLang="ja-JP" sz="1400" dirty="0"/>
                    </a:p>
                    <a:p>
                      <a:r>
                        <a:rPr kumimoji="1" lang="zh-TW" altLang="en-US" sz="1400" dirty="0" smtClean="0"/>
                        <a:t>大規模：</a:t>
                      </a:r>
                      <a:r>
                        <a:rPr kumimoji="1" lang="en-US" altLang="zh-TW" sz="1400" dirty="0" smtClean="0"/>
                        <a:t>10</a:t>
                      </a:r>
                      <a:r>
                        <a:rPr kumimoji="1" lang="zh-TW" altLang="en-US" sz="1400" dirty="0" smtClean="0"/>
                        <a:t>施設、中規模</a:t>
                      </a:r>
                      <a:r>
                        <a:rPr kumimoji="1" lang="en-US" altLang="zh-TW" sz="1400" dirty="0" smtClean="0"/>
                        <a:t>8</a:t>
                      </a:r>
                      <a:r>
                        <a:rPr kumimoji="1" lang="zh-TW" altLang="en-US" sz="1400" dirty="0" smtClean="0"/>
                        <a:t>施設</a:t>
                      </a:r>
                      <a:r>
                        <a:rPr kumimoji="1" lang="ja-JP" altLang="en-US" sz="1400" dirty="0" smtClean="0"/>
                        <a:t>に</a:t>
                      </a:r>
                      <a:r>
                        <a:rPr kumimoji="1" lang="ja-JP" altLang="en-US" sz="1400" dirty="0"/>
                        <a:t>入札する</a:t>
                      </a:r>
                      <a:r>
                        <a:rPr kumimoji="1" lang="ja-JP" altLang="en-US" sz="1400" dirty="0" smtClean="0"/>
                        <a:t>事業主へ</a:t>
                      </a:r>
                      <a:r>
                        <a:rPr kumimoji="1" lang="ja-JP" altLang="en-US" sz="1400" dirty="0"/>
                        <a:t>のヒアリングに同席</a:t>
                      </a:r>
                      <a:endParaRPr kumimoji="1" lang="en-US" altLang="ja-JP" sz="1400" dirty="0"/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400" dirty="0" smtClean="0"/>
                        <a:t>期間：</a:t>
                      </a:r>
                      <a:r>
                        <a:rPr kumimoji="1" lang="ja-JP" altLang="en-US" sz="1400" dirty="0" smtClean="0"/>
                        <a:t>２～３</a:t>
                      </a:r>
                      <a:r>
                        <a:rPr kumimoji="1" lang="zh-TW" altLang="en-US" sz="1400" dirty="0" smtClean="0"/>
                        <a:t>週間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915126"/>
                  </a:ext>
                </a:extLst>
              </a:tr>
              <a:tr h="1000601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指定</a:t>
                      </a:r>
                      <a:r>
                        <a:rPr kumimoji="1" lang="ja-JP" altLang="en-US" sz="1400" dirty="0" smtClean="0"/>
                        <a:t>管理者制度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○</a:t>
                      </a:r>
                      <a:r>
                        <a:rPr kumimoji="1" lang="ja-JP" altLang="en-US" sz="1400" dirty="0" err="1" smtClean="0"/>
                        <a:t>障がい</a:t>
                      </a:r>
                      <a:r>
                        <a:rPr kumimoji="1" lang="ja-JP" altLang="en-US" sz="1400" dirty="0" smtClean="0"/>
                        <a:t>者・事業主への支援</a:t>
                      </a:r>
                      <a:endParaRPr kumimoji="1" lang="en-US" altLang="ja-JP" sz="1400" dirty="0" smtClean="0"/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/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○就職困難者の雇用に際しての支援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３事業主から活用の申し出があり、</a:t>
                      </a:r>
                      <a:endParaRPr kumimoji="1" lang="en-US" altLang="ja-JP" sz="1400" dirty="0"/>
                    </a:p>
                    <a:p>
                      <a:r>
                        <a:rPr kumimoji="1" lang="ja-JP" altLang="en-US" sz="1400" dirty="0" smtClean="0"/>
                        <a:t>２事業主を支援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男女共同参画・青少年</a:t>
                      </a:r>
                      <a:r>
                        <a:rPr kumimoji="1" lang="en-US" altLang="ja-JP" sz="1400" dirty="0" smtClean="0"/>
                        <a:t>C</a:t>
                      </a:r>
                      <a:r>
                        <a:rPr kumimoji="1" lang="ja-JP" altLang="en-US" sz="1400" dirty="0" smtClean="0"/>
                        <a:t>ほか最大７施設の事業主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155026"/>
                  </a:ext>
                </a:extLst>
              </a:tr>
            </a:tbl>
          </a:graphicData>
        </a:graphic>
      </p:graphicFrame>
      <p:sp>
        <p:nvSpPr>
          <p:cNvPr id="6" name="Rectangle 28"/>
          <p:cNvSpPr>
            <a:spLocks noChangeArrowheads="1"/>
          </p:cNvSpPr>
          <p:nvPr/>
        </p:nvSpPr>
        <p:spPr bwMode="auto">
          <a:xfrm>
            <a:off x="0" y="404812"/>
            <a:ext cx="12191999" cy="55245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ysClr val="window" lastClr="FFFFFF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txBody>
          <a:bodyPr wrap="none" lIns="91435" tIns="45717" rIns="91435" bIns="45717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20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障害者等の職場環境整備等支援組織（障</a:t>
            </a:r>
            <a:r>
              <a:rPr kumimoji="0" lang="ja-JP" altLang="en-US" sz="20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がい者分野</a:t>
            </a:r>
            <a:r>
              <a:rPr kumimoji="0" lang="ja-JP" altLang="en-US" sz="20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　活動実績</a:t>
            </a:r>
            <a:r>
              <a:rPr kumimoji="0" lang="ja-JP" altLang="en-US" sz="2000" b="1" kern="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・予定</a:t>
            </a:r>
            <a:endParaRPr kumimoji="0" lang="ja-JP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433549"/>
              </p:ext>
            </p:extLst>
          </p:nvPr>
        </p:nvGraphicFramePr>
        <p:xfrm>
          <a:off x="275771" y="1972362"/>
          <a:ext cx="11625945" cy="22061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3863">
                  <a:extLst>
                    <a:ext uri="{9D8B030D-6E8A-4147-A177-3AD203B41FA5}">
                      <a16:colId xmlns:a16="http://schemas.microsoft.com/office/drawing/2014/main" val="957732145"/>
                    </a:ext>
                  </a:extLst>
                </a:gridCol>
                <a:gridCol w="2626046">
                  <a:extLst>
                    <a:ext uri="{9D8B030D-6E8A-4147-A177-3AD203B41FA5}">
                      <a16:colId xmlns:a16="http://schemas.microsoft.com/office/drawing/2014/main" val="3921436782"/>
                    </a:ext>
                  </a:extLst>
                </a:gridCol>
                <a:gridCol w="1021806">
                  <a:extLst>
                    <a:ext uri="{9D8B030D-6E8A-4147-A177-3AD203B41FA5}">
                      <a16:colId xmlns:a16="http://schemas.microsoft.com/office/drawing/2014/main" val="2789374747"/>
                    </a:ext>
                  </a:extLst>
                </a:gridCol>
                <a:gridCol w="1074057">
                  <a:extLst>
                    <a:ext uri="{9D8B030D-6E8A-4147-A177-3AD203B41FA5}">
                      <a16:colId xmlns:a16="http://schemas.microsoft.com/office/drawing/2014/main" val="3636183111"/>
                    </a:ext>
                  </a:extLst>
                </a:gridCol>
                <a:gridCol w="533868">
                  <a:extLst>
                    <a:ext uri="{9D8B030D-6E8A-4147-A177-3AD203B41FA5}">
                      <a16:colId xmlns:a16="http://schemas.microsoft.com/office/drawing/2014/main" val="3746725531"/>
                    </a:ext>
                  </a:extLst>
                </a:gridCol>
                <a:gridCol w="4517509">
                  <a:extLst>
                    <a:ext uri="{9D8B030D-6E8A-4147-A177-3AD203B41FA5}">
                      <a16:colId xmlns:a16="http://schemas.microsoft.com/office/drawing/2014/main" val="3555454668"/>
                    </a:ext>
                  </a:extLst>
                </a:gridCol>
                <a:gridCol w="1218796">
                  <a:extLst>
                    <a:ext uri="{9D8B030D-6E8A-4147-A177-3AD203B41FA5}">
                      <a16:colId xmlns:a16="http://schemas.microsoft.com/office/drawing/2014/main" val="911173805"/>
                    </a:ext>
                  </a:extLst>
                </a:gridCol>
              </a:tblGrid>
              <a:tr h="417919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000" kern="0">
                          <a:effectLst/>
                        </a:rPr>
                        <a:t>認定番号</a:t>
                      </a:r>
                      <a:endParaRPr lang="ja-JP" sz="11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名称</a:t>
                      </a:r>
                      <a:endParaRPr lang="ja-JP" sz="16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</a:rPr>
                        <a:t>代表者</a:t>
                      </a:r>
                      <a:endParaRPr lang="ja-JP" sz="16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</a:rPr>
                        <a:t>本部所在地</a:t>
                      </a:r>
                      <a:endParaRPr lang="ja-JP" sz="16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</a:rPr>
                        <a:t>設立</a:t>
                      </a:r>
                      <a:endParaRPr lang="ja-JP" sz="16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 smtClean="0">
                          <a:effectLst/>
                        </a:rPr>
                        <a:t>活動</a:t>
                      </a:r>
                      <a:r>
                        <a:rPr lang="ja-JP" sz="1200" kern="0" dirty="0">
                          <a:effectLst/>
                        </a:rPr>
                        <a:t>内容</a:t>
                      </a:r>
                      <a:endParaRPr lang="ja-JP" sz="16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</a:rPr>
                        <a:t>認定年月日</a:t>
                      </a:r>
                      <a:endParaRPr lang="ja-JP" sz="16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57772402"/>
                  </a:ext>
                </a:extLst>
              </a:tr>
              <a:tr h="973841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000" kern="0">
                          <a:effectLst/>
                        </a:rPr>
                        <a:t>障００１</a:t>
                      </a:r>
                      <a:endParaRPr lang="ja-JP" sz="11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400" kern="0" dirty="0">
                          <a:effectLst/>
                        </a:rPr>
                        <a:t>大阪知的障害者雇用促進建物サービス事業協同組合</a:t>
                      </a:r>
                      <a:endParaRPr lang="ja-JP" sz="1800" kern="100" dirty="0">
                        <a:effectLst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400" kern="0" dirty="0">
                          <a:effectLst/>
                        </a:rPr>
                        <a:t>（エルチャレンジ）</a:t>
                      </a:r>
                      <a:endParaRPr lang="ja-JP" sz="1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400" kern="0" dirty="0">
                          <a:effectLst/>
                        </a:rPr>
                        <a:t>冨田　一幸</a:t>
                      </a:r>
                      <a:endParaRPr lang="ja-JP" sz="1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400" kern="0" dirty="0">
                          <a:effectLst/>
                        </a:rPr>
                        <a:t>大阪市</a:t>
                      </a:r>
                      <a:endParaRPr lang="ja-JP" sz="1800" kern="100" dirty="0">
                        <a:effectLst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400" kern="0" dirty="0">
                          <a:effectLst/>
                        </a:rPr>
                        <a:t>中央区</a:t>
                      </a:r>
                      <a:endParaRPr lang="ja-JP" sz="1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400" kern="0" dirty="0">
                          <a:effectLst/>
                        </a:rPr>
                        <a:t>Ｈ</a:t>
                      </a:r>
                      <a:r>
                        <a:rPr lang="en-US" sz="1400" kern="0" dirty="0">
                          <a:effectLst/>
                        </a:rPr>
                        <a:t>7</a:t>
                      </a:r>
                      <a:endParaRPr lang="ja-JP" sz="1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400" kern="0" dirty="0">
                          <a:effectLst/>
                        </a:rPr>
                        <a:t>知的</a:t>
                      </a:r>
                      <a:r>
                        <a:rPr lang="ja-JP" sz="1400" kern="0" dirty="0" err="1">
                          <a:effectLst/>
                        </a:rPr>
                        <a:t>障がい</a:t>
                      </a:r>
                      <a:r>
                        <a:rPr lang="ja-JP" sz="1400" kern="0" dirty="0">
                          <a:effectLst/>
                        </a:rPr>
                        <a:t>者等の雇用を促進させるために、実現性の高い清掃業務に取り組み、就労訓練から雇用の確保、そして定着指導までの一貫したプログラムによる就労支援を実施。</a:t>
                      </a:r>
                      <a:endParaRPr lang="ja-JP" sz="1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R1.7.26</a:t>
                      </a:r>
                      <a:endParaRPr lang="ja-JP" sz="16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195774410"/>
                  </a:ext>
                </a:extLst>
              </a:tr>
              <a:tr h="814410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000" kern="0">
                          <a:effectLst/>
                        </a:rPr>
                        <a:t>障００２</a:t>
                      </a:r>
                      <a:endParaRPr lang="ja-JP" sz="11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NPO</a:t>
                      </a:r>
                      <a:r>
                        <a:rPr lang="ja-JP" sz="1400" kern="0" dirty="0">
                          <a:effectLst/>
                        </a:rPr>
                        <a:t>法人大阪精神障害者就労支援ネットワーク</a:t>
                      </a:r>
                      <a:endParaRPr lang="ja-JP" sz="1800" kern="100" dirty="0">
                        <a:effectLst/>
                      </a:endParaRPr>
                    </a:p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400" kern="0" dirty="0">
                          <a:effectLst/>
                        </a:rPr>
                        <a:t>（ＪＳＮ）</a:t>
                      </a:r>
                      <a:endParaRPr lang="ja-JP" sz="1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400" kern="0" dirty="0">
                          <a:effectLst/>
                        </a:rPr>
                        <a:t>田川　精二</a:t>
                      </a:r>
                      <a:endParaRPr lang="ja-JP" sz="1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400" kern="0" dirty="0">
                          <a:effectLst/>
                        </a:rPr>
                        <a:t>門真市</a:t>
                      </a:r>
                      <a:endParaRPr lang="ja-JP" sz="1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400" kern="0" dirty="0">
                          <a:effectLst/>
                        </a:rPr>
                        <a:t>Ｈ</a:t>
                      </a:r>
                      <a:r>
                        <a:rPr lang="en-US" sz="1400" kern="0" dirty="0">
                          <a:effectLst/>
                        </a:rPr>
                        <a:t>19</a:t>
                      </a:r>
                      <a:endParaRPr lang="ja-JP" sz="1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400" kern="0" dirty="0" err="1">
                          <a:effectLst/>
                        </a:rPr>
                        <a:t>精神障がい</a:t>
                      </a:r>
                      <a:r>
                        <a:rPr lang="ja-JP" sz="1400" kern="0" dirty="0">
                          <a:effectLst/>
                        </a:rPr>
                        <a:t>者の就労促進、自立を目的とし、就労訓練からマッチング、職場定着までの一貫した支援及び企業向けの支援を実施。</a:t>
                      </a:r>
                      <a:endParaRPr lang="ja-JP" sz="1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R2.7.31</a:t>
                      </a:r>
                      <a:endParaRPr lang="ja-JP" sz="16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extLst>
                  <a:ext uri="{0D108BD9-81ED-4DB2-BD59-A6C34878D82A}">
                    <a16:rowId xmlns:a16="http://schemas.microsoft.com/office/drawing/2014/main" val="3245392607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101600" y="1682300"/>
            <a:ext cx="3701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【</a:t>
            </a:r>
            <a:r>
              <a:rPr lang="ja-JP" altLang="en-US" dirty="0" smtClean="0"/>
              <a:t>認定支援</a:t>
            </a:r>
            <a:r>
              <a:rPr lang="ja-JP" altLang="en-US" dirty="0"/>
              <a:t>組織</a:t>
            </a:r>
            <a:r>
              <a:rPr kumimoji="1" lang="en-US" altLang="ja-JP" dirty="0" smtClean="0"/>
              <a:t>】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1600" y="4183912"/>
            <a:ext cx="3701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活動実績・予定</a:t>
            </a:r>
            <a:r>
              <a:rPr kumimoji="1" lang="en-US" altLang="ja-JP" dirty="0" smtClean="0"/>
              <a:t>】</a:t>
            </a:r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A5AA243-4AC9-4C7E-A2EE-51B4B7479902}"/>
              </a:ext>
            </a:extLst>
          </p:cNvPr>
          <p:cNvSpPr txBox="1"/>
          <p:nvPr/>
        </p:nvSpPr>
        <p:spPr>
          <a:xfrm>
            <a:off x="10760067" y="30100"/>
            <a:ext cx="138918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資料２－１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457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</TotalTime>
  <Words>393</Words>
  <Application>Microsoft Office PowerPoint</Application>
  <PresentationFormat>ワイド画面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明朝</vt:lpstr>
      <vt:lpstr>新細明體</vt:lpstr>
      <vt:lpstr>メイリオ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塩田　尚子</dc:creator>
  <cp:lastModifiedBy>塩田　尚子</cp:lastModifiedBy>
  <cp:revision>14</cp:revision>
  <dcterms:created xsi:type="dcterms:W3CDTF">2020-12-16T08:15:01Z</dcterms:created>
  <dcterms:modified xsi:type="dcterms:W3CDTF">2021-01-22T04:46:21Z</dcterms:modified>
</cp:coreProperties>
</file>