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14" autoAdjust="0"/>
  </p:normalViewPr>
  <p:slideViewPr>
    <p:cSldViewPr snapToGrid="0" showGuides="1">
      <p:cViewPr varScale="1">
        <p:scale>
          <a:sx n="67" d="100"/>
          <a:sy n="67" d="100"/>
        </p:scale>
        <p:origin x="1416" y="60"/>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2021/1/20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8"/>
          <p:cNvSpPr>
            <a:spLocks noChangeArrowheads="1"/>
          </p:cNvSpPr>
          <p:nvPr/>
        </p:nvSpPr>
        <p:spPr bwMode="auto">
          <a:xfrm>
            <a:off x="0" y="185731"/>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Ｒ３年度就労移行等連携調整事業（案）</a:t>
            </a:r>
            <a:endParaRPr kumimoji="0" lang="ja-JP" altLang="en-US" sz="2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54" y="832166"/>
            <a:ext cx="3869297" cy="1807926"/>
            <a:chOff x="9497535" y="799277"/>
            <a:chExt cx="3982257" cy="1840227"/>
          </a:xfrm>
        </p:grpSpPr>
        <p:sp>
          <p:nvSpPr>
            <p:cNvPr id="15" name="テキスト ボックス 14"/>
            <p:cNvSpPr txBox="1"/>
            <p:nvPr/>
          </p:nvSpPr>
          <p:spPr>
            <a:xfrm>
              <a:off x="9497535" y="1057464"/>
              <a:ext cx="3982257" cy="1582040"/>
            </a:xfrm>
            <a:prstGeom prst="rect">
              <a:avLst/>
            </a:prstGeom>
            <a:solidFill>
              <a:schemeClr val="bg1"/>
            </a:solidFill>
            <a:ln>
              <a:solidFill>
                <a:schemeClr val="accent6">
                  <a:lumMod val="60000"/>
                  <a:lumOff val="40000"/>
                </a:schemeClr>
              </a:solidFill>
            </a:ln>
          </p:spPr>
          <p:txBody>
            <a:bodyPr wrap="square" rtlCol="0">
              <a:spAutoFit/>
            </a:bodyPr>
            <a:lstStyle/>
            <a:p>
              <a:pPr marL="268288" indent="-268288"/>
              <a:r>
                <a:rPr lang="ja-JP" altLang="en-US" sz="1100" dirty="0">
                  <a:latin typeface="メイリオ" panose="020B0604030504040204" pitchFamily="50" charset="-128"/>
                  <a:ea typeface="メイリオ" panose="020B0604030504040204" pitchFamily="50" charset="-128"/>
                </a:rPr>
                <a:t>○就労アセスメント強化事業（アドバイザー派遣）</a:t>
              </a:r>
              <a:endParaRPr lang="en-US" altLang="ja-JP" sz="110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　・就労移行支援事業所、就労継続支援</a:t>
              </a:r>
              <a:r>
                <a:rPr lang="en-US" altLang="ja-JP" sz="1100" dirty="0">
                  <a:latin typeface="メイリオ" panose="020B0604030504040204" pitchFamily="50" charset="-128"/>
                  <a:ea typeface="メイリオ" panose="020B0604030504040204" pitchFamily="50" charset="-128"/>
                </a:rPr>
                <a:t>A</a:t>
              </a:r>
              <a:r>
                <a:rPr lang="ja-JP" altLang="en-US" sz="1100" dirty="0">
                  <a:latin typeface="メイリオ" panose="020B0604030504040204" pitchFamily="50" charset="-128"/>
                  <a:ea typeface="メイリオ" panose="020B0604030504040204" pitchFamily="50" charset="-128"/>
                </a:rPr>
                <a:t>型・就労継続</a:t>
              </a:r>
              <a:endParaRPr lang="en-US" altLang="ja-JP" sz="110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　　支援</a:t>
              </a:r>
              <a:r>
                <a:rPr lang="en-US" altLang="ja-JP" sz="1100" dirty="0">
                  <a:latin typeface="メイリオ" panose="020B0604030504040204" pitchFamily="50" charset="-128"/>
                  <a:ea typeface="メイリオ" panose="020B0604030504040204" pitchFamily="50" charset="-128"/>
                </a:rPr>
                <a:t>B</a:t>
              </a:r>
              <a:r>
                <a:rPr lang="ja-JP" altLang="en-US" sz="1100" dirty="0">
                  <a:latin typeface="メイリオ" panose="020B0604030504040204" pitchFamily="50" charset="-128"/>
                  <a:ea typeface="メイリオ" panose="020B0604030504040204" pitchFamily="50" charset="-128"/>
                </a:rPr>
                <a:t>型事業所の就労アセスメント力・支援力の向上</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○研修による人材育成</a:t>
              </a:r>
              <a:endParaRPr lang="en-US" altLang="ja-JP" sz="110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　・支援力の向上と好事例の横展開</a:t>
              </a:r>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700" dirty="0">
                <a:latin typeface="メイリオ" panose="020B0604030504040204" pitchFamily="50" charset="-128"/>
                <a:ea typeface="メイリオ" panose="020B0604030504040204" pitchFamily="50" charset="-128"/>
              </a:endParaRPr>
            </a:p>
          </p:txBody>
        </p:sp>
        <p:sp>
          <p:nvSpPr>
            <p:cNvPr id="19" name="Rectangle 28"/>
            <p:cNvSpPr>
              <a:spLocks noChangeArrowheads="1"/>
            </p:cNvSpPr>
            <p:nvPr/>
          </p:nvSpPr>
          <p:spPr bwMode="auto">
            <a:xfrm>
              <a:off x="9505184" y="799277"/>
              <a:ext cx="3367159" cy="260035"/>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既存施策</a:t>
              </a:r>
              <a:r>
                <a:rPr kumimoji="0" lang="en-US" altLang="ja-JP" sz="105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H30</a:t>
              </a:r>
              <a:r>
                <a:rPr kumimoji="0" lang="ja-JP" altLang="en-US" sz="105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R2</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9700264" y="1981260"/>
              <a:ext cx="3599506" cy="657878"/>
            </a:xfrm>
            <a:prstGeom prst="rect">
              <a:avLst/>
            </a:prstGeom>
            <a:noFill/>
            <a:ln>
              <a:solidFill>
                <a:schemeClr val="tx1"/>
              </a:solidFill>
              <a:prstDash val="dash"/>
            </a:ln>
          </p:spPr>
          <p:txBody>
            <a:bodyPr wrap="square" rtlCol="0">
              <a:spAutoFit/>
            </a:bodyPr>
            <a:lstStyle/>
            <a:p>
              <a:pPr marL="268288" indent="-268288"/>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現行目標　主なもの</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（）内は</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時点</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○福祉施設からの一般就労者数 </a:t>
              </a:r>
              <a:r>
                <a:rPr lang="en-US" altLang="ja-JP" sz="900" dirty="0">
                  <a:latin typeface="メイリオ" panose="020B0604030504040204" pitchFamily="50" charset="-128"/>
                  <a:ea typeface="メイリオ" panose="020B0604030504040204" pitchFamily="50" charset="-128"/>
                </a:rPr>
                <a:t>R2</a:t>
              </a: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1,700</a:t>
              </a:r>
              <a:r>
                <a:rPr lang="ja-JP" altLang="en-US" sz="900" dirty="0">
                  <a:latin typeface="メイリオ" panose="020B0604030504040204" pitchFamily="50" charset="-128"/>
                  <a:ea typeface="メイリオ" panose="020B0604030504040204" pitchFamily="50" charset="-128"/>
                </a:rPr>
                <a:t>人（</a:t>
              </a:r>
              <a:r>
                <a:rPr lang="en-US" altLang="ja-JP" sz="900" dirty="0">
                  <a:latin typeface="メイリオ" panose="020B0604030504040204" pitchFamily="50" charset="-128"/>
                  <a:ea typeface="メイリオ" panose="020B0604030504040204" pitchFamily="50" charset="-128"/>
                </a:rPr>
                <a:t>2,140</a:t>
              </a:r>
              <a:r>
                <a:rPr lang="ja-JP" altLang="en-US" sz="900" dirty="0">
                  <a:latin typeface="メイリオ" panose="020B0604030504040204" pitchFamily="50" charset="-128"/>
                  <a:ea typeface="メイリオ" panose="020B0604030504040204" pitchFamily="50" charset="-128"/>
                </a:rPr>
                <a:t>人）</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○就労実績のない移行事業所数 </a:t>
              </a:r>
              <a:r>
                <a:rPr lang="en-US" altLang="ja-JP" sz="900" dirty="0">
                  <a:latin typeface="メイリオ" panose="020B0604030504040204" pitchFamily="50" charset="-128"/>
                  <a:ea typeface="メイリオ" panose="020B0604030504040204" pitchFamily="50" charset="-128"/>
                </a:rPr>
                <a:t>R2</a:t>
              </a:r>
              <a:r>
                <a:rPr lang="ja-JP" altLang="en-US" sz="900" dirty="0">
                  <a:latin typeface="メイリオ" panose="020B0604030504040204" pitchFamily="50" charset="-128"/>
                  <a:ea typeface="メイリオ" panose="020B0604030504040204" pitchFamily="50" charset="-128"/>
                </a:rPr>
                <a:t>　ゼロか所（</a:t>
              </a:r>
              <a:r>
                <a:rPr lang="en-US" altLang="ja-JP" sz="900" dirty="0">
                  <a:latin typeface="メイリオ" panose="020B0604030504040204" pitchFamily="50" charset="-128"/>
                  <a:ea typeface="メイリオ" panose="020B0604030504040204" pitchFamily="50" charset="-128"/>
                </a:rPr>
                <a:t>65</a:t>
              </a:r>
              <a:r>
                <a:rPr lang="ja-JP" altLang="en-US" sz="900" dirty="0">
                  <a:latin typeface="メイリオ" panose="020B0604030504040204" pitchFamily="50" charset="-128"/>
                  <a:ea typeface="メイリオ" panose="020B0604030504040204" pitchFamily="50" charset="-128"/>
                </a:rPr>
                <a:t>か所）</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　・・・二極化の解消</a:t>
              </a:r>
              <a:endParaRPr lang="en-US" altLang="ja-JP" sz="900" dirty="0">
                <a:latin typeface="メイリオ" panose="020B0604030504040204" pitchFamily="50" charset="-128"/>
                <a:ea typeface="メイリオ" panose="020B0604030504040204" pitchFamily="50" charset="-128"/>
              </a:endParaRPr>
            </a:p>
          </p:txBody>
        </p:sp>
      </p:grpSp>
      <p:sp>
        <p:nvSpPr>
          <p:cNvPr id="26" name="テキスト ボックス 25"/>
          <p:cNvSpPr txBox="1"/>
          <p:nvPr/>
        </p:nvSpPr>
        <p:spPr>
          <a:xfrm>
            <a:off x="6447458" y="5792277"/>
            <a:ext cx="2623881" cy="938719"/>
          </a:xfrm>
          <a:prstGeom prst="rect">
            <a:avLst/>
          </a:prstGeom>
          <a:noFill/>
          <a:ln>
            <a:solidFill>
              <a:schemeClr val="accent6">
                <a:lumMod val="60000"/>
                <a:lumOff val="40000"/>
              </a:schemeClr>
            </a:solid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　質の高い就労支援の手引きの作成・</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普及による事業所の支援力向上</a:t>
            </a:r>
            <a:endParaRPr lang="en-US" altLang="ja-JP" sz="1100"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府全域の一般就労人数の増加・就労定着の促進</a:t>
            </a:r>
            <a:endParaRPr lang="en-US" altLang="ja-JP" sz="1100" b="1"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86414" y="5984437"/>
            <a:ext cx="1431530" cy="746358"/>
          </a:xfrm>
          <a:prstGeom prst="rect">
            <a:avLst/>
          </a:prstGeom>
          <a:noFill/>
          <a:ln>
            <a:solidFill>
              <a:schemeClr val="accent6">
                <a:lumMod val="60000"/>
                <a:lumOff val="40000"/>
              </a:schemeClr>
            </a:solidFill>
          </a:ln>
        </p:spPr>
        <p:txBody>
          <a:bodyPr wrap="square" rtlCol="0">
            <a:spAutoFit/>
          </a:bodyPr>
          <a:lstStyle/>
          <a:p>
            <a:pPr marL="268288" indent="-268288"/>
            <a:r>
              <a:rPr lang="en-US" altLang="ja-JP" sz="1100" b="1" dirty="0">
                <a:latin typeface="メイリオ" panose="020B0604030504040204" pitchFamily="50" charset="-128"/>
                <a:ea typeface="メイリオ" panose="020B0604030504040204" pitchFamily="50" charset="-128"/>
              </a:rPr>
              <a:t>【R</a:t>
            </a:r>
            <a:r>
              <a:rPr lang="ja-JP" altLang="en-US" sz="1100" b="1" dirty="0">
                <a:latin typeface="メイリオ" panose="020B0604030504040204" pitchFamily="50" charset="-128"/>
                <a:ea typeface="メイリオ" panose="020B0604030504040204" pitchFamily="50" charset="-128"/>
              </a:rPr>
              <a:t>３</a:t>
            </a:r>
            <a:r>
              <a:rPr lang="en-US" altLang="ja-JP" sz="1100" b="1"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移行・定着支援</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事業向け手引きの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作成／普及</a:t>
            </a:r>
            <a:endParaRPr lang="en-US" altLang="ja-JP" sz="1050" dirty="0">
              <a:latin typeface="メイリオ" panose="020B0604030504040204" pitchFamily="50" charset="-128"/>
              <a:ea typeface="メイリオ" panose="020B0604030504040204" pitchFamily="50" charset="-128"/>
            </a:endParaRPr>
          </a:p>
        </p:txBody>
      </p:sp>
      <p:sp>
        <p:nvSpPr>
          <p:cNvPr id="27" name="フローチャート: 組合せ 26"/>
          <p:cNvSpPr/>
          <p:nvPr/>
        </p:nvSpPr>
        <p:spPr>
          <a:xfrm rot="16200000">
            <a:off x="1392808" y="6242116"/>
            <a:ext cx="588289" cy="250049"/>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1831027" y="5985474"/>
            <a:ext cx="1386965" cy="746358"/>
          </a:xfrm>
          <a:prstGeom prst="rect">
            <a:avLst/>
          </a:prstGeom>
          <a:noFill/>
          <a:ln>
            <a:solidFill>
              <a:schemeClr val="accent6">
                <a:lumMod val="60000"/>
                <a:lumOff val="40000"/>
              </a:schemeClr>
            </a:solidFill>
          </a:ln>
        </p:spPr>
        <p:txBody>
          <a:bodyPr wrap="square" rtlCol="0">
            <a:spAutoFit/>
          </a:bodyPr>
          <a:lstStyle/>
          <a:p>
            <a:pPr marL="268288" indent="-268288"/>
            <a:r>
              <a:rPr lang="en-US" altLang="ja-JP" sz="1100" b="1" dirty="0">
                <a:latin typeface="メイリオ" panose="020B0604030504040204" pitchFamily="50" charset="-128"/>
                <a:ea typeface="メイリオ" panose="020B0604030504040204" pitchFamily="50" charset="-128"/>
              </a:rPr>
              <a:t>【R</a:t>
            </a:r>
            <a:r>
              <a:rPr lang="ja-JP" altLang="en-US" sz="1100" b="1" dirty="0">
                <a:latin typeface="メイリオ" panose="020B0604030504040204" pitchFamily="50" charset="-128"/>
                <a:ea typeface="メイリオ" panose="020B0604030504040204" pitchFamily="50" charset="-128"/>
              </a:rPr>
              <a:t>４</a:t>
            </a:r>
            <a:r>
              <a:rPr lang="en-US" altLang="ja-JP" sz="1100" b="1"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就労継続支援Ａ型・Ｂ型向け手引きの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作成／普及</a:t>
            </a:r>
            <a:endParaRPr lang="en-US" altLang="ja-JP" sz="105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3550332" y="5823891"/>
            <a:ext cx="2729317" cy="907941"/>
          </a:xfrm>
          <a:prstGeom prst="rect">
            <a:avLst/>
          </a:prstGeom>
          <a:noFill/>
          <a:ln>
            <a:solidFill>
              <a:schemeClr val="accent6">
                <a:lumMod val="60000"/>
                <a:lumOff val="40000"/>
              </a:schemeClr>
            </a:solidFill>
          </a:ln>
        </p:spPr>
        <p:txBody>
          <a:bodyPr wrap="square" rtlCol="0">
            <a:spAutoFit/>
          </a:bodyPr>
          <a:lstStyle/>
          <a:p>
            <a:pPr marL="268288" indent="-268288"/>
            <a:r>
              <a:rPr lang="en-US" altLang="ja-JP" sz="1100" b="1" dirty="0">
                <a:latin typeface="メイリオ" panose="020B0604030504040204" pitchFamily="50" charset="-128"/>
                <a:ea typeface="メイリオ" panose="020B0604030504040204" pitchFamily="50" charset="-128"/>
              </a:rPr>
              <a:t>【R</a:t>
            </a:r>
            <a:r>
              <a:rPr lang="ja-JP" altLang="en-US" sz="1100" b="1" dirty="0">
                <a:latin typeface="メイリオ" panose="020B0604030504040204" pitchFamily="50" charset="-128"/>
                <a:ea typeface="メイリオ" panose="020B0604030504040204" pitchFamily="50" charset="-128"/>
              </a:rPr>
              <a:t>５</a:t>
            </a:r>
            <a:r>
              <a:rPr lang="en-US" altLang="ja-JP" sz="1100" b="1"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Ｒ３・Ｒ４作成の手引きを踏まえ、福祉圏域ごとに活用可能な連携体制モデルを作成し、自立支援協議会等を通じた普及を図る。　⇒　自発的な取組みにつなげる</a:t>
            </a:r>
            <a:endParaRPr lang="en-US" altLang="ja-JP" sz="1050" dirty="0">
              <a:latin typeface="メイリオ" panose="020B0604030504040204" pitchFamily="50" charset="-128"/>
              <a:ea typeface="メイリオ" panose="020B0604030504040204" pitchFamily="50" charset="-128"/>
            </a:endParaRPr>
          </a:p>
        </p:txBody>
      </p:sp>
      <p:sp>
        <p:nvSpPr>
          <p:cNvPr id="31" name="フローチャート: 組合せ 30"/>
          <p:cNvSpPr/>
          <p:nvPr/>
        </p:nvSpPr>
        <p:spPr>
          <a:xfrm rot="16200000">
            <a:off x="3094780" y="6233872"/>
            <a:ext cx="588289" cy="250049"/>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Rectangle 28"/>
          <p:cNvSpPr>
            <a:spLocks noChangeArrowheads="1"/>
          </p:cNvSpPr>
          <p:nvPr/>
        </p:nvSpPr>
        <p:spPr bwMode="auto">
          <a:xfrm>
            <a:off x="84785" y="5715930"/>
            <a:ext cx="2556815" cy="2643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今後の展開</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p:nvPr/>
        </p:nvGrpSpPr>
        <p:grpSpPr>
          <a:xfrm>
            <a:off x="0" y="2676175"/>
            <a:ext cx="9144000" cy="2954072"/>
            <a:chOff x="5150" y="2784970"/>
            <a:chExt cx="9144000" cy="3250350"/>
          </a:xfrm>
        </p:grpSpPr>
        <p:sp>
          <p:nvSpPr>
            <p:cNvPr id="2" name="正方形/長方形 1"/>
            <p:cNvSpPr/>
            <p:nvPr/>
          </p:nvSpPr>
          <p:spPr>
            <a:xfrm>
              <a:off x="5150" y="2986290"/>
              <a:ext cx="9144000" cy="30490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8"/>
            <p:cNvSpPr>
              <a:spLocks noChangeArrowheads="1"/>
            </p:cNvSpPr>
            <p:nvPr/>
          </p:nvSpPr>
          <p:spPr bwMode="auto">
            <a:xfrm>
              <a:off x="108455" y="2784970"/>
              <a:ext cx="2604824" cy="3077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事業内容</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フローチャート: 組合せ 33"/>
          <p:cNvSpPr/>
          <p:nvPr/>
        </p:nvSpPr>
        <p:spPr>
          <a:xfrm>
            <a:off x="7002762" y="6185474"/>
            <a:ext cx="1359282" cy="120072"/>
          </a:xfrm>
          <a:prstGeom prst="flowChartMerge">
            <a:avLst/>
          </a:prstGeom>
          <a:gradFill flip="none" rotWithShape="1">
            <a:gsLst>
              <a:gs pos="0">
                <a:schemeClr val="accent5">
                  <a:lumMod val="0"/>
                  <a:lumOff val="100000"/>
                </a:schemeClr>
              </a:gs>
              <a:gs pos="100000">
                <a:schemeClr val="accent5">
                  <a:lumMod val="10000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a:xfrm>
            <a:off x="3994278" y="827540"/>
            <a:ext cx="5137022" cy="1906856"/>
            <a:chOff x="4006978" y="941844"/>
            <a:chExt cx="5137022" cy="1906856"/>
          </a:xfrm>
        </p:grpSpPr>
        <p:sp>
          <p:nvSpPr>
            <p:cNvPr id="41" name="テキスト ボックス 40"/>
            <p:cNvSpPr txBox="1"/>
            <p:nvPr/>
          </p:nvSpPr>
          <p:spPr>
            <a:xfrm>
              <a:off x="4006978" y="1199751"/>
              <a:ext cx="5137022" cy="1646837"/>
            </a:xfrm>
            <a:prstGeom prst="rect">
              <a:avLst/>
            </a:prstGeom>
            <a:solidFill>
              <a:schemeClr val="bg1"/>
            </a:solidFill>
            <a:ln>
              <a:solidFill>
                <a:srgbClr val="92D050"/>
              </a:solidFill>
            </a:ln>
          </p:spPr>
          <p:txBody>
            <a:bodyPr wrap="square" rtlCol="0">
              <a:noAutofit/>
            </a:bodyPr>
            <a:lstStyle/>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国の基本指針に基づく</a:t>
              </a:r>
              <a:r>
                <a:rPr lang="ja-JP" altLang="en-US" sz="1050" dirty="0" err="1">
                  <a:latin typeface="メイリオ" panose="020B0604030504040204" pitchFamily="50" charset="-128"/>
                  <a:ea typeface="メイリオ" panose="020B0604030504040204" pitchFamily="50" charset="-128"/>
                </a:rPr>
                <a:t>次期障がい</a:t>
              </a:r>
              <a:r>
                <a:rPr lang="ja-JP" altLang="en-US" sz="1050" dirty="0">
                  <a:latin typeface="メイリオ" panose="020B0604030504040204" pitchFamily="50" charset="-128"/>
                  <a:ea typeface="メイリオ" panose="020B0604030504040204" pitchFamily="50" charset="-128"/>
                </a:rPr>
                <a:t>者計画では、今増加傾向にある一般就労への移行者をＲ１実績の</a:t>
              </a:r>
              <a:r>
                <a:rPr lang="en-US" altLang="ja-JP" sz="1050" dirty="0">
                  <a:latin typeface="メイリオ" panose="020B0604030504040204" pitchFamily="50" charset="-128"/>
                  <a:ea typeface="メイリオ" panose="020B0604030504040204" pitchFamily="50" charset="-128"/>
                </a:rPr>
                <a:t>1.27</a:t>
              </a:r>
              <a:r>
                <a:rPr lang="ja-JP" altLang="en-US" sz="1050" dirty="0">
                  <a:latin typeface="メイリオ" panose="020B0604030504040204" pitchFamily="50" charset="-128"/>
                  <a:ea typeface="メイリオ" panose="020B0604030504040204" pitchFamily="50" charset="-128"/>
                </a:rPr>
                <a:t>倍かつ各事業類型</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移行・就Ａ・就Ｂ</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ごとに達成する必要があり、現行の実績を維持するだけでは不十分</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量拡大・質向上が必要</a:t>
              </a:r>
              <a:r>
                <a:rPr lang="en-US" altLang="ja-JP" sz="1100" b="1" dirty="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これまで個別に支援をしても、人事異動等による事業所全体の支援力の低下を防げず、結果的に事業所にノウハウが蓄積されていない</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一般化が必要</a:t>
              </a:r>
              <a:r>
                <a:rPr lang="en-US" altLang="ja-JP" sz="1100" b="1" dirty="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p:txBody>
        </p:sp>
        <p:sp>
          <p:nvSpPr>
            <p:cNvPr id="44" name="Rectangle 28"/>
            <p:cNvSpPr>
              <a:spLocks noChangeArrowheads="1"/>
            </p:cNvSpPr>
            <p:nvPr/>
          </p:nvSpPr>
          <p:spPr bwMode="auto">
            <a:xfrm>
              <a:off x="4010153" y="941844"/>
              <a:ext cx="3600322" cy="257907"/>
            </a:xfrm>
            <a:prstGeom prst="rect">
              <a:avLst/>
            </a:prstGeom>
            <a:gradFill>
              <a:gsLst>
                <a:gs pos="0">
                  <a:srgbClr val="FFC000"/>
                </a:gs>
                <a:gs pos="50000">
                  <a:sysClr val="window" lastClr="FFFFFF"/>
                </a:gs>
                <a:gs pos="100000">
                  <a:srgbClr val="FFC000"/>
                </a:gs>
              </a:gsLst>
              <a:lin ang="5400000" scaled="1"/>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次期計画目標達成に向けての</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課題</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100066" y="2063870"/>
              <a:ext cx="4983974" cy="784830"/>
            </a:xfrm>
            <a:prstGeom prst="rect">
              <a:avLst/>
            </a:prstGeom>
            <a:solidFill>
              <a:schemeClr val="bg1"/>
            </a:solidFill>
            <a:ln>
              <a:solidFill>
                <a:schemeClr val="accent6">
                  <a:lumMod val="60000"/>
                  <a:lumOff val="40000"/>
                </a:schemeClr>
              </a:solidFill>
            </a:ln>
          </p:spPr>
          <p:txBody>
            <a:bodyPr wrap="square" rtlCol="0">
              <a:spAutoFit/>
            </a:bodyPr>
            <a:lstStyle/>
            <a:p>
              <a:pPr marL="268288" indent="-268288"/>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次期目標　主なもの</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いずれも</a:t>
              </a:r>
              <a:r>
                <a:rPr lang="en-US" altLang="ja-JP" sz="900" dirty="0">
                  <a:latin typeface="メイリオ" panose="020B0604030504040204" pitchFamily="50" charset="-128"/>
                  <a:ea typeface="メイリオ" panose="020B0604030504040204" pitchFamily="50" charset="-128"/>
                </a:rPr>
                <a:t>R5</a:t>
              </a:r>
              <a:r>
                <a:rPr lang="ja-JP" altLang="en-US" sz="900" dirty="0" smtClean="0">
                  <a:latin typeface="メイリオ" panose="020B0604030504040204" pitchFamily="50" charset="-128"/>
                  <a:ea typeface="メイリオ" panose="020B0604030504040204" pitchFamily="50" charset="-128"/>
                </a:rPr>
                <a:t>目標　</a:t>
              </a:r>
              <a:r>
                <a:rPr lang="en-US" altLang="ja-JP" sz="900" dirty="0" smtClean="0">
                  <a:latin typeface="メイリオ" panose="020B0604030504040204" pitchFamily="50" charset="-128"/>
                  <a:ea typeface="メイリオ" panose="020B0604030504040204" pitchFamily="50" charset="-128"/>
                </a:rPr>
                <a:t>R3.1</a:t>
              </a:r>
              <a:r>
                <a:rPr lang="ja-JP" altLang="en-US" sz="900" dirty="0" smtClean="0">
                  <a:latin typeface="メイリオ" panose="020B0604030504040204" pitchFamily="50" charset="-128"/>
                  <a:ea typeface="メイリオ" panose="020B0604030504040204" pitchFamily="50" charset="-128"/>
                </a:rPr>
                <a:t>月時点</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〇福祉施設からの一般就労者数　</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1.27</a:t>
              </a:r>
              <a:r>
                <a:rPr lang="ja-JP" altLang="en-US" sz="900" dirty="0">
                  <a:latin typeface="メイリオ" panose="020B0604030504040204" pitchFamily="50" charset="-128"/>
                  <a:ea typeface="メイリオ" panose="020B0604030504040204" pitchFamily="50" charset="-128"/>
                </a:rPr>
                <a:t>倍以上　</a:t>
              </a:r>
              <a:r>
                <a:rPr lang="en-US" altLang="ja-JP" sz="900" dirty="0">
                  <a:latin typeface="メイリオ" panose="020B0604030504040204" pitchFamily="50" charset="-128"/>
                  <a:ea typeface="メイリオ" panose="020B0604030504040204" pitchFamily="50" charset="-128"/>
                </a:rPr>
                <a:t> 2,741</a:t>
              </a:r>
              <a:r>
                <a:rPr lang="ja-JP" altLang="en-US" sz="900" dirty="0">
                  <a:latin typeface="メイリオ" panose="020B0604030504040204" pitchFamily="50" charset="-128"/>
                  <a:ea typeface="メイリオ" panose="020B0604030504040204" pitchFamily="50" charset="-128"/>
                </a:rPr>
                <a:t>人</a:t>
              </a:r>
            </a:p>
            <a:p>
              <a:pPr marL="268288" indent="-268288"/>
              <a:r>
                <a:rPr lang="ja-JP" altLang="en-US" sz="900" dirty="0">
                  <a:latin typeface="メイリオ" panose="020B0604030504040204" pitchFamily="50" charset="-128"/>
                  <a:ea typeface="メイリオ" panose="020B0604030504040204" pitchFamily="50" charset="-128"/>
                </a:rPr>
                <a:t>　　内訳：移行から</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1.30</a:t>
              </a:r>
              <a:r>
                <a:rPr lang="ja-JP" altLang="en-US" sz="900" dirty="0">
                  <a:latin typeface="メイリオ" panose="020B0604030504040204" pitchFamily="50" charset="-128"/>
                  <a:ea typeface="メイリオ" panose="020B0604030504040204" pitchFamily="50" charset="-128"/>
                </a:rPr>
                <a:t>倍以上</a:t>
              </a:r>
              <a:r>
                <a:rPr lang="ja-JP" altLang="en-US"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 1,907</a:t>
              </a:r>
              <a:r>
                <a:rPr lang="ja-JP" altLang="en-US" sz="900" dirty="0">
                  <a:latin typeface="メイリオ" panose="020B0604030504040204" pitchFamily="50" charset="-128"/>
                  <a:ea typeface="メイリオ" panose="020B0604030504040204" pitchFamily="50" charset="-128"/>
                </a:rPr>
                <a:t>人</a:t>
              </a:r>
              <a:r>
                <a:rPr lang="ja-JP" altLang="en-US"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就Ａから </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1.26</a:t>
              </a:r>
              <a:r>
                <a:rPr lang="ja-JP" altLang="en-US" sz="900" dirty="0">
                  <a:latin typeface="メイリオ" panose="020B0604030504040204" pitchFamily="50" charset="-128"/>
                  <a:ea typeface="メイリオ" panose="020B0604030504040204" pitchFamily="50" charset="-128"/>
                </a:rPr>
                <a:t>倍以上（</a:t>
              </a:r>
              <a:r>
                <a:rPr lang="en-US" altLang="ja-JP" sz="900" dirty="0">
                  <a:latin typeface="メイリオ" panose="020B0604030504040204" pitchFamily="50" charset="-128"/>
                  <a:ea typeface="メイリオ" panose="020B0604030504040204" pitchFamily="50" charset="-128"/>
                </a:rPr>
                <a:t>505</a:t>
              </a:r>
              <a:r>
                <a:rPr lang="ja-JP" altLang="en-US" sz="900" dirty="0">
                  <a:latin typeface="メイリオ" panose="020B0604030504040204" pitchFamily="50" charset="-128"/>
                  <a:ea typeface="メイリオ" panose="020B0604030504040204" pitchFamily="50" charset="-128"/>
                </a:rPr>
                <a:t>人）、</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　　　　　就Ｂから</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1.23</a:t>
              </a:r>
              <a:r>
                <a:rPr lang="ja-JP" altLang="en-US" sz="900" dirty="0">
                  <a:latin typeface="メイリオ" panose="020B0604030504040204" pitchFamily="50" charset="-128"/>
                  <a:ea typeface="メイリオ" panose="020B0604030504040204" pitchFamily="50" charset="-128"/>
                </a:rPr>
                <a:t>倍以上（   </a:t>
              </a:r>
              <a:r>
                <a:rPr lang="en-US" altLang="ja-JP" sz="900" dirty="0">
                  <a:latin typeface="メイリオ" panose="020B0604030504040204" pitchFamily="50" charset="-128"/>
                  <a:ea typeface="メイリオ" panose="020B0604030504040204" pitchFamily="50" charset="-128"/>
                </a:rPr>
                <a:t>284</a:t>
              </a:r>
              <a:r>
                <a:rPr lang="ja-JP" altLang="en-US" sz="900" dirty="0">
                  <a:latin typeface="メイリオ" panose="020B0604030504040204" pitchFamily="50" charset="-128"/>
                  <a:ea typeface="メイリオ" panose="020B0604030504040204" pitchFamily="50" charset="-128"/>
                </a:rPr>
                <a:t>人）</a:t>
              </a:r>
              <a:r>
                <a:rPr lang="en-US" altLang="ja-JP"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NEW</a:t>
              </a:r>
              <a:endParaRPr lang="ja-JP" altLang="en-US"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〇就労定着支援事業の就労定着率</a:t>
              </a:r>
              <a:r>
                <a:rPr lang="en-US" altLang="ja-JP" sz="900" dirty="0">
                  <a:latin typeface="メイリオ" panose="020B0604030504040204" pitchFamily="50" charset="-128"/>
                  <a:ea typeface="メイリオ" panose="020B0604030504040204" pitchFamily="50" charset="-128"/>
                </a:rPr>
                <a:t>8</a:t>
              </a:r>
              <a:r>
                <a:rPr lang="ja-JP" altLang="en-US" sz="900" dirty="0">
                  <a:latin typeface="メイリオ" panose="020B0604030504040204" pitchFamily="50" charset="-128"/>
                  <a:ea typeface="メイリオ" panose="020B0604030504040204" pitchFamily="50" charset="-128"/>
                </a:rPr>
                <a:t>割以上の事業所</a:t>
              </a:r>
              <a:r>
                <a:rPr lang="en-US" altLang="ja-JP" sz="900" dirty="0">
                  <a:latin typeface="メイリオ" panose="020B0604030504040204" pitchFamily="50" charset="-128"/>
                  <a:ea typeface="メイリオ" panose="020B0604030504040204" pitchFamily="50" charset="-128"/>
                </a:rPr>
                <a:t>70</a:t>
              </a:r>
              <a:r>
                <a:rPr lang="ja-JP" altLang="en-US" sz="900" dirty="0">
                  <a:latin typeface="メイリオ" panose="020B0604030504040204" pitchFamily="50" charset="-128"/>
                  <a:ea typeface="メイリオ" panose="020B0604030504040204" pitchFamily="50" charset="-128"/>
                </a:rPr>
                <a:t>％以上　</a:t>
              </a:r>
              <a:r>
                <a:rPr lang="en-US" altLang="ja-JP"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NEW</a:t>
              </a:r>
            </a:p>
          </p:txBody>
        </p:sp>
      </p:grpSp>
      <p:sp>
        <p:nvSpPr>
          <p:cNvPr id="45" name="テキスト ボックス 44"/>
          <p:cNvSpPr txBox="1"/>
          <p:nvPr/>
        </p:nvSpPr>
        <p:spPr>
          <a:xfrm>
            <a:off x="57150" y="2956581"/>
            <a:ext cx="9014189" cy="2554545"/>
          </a:xfrm>
          <a:prstGeom prst="rect">
            <a:avLst/>
          </a:prstGeom>
          <a:solidFill>
            <a:schemeClr val="bg1"/>
          </a:solidFill>
          <a:ln>
            <a:solidFill>
              <a:schemeClr val="accent6">
                <a:lumMod val="60000"/>
                <a:lumOff val="40000"/>
              </a:schemeClr>
            </a:solidFill>
          </a:ln>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　就労系障害福祉サービス事業所を対象とした、</a:t>
            </a:r>
            <a:r>
              <a:rPr lang="ja-JP" altLang="en-US" sz="1100" b="1" u="sng" dirty="0">
                <a:latin typeface="メイリオ" panose="020B0604030504040204" pitchFamily="50" charset="-128"/>
                <a:ea typeface="メイリオ" panose="020B0604030504040204" pitchFamily="50" charset="-128"/>
              </a:rPr>
              <a:t>府として質の高い就労支援にかかる「支援の手引き」を作成。これを事業所で実際に活用するために、アドバイザーの派遣による実地支援を行うとともに、併せて研修・報告会を開催することで、各事業所の支援力をより強化し、「福祉施設から一般就労への移行」及び「就労定着」を促進</a:t>
            </a:r>
            <a:r>
              <a:rPr lang="ja-JP" altLang="en-US" sz="1100" b="1" dirty="0">
                <a:latin typeface="メイリオ" panose="020B0604030504040204" pitchFamily="50" charset="-128"/>
                <a:ea typeface="メイリオ" panose="020B0604030504040204" pitchFamily="50" charset="-128"/>
              </a:rPr>
              <a:t>する。</a:t>
            </a:r>
            <a:endParaRPr lang="en-US" altLang="ja-JP" sz="1100" b="1" dirty="0">
              <a:latin typeface="メイリオ" panose="020B0604030504040204" pitchFamily="50" charset="-128"/>
              <a:ea typeface="メイリオ" panose="020B0604030504040204" pitchFamily="50" charset="-128"/>
            </a:endParaRPr>
          </a:p>
          <a:p>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１</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質の高い就労支援にかかる各事業類型ごとの「支援の手引き」を作成</a:t>
            </a:r>
            <a:endParaRPr lang="en-US" altLang="ja-JP" sz="1100" b="1" dirty="0">
              <a:latin typeface="メイリオ" panose="020B0604030504040204" pitchFamily="50" charset="-128"/>
              <a:ea typeface="メイリオ" panose="020B0604030504040204" pitchFamily="50" charset="-128"/>
            </a:endParaRPr>
          </a:p>
          <a:p>
            <a:pPr marL="268288" indent="-268288"/>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➀ これまでのアドバイザー派遣を通じて得た知見を踏まえ、培ってきたノウハウを見える化。</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（アセスメント・モニタリングといったプロセスごとの注意点等）</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➁ 就労支援に必要となる基本的な技術や、参考となる事例、実践的なツール等を、➀で見える化したノウハウと統合。</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➂ 各事業類型や</a:t>
            </a:r>
            <a:r>
              <a:rPr lang="ja-JP" altLang="en-US" sz="1050" dirty="0" err="1">
                <a:latin typeface="メイリオ" panose="020B0604030504040204" pitchFamily="50" charset="-128"/>
                <a:ea typeface="メイリオ" panose="020B0604030504040204" pitchFamily="50" charset="-128"/>
              </a:rPr>
              <a:t>障がい</a:t>
            </a:r>
            <a:r>
              <a:rPr lang="ja-JP" altLang="en-US" sz="1050" dirty="0">
                <a:latin typeface="メイリオ" panose="020B0604030504040204" pitchFamily="50" charset="-128"/>
                <a:ea typeface="メイリオ" panose="020B0604030504040204" pitchFamily="50" charset="-128"/>
              </a:rPr>
              <a:t>種別に応じて項目を分けるなど、現場の支援員が理解しやすいよう体系化し、現場の手本となる手引きを作成。</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就労実績のよい事業所や企業・行政等の関係機関で構成する会議体において検討。</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④ 事業所において手引きを試行的に活用した就労支援を実践するため</a:t>
            </a:r>
            <a:r>
              <a:rPr lang="ja-JP" altLang="en-US" sz="1050" dirty="0" smtClean="0">
                <a:latin typeface="メイリオ" panose="020B0604030504040204" pitchFamily="50" charset="-128"/>
                <a:ea typeface="メイリオ" panose="020B0604030504040204" pitchFamily="50" charset="-128"/>
              </a:rPr>
              <a:t>、府内全８</a:t>
            </a:r>
            <a:r>
              <a:rPr lang="ja-JP" altLang="en-US" sz="1050" dirty="0">
                <a:latin typeface="メイリオ" panose="020B0604030504040204" pitchFamily="50" charset="-128"/>
                <a:ea typeface="メイリオ" panose="020B0604030504040204" pitchFamily="50" charset="-128"/>
              </a:rPr>
              <a:t>事業所</a:t>
            </a:r>
            <a:r>
              <a:rPr lang="ja-JP" altLang="en-US" sz="1050" dirty="0" smtClean="0">
                <a:latin typeface="メイリオ" panose="020B0604030504040204" pitchFamily="50" charset="-128"/>
                <a:ea typeface="メイリオ" panose="020B0604030504040204" pitchFamily="50" charset="-128"/>
              </a:rPr>
              <a:t>程度にアドバイザーが介入し技術的な指導助言を行い、就労アセスメント力や支援スキルの向上を図る</a:t>
            </a:r>
            <a:r>
              <a:rPr lang="en-US" altLang="ja-JP" sz="1050" b="1" dirty="0" smtClean="0">
                <a:latin typeface="メイリオ" panose="020B0604030504040204" pitchFamily="50" charset="-128"/>
                <a:ea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rPr>
              <a:t>アドバイザー派遣</a:t>
            </a:r>
            <a:r>
              <a:rPr lang="en-US" altLang="ja-JP" sz="1050" b="1" dirty="0" smtClean="0">
                <a:latin typeface="メイリオ" panose="020B0604030504040204" pitchFamily="50" charset="-128"/>
                <a:ea typeface="メイリオ" panose="020B0604030504040204" pitchFamily="50" charset="-128"/>
              </a:rPr>
              <a:t>】</a:t>
            </a:r>
          </a:p>
          <a:p>
            <a:pPr marL="268288" indent="-268288"/>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⑤ ④で試行実施した結果及び研修・報告会で得られた事業所からの反応を手引きへ反映</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アップデート</a:t>
            </a:r>
            <a:r>
              <a:rPr lang="en-US" altLang="ja-JP" sz="1050" b="1" dirty="0">
                <a:latin typeface="メイリオ" panose="020B0604030504040204" pitchFamily="50" charset="-128"/>
                <a:ea typeface="メイリオ" panose="020B0604030504040204" pitchFamily="50" charset="-128"/>
              </a:rPr>
              <a:t>】</a:t>
            </a:r>
          </a:p>
          <a:p>
            <a:pPr marL="268288" indent="-268288"/>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２</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研修・報告会による「支援の手引き」を活用できる人材の育成とその普及</a:t>
            </a:r>
          </a:p>
          <a:p>
            <a:pPr marL="268288" indent="-268288"/>
            <a:r>
              <a:rPr lang="ja-JP" altLang="en-US" sz="1050" dirty="0">
                <a:latin typeface="メイリオ" panose="020B0604030504040204" pitchFamily="50" charset="-128"/>
                <a:ea typeface="メイリオ" panose="020B0604030504040204" pitchFamily="50" charset="-128"/>
              </a:rPr>
              <a:t>　・実際に手引きを取り入れて実現した効果を報告会で発表してもらう（好事例の横展開）</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・支援員の人事異動や事業所の開廃等に対応するため、初任者向けに就労支援の基礎的な研修を実施</a:t>
            </a:r>
            <a:endParaRPr lang="en-US" altLang="ja-JP" sz="600" dirty="0">
              <a:latin typeface="メイリオ" panose="020B0604030504040204" pitchFamily="50" charset="-128"/>
              <a:ea typeface="メイリオ" panose="020B0604030504040204" pitchFamily="50" charset="-128"/>
            </a:endParaRPr>
          </a:p>
        </p:txBody>
      </p:sp>
      <p:sp>
        <p:nvSpPr>
          <p:cNvPr id="25" name="Rectangle 28"/>
          <p:cNvSpPr>
            <a:spLocks noChangeArrowheads="1"/>
          </p:cNvSpPr>
          <p:nvPr/>
        </p:nvSpPr>
        <p:spPr bwMode="auto">
          <a:xfrm>
            <a:off x="6447458" y="5517258"/>
            <a:ext cx="1921683" cy="281417"/>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期待される効果</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ローチャート: 組合せ 2"/>
          <p:cNvSpPr/>
          <p:nvPr/>
        </p:nvSpPr>
        <p:spPr>
          <a:xfrm>
            <a:off x="2857500" y="2706657"/>
            <a:ext cx="2760440" cy="247381"/>
          </a:xfrm>
          <a:prstGeom prst="flowChartMerge">
            <a:avLst/>
          </a:prstGeom>
          <a:gradFill flip="none" rotWithShape="1">
            <a:gsLst>
              <a:gs pos="0">
                <a:schemeClr val="accent5">
                  <a:lumMod val="0"/>
                  <a:lumOff val="100000"/>
                </a:schemeClr>
              </a:gs>
              <a:gs pos="100000">
                <a:schemeClr val="accent5">
                  <a:lumMod val="10000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8A5AA243-4AC9-4C7E-A2EE-51B4B7479902}"/>
              </a:ext>
            </a:extLst>
          </p:cNvPr>
          <p:cNvSpPr txBox="1"/>
          <p:nvPr/>
        </p:nvSpPr>
        <p:spPr>
          <a:xfrm>
            <a:off x="7597775" y="100048"/>
            <a:ext cx="138918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資料１－２</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730391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5357</TotalTime>
  <Words>840</Words>
  <Application>Microsoft Office PowerPoint</Application>
  <PresentationFormat>画面に合わせる (4:3)</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塩田　尚子</dc:creator>
  <cp:lastModifiedBy>塩田　尚子</cp:lastModifiedBy>
  <cp:revision>113</cp:revision>
  <cp:lastPrinted>2020-11-26T01:30:37Z</cp:lastPrinted>
  <dcterms:created xsi:type="dcterms:W3CDTF">2016-11-23T21:18:12Z</dcterms:created>
  <dcterms:modified xsi:type="dcterms:W3CDTF">2021-01-20T07:14:27Z</dcterms:modified>
</cp:coreProperties>
</file>