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5" r:id="rId3"/>
    <p:sldId id="267" r:id="rId4"/>
    <p:sldId id="273" r:id="rId5"/>
    <p:sldId id="268" r:id="rId6"/>
    <p:sldId id="272" r:id="rId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71" d="100"/>
          <a:sy n="71" d="100"/>
        </p:scale>
        <p:origin x="116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2(R1&#24180;&#24230;&#23601;&#21172;&#20154;&#25968;&#35519;&#26619;)\0831&#30906;&#23450;&#29256;&#12288;&#12304;&#12414;&#12392;&#12417;&#12305;&#12300;&#20196;&#21644;&#20803;&#24180;&#24230;&#23601;&#21172;&#20154;&#25968;&#35519;&#26619;&#1230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0000sv0ns101\d11263$\doc\02%20&#33258;&#31435;&#25903;&#25588;&#35506;\&#23601;&#21172;&#12539;IT&#25903;&#25588;&#12464;&#12523;&#12540;&#12503;&#65288;&#20491;&#20154;&#24773;&#22577;&#12487;&#12540;&#12479;&#21547;&#12416;&#65289;\004_&#38556;&#12364;&#12356;&#32773;&#23601;&#21172;&#25903;&#25588;&#38306;&#20418;&#31561;\&#9733;01&#23601;&#21172;&#20154;&#25968;&#35519;&#26619;&#9733;\&#9733;&#23601;&#21172;&#20154;&#25968;&#35519;&#26619;&#9733;\R2(R1&#24180;&#24230;&#23601;&#21172;&#20154;&#25968;&#35519;&#26619;)\0831&#30906;&#23450;&#29256;&#12288;&#12304;&#12414;&#12392;&#12417;&#12305;&#12300;&#20196;&#21644;&#20803;&#24180;&#24230;&#23601;&#21172;&#20154;&#25968;&#35519;&#26619;&#12301;.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______3.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___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45003494060098"/>
          <c:y val="0.17609512526171617"/>
          <c:w val="0.86454996505939907"/>
          <c:h val="0.57882298203151838"/>
        </c:manualLayout>
      </c:layout>
      <c:barChart>
        <c:barDir val="col"/>
        <c:grouping val="clustered"/>
        <c:varyColors val="0"/>
        <c:ser>
          <c:idx val="2"/>
          <c:order val="2"/>
          <c:tx>
            <c:strRef>
              <c:f>予算用!$D$50</c:f>
              <c:strCache>
                <c:ptCount val="1"/>
                <c:pt idx="0">
                  <c:v>就労目標値</c:v>
                </c:pt>
              </c:strCache>
            </c:strRef>
          </c:tx>
          <c:invertIfNegative val="0"/>
          <c:dLbls>
            <c:dLbl>
              <c:idx val="0"/>
              <c:layout>
                <c:manualLayout>
                  <c:x val="3.5791152145369571E-3"/>
                  <c:y val="0.11039972793386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277-45BB-A8BE-C3D276F70798}"/>
                </c:ext>
              </c:extLst>
            </c:dLbl>
            <c:dLbl>
              <c:idx val="1"/>
              <c:layout>
                <c:manualLayout>
                  <c:x val="-3.5791152145369571E-3"/>
                  <c:y val="0.1483482446502379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277-45BB-A8BE-C3D276F70798}"/>
                </c:ext>
              </c:extLst>
            </c:dLbl>
            <c:dLbl>
              <c:idx val="2"/>
              <c:layout>
                <c:manualLayout>
                  <c:x val="-7.2991404768903297E-5"/>
                  <c:y val="0.1671956260137079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3F2-43EA-9D3B-68A9F453BCA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予算用!$A$51:$A$56</c:f>
              <c:strCache>
                <c:ptCount val="6"/>
                <c:pt idx="0">
                  <c:v>H27</c:v>
                </c:pt>
                <c:pt idx="1">
                  <c:v>H28</c:v>
                </c:pt>
                <c:pt idx="2">
                  <c:v>H29</c:v>
                </c:pt>
                <c:pt idx="3">
                  <c:v>H30</c:v>
                </c:pt>
                <c:pt idx="4">
                  <c:v>R1</c:v>
                </c:pt>
                <c:pt idx="5">
                  <c:v>R2</c:v>
                </c:pt>
              </c:strCache>
            </c:strRef>
          </c:cat>
          <c:val>
            <c:numRef>
              <c:f>予算用!$D$51:$D$56</c:f>
              <c:numCache>
                <c:formatCode>General</c:formatCode>
                <c:ptCount val="6"/>
                <c:pt idx="0">
                  <c:v>1200</c:v>
                </c:pt>
                <c:pt idx="1">
                  <c:v>1350</c:v>
                </c:pt>
                <c:pt idx="2">
                  <c:v>1500</c:v>
                </c:pt>
                <c:pt idx="3">
                  <c:v>1550</c:v>
                </c:pt>
                <c:pt idx="4">
                  <c:v>1600</c:v>
                </c:pt>
                <c:pt idx="5">
                  <c:v>1700</c:v>
                </c:pt>
              </c:numCache>
            </c:numRef>
          </c:val>
          <c:extLst>
            <c:ext xmlns:c16="http://schemas.microsoft.com/office/drawing/2014/chart" uri="{C3380CC4-5D6E-409C-BE32-E72D297353CC}">
              <c16:uniqueId val="{00000002-A3F2-43EA-9D3B-68A9F453BCAF}"/>
            </c:ext>
          </c:extLst>
        </c:ser>
        <c:ser>
          <c:idx val="3"/>
          <c:order val="3"/>
          <c:tx>
            <c:strRef>
              <c:f>予算用!$E$50</c:f>
              <c:strCache>
                <c:ptCount val="1"/>
              </c:strCache>
            </c:strRef>
          </c:tx>
          <c:invertIfNegative val="0"/>
          <c:dLbls>
            <c:dLbl>
              <c:idx val="2"/>
              <c:layout>
                <c:manualLayout>
                  <c:x val="2.9458100838557935E-3"/>
                  <c:y val="0.1682431686512680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F2-43EA-9D3B-68A9F453BCAF}"/>
                </c:ext>
              </c:extLst>
            </c:dLbl>
            <c:dLbl>
              <c:idx val="3"/>
              <c:layout>
                <c:manualLayout>
                  <c:x val="2.9458100838558473E-3"/>
                  <c:y val="0.1806148593181914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F2-43EA-9D3B-68A9F453BCAF}"/>
                </c:ext>
              </c:extLst>
            </c:dLbl>
            <c:dLbl>
              <c:idx val="4"/>
              <c:layout>
                <c:manualLayout>
                  <c:x val="-1.0801178864664829E-16"/>
                  <c:y val="0.1996317687604084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F2-43EA-9D3B-68A9F453BCAF}"/>
                </c:ext>
              </c:extLst>
            </c:dLbl>
            <c:dLbl>
              <c:idx val="5"/>
              <c:layout>
                <c:manualLayout>
                  <c:x val="2.9458100838557393E-3"/>
                  <c:y val="0.245323206887043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F2-43EA-9D3B-68A9F453BCA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予算用!$A$51:$A$56</c:f>
              <c:strCache>
                <c:ptCount val="6"/>
                <c:pt idx="0">
                  <c:v>H27</c:v>
                </c:pt>
                <c:pt idx="1">
                  <c:v>H28</c:v>
                </c:pt>
                <c:pt idx="2">
                  <c:v>H29</c:v>
                </c:pt>
                <c:pt idx="3">
                  <c:v>H30</c:v>
                </c:pt>
                <c:pt idx="4">
                  <c:v>R1</c:v>
                </c:pt>
                <c:pt idx="5">
                  <c:v>R2</c:v>
                </c:pt>
              </c:strCache>
            </c:strRef>
          </c:cat>
          <c:val>
            <c:numRef>
              <c:f>予算用!$E$51:$E$56</c:f>
              <c:numCache>
                <c:formatCode>General</c:formatCode>
                <c:ptCount val="6"/>
              </c:numCache>
            </c:numRef>
          </c:val>
          <c:extLst>
            <c:ext xmlns:c16="http://schemas.microsoft.com/office/drawing/2014/chart" uri="{C3380CC4-5D6E-409C-BE32-E72D297353CC}">
              <c16:uniqueId val="{00000003-A3F2-43EA-9D3B-68A9F453BCAF}"/>
            </c:ext>
          </c:extLst>
        </c:ser>
        <c:dLbls>
          <c:showLegendKey val="0"/>
          <c:showVal val="0"/>
          <c:showCatName val="0"/>
          <c:showSerName val="0"/>
          <c:showPercent val="0"/>
          <c:showBubbleSize val="0"/>
        </c:dLbls>
        <c:gapWidth val="150"/>
        <c:axId val="41605760"/>
        <c:axId val="41619840"/>
      </c:barChart>
      <c:lineChart>
        <c:grouping val="standard"/>
        <c:varyColors val="0"/>
        <c:ser>
          <c:idx val="0"/>
          <c:order val="0"/>
          <c:tx>
            <c:strRef>
              <c:f>予算用!$B$50</c:f>
              <c:strCache>
                <c:ptCount val="1"/>
                <c:pt idx="0">
                  <c:v>就労人数</c:v>
                </c:pt>
              </c:strCache>
            </c:strRef>
          </c:tx>
          <c:spPr>
            <a:ln>
              <a:solidFill>
                <a:schemeClr val="tx1"/>
              </a:solidFill>
              <a:prstDash val="sysDash"/>
            </a:ln>
          </c:spPr>
          <c:marker>
            <c:symbol val="none"/>
          </c:marker>
          <c:dLbls>
            <c:dLbl>
              <c:idx val="2"/>
              <c:layout>
                <c:manualLayout>
                  <c:x val="-7.7335943363179019E-2"/>
                  <c:y val="-7.89556846125673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277-45BB-A8BE-C3D276F70798}"/>
                </c:ext>
              </c:extLst>
            </c:dLbl>
            <c:dLbl>
              <c:idx val="3"/>
              <c:layout>
                <c:manualLayout>
                  <c:x val="-6.3019482505031199E-2"/>
                  <c:y val="-5.23769162350233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277-45BB-A8BE-C3D276F70798}"/>
                </c:ext>
              </c:extLst>
            </c:dLbl>
            <c:dLbl>
              <c:idx val="4"/>
              <c:layout>
                <c:manualLayout>
                  <c:x val="-8.8073289006789887E-2"/>
                  <c:y val="-7.89556846125673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277-45BB-A8BE-C3D276F70798}"/>
                </c:ext>
              </c:extLst>
            </c:dLbl>
            <c:spPr>
              <a:solidFill>
                <a:schemeClr val="bg1"/>
              </a:solidFill>
              <a:ln>
                <a:solidFill>
                  <a:schemeClr val="tx1"/>
                </a:solidFill>
              </a:ln>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予算用!$A$51:$A$56</c:f>
              <c:strCache>
                <c:ptCount val="6"/>
                <c:pt idx="0">
                  <c:v>H27</c:v>
                </c:pt>
                <c:pt idx="1">
                  <c:v>H28</c:v>
                </c:pt>
                <c:pt idx="2">
                  <c:v>H29</c:v>
                </c:pt>
                <c:pt idx="3">
                  <c:v>H30</c:v>
                </c:pt>
                <c:pt idx="4">
                  <c:v>R1</c:v>
                </c:pt>
                <c:pt idx="5">
                  <c:v>R2</c:v>
                </c:pt>
              </c:strCache>
            </c:strRef>
          </c:cat>
          <c:val>
            <c:numRef>
              <c:f>予算用!$B$51:$B$56</c:f>
              <c:numCache>
                <c:formatCode>#,##0_ </c:formatCode>
                <c:ptCount val="6"/>
                <c:pt idx="0">
                  <c:v>1213</c:v>
                </c:pt>
                <c:pt idx="1">
                  <c:v>1276</c:v>
                </c:pt>
                <c:pt idx="2">
                  <c:v>1492</c:v>
                </c:pt>
                <c:pt idx="3">
                  <c:v>1838</c:v>
                </c:pt>
                <c:pt idx="4">
                  <c:v>2140</c:v>
                </c:pt>
              </c:numCache>
            </c:numRef>
          </c:val>
          <c:smooth val="0"/>
          <c:extLst>
            <c:ext xmlns:c16="http://schemas.microsoft.com/office/drawing/2014/chart" uri="{C3380CC4-5D6E-409C-BE32-E72D297353CC}">
              <c16:uniqueId val="{00000000-072C-4686-8BD7-811487BD7FF9}"/>
            </c:ext>
          </c:extLst>
        </c:ser>
        <c:ser>
          <c:idx val="1"/>
          <c:order val="1"/>
          <c:tx>
            <c:strRef>
              <c:f>予算用!$C$50</c:f>
              <c:strCache>
                <c:ptCount val="1"/>
              </c:strCache>
            </c:strRef>
          </c:tx>
          <c:spPr>
            <a:ln>
              <a:solidFill>
                <a:schemeClr val="tx1"/>
              </a:solidFill>
            </a:ln>
          </c:spPr>
          <c:marker>
            <c:symbol val="none"/>
          </c:marker>
          <c:dLbls>
            <c:spPr>
              <a:solidFill>
                <a:schemeClr val="bg1"/>
              </a:solidFill>
              <a:ln>
                <a:solidFill>
                  <a:schemeClr val="tx1"/>
                </a:solidFill>
              </a:ln>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予算用!$A$51:$A$56</c:f>
              <c:strCache>
                <c:ptCount val="6"/>
                <c:pt idx="0">
                  <c:v>H27</c:v>
                </c:pt>
                <c:pt idx="1">
                  <c:v>H28</c:v>
                </c:pt>
                <c:pt idx="2">
                  <c:v>H29</c:v>
                </c:pt>
                <c:pt idx="3">
                  <c:v>H30</c:v>
                </c:pt>
                <c:pt idx="4">
                  <c:v>R1</c:v>
                </c:pt>
                <c:pt idx="5">
                  <c:v>R2</c:v>
                </c:pt>
              </c:strCache>
            </c:strRef>
          </c:cat>
          <c:val>
            <c:numRef>
              <c:f>予算用!$C$51:$C$56</c:f>
              <c:numCache>
                <c:formatCode>General</c:formatCode>
                <c:ptCount val="6"/>
              </c:numCache>
            </c:numRef>
          </c:val>
          <c:smooth val="0"/>
          <c:extLst>
            <c:ext xmlns:c16="http://schemas.microsoft.com/office/drawing/2014/chart" uri="{C3380CC4-5D6E-409C-BE32-E72D297353CC}">
              <c16:uniqueId val="{00000001-072C-4686-8BD7-811487BD7FF9}"/>
            </c:ext>
          </c:extLst>
        </c:ser>
        <c:dLbls>
          <c:dLblPos val="ctr"/>
          <c:showLegendKey val="0"/>
          <c:showVal val="1"/>
          <c:showCatName val="0"/>
          <c:showSerName val="0"/>
          <c:showPercent val="0"/>
          <c:showBubbleSize val="0"/>
        </c:dLbls>
        <c:marker val="1"/>
        <c:smooth val="0"/>
        <c:axId val="41605760"/>
        <c:axId val="41619840"/>
      </c:lineChart>
      <c:catAx>
        <c:axId val="41605760"/>
        <c:scaling>
          <c:orientation val="minMax"/>
        </c:scaling>
        <c:delete val="0"/>
        <c:axPos val="b"/>
        <c:numFmt formatCode="General" sourceLinked="0"/>
        <c:majorTickMark val="out"/>
        <c:minorTickMark val="none"/>
        <c:tickLblPos val="nextTo"/>
        <c:crossAx val="41619840"/>
        <c:crosses val="autoZero"/>
        <c:auto val="1"/>
        <c:lblAlgn val="ctr"/>
        <c:lblOffset val="100"/>
        <c:noMultiLvlLbl val="0"/>
      </c:catAx>
      <c:valAx>
        <c:axId val="41619840"/>
        <c:scaling>
          <c:orientation val="minMax"/>
          <c:max val="2500"/>
          <c:min val="1000"/>
        </c:scaling>
        <c:delete val="0"/>
        <c:axPos val="l"/>
        <c:majorGridlines/>
        <c:numFmt formatCode="General" sourceLinked="1"/>
        <c:majorTickMark val="out"/>
        <c:minorTickMark val="none"/>
        <c:tickLblPos val="nextTo"/>
        <c:txPr>
          <a:bodyPr/>
          <a:lstStyle/>
          <a:p>
            <a:pPr>
              <a:defRPr sz="700"/>
            </a:pPr>
            <a:endParaRPr lang="ja-JP"/>
          </a:p>
        </c:txPr>
        <c:crossAx val="41605760"/>
        <c:crosses val="autoZero"/>
        <c:crossBetween val="between"/>
        <c:majorUnit val="500"/>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90416527155498"/>
          <c:y val="0.22925246128418425"/>
          <c:w val="0.86454996505939907"/>
          <c:h val="0.57882298203151838"/>
        </c:manualLayout>
      </c:layout>
      <c:barChart>
        <c:barDir val="col"/>
        <c:grouping val="clustered"/>
        <c:varyColors val="0"/>
        <c:ser>
          <c:idx val="2"/>
          <c:order val="2"/>
          <c:tx>
            <c:strRef>
              <c:f>予算用!$D$50</c:f>
              <c:strCache>
                <c:ptCount val="1"/>
              </c:strCache>
            </c:strRef>
          </c:tx>
          <c:invertIfNegative val="0"/>
          <c:dLbls>
            <c:dLbl>
              <c:idx val="2"/>
              <c:layout>
                <c:manualLayout>
                  <c:x val="-2.9458100838558529E-2"/>
                  <c:y val="1.00894731802820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E8-4FBE-87D3-CA311E7784C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予算用!$A$51:$A$56</c:f>
              <c:strCache>
                <c:ptCount val="6"/>
                <c:pt idx="0">
                  <c:v>H27</c:v>
                </c:pt>
                <c:pt idx="1">
                  <c:v>H28</c:v>
                </c:pt>
                <c:pt idx="2">
                  <c:v>H29</c:v>
                </c:pt>
                <c:pt idx="3">
                  <c:v>H30</c:v>
                </c:pt>
                <c:pt idx="4">
                  <c:v>R1</c:v>
                </c:pt>
                <c:pt idx="5">
                  <c:v>R2</c:v>
                </c:pt>
              </c:strCache>
            </c:strRef>
          </c:cat>
          <c:val>
            <c:numRef>
              <c:f>予算用!$D$51:$D$56</c:f>
              <c:numCache>
                <c:formatCode>General</c:formatCode>
                <c:ptCount val="6"/>
              </c:numCache>
            </c:numRef>
          </c:val>
          <c:extLst>
            <c:ext xmlns:c16="http://schemas.microsoft.com/office/drawing/2014/chart" uri="{C3380CC4-5D6E-409C-BE32-E72D297353CC}">
              <c16:uniqueId val="{00000001-FBE8-4FBE-87D3-CA311E7784C5}"/>
            </c:ext>
          </c:extLst>
        </c:ser>
        <c:ser>
          <c:idx val="3"/>
          <c:order val="3"/>
          <c:tx>
            <c:strRef>
              <c:f>予算用!$E$50</c:f>
              <c:strCache>
                <c:ptCount val="1"/>
                <c:pt idx="0">
                  <c:v>移行利用目標値</c:v>
                </c:pt>
              </c:strCache>
            </c:strRef>
          </c:tx>
          <c:invertIfNegative val="0"/>
          <c:dLbls>
            <c:dLbl>
              <c:idx val="2"/>
              <c:layout>
                <c:manualLayout>
                  <c:x val="2.9458100838557935E-3"/>
                  <c:y val="0.1682431686512680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BE8-4FBE-87D3-CA311E7784C5}"/>
                </c:ext>
              </c:extLst>
            </c:dLbl>
            <c:dLbl>
              <c:idx val="3"/>
              <c:layout>
                <c:manualLayout>
                  <c:x val="2.9458100838558473E-3"/>
                  <c:y val="0.1806148593181914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BE8-4FBE-87D3-CA311E7784C5}"/>
                </c:ext>
              </c:extLst>
            </c:dLbl>
            <c:dLbl>
              <c:idx val="4"/>
              <c:layout>
                <c:manualLayout>
                  <c:x val="-1.0801178864664829E-16"/>
                  <c:y val="0.1996317687604084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BE8-4FBE-87D3-CA311E7784C5}"/>
                </c:ext>
              </c:extLst>
            </c:dLbl>
            <c:dLbl>
              <c:idx val="5"/>
              <c:layout>
                <c:manualLayout>
                  <c:x val="2.9458100838557393E-3"/>
                  <c:y val="0.2453232068870438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BE8-4FBE-87D3-CA311E7784C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予算用!$A$51:$A$56</c:f>
              <c:strCache>
                <c:ptCount val="6"/>
                <c:pt idx="0">
                  <c:v>H27</c:v>
                </c:pt>
                <c:pt idx="1">
                  <c:v>H28</c:v>
                </c:pt>
                <c:pt idx="2">
                  <c:v>H29</c:v>
                </c:pt>
                <c:pt idx="3">
                  <c:v>H30</c:v>
                </c:pt>
                <c:pt idx="4">
                  <c:v>R1</c:v>
                </c:pt>
                <c:pt idx="5">
                  <c:v>R2</c:v>
                </c:pt>
              </c:strCache>
            </c:strRef>
          </c:cat>
          <c:val>
            <c:numRef>
              <c:f>予算用!$E$51:$E$56</c:f>
              <c:numCache>
                <c:formatCode>General</c:formatCode>
                <c:ptCount val="6"/>
                <c:pt idx="2">
                  <c:v>2978</c:v>
                </c:pt>
                <c:pt idx="3">
                  <c:v>3244</c:v>
                </c:pt>
                <c:pt idx="4">
                  <c:v>3510</c:v>
                </c:pt>
                <c:pt idx="5">
                  <c:v>3777</c:v>
                </c:pt>
              </c:numCache>
            </c:numRef>
          </c:val>
          <c:extLst>
            <c:ext xmlns:c16="http://schemas.microsoft.com/office/drawing/2014/chart" uri="{C3380CC4-5D6E-409C-BE32-E72D297353CC}">
              <c16:uniqueId val="{00000006-FBE8-4FBE-87D3-CA311E7784C5}"/>
            </c:ext>
          </c:extLst>
        </c:ser>
        <c:dLbls>
          <c:showLegendKey val="0"/>
          <c:showVal val="0"/>
          <c:showCatName val="0"/>
          <c:showSerName val="0"/>
          <c:showPercent val="0"/>
          <c:showBubbleSize val="0"/>
        </c:dLbls>
        <c:gapWidth val="150"/>
        <c:axId val="188961152"/>
        <c:axId val="188962688"/>
      </c:barChart>
      <c:lineChart>
        <c:grouping val="standard"/>
        <c:varyColors val="0"/>
        <c:ser>
          <c:idx val="0"/>
          <c:order val="0"/>
          <c:tx>
            <c:strRef>
              <c:f>予算用!$B$50</c:f>
              <c:strCache>
                <c:ptCount val="1"/>
              </c:strCache>
            </c:strRef>
          </c:tx>
          <c:spPr>
            <a:ln>
              <a:solidFill>
                <a:schemeClr val="tx1"/>
              </a:solidFill>
              <a:prstDash val="sysDash"/>
            </a:ln>
          </c:spPr>
          <c:marker>
            <c:symbol val="none"/>
          </c:marker>
          <c:dLbls>
            <c:spPr>
              <a:solidFill>
                <a:schemeClr val="bg1"/>
              </a:solidFill>
              <a:ln>
                <a:solidFill>
                  <a:schemeClr val="tx1"/>
                </a:solidFill>
              </a:ln>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予算用!$A$51:$A$56</c:f>
              <c:strCache>
                <c:ptCount val="6"/>
                <c:pt idx="0">
                  <c:v>H27</c:v>
                </c:pt>
                <c:pt idx="1">
                  <c:v>H28</c:v>
                </c:pt>
                <c:pt idx="2">
                  <c:v>H29</c:v>
                </c:pt>
                <c:pt idx="3">
                  <c:v>H30</c:v>
                </c:pt>
                <c:pt idx="4">
                  <c:v>R1</c:v>
                </c:pt>
                <c:pt idx="5">
                  <c:v>R2</c:v>
                </c:pt>
              </c:strCache>
            </c:strRef>
          </c:cat>
          <c:val>
            <c:numRef>
              <c:f>予算用!$B$51:$B$56</c:f>
              <c:numCache>
                <c:formatCode>General</c:formatCode>
                <c:ptCount val="6"/>
              </c:numCache>
            </c:numRef>
          </c:val>
          <c:smooth val="0"/>
          <c:extLst>
            <c:ext xmlns:c16="http://schemas.microsoft.com/office/drawing/2014/chart" uri="{C3380CC4-5D6E-409C-BE32-E72D297353CC}">
              <c16:uniqueId val="{00000007-FBE8-4FBE-87D3-CA311E7784C5}"/>
            </c:ext>
          </c:extLst>
        </c:ser>
        <c:ser>
          <c:idx val="1"/>
          <c:order val="1"/>
          <c:tx>
            <c:strRef>
              <c:f>予算用!$C$50</c:f>
              <c:strCache>
                <c:ptCount val="1"/>
                <c:pt idx="0">
                  <c:v>移行利用者数</c:v>
                </c:pt>
              </c:strCache>
            </c:strRef>
          </c:tx>
          <c:spPr>
            <a:ln>
              <a:solidFill>
                <a:schemeClr val="tx1"/>
              </a:solidFill>
            </a:ln>
          </c:spPr>
          <c:marker>
            <c:symbol val="none"/>
          </c:marker>
          <c:dLbls>
            <c:spPr>
              <a:solidFill>
                <a:schemeClr val="bg1"/>
              </a:solidFill>
              <a:ln>
                <a:solidFill>
                  <a:schemeClr val="tx1"/>
                </a:solidFill>
              </a:ln>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予算用!$A$51:$A$56</c:f>
              <c:strCache>
                <c:ptCount val="6"/>
                <c:pt idx="0">
                  <c:v>H27</c:v>
                </c:pt>
                <c:pt idx="1">
                  <c:v>H28</c:v>
                </c:pt>
                <c:pt idx="2">
                  <c:v>H29</c:v>
                </c:pt>
                <c:pt idx="3">
                  <c:v>H30</c:v>
                </c:pt>
                <c:pt idx="4">
                  <c:v>R1</c:v>
                </c:pt>
                <c:pt idx="5">
                  <c:v>R2</c:v>
                </c:pt>
              </c:strCache>
            </c:strRef>
          </c:cat>
          <c:val>
            <c:numRef>
              <c:f>予算用!$C$51:$C$56</c:f>
              <c:numCache>
                <c:formatCode>#,##0_ </c:formatCode>
                <c:ptCount val="6"/>
                <c:pt idx="0">
                  <c:v>2605</c:v>
                </c:pt>
                <c:pt idx="1">
                  <c:v>2799</c:v>
                </c:pt>
                <c:pt idx="2">
                  <c:v>3237</c:v>
                </c:pt>
                <c:pt idx="3">
                  <c:v>3390</c:v>
                </c:pt>
                <c:pt idx="4">
                  <c:v>3760</c:v>
                </c:pt>
              </c:numCache>
            </c:numRef>
          </c:val>
          <c:smooth val="0"/>
          <c:extLst>
            <c:ext xmlns:c16="http://schemas.microsoft.com/office/drawing/2014/chart" uri="{C3380CC4-5D6E-409C-BE32-E72D297353CC}">
              <c16:uniqueId val="{00000008-FBE8-4FBE-87D3-CA311E7784C5}"/>
            </c:ext>
          </c:extLst>
        </c:ser>
        <c:dLbls>
          <c:dLblPos val="ctr"/>
          <c:showLegendKey val="0"/>
          <c:showVal val="1"/>
          <c:showCatName val="0"/>
          <c:showSerName val="0"/>
          <c:showPercent val="0"/>
          <c:showBubbleSize val="0"/>
        </c:dLbls>
        <c:marker val="1"/>
        <c:smooth val="0"/>
        <c:axId val="188961152"/>
        <c:axId val="188962688"/>
      </c:lineChart>
      <c:catAx>
        <c:axId val="188961152"/>
        <c:scaling>
          <c:orientation val="minMax"/>
        </c:scaling>
        <c:delete val="0"/>
        <c:axPos val="b"/>
        <c:numFmt formatCode="General" sourceLinked="0"/>
        <c:majorTickMark val="out"/>
        <c:minorTickMark val="none"/>
        <c:tickLblPos val="nextTo"/>
        <c:crossAx val="188962688"/>
        <c:crosses val="autoZero"/>
        <c:auto val="1"/>
        <c:lblAlgn val="ctr"/>
        <c:lblOffset val="100"/>
        <c:noMultiLvlLbl val="0"/>
      </c:catAx>
      <c:valAx>
        <c:axId val="188962688"/>
        <c:scaling>
          <c:orientation val="minMax"/>
          <c:min val="2000"/>
        </c:scaling>
        <c:delete val="0"/>
        <c:axPos val="l"/>
        <c:majorGridlines/>
        <c:numFmt formatCode="General" sourceLinked="1"/>
        <c:majorTickMark val="out"/>
        <c:minorTickMark val="none"/>
        <c:tickLblPos val="nextTo"/>
        <c:txPr>
          <a:bodyPr/>
          <a:lstStyle/>
          <a:p>
            <a:pPr>
              <a:defRPr sz="700"/>
            </a:pPr>
            <a:endParaRPr lang="ja-JP"/>
          </a:p>
        </c:txPr>
        <c:crossAx val="188961152"/>
        <c:crosses val="autoZero"/>
        <c:crossBetween val="between"/>
        <c:majorUnit val="50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ja-JP" altLang="en-US" sz="1200" b="1" dirty="0">
                <a:solidFill>
                  <a:sysClr val="windowText" lastClr="000000"/>
                </a:solidFill>
              </a:rPr>
              <a:t>就労移行率ごとの事業所割合</a:t>
            </a:r>
            <a:endParaRPr lang="ja-JP" sz="12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0.13208036456978819"/>
          <c:y val="0.15811129729871998"/>
          <c:w val="0.71238458100524338"/>
          <c:h val="0.73284632969265939"/>
        </c:manualLayout>
      </c:layout>
      <c:barChart>
        <c:barDir val="col"/>
        <c:grouping val="percentStacked"/>
        <c:varyColors val="0"/>
        <c:ser>
          <c:idx val="0"/>
          <c:order val="0"/>
          <c:spPr>
            <a:pattFill prst="ltHorz">
              <a:fgClr>
                <a:schemeClr val="bg2">
                  <a:lumMod val="50000"/>
                </a:schemeClr>
              </a:fgClr>
              <a:bgClr>
                <a:schemeClr val="bg1"/>
              </a:bgClr>
            </a:patt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計画関係!$D$55:$F$55</c:f>
              <c:strCache>
                <c:ptCount val="3"/>
                <c:pt idx="0">
                  <c:v>H29年度</c:v>
                </c:pt>
                <c:pt idx="1">
                  <c:v>H30年度</c:v>
                </c:pt>
                <c:pt idx="2">
                  <c:v>令和元年度</c:v>
                </c:pt>
              </c:strCache>
            </c:strRef>
          </c:cat>
          <c:val>
            <c:numRef>
              <c:f>計画関係!$D$56:$F$56</c:f>
              <c:numCache>
                <c:formatCode>0.0%</c:formatCode>
                <c:ptCount val="3"/>
                <c:pt idx="0">
                  <c:v>0.76923076923076927</c:v>
                </c:pt>
                <c:pt idx="1">
                  <c:v>0.625</c:v>
                </c:pt>
                <c:pt idx="2">
                  <c:v>0.42105263157894735</c:v>
                </c:pt>
              </c:numCache>
            </c:numRef>
          </c:val>
          <c:extLst>
            <c:ext xmlns:c16="http://schemas.microsoft.com/office/drawing/2014/chart" uri="{C3380CC4-5D6E-409C-BE32-E72D297353CC}">
              <c16:uniqueId val="{00000000-764C-4E58-97EE-31292198FE54}"/>
            </c:ext>
          </c:extLst>
        </c:ser>
        <c:ser>
          <c:idx val="1"/>
          <c:order val="1"/>
          <c:spPr>
            <a:solidFill>
              <a:schemeClr val="bg2">
                <a:lumMod val="50000"/>
              </a:schemeClr>
            </a:solid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計画関係!$D$55:$F$55</c:f>
              <c:strCache>
                <c:ptCount val="3"/>
                <c:pt idx="0">
                  <c:v>H29年度</c:v>
                </c:pt>
                <c:pt idx="1">
                  <c:v>H30年度</c:v>
                </c:pt>
                <c:pt idx="2">
                  <c:v>令和元年度</c:v>
                </c:pt>
              </c:strCache>
            </c:strRef>
          </c:cat>
          <c:val>
            <c:numRef>
              <c:f>計画関係!$D$57:$F$57</c:f>
              <c:numCache>
                <c:formatCode>0.0%</c:formatCode>
                <c:ptCount val="3"/>
                <c:pt idx="0">
                  <c:v>0.1538461538461538</c:v>
                </c:pt>
                <c:pt idx="1">
                  <c:v>6.25E-2</c:v>
                </c:pt>
                <c:pt idx="2">
                  <c:v>0.15789473684210531</c:v>
                </c:pt>
              </c:numCache>
            </c:numRef>
          </c:val>
          <c:extLst>
            <c:ext xmlns:c16="http://schemas.microsoft.com/office/drawing/2014/chart" uri="{C3380CC4-5D6E-409C-BE32-E72D297353CC}">
              <c16:uniqueId val="{00000001-764C-4E58-97EE-31292198FE54}"/>
            </c:ext>
          </c:extLst>
        </c:ser>
        <c:ser>
          <c:idx val="2"/>
          <c:order val="2"/>
          <c:spPr>
            <a:pattFill prst="pct5">
              <a:fgClr>
                <a:schemeClr val="tx1">
                  <a:lumMod val="50000"/>
                  <a:lumOff val="50000"/>
                </a:schemeClr>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計画関係!$D$55:$F$55</c:f>
              <c:strCache>
                <c:ptCount val="3"/>
                <c:pt idx="0">
                  <c:v>H29年度</c:v>
                </c:pt>
                <c:pt idx="1">
                  <c:v>H30年度</c:v>
                </c:pt>
                <c:pt idx="2">
                  <c:v>令和元年度</c:v>
                </c:pt>
              </c:strCache>
            </c:strRef>
          </c:cat>
          <c:val>
            <c:numRef>
              <c:f>計画関係!$D$58:$F$58</c:f>
              <c:numCache>
                <c:formatCode>0.0%</c:formatCode>
                <c:ptCount val="3"/>
                <c:pt idx="0">
                  <c:v>7.6923076923076927E-2</c:v>
                </c:pt>
                <c:pt idx="1">
                  <c:v>0.3125</c:v>
                </c:pt>
                <c:pt idx="2">
                  <c:v>0.42105263157894735</c:v>
                </c:pt>
              </c:numCache>
            </c:numRef>
          </c:val>
          <c:extLst>
            <c:ext xmlns:c16="http://schemas.microsoft.com/office/drawing/2014/chart" uri="{C3380CC4-5D6E-409C-BE32-E72D297353CC}">
              <c16:uniqueId val="{00000002-764C-4E58-97EE-31292198FE54}"/>
            </c:ext>
          </c:extLst>
        </c:ser>
        <c:dLbls>
          <c:dLblPos val="ctr"/>
          <c:showLegendKey val="0"/>
          <c:showVal val="1"/>
          <c:showCatName val="0"/>
          <c:showSerName val="0"/>
          <c:showPercent val="0"/>
          <c:showBubbleSize val="0"/>
        </c:dLbls>
        <c:gapWidth val="150"/>
        <c:overlap val="100"/>
        <c:serLines>
          <c:spPr>
            <a:ln w="12700" cap="flat" cmpd="sng" algn="ctr">
              <a:solidFill>
                <a:schemeClr val="tx1"/>
              </a:solidFill>
              <a:round/>
            </a:ln>
            <a:effectLst/>
          </c:spPr>
        </c:serLines>
        <c:axId val="268833008"/>
        <c:axId val="268833424"/>
      </c:barChart>
      <c:catAx>
        <c:axId val="2688330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268833424"/>
        <c:crosses val="autoZero"/>
        <c:auto val="1"/>
        <c:lblAlgn val="ctr"/>
        <c:lblOffset val="100"/>
        <c:noMultiLvlLbl val="0"/>
      </c:catAx>
      <c:valAx>
        <c:axId val="268833424"/>
        <c:scaling>
          <c:orientation val="minMax"/>
        </c:scaling>
        <c:delete val="0"/>
        <c:axPos val="l"/>
        <c:title>
          <c:tx>
            <c:rich>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r>
                  <a:rPr lang="ja-JP" altLang="en-US">
                    <a:solidFill>
                      <a:sysClr val="windowText" lastClr="000000"/>
                    </a:solidFill>
                  </a:rPr>
                  <a:t>事業所割合</a:t>
                </a:r>
              </a:p>
            </c:rich>
          </c:tx>
          <c:overlay val="0"/>
          <c:spPr>
            <a:noFill/>
            <a:ln>
              <a:noFill/>
            </a:ln>
            <a:effectLst/>
          </c:spPr>
          <c:txPr>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endParaRPr lang="ja-JP"/>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2688330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ja-JP" altLang="en-US" sz="1200" b="1" dirty="0">
                <a:solidFill>
                  <a:sysClr val="windowText" lastClr="000000"/>
                </a:solidFill>
              </a:rPr>
              <a:t>一般就労実績のない事業所数の推移</a:t>
            </a:r>
          </a:p>
        </c:rich>
      </c:tx>
      <c:layout>
        <c:manualLayout>
          <c:xMode val="edge"/>
          <c:yMode val="edge"/>
          <c:x val="0.20027985334397155"/>
          <c:y val="9.312784913777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ja-JP"/>
        </a:p>
      </c:txPr>
    </c:title>
    <c:autoTitleDeleted val="0"/>
    <c:plotArea>
      <c:layout/>
      <c:barChart>
        <c:barDir val="col"/>
        <c:grouping val="clustered"/>
        <c:varyColors val="0"/>
        <c:ser>
          <c:idx val="0"/>
          <c:order val="0"/>
          <c:tx>
            <c:strRef>
              <c:f>計画関係!$H$56</c:f>
              <c:strCache>
                <c:ptCount val="1"/>
                <c:pt idx="0">
                  <c:v>一般就労実績のない事業所数</c:v>
                </c:pt>
              </c:strCache>
            </c:strRef>
          </c:tx>
          <c:spPr>
            <a:pattFill prst="pct5">
              <a:fgClr>
                <a:schemeClr val="bg2">
                  <a:lumMod val="50000"/>
                </a:schemeClr>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計画関係!$K$55:$M$55</c:f>
              <c:strCache>
                <c:ptCount val="3"/>
                <c:pt idx="0">
                  <c:v>H29年度</c:v>
                </c:pt>
                <c:pt idx="1">
                  <c:v>H30年度</c:v>
                </c:pt>
                <c:pt idx="2">
                  <c:v>令和元年度</c:v>
                </c:pt>
              </c:strCache>
            </c:strRef>
          </c:cat>
          <c:val>
            <c:numRef>
              <c:f>計画関係!$K$56:$M$56</c:f>
              <c:numCache>
                <c:formatCode>General</c:formatCode>
                <c:ptCount val="3"/>
                <c:pt idx="0">
                  <c:v>10</c:v>
                </c:pt>
                <c:pt idx="1">
                  <c:v>10</c:v>
                </c:pt>
                <c:pt idx="2">
                  <c:v>8</c:v>
                </c:pt>
              </c:numCache>
            </c:numRef>
          </c:val>
          <c:extLst>
            <c:ext xmlns:c16="http://schemas.microsoft.com/office/drawing/2014/chart" uri="{C3380CC4-5D6E-409C-BE32-E72D297353CC}">
              <c16:uniqueId val="{00000000-4F01-456E-88C8-B7655DE355DF}"/>
            </c:ext>
          </c:extLst>
        </c:ser>
        <c:ser>
          <c:idx val="1"/>
          <c:order val="1"/>
          <c:tx>
            <c:strRef>
              <c:f>計画関係!$H$57</c:f>
              <c:strCache>
                <c:ptCount val="1"/>
                <c:pt idx="0">
                  <c:v>うち、開設から2年以上</c:v>
                </c:pt>
              </c:strCache>
            </c:strRef>
          </c:tx>
          <c:spPr>
            <a:solidFill>
              <a:schemeClr val="bg2">
                <a:lumMod val="7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計画関係!$K$55:$M$55</c:f>
              <c:strCache>
                <c:ptCount val="3"/>
                <c:pt idx="0">
                  <c:v>H29年度</c:v>
                </c:pt>
                <c:pt idx="1">
                  <c:v>H30年度</c:v>
                </c:pt>
                <c:pt idx="2">
                  <c:v>令和元年度</c:v>
                </c:pt>
              </c:strCache>
            </c:strRef>
          </c:cat>
          <c:val>
            <c:numRef>
              <c:f>計画関係!$K$57:$M$57</c:f>
              <c:numCache>
                <c:formatCode>General</c:formatCode>
                <c:ptCount val="3"/>
                <c:pt idx="0">
                  <c:v>8</c:v>
                </c:pt>
                <c:pt idx="1">
                  <c:v>7</c:v>
                </c:pt>
                <c:pt idx="2">
                  <c:v>5</c:v>
                </c:pt>
              </c:numCache>
            </c:numRef>
          </c:val>
          <c:extLst>
            <c:ext xmlns:c16="http://schemas.microsoft.com/office/drawing/2014/chart" uri="{C3380CC4-5D6E-409C-BE32-E72D297353CC}">
              <c16:uniqueId val="{00000001-4F01-456E-88C8-B7655DE355DF}"/>
            </c:ext>
          </c:extLst>
        </c:ser>
        <c:dLbls>
          <c:dLblPos val="outEnd"/>
          <c:showLegendKey val="0"/>
          <c:showVal val="1"/>
          <c:showCatName val="0"/>
          <c:showSerName val="0"/>
          <c:showPercent val="0"/>
          <c:showBubbleSize val="0"/>
        </c:dLbls>
        <c:gapWidth val="219"/>
        <c:overlap val="-27"/>
        <c:axId val="401122784"/>
        <c:axId val="401130688"/>
      </c:barChart>
      <c:catAx>
        <c:axId val="4011227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401130688"/>
        <c:crosses val="autoZero"/>
        <c:auto val="1"/>
        <c:lblAlgn val="ctr"/>
        <c:lblOffset val="100"/>
        <c:noMultiLvlLbl val="0"/>
      </c:catAx>
      <c:valAx>
        <c:axId val="401130688"/>
        <c:scaling>
          <c:orientation val="minMax"/>
          <c:max val="20"/>
        </c:scaling>
        <c:delete val="0"/>
        <c:axPos val="l"/>
        <c:title>
          <c:tx>
            <c:rich>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r>
                  <a:rPr lang="ja-JP" altLang="en-US">
                    <a:solidFill>
                      <a:sysClr val="windowText" lastClr="000000"/>
                    </a:solidFill>
                  </a:rPr>
                  <a:t>事業所数</a:t>
                </a:r>
              </a:p>
            </c:rich>
          </c:tx>
          <c:overlay val="0"/>
          <c:spPr>
            <a:noFill/>
            <a:ln>
              <a:noFill/>
            </a:ln>
            <a:effectLst/>
          </c:spPr>
          <c:txPr>
            <a:bodyPr rot="0" spcFirstLastPara="1" vertOverflow="ellipsis" vert="wordArtVertRtl" wrap="square" anchor="ctr" anchorCtr="1"/>
            <a:lstStyle/>
            <a:p>
              <a:pPr>
                <a:defRPr sz="1000" b="0" i="0" u="none" strike="noStrike" kern="1200" baseline="0">
                  <a:solidFill>
                    <a:sysClr val="windowText" lastClr="000000"/>
                  </a:solidFill>
                  <a:latin typeface="+mn-lt"/>
                  <a:ea typeface="+mn-ea"/>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40112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31626571540435"/>
          <c:y val="0.12979661794443945"/>
          <c:w val="0.73459781615695829"/>
          <c:h val="0.62794300018598603"/>
        </c:manualLayout>
      </c:layout>
      <c:lineChart>
        <c:grouping val="standard"/>
        <c:varyColors val="0"/>
        <c:ser>
          <c:idx val="0"/>
          <c:order val="0"/>
          <c:tx>
            <c:strRef>
              <c:f>'推移01 (2)'!$A$65</c:f>
              <c:strCache>
                <c:ptCount val="1"/>
                <c:pt idx="0">
                  <c:v>H30実施</c:v>
                </c:pt>
              </c:strCache>
            </c:strRef>
          </c:tx>
          <c:spPr>
            <a:ln w="12700"/>
            <a:effectLst>
              <a:outerShdw blurRad="50800" dist="76200" dir="5400000" sx="103000" sy="103000" algn="ctr" rotWithShape="0">
                <a:srgbClr val="000000">
                  <a:alpha val="40000"/>
                </a:srgbClr>
              </a:outerShdw>
            </a:effectLst>
          </c:spPr>
          <c:marker>
            <c:spPr>
              <a:solidFill>
                <a:schemeClr val="accent3"/>
              </a:solidFill>
              <a:ln>
                <a:solidFill>
                  <a:schemeClr val="tx1"/>
                </a:solidFill>
              </a:ln>
              <a:effectLst>
                <a:outerShdw blurRad="50800" dist="76200" dir="5400000" sx="103000" sy="103000" algn="ctr" rotWithShape="0">
                  <a:srgbClr val="000000">
                    <a:alpha val="40000"/>
                  </a:srgbClr>
                </a:outerShdw>
              </a:effectLst>
            </c:spPr>
          </c:marker>
          <c:dPt>
            <c:idx val="0"/>
            <c:marker>
              <c:spPr>
                <a:solidFill>
                  <a:schemeClr val="accent3"/>
                </a:solidFill>
                <a:ln>
                  <a:solidFill>
                    <a:schemeClr val="tx1"/>
                  </a:solidFill>
                </a:ln>
                <a:effectLst/>
              </c:spPr>
            </c:marker>
            <c:bubble3D val="0"/>
            <c:spPr>
              <a:ln w="12700"/>
              <a:effectLst/>
            </c:spPr>
            <c:extLst>
              <c:ext xmlns:c16="http://schemas.microsoft.com/office/drawing/2014/chart" uri="{C3380CC4-5D6E-409C-BE32-E72D297353CC}">
                <c16:uniqueId val="{00000001-B923-4B9D-A156-CF9DAD1B7BC7}"/>
              </c:ext>
            </c:extLst>
          </c:dPt>
          <c:dPt>
            <c:idx val="1"/>
            <c:marker>
              <c:spPr>
                <a:solidFill>
                  <a:schemeClr val="accent3"/>
                </a:solidFill>
                <a:ln>
                  <a:solidFill>
                    <a:schemeClr val="tx1"/>
                  </a:solidFill>
                </a:ln>
                <a:effectLst/>
              </c:spPr>
            </c:marker>
            <c:bubble3D val="0"/>
            <c:spPr>
              <a:ln w="12700"/>
              <a:effectLst/>
            </c:spPr>
            <c:extLst>
              <c:ext xmlns:c16="http://schemas.microsoft.com/office/drawing/2014/chart" uri="{C3380CC4-5D6E-409C-BE32-E72D297353CC}">
                <c16:uniqueId val="{00000003-B923-4B9D-A156-CF9DAD1B7BC7}"/>
              </c:ext>
            </c:extLst>
          </c:dPt>
          <c:dPt>
            <c:idx val="2"/>
            <c:marker>
              <c:spPr>
                <a:solidFill>
                  <a:schemeClr val="accent3"/>
                </a:solidFill>
                <a:ln>
                  <a:solidFill>
                    <a:schemeClr val="tx1"/>
                  </a:solidFill>
                </a:ln>
                <a:effectLst/>
              </c:spPr>
            </c:marker>
            <c:bubble3D val="0"/>
            <c:spPr>
              <a:ln w="12700"/>
              <a:effectLst/>
            </c:spPr>
            <c:extLst>
              <c:ext xmlns:c16="http://schemas.microsoft.com/office/drawing/2014/chart" uri="{C3380CC4-5D6E-409C-BE32-E72D297353CC}">
                <c16:uniqueId val="{00000005-B923-4B9D-A156-CF9DAD1B7BC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'推移01 (2)'!$E$65:$G$65</c:f>
              <c:strCache>
                <c:ptCount val="3"/>
                <c:pt idx="0">
                  <c:v>H29</c:v>
                </c:pt>
                <c:pt idx="1">
                  <c:v>H30</c:v>
                </c:pt>
                <c:pt idx="2">
                  <c:v>R1</c:v>
                </c:pt>
              </c:strCache>
            </c:strRef>
          </c:cat>
          <c:val>
            <c:numRef>
              <c:f>'推移01 (2)'!$E$69:$G$69</c:f>
              <c:numCache>
                <c:formatCode>#,##0.0_ </c:formatCode>
                <c:ptCount val="3"/>
                <c:pt idx="0">
                  <c:v>2.2857142857142856</c:v>
                </c:pt>
                <c:pt idx="1">
                  <c:v>3.6666666666666665</c:v>
                </c:pt>
                <c:pt idx="2">
                  <c:v>3.2857142857142856</c:v>
                </c:pt>
              </c:numCache>
            </c:numRef>
          </c:val>
          <c:smooth val="0"/>
          <c:extLst>
            <c:ext xmlns:c16="http://schemas.microsoft.com/office/drawing/2014/chart" uri="{C3380CC4-5D6E-409C-BE32-E72D297353CC}">
              <c16:uniqueId val="{00000006-B923-4B9D-A156-CF9DAD1B7BC7}"/>
            </c:ext>
          </c:extLst>
        </c:ser>
        <c:ser>
          <c:idx val="1"/>
          <c:order val="1"/>
          <c:tx>
            <c:strRef>
              <c:f>'推移01 (2)'!$A$77</c:f>
              <c:strCache>
                <c:ptCount val="1"/>
                <c:pt idx="0">
                  <c:v>R1実施</c:v>
                </c:pt>
              </c:strCache>
            </c:strRef>
          </c:tx>
          <c:spPr>
            <a:ln w="12700" cap="sq"/>
          </c:spPr>
          <c:marker>
            <c:spPr>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'推移01 (2)'!$E$65:$G$65</c:f>
              <c:strCache>
                <c:ptCount val="3"/>
                <c:pt idx="0">
                  <c:v>H29</c:v>
                </c:pt>
                <c:pt idx="1">
                  <c:v>H30</c:v>
                </c:pt>
                <c:pt idx="2">
                  <c:v>R1</c:v>
                </c:pt>
              </c:strCache>
            </c:strRef>
          </c:cat>
          <c:val>
            <c:numRef>
              <c:f>'推移01 (2)'!$E$81:$G$81</c:f>
              <c:numCache>
                <c:formatCode>#,##0.0_ </c:formatCode>
                <c:ptCount val="3"/>
                <c:pt idx="0">
                  <c:v>9</c:v>
                </c:pt>
                <c:pt idx="1">
                  <c:v>8.5</c:v>
                </c:pt>
                <c:pt idx="2">
                  <c:v>12.416666666666666</c:v>
                </c:pt>
              </c:numCache>
            </c:numRef>
          </c:val>
          <c:smooth val="0"/>
          <c:extLst>
            <c:ext xmlns:c16="http://schemas.microsoft.com/office/drawing/2014/chart" uri="{C3380CC4-5D6E-409C-BE32-E72D297353CC}">
              <c16:uniqueId val="{00000007-B923-4B9D-A156-CF9DAD1B7BC7}"/>
            </c:ext>
          </c:extLst>
        </c:ser>
        <c:ser>
          <c:idx val="2"/>
          <c:order val="2"/>
          <c:tx>
            <c:strRef>
              <c:f>'推移01 (2)'!$A$33</c:f>
              <c:strCache>
                <c:ptCount val="1"/>
                <c:pt idx="0">
                  <c:v>全体数</c:v>
                </c:pt>
              </c:strCache>
            </c:strRef>
          </c:tx>
          <c:spPr>
            <a:ln w="12700"/>
          </c:spPr>
          <c:marker>
            <c:spPr>
              <a:ln>
                <a:solidFill>
                  <a:schemeClr val="tx1"/>
                </a:solidFill>
              </a:ln>
            </c:spPr>
          </c:marker>
          <c:dLbls>
            <c:dLbl>
              <c:idx val="2"/>
              <c:layout>
                <c:manualLayout>
                  <c:x val="-1.3515339380411933E-16"/>
                  <c:y val="3.23536544853883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23-4B9D-A156-CF9DAD1B7BC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'推移01 (2)'!$E$65:$G$65</c:f>
              <c:strCache>
                <c:ptCount val="3"/>
                <c:pt idx="0">
                  <c:v>H29</c:v>
                </c:pt>
                <c:pt idx="1">
                  <c:v>H30</c:v>
                </c:pt>
                <c:pt idx="2">
                  <c:v>R1</c:v>
                </c:pt>
              </c:strCache>
            </c:strRef>
          </c:cat>
          <c:val>
            <c:numRef>
              <c:f>'推移01 (2)'!$E$37:$G$37</c:f>
              <c:numCache>
                <c:formatCode>#,##0.0_ </c:formatCode>
                <c:ptCount val="3"/>
                <c:pt idx="0">
                  <c:v>9.9969040247678027</c:v>
                </c:pt>
                <c:pt idx="1">
                  <c:v>10.430769230769231</c:v>
                </c:pt>
                <c:pt idx="2">
                  <c:v>11.898734177215189</c:v>
                </c:pt>
              </c:numCache>
            </c:numRef>
          </c:val>
          <c:smooth val="0"/>
          <c:extLst>
            <c:ext xmlns:c16="http://schemas.microsoft.com/office/drawing/2014/chart" uri="{C3380CC4-5D6E-409C-BE32-E72D297353CC}">
              <c16:uniqueId val="{00000008-B923-4B9D-A156-CF9DAD1B7BC7}"/>
            </c:ext>
          </c:extLst>
        </c:ser>
        <c:dLbls>
          <c:showLegendKey val="0"/>
          <c:showVal val="0"/>
          <c:showCatName val="0"/>
          <c:showSerName val="0"/>
          <c:showPercent val="0"/>
          <c:showBubbleSize val="0"/>
        </c:dLbls>
        <c:marker val="1"/>
        <c:smooth val="0"/>
        <c:axId val="535832255"/>
        <c:axId val="535823519"/>
      </c:lineChart>
      <c:valAx>
        <c:axId val="535823519"/>
        <c:scaling>
          <c:orientation val="minMax"/>
        </c:scaling>
        <c:delete val="0"/>
        <c:axPos val="l"/>
        <c:numFmt formatCode="#,##0.0_ " sourceLinked="1"/>
        <c:majorTickMark val="out"/>
        <c:minorTickMark val="none"/>
        <c:tickLblPos val="nextTo"/>
        <c:crossAx val="535832255"/>
        <c:crosses val="autoZero"/>
        <c:crossBetween val="between"/>
      </c:valAx>
      <c:catAx>
        <c:axId val="535832255"/>
        <c:scaling>
          <c:orientation val="minMax"/>
        </c:scaling>
        <c:delete val="1"/>
        <c:axPos val="b"/>
        <c:numFmt formatCode="General" sourceLinked="1"/>
        <c:majorTickMark val="out"/>
        <c:minorTickMark val="none"/>
        <c:tickLblPos val="nextTo"/>
        <c:crossAx val="535823519"/>
        <c:crosses val="autoZero"/>
        <c:auto val="1"/>
        <c:lblAlgn val="ctr"/>
        <c:lblOffset val="100"/>
        <c:noMultiLvlLbl val="0"/>
      </c:catAx>
      <c:spPr>
        <a:pattFill prst="ltHorz">
          <a:fgClr>
            <a:schemeClr val="bg1">
              <a:lumMod val="85000"/>
            </a:schemeClr>
          </a:fgClr>
          <a:bgClr>
            <a:schemeClr val="bg1"/>
          </a:bgClr>
        </a:pattFill>
        <a:ln>
          <a:solidFill>
            <a:srgbClr val="FF0000">
              <a:alpha val="97000"/>
            </a:srgbClr>
          </a:solidFill>
        </a:ln>
      </c:spPr>
    </c:plotArea>
    <c:legend>
      <c:legendPos val="r"/>
      <c:layout>
        <c:manualLayout>
          <c:xMode val="edge"/>
          <c:yMode val="edge"/>
          <c:x val="2.3033422843257781E-3"/>
          <c:y val="0.82741439783480175"/>
          <c:w val="0.85819521178637204"/>
          <c:h val="0.1178872635002586"/>
        </c:manualLayout>
      </c:layout>
      <c:overlay val="0"/>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31626571540435"/>
          <c:y val="0.12979661794443945"/>
          <c:w val="0.73459781615695829"/>
          <c:h val="0.62794300018598603"/>
        </c:manualLayout>
      </c:layout>
      <c:lineChart>
        <c:grouping val="standard"/>
        <c:varyColors val="0"/>
        <c:ser>
          <c:idx val="0"/>
          <c:order val="0"/>
          <c:tx>
            <c:strRef>
              <c:f>'推移01 (2)'!$A$65</c:f>
              <c:strCache>
                <c:ptCount val="1"/>
                <c:pt idx="0">
                  <c:v>H30実施</c:v>
                </c:pt>
              </c:strCache>
            </c:strRef>
          </c:tx>
          <c:spPr>
            <a:ln w="12700"/>
          </c:spPr>
          <c:marker>
            <c:spPr>
              <a:solidFill>
                <a:schemeClr val="accent3"/>
              </a:solidFill>
              <a:ln>
                <a:solidFill>
                  <a:schemeClr val="tx1"/>
                </a:solidFill>
              </a:ln>
            </c:spPr>
          </c:marker>
          <c:dLbls>
            <c:dLbl>
              <c:idx val="0"/>
              <c:layout>
                <c:manualLayout>
                  <c:x val="-3.6061995966167599E-3"/>
                  <c:y val="2.6950774516451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D4-4426-BA6C-155B5FE517C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'推移01 (2)'!$E$65:$G$65</c:f>
              <c:strCache>
                <c:ptCount val="3"/>
                <c:pt idx="0">
                  <c:v>H29</c:v>
                </c:pt>
                <c:pt idx="1">
                  <c:v>H30</c:v>
                </c:pt>
                <c:pt idx="2">
                  <c:v>R1</c:v>
                </c:pt>
              </c:strCache>
            </c:strRef>
          </c:cat>
          <c:val>
            <c:numRef>
              <c:f>'推移01 (2)'!$E$70:$G$70</c:f>
              <c:numCache>
                <c:formatCode>0.0</c:formatCode>
                <c:ptCount val="3"/>
                <c:pt idx="0">
                  <c:v>0.14285714285714285</c:v>
                </c:pt>
                <c:pt idx="1">
                  <c:v>0.66666666666666663</c:v>
                </c:pt>
                <c:pt idx="2">
                  <c:v>1.4285714285714286</c:v>
                </c:pt>
              </c:numCache>
            </c:numRef>
          </c:val>
          <c:smooth val="0"/>
          <c:extLst>
            <c:ext xmlns:c16="http://schemas.microsoft.com/office/drawing/2014/chart" uri="{C3380CC4-5D6E-409C-BE32-E72D297353CC}">
              <c16:uniqueId val="{00000000-67D4-4426-BA6C-155B5FE517CF}"/>
            </c:ext>
          </c:extLst>
        </c:ser>
        <c:ser>
          <c:idx val="1"/>
          <c:order val="1"/>
          <c:tx>
            <c:strRef>
              <c:f>'推移01 (2)'!$A$77</c:f>
              <c:strCache>
                <c:ptCount val="1"/>
                <c:pt idx="0">
                  <c:v>R1実施</c:v>
                </c:pt>
              </c:strCache>
            </c:strRef>
          </c:tx>
          <c:spPr>
            <a:ln w="12700"/>
          </c:spPr>
          <c:marker>
            <c:spPr>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'推移01 (2)'!$E$65:$G$65</c:f>
              <c:strCache>
                <c:ptCount val="3"/>
                <c:pt idx="0">
                  <c:v>H29</c:v>
                </c:pt>
                <c:pt idx="1">
                  <c:v>H30</c:v>
                </c:pt>
                <c:pt idx="2">
                  <c:v>R1</c:v>
                </c:pt>
              </c:strCache>
            </c:strRef>
          </c:cat>
          <c:val>
            <c:numRef>
              <c:f>'推移01 (2)'!$E$82:$G$82</c:f>
              <c:numCache>
                <c:formatCode>0.0</c:formatCode>
                <c:ptCount val="3"/>
                <c:pt idx="0">
                  <c:v>0.5</c:v>
                </c:pt>
                <c:pt idx="1">
                  <c:v>1.3</c:v>
                </c:pt>
                <c:pt idx="2">
                  <c:v>3.5833333333333335</c:v>
                </c:pt>
              </c:numCache>
            </c:numRef>
          </c:val>
          <c:smooth val="0"/>
          <c:extLst>
            <c:ext xmlns:c16="http://schemas.microsoft.com/office/drawing/2014/chart" uri="{C3380CC4-5D6E-409C-BE32-E72D297353CC}">
              <c16:uniqueId val="{00000001-67D4-4426-BA6C-155B5FE517CF}"/>
            </c:ext>
          </c:extLst>
        </c:ser>
        <c:ser>
          <c:idx val="2"/>
          <c:order val="2"/>
          <c:tx>
            <c:strRef>
              <c:f>'推移01 (2)'!$A$33</c:f>
              <c:strCache>
                <c:ptCount val="1"/>
                <c:pt idx="0">
                  <c:v>全体数</c:v>
                </c:pt>
              </c:strCache>
            </c:strRef>
          </c:tx>
          <c:spPr>
            <a:ln w="12700"/>
          </c:spPr>
          <c:marker>
            <c:spPr>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'推移01 (2)'!$E$65:$G$65</c:f>
              <c:strCache>
                <c:ptCount val="3"/>
                <c:pt idx="0">
                  <c:v>H29</c:v>
                </c:pt>
                <c:pt idx="1">
                  <c:v>H30</c:v>
                </c:pt>
                <c:pt idx="2">
                  <c:v>R1</c:v>
                </c:pt>
              </c:strCache>
            </c:strRef>
          </c:cat>
          <c:val>
            <c:numRef>
              <c:f>'推移01 (2)'!$E$38:$G$38</c:f>
              <c:numCache>
                <c:formatCode>0.0</c:formatCode>
                <c:ptCount val="3"/>
                <c:pt idx="0">
                  <c:v>3.0650154798761609</c:v>
                </c:pt>
                <c:pt idx="1">
                  <c:v>3.5815384615384613</c:v>
                </c:pt>
                <c:pt idx="2">
                  <c:v>4.5981012658227849</c:v>
                </c:pt>
              </c:numCache>
            </c:numRef>
          </c:val>
          <c:smooth val="0"/>
          <c:extLst>
            <c:ext xmlns:c16="http://schemas.microsoft.com/office/drawing/2014/chart" uri="{C3380CC4-5D6E-409C-BE32-E72D297353CC}">
              <c16:uniqueId val="{00000002-67D4-4426-BA6C-155B5FE517CF}"/>
            </c:ext>
          </c:extLst>
        </c:ser>
        <c:dLbls>
          <c:showLegendKey val="0"/>
          <c:showVal val="0"/>
          <c:showCatName val="0"/>
          <c:showSerName val="0"/>
          <c:showPercent val="0"/>
          <c:showBubbleSize val="0"/>
        </c:dLbls>
        <c:marker val="1"/>
        <c:smooth val="0"/>
        <c:axId val="535832255"/>
        <c:axId val="535823519"/>
      </c:lineChart>
      <c:valAx>
        <c:axId val="535823519"/>
        <c:scaling>
          <c:orientation val="minMax"/>
        </c:scaling>
        <c:delete val="0"/>
        <c:axPos val="l"/>
        <c:numFmt formatCode="0.0" sourceLinked="1"/>
        <c:majorTickMark val="out"/>
        <c:minorTickMark val="none"/>
        <c:tickLblPos val="nextTo"/>
        <c:crossAx val="535832255"/>
        <c:crosses val="autoZero"/>
        <c:crossBetween val="between"/>
      </c:valAx>
      <c:catAx>
        <c:axId val="535832255"/>
        <c:scaling>
          <c:orientation val="minMax"/>
        </c:scaling>
        <c:delete val="1"/>
        <c:axPos val="b"/>
        <c:numFmt formatCode="General" sourceLinked="1"/>
        <c:majorTickMark val="out"/>
        <c:minorTickMark val="none"/>
        <c:tickLblPos val="nextTo"/>
        <c:crossAx val="535823519"/>
        <c:crosses val="autoZero"/>
        <c:auto val="1"/>
        <c:lblAlgn val="ctr"/>
        <c:lblOffset val="100"/>
        <c:noMultiLvlLbl val="0"/>
      </c:catAx>
      <c:spPr>
        <a:pattFill prst="ltHorz">
          <a:fgClr>
            <a:schemeClr val="bg1">
              <a:lumMod val="85000"/>
            </a:schemeClr>
          </a:fgClr>
          <a:bgClr>
            <a:schemeClr val="bg1"/>
          </a:bgClr>
        </a:pattFill>
        <a:ln>
          <a:solidFill>
            <a:srgbClr val="FF0000">
              <a:alpha val="92000"/>
            </a:srgbClr>
          </a:solidFill>
        </a:ln>
      </c:spPr>
    </c:plotArea>
    <c:legend>
      <c:legendPos val="r"/>
      <c:layout>
        <c:manualLayout>
          <c:xMode val="edge"/>
          <c:yMode val="edge"/>
          <c:x val="2.0733458041501736E-2"/>
          <c:y val="0.8532973760185697"/>
          <c:w val="0.85819521178637204"/>
          <c:h val="0.1178872635002586"/>
        </c:manualLayout>
      </c:layout>
      <c:overlay val="0"/>
    </c:legend>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31626571540435"/>
          <c:y val="0.12979661794443945"/>
          <c:w val="0.73459781615695829"/>
          <c:h val="0.62794300018598603"/>
        </c:manualLayout>
      </c:layout>
      <c:lineChart>
        <c:grouping val="standard"/>
        <c:varyColors val="0"/>
        <c:ser>
          <c:idx val="0"/>
          <c:order val="0"/>
          <c:tx>
            <c:strRef>
              <c:f>'推移01 (2)'!$A$65</c:f>
              <c:strCache>
                <c:ptCount val="1"/>
                <c:pt idx="0">
                  <c:v>H30実施</c:v>
                </c:pt>
              </c:strCache>
            </c:strRef>
          </c:tx>
          <c:spPr>
            <a:ln w="12700"/>
          </c:spPr>
          <c:marker>
            <c:spPr>
              <a:solidFill>
                <a:schemeClr val="accent3"/>
              </a:solidFill>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'推移01 (2)'!$E$33:$G$33</c:f>
              <c:strCache>
                <c:ptCount val="3"/>
                <c:pt idx="0">
                  <c:v>H29</c:v>
                </c:pt>
                <c:pt idx="1">
                  <c:v>H30</c:v>
                </c:pt>
                <c:pt idx="2">
                  <c:v>R1</c:v>
                </c:pt>
              </c:strCache>
            </c:strRef>
          </c:cat>
          <c:val>
            <c:numRef>
              <c:f>'推移01 (2)'!$E$71:$G$71</c:f>
              <c:numCache>
                <c:formatCode>0.0%</c:formatCode>
                <c:ptCount val="3"/>
                <c:pt idx="0">
                  <c:v>6.25E-2</c:v>
                </c:pt>
                <c:pt idx="1">
                  <c:v>0.18181818181818182</c:v>
                </c:pt>
                <c:pt idx="2">
                  <c:v>0.43478260869565216</c:v>
                </c:pt>
              </c:numCache>
            </c:numRef>
          </c:val>
          <c:smooth val="0"/>
          <c:extLst>
            <c:ext xmlns:c16="http://schemas.microsoft.com/office/drawing/2014/chart" uri="{C3380CC4-5D6E-409C-BE32-E72D297353CC}">
              <c16:uniqueId val="{00000000-9333-4590-80D3-A6020375756D}"/>
            </c:ext>
          </c:extLst>
        </c:ser>
        <c:ser>
          <c:idx val="1"/>
          <c:order val="1"/>
          <c:tx>
            <c:strRef>
              <c:f>'推移01 (2)'!$A$77</c:f>
              <c:strCache>
                <c:ptCount val="1"/>
                <c:pt idx="0">
                  <c:v>R1実施</c:v>
                </c:pt>
              </c:strCache>
            </c:strRef>
          </c:tx>
          <c:spPr>
            <a:ln w="12700"/>
          </c:spPr>
          <c:marker>
            <c:spPr>
              <a:ln>
                <a:solidFill>
                  <a:schemeClr val="tx1"/>
                </a:solidFill>
              </a:ln>
            </c:spPr>
          </c:marker>
          <c:dLbls>
            <c:dLbl>
              <c:idx val="0"/>
              <c:layout>
                <c:manualLayout>
                  <c:x val="-3.6738670603972509E-3"/>
                  <c:y val="4.1348683353736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33-4590-80D3-A6020375756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'推移01 (2)'!$E$33:$G$33</c:f>
              <c:strCache>
                <c:ptCount val="3"/>
                <c:pt idx="0">
                  <c:v>H29</c:v>
                </c:pt>
                <c:pt idx="1">
                  <c:v>H30</c:v>
                </c:pt>
                <c:pt idx="2">
                  <c:v>R1</c:v>
                </c:pt>
              </c:strCache>
            </c:strRef>
          </c:cat>
          <c:val>
            <c:numRef>
              <c:f>'推移01 (2)'!$E$83:$G$83</c:f>
              <c:numCache>
                <c:formatCode>0.0%</c:formatCode>
                <c:ptCount val="3"/>
                <c:pt idx="0">
                  <c:v>5.5555555555555552E-2</c:v>
                </c:pt>
                <c:pt idx="1">
                  <c:v>0.15294117647058825</c:v>
                </c:pt>
                <c:pt idx="2">
                  <c:v>0.28859060402684567</c:v>
                </c:pt>
              </c:numCache>
            </c:numRef>
          </c:val>
          <c:smooth val="0"/>
          <c:extLst>
            <c:ext xmlns:c16="http://schemas.microsoft.com/office/drawing/2014/chart" uri="{C3380CC4-5D6E-409C-BE32-E72D297353CC}">
              <c16:uniqueId val="{00000001-9333-4590-80D3-A6020375756D}"/>
            </c:ext>
          </c:extLst>
        </c:ser>
        <c:ser>
          <c:idx val="2"/>
          <c:order val="2"/>
          <c:tx>
            <c:strRef>
              <c:f>'推移01 (2)'!$A$33</c:f>
              <c:strCache>
                <c:ptCount val="1"/>
                <c:pt idx="0">
                  <c:v>全体数</c:v>
                </c:pt>
              </c:strCache>
            </c:strRef>
          </c:tx>
          <c:spPr>
            <a:ln w="12700"/>
          </c:spPr>
          <c:marker>
            <c:spPr>
              <a:ln>
                <a:solidFill>
                  <a:schemeClr val="tx1"/>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'推移01 (2)'!$E$33:$G$33</c:f>
              <c:strCache>
                <c:ptCount val="3"/>
                <c:pt idx="0">
                  <c:v>H29</c:v>
                </c:pt>
                <c:pt idx="1">
                  <c:v>H30</c:v>
                </c:pt>
                <c:pt idx="2">
                  <c:v>R1</c:v>
                </c:pt>
              </c:strCache>
            </c:strRef>
          </c:cat>
          <c:val>
            <c:numRef>
              <c:f>'推移01 (2)'!$E$39:$G$39</c:f>
              <c:numCache>
                <c:formatCode>0.0%</c:formatCode>
                <c:ptCount val="3"/>
                <c:pt idx="0">
                  <c:v>0.30659646949519975</c:v>
                </c:pt>
                <c:pt idx="1">
                  <c:v>0.3433628318584071</c:v>
                </c:pt>
                <c:pt idx="2">
                  <c:v>0.38643617021276594</c:v>
                </c:pt>
              </c:numCache>
            </c:numRef>
          </c:val>
          <c:smooth val="0"/>
          <c:extLst>
            <c:ext xmlns:c16="http://schemas.microsoft.com/office/drawing/2014/chart" uri="{C3380CC4-5D6E-409C-BE32-E72D297353CC}">
              <c16:uniqueId val="{00000002-9333-4590-80D3-A6020375756D}"/>
            </c:ext>
          </c:extLst>
        </c:ser>
        <c:dLbls>
          <c:showLegendKey val="0"/>
          <c:showVal val="0"/>
          <c:showCatName val="0"/>
          <c:showSerName val="0"/>
          <c:showPercent val="0"/>
          <c:showBubbleSize val="0"/>
        </c:dLbls>
        <c:marker val="1"/>
        <c:smooth val="0"/>
        <c:axId val="535832255"/>
        <c:axId val="535823519"/>
      </c:lineChart>
      <c:valAx>
        <c:axId val="535823519"/>
        <c:scaling>
          <c:orientation val="minMax"/>
        </c:scaling>
        <c:delete val="0"/>
        <c:axPos val="l"/>
        <c:numFmt formatCode="0.0%" sourceLinked="1"/>
        <c:majorTickMark val="out"/>
        <c:minorTickMark val="none"/>
        <c:tickLblPos val="nextTo"/>
        <c:crossAx val="535832255"/>
        <c:crosses val="autoZero"/>
        <c:crossBetween val="between"/>
      </c:valAx>
      <c:catAx>
        <c:axId val="535832255"/>
        <c:scaling>
          <c:orientation val="minMax"/>
        </c:scaling>
        <c:delete val="1"/>
        <c:axPos val="b"/>
        <c:numFmt formatCode="General" sourceLinked="1"/>
        <c:majorTickMark val="out"/>
        <c:minorTickMark val="none"/>
        <c:tickLblPos val="nextTo"/>
        <c:crossAx val="535823519"/>
        <c:crosses val="autoZero"/>
        <c:auto val="1"/>
        <c:lblAlgn val="ctr"/>
        <c:lblOffset val="100"/>
        <c:noMultiLvlLbl val="0"/>
      </c:catAx>
      <c:spPr>
        <a:pattFill prst="ltHorz">
          <a:fgClr>
            <a:schemeClr val="bg1">
              <a:lumMod val="85000"/>
            </a:schemeClr>
          </a:fgClr>
          <a:bgClr>
            <a:schemeClr val="bg1"/>
          </a:bgClr>
        </a:pattFill>
        <a:ln>
          <a:solidFill>
            <a:srgbClr val="FF0000">
              <a:alpha val="92000"/>
            </a:srgbClr>
          </a:solidFill>
        </a:ln>
      </c:spPr>
    </c:plotArea>
    <c:legend>
      <c:legendPos val="r"/>
      <c:layout>
        <c:manualLayout>
          <c:xMode val="edge"/>
          <c:yMode val="edge"/>
          <c:x val="2.0733458041501736E-2"/>
          <c:y val="0.8532973760185697"/>
          <c:w val="0.85819521178637204"/>
          <c:h val="0.1178872635002586"/>
        </c:manualLayout>
      </c:layout>
      <c:overlay val="0"/>
    </c:legend>
    <c:plotVisOnly val="1"/>
    <c:dispBlanksAs val="gap"/>
    <c:showDLblsOverMax val="0"/>
  </c:chart>
  <c:spPr>
    <a:ln>
      <a:noFill/>
    </a:ln>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0.79095</cdr:x>
      <cdr:y>0.12283</cdr:y>
    </cdr:from>
    <cdr:to>
      <cdr:x>0.98557</cdr:x>
      <cdr:y>0.32627</cdr:y>
    </cdr:to>
    <cdr:sp macro="" textlink="">
      <cdr:nvSpPr>
        <cdr:cNvPr id="2" name="正方形/長方形 1"/>
        <cdr:cNvSpPr/>
      </cdr:nvSpPr>
      <cdr:spPr>
        <a:xfrm xmlns:a="http://schemas.openxmlformats.org/drawingml/2006/main">
          <a:off x="2806589" y="234767"/>
          <a:ext cx="690583" cy="38883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ja-JP" altLang="en-US" sz="1050" dirty="0">
              <a:solidFill>
                <a:srgbClr val="000000"/>
              </a:solidFill>
              <a:latin typeface="Meiryo UI" panose="020B0604030504040204" pitchFamily="50" charset="-128"/>
              <a:ea typeface="Meiryo UI" panose="020B0604030504040204" pitchFamily="50" charset="-128"/>
            </a:rPr>
            <a:t>実績</a:t>
          </a:r>
        </a:p>
      </cdr:txBody>
    </cdr:sp>
  </cdr:relSizeAnchor>
</c:userShapes>
</file>

<file path=ppt/drawings/drawing2.xml><?xml version="1.0" encoding="utf-8"?>
<c:userShapes xmlns:c="http://schemas.openxmlformats.org/drawingml/2006/chart">
  <cdr:relSizeAnchor xmlns:cdr="http://schemas.openxmlformats.org/drawingml/2006/chartDrawing">
    <cdr:from>
      <cdr:x>0.19562</cdr:x>
      <cdr:y>0.0274</cdr:y>
    </cdr:from>
    <cdr:to>
      <cdr:x>0.82913</cdr:x>
      <cdr:y>0.13372</cdr:y>
    </cdr:to>
    <cdr:sp macro="" textlink="">
      <cdr:nvSpPr>
        <cdr:cNvPr id="2" name="正方形/長方形 1"/>
        <cdr:cNvSpPr/>
      </cdr:nvSpPr>
      <cdr:spPr>
        <a:xfrm xmlns:a="http://schemas.openxmlformats.org/drawingml/2006/main">
          <a:off x="924860" y="84418"/>
          <a:ext cx="2995163" cy="3275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事業所あたりの利用者数</a:t>
          </a:r>
        </a:p>
      </cdr:txBody>
    </cdr:sp>
  </cdr:relSizeAnchor>
  <cdr:relSizeAnchor xmlns:cdr="http://schemas.openxmlformats.org/drawingml/2006/chartDrawing">
    <cdr:from>
      <cdr:x>0.2051</cdr:x>
      <cdr:y>0.75608</cdr:y>
    </cdr:from>
    <cdr:to>
      <cdr:x>0.83861</cdr:x>
      <cdr:y>0.8624</cdr:y>
    </cdr:to>
    <cdr:sp macro="" textlink="">
      <cdr:nvSpPr>
        <cdr:cNvPr id="3" name="正方形/長方形 2"/>
        <cdr:cNvSpPr/>
      </cdr:nvSpPr>
      <cdr:spPr>
        <a:xfrm xmlns:a="http://schemas.openxmlformats.org/drawingml/2006/main">
          <a:off x="969683" y="1787712"/>
          <a:ext cx="2995163" cy="25137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0.19562</cdr:x>
      <cdr:y>0.0274</cdr:y>
    </cdr:from>
    <cdr:to>
      <cdr:x>0.82913</cdr:x>
      <cdr:y>0.13372</cdr:y>
    </cdr:to>
    <cdr:sp macro="" textlink="">
      <cdr:nvSpPr>
        <cdr:cNvPr id="2" name="正方形/長方形 1"/>
        <cdr:cNvSpPr/>
      </cdr:nvSpPr>
      <cdr:spPr>
        <a:xfrm xmlns:a="http://schemas.openxmlformats.org/drawingml/2006/main">
          <a:off x="924860" y="84418"/>
          <a:ext cx="2995163" cy="3275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事業所あたりの就労者数</a:t>
          </a:r>
        </a:p>
      </cdr:txBody>
    </cdr:sp>
  </cdr:relSizeAnchor>
  <cdr:relSizeAnchor xmlns:cdr="http://schemas.openxmlformats.org/drawingml/2006/chartDrawing">
    <cdr:from>
      <cdr:x>0.21221</cdr:x>
      <cdr:y>0.76711</cdr:y>
    </cdr:from>
    <cdr:to>
      <cdr:x>0.84572</cdr:x>
      <cdr:y>0.86685</cdr:y>
    </cdr:to>
    <cdr:sp macro="" textlink="">
      <cdr:nvSpPr>
        <cdr:cNvPr id="3" name="正方形/長方形 2"/>
        <cdr:cNvSpPr/>
      </cdr:nvSpPr>
      <cdr:spPr>
        <a:xfrm xmlns:a="http://schemas.openxmlformats.org/drawingml/2006/main">
          <a:off x="1003307" y="1933391"/>
          <a:ext cx="2995167" cy="25138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0.19562</cdr:x>
      <cdr:y>0.0274</cdr:y>
    </cdr:from>
    <cdr:to>
      <cdr:x>0.82913</cdr:x>
      <cdr:y>0.13372</cdr:y>
    </cdr:to>
    <cdr:sp macro="" textlink="">
      <cdr:nvSpPr>
        <cdr:cNvPr id="2" name="正方形/長方形 1"/>
        <cdr:cNvSpPr/>
      </cdr:nvSpPr>
      <cdr:spPr>
        <a:xfrm xmlns:a="http://schemas.openxmlformats.org/drawingml/2006/main">
          <a:off x="924860" y="84418"/>
          <a:ext cx="2995163" cy="3275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事業所ごとの就労移行率</a:t>
          </a:r>
        </a:p>
      </cdr:txBody>
    </cdr:sp>
  </cdr:relSizeAnchor>
  <cdr:relSizeAnchor xmlns:cdr="http://schemas.openxmlformats.org/drawingml/2006/chartDrawing">
    <cdr:from>
      <cdr:x>0.20036</cdr:x>
      <cdr:y>0.75946</cdr:y>
    </cdr:from>
    <cdr:to>
      <cdr:x>0.83387</cdr:x>
      <cdr:y>0.86054</cdr:y>
    </cdr:to>
    <cdr:sp macro="" textlink="">
      <cdr:nvSpPr>
        <cdr:cNvPr id="3" name="正方形/長方形 2"/>
        <cdr:cNvSpPr/>
      </cdr:nvSpPr>
      <cdr:spPr>
        <a:xfrm xmlns:a="http://schemas.openxmlformats.org/drawingml/2006/main">
          <a:off x="947270" y="1888565"/>
          <a:ext cx="2995163" cy="25137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8" tIns="45718" rIns="91438"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38" tIns="45718" rIns="91438" bIns="45718" rtlCol="0"/>
          <a:lstStyle>
            <a:lvl1pPr algn="r">
              <a:defRPr sz="1200"/>
            </a:lvl1pPr>
          </a:lstStyle>
          <a:p>
            <a:fld id="{62831E30-BE32-4299-81EA-E2C25620E1F0}" type="datetimeFigureOut">
              <a:rPr kumimoji="1" lang="ja-JP" altLang="en-US" smtClean="0"/>
              <a:t>2021/1/22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8" tIns="45718" rIns="91438" bIns="45718"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8" tIns="45718" rIns="91438"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8" tIns="45718" rIns="91438"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38" tIns="45718" rIns="91438" bIns="45718" rtlCol="0" anchor="b"/>
          <a:lstStyle>
            <a:lvl1pPr algn="r">
              <a:defRPr sz="1200"/>
            </a:lvl1pPr>
          </a:lstStyle>
          <a:p>
            <a:fld id="{D0015433-6A61-4ED9-B611-FEDDEF17865D}" type="slidenum">
              <a:rPr kumimoji="1" lang="ja-JP" altLang="en-US" smtClean="0"/>
              <a:t>‹#›</a:t>
            </a:fld>
            <a:endParaRPr kumimoji="1" lang="ja-JP" altLang="en-US"/>
          </a:p>
        </p:txBody>
      </p:sp>
    </p:spTree>
    <p:extLst>
      <p:ext uri="{BB962C8B-B14F-4D97-AF65-F5344CB8AC3E}">
        <p14:creationId xmlns:p14="http://schemas.microsoft.com/office/powerpoint/2010/main" val="38778979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259713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66548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147406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260934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644F3A-BCC0-4FC8-99E4-4B76C6BD1ED9}"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40107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644F3A-BCC0-4FC8-99E4-4B76C6BD1ED9}"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313663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3644F3A-BCC0-4FC8-99E4-4B76C6BD1ED9}" type="datetimeFigureOut">
              <a:rPr kumimoji="1" lang="ja-JP" altLang="en-US" smtClean="0"/>
              <a:t>2021/1/22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131130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3644F3A-BCC0-4FC8-99E4-4B76C6BD1ED9}" type="datetimeFigureOut">
              <a:rPr kumimoji="1" lang="ja-JP" altLang="en-US" smtClean="0"/>
              <a:t>2021/1/22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425373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4F3A-BCC0-4FC8-99E4-4B76C6BD1ED9}" type="datetimeFigureOut">
              <a:rPr kumimoji="1" lang="ja-JP" altLang="en-US" smtClean="0"/>
              <a:t>2021/1/22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374153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644F3A-BCC0-4FC8-99E4-4B76C6BD1ED9}"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113927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644F3A-BCC0-4FC8-99E4-4B76C6BD1ED9}"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292012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4F3A-BCC0-4FC8-99E4-4B76C6BD1ED9}" type="datetimeFigureOut">
              <a:rPr kumimoji="1" lang="ja-JP" altLang="en-US" smtClean="0"/>
              <a:t>2021/1/22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43C31-5E2B-434A-965C-48CADCD6FC49}" type="slidenum">
              <a:rPr kumimoji="1" lang="ja-JP" altLang="en-US" smtClean="0"/>
              <a:t>‹#›</a:t>
            </a:fld>
            <a:endParaRPr kumimoji="1" lang="ja-JP" altLang="en-US"/>
          </a:p>
        </p:txBody>
      </p:sp>
    </p:spTree>
    <p:extLst>
      <p:ext uri="{BB962C8B-B14F-4D97-AF65-F5344CB8AC3E}">
        <p14:creationId xmlns:p14="http://schemas.microsoft.com/office/powerpoint/2010/main" val="2814066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2450416"/>
            <a:ext cx="6858000" cy="775537"/>
          </a:xfrm>
        </p:spPr>
        <p:txBody>
          <a:bodyPr>
            <a:normAutofit fontScale="90000"/>
          </a:bodyPr>
          <a:lstStyle/>
          <a:p>
            <a:r>
              <a:rPr lang="ja-JP" altLang="en-US" sz="3000" dirty="0">
                <a:latin typeface="Meiryo UI" panose="020B0604030504040204" pitchFamily="50" charset="-128"/>
                <a:ea typeface="Meiryo UI" panose="020B0604030504040204" pitchFamily="50" charset="-128"/>
              </a:rPr>
              <a:t>就労移行等連携調整事業中間まとめ</a:t>
            </a:r>
            <a:r>
              <a:rPr lang="ja-JP" altLang="en-US" sz="3000" strike="sngStrike" dirty="0">
                <a:solidFill>
                  <a:srgbClr val="FF0000"/>
                </a:solidFill>
                <a:latin typeface="Meiryo UI" panose="020B0604030504040204" pitchFamily="50" charset="-128"/>
                <a:ea typeface="Meiryo UI" panose="020B0604030504040204" pitchFamily="50" charset="-128"/>
              </a:rPr>
              <a:t>（案）</a:t>
            </a:r>
          </a:p>
        </p:txBody>
      </p:sp>
      <p:sp>
        <p:nvSpPr>
          <p:cNvPr id="3" name="サブタイトル 2"/>
          <p:cNvSpPr>
            <a:spLocks noGrp="1"/>
          </p:cNvSpPr>
          <p:nvPr>
            <p:ph type="subTitle" idx="1"/>
          </p:nvPr>
        </p:nvSpPr>
        <p:spPr>
          <a:xfrm>
            <a:off x="1143000" y="3295010"/>
            <a:ext cx="6858000" cy="358195"/>
          </a:xfrm>
        </p:spPr>
        <p:txBody>
          <a:bodyPr>
            <a:normAutofit fontScale="70000" lnSpcReduction="20000"/>
          </a:bodyPr>
          <a:lstStyle/>
          <a:p>
            <a:r>
              <a:rPr kumimoji="1" lang="ja-JP" altLang="en-US" dirty="0">
                <a:latin typeface="Meiryo UI" panose="020B0604030504040204" pitchFamily="50" charset="-128"/>
                <a:ea typeface="Meiryo UI" panose="020B0604030504040204" pitchFamily="50" charset="-128"/>
              </a:rPr>
              <a:t>（</a:t>
            </a:r>
            <a:r>
              <a:rPr kumimoji="1" lang="ja-JP" altLang="en-US" dirty="0" err="1">
                <a:latin typeface="Meiryo UI" panose="020B0604030504040204" pitchFamily="50" charset="-128"/>
                <a:ea typeface="Meiryo UI" panose="020B0604030504040204" pitchFamily="50" charset="-128"/>
              </a:rPr>
              <a:t>障がい</a:t>
            </a:r>
            <a:r>
              <a:rPr kumimoji="1" lang="ja-JP" altLang="en-US" dirty="0">
                <a:latin typeface="Meiryo UI" panose="020B0604030504040204" pitchFamily="50" charset="-128"/>
                <a:ea typeface="Meiryo UI" panose="020B0604030504040204" pitchFamily="50" charset="-128"/>
              </a:rPr>
              <a:t>福祉計画における目標値及び活動指標にかかる進捗と評価）</a:t>
            </a:r>
          </a:p>
        </p:txBody>
      </p:sp>
      <p:sp>
        <p:nvSpPr>
          <p:cNvPr id="4" name="正方形/長方形 3"/>
          <p:cNvSpPr/>
          <p:nvPr/>
        </p:nvSpPr>
        <p:spPr>
          <a:xfrm>
            <a:off x="780758" y="4584763"/>
            <a:ext cx="7586003" cy="1012137"/>
          </a:xfrm>
          <a:prstGeom prst="rect">
            <a:avLst/>
          </a:prstGeom>
        </p:spPr>
        <p:txBody>
          <a:bodyPr wrap="square">
            <a:spAutoFit/>
          </a:bodyPr>
          <a:lstStyle/>
          <a:p>
            <a:pPr algn="ctr">
              <a:lnSpc>
                <a:spcPts val="2475"/>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5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5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5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475"/>
              </a:lnSpc>
            </a:pPr>
            <a:r>
              <a:rPr lang="ja-JP" altLang="en-US" sz="15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者自立支援協議会</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475"/>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就労支援部会</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7597587" y="363070"/>
            <a:ext cx="1116107" cy="297517"/>
          </a:xfrm>
          <a:prstGeom prst="rect">
            <a:avLst/>
          </a:prstGeom>
          <a:noFill/>
          <a:ln>
            <a:solidFill>
              <a:schemeClr val="tx1"/>
            </a:solidFill>
          </a:ln>
        </p:spPr>
        <p:txBody>
          <a:bodyPr wrap="square" rtlCol="0">
            <a:spAutoFit/>
          </a:bodyPr>
          <a:lstStyle/>
          <a:p>
            <a:pPr>
              <a:lnSpc>
                <a:spcPts val="1600"/>
              </a:lnSpc>
            </a:pP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資料１</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636638" y="6427169"/>
            <a:ext cx="651984" cy="381821"/>
          </a:xfrm>
          <a:prstGeom prst="rect">
            <a:avLst/>
          </a:prstGeom>
          <a:noFill/>
        </p:spPr>
        <p:txBody>
          <a:bodyPr wrap="square" rtlCol="0">
            <a:spAutoFit/>
          </a:bodyPr>
          <a:lstStyle>
            <a:defPPr>
              <a:defRPr lang="en-US"/>
            </a:defPPr>
            <a:lvl1pPr>
              <a:defRPr kumimoji="1"/>
            </a:lvl1pPr>
          </a:lstStyle>
          <a:p>
            <a:r>
              <a:rPr lang="ja-JP" altLang="en-US" dirty="0"/>
              <a:t>１</a:t>
            </a:r>
          </a:p>
        </p:txBody>
      </p:sp>
    </p:spTree>
    <p:extLst>
      <p:ext uri="{BB962C8B-B14F-4D97-AF65-F5344CB8AC3E}">
        <p14:creationId xmlns:p14="http://schemas.microsoft.com/office/powerpoint/2010/main" val="80697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80846" y="4283985"/>
            <a:ext cx="3586279" cy="261610"/>
          </a:xfrm>
          <a:prstGeom prst="rect">
            <a:avLst/>
          </a:prstGeom>
          <a:solidFill>
            <a:schemeClr val="bg1"/>
          </a:solidFill>
        </p:spPr>
        <p:txBody>
          <a:bodyPr wrap="square" rtlCol="0">
            <a:spAutoFit/>
          </a:bodyPr>
          <a:lstStyle/>
          <a:p>
            <a:r>
              <a:rPr kumimoji="1" lang="en-US" altLang="ja-JP" sz="1100" dirty="0">
                <a:solidFill>
                  <a:prstClr val="black"/>
                </a:solidFill>
                <a:latin typeface="Meiryo UI" panose="020B0604030504040204" pitchFamily="50" charset="-128"/>
                <a:ea typeface="Meiryo UI" panose="020B0604030504040204" pitchFamily="50" charset="-128"/>
              </a:rPr>
              <a:t>【</a:t>
            </a:r>
            <a:r>
              <a:rPr kumimoji="1" lang="ja-JP" altLang="en-US" sz="1100" dirty="0">
                <a:solidFill>
                  <a:prstClr val="black"/>
                </a:solidFill>
                <a:latin typeface="Meiryo UI" panose="020B0604030504040204" pitchFamily="50" charset="-128"/>
                <a:ea typeface="Meiryo UI" panose="020B0604030504040204" pitchFamily="50" charset="-128"/>
              </a:rPr>
              <a:t>就労アセスメント強化事業（アドバイザー派遣）スキーム</a:t>
            </a:r>
            <a:r>
              <a:rPr kumimoji="1" lang="en-US" altLang="ja-JP" sz="1100" dirty="0">
                <a:solidFill>
                  <a:prstClr val="black"/>
                </a:solidFill>
                <a:latin typeface="Meiryo UI" panose="020B0604030504040204" pitchFamily="50" charset="-128"/>
                <a:ea typeface="Meiryo UI" panose="020B0604030504040204" pitchFamily="50" charset="-128"/>
              </a:rPr>
              <a:t>】</a:t>
            </a:r>
            <a:endParaRPr kumimoji="1" lang="ja-JP" altLang="en-US" sz="1100" dirty="0"/>
          </a:p>
        </p:txBody>
      </p:sp>
      <p:sp>
        <p:nvSpPr>
          <p:cNvPr id="4" name="正方形/長方形 3"/>
          <p:cNvSpPr/>
          <p:nvPr/>
        </p:nvSpPr>
        <p:spPr>
          <a:xfrm>
            <a:off x="242646" y="143113"/>
            <a:ext cx="7596429"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）の概要</a:t>
            </a:r>
          </a:p>
        </p:txBody>
      </p:sp>
      <p:sp>
        <p:nvSpPr>
          <p:cNvPr id="3" name="正方形/長方形 2"/>
          <p:cNvSpPr/>
          <p:nvPr/>
        </p:nvSpPr>
        <p:spPr>
          <a:xfrm>
            <a:off x="152219" y="4505012"/>
            <a:ext cx="8810410" cy="1959094"/>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endParaRPr kumimoji="1" lang="ja-JP" altLang="en-US" sz="1000" dirty="0">
              <a:solidFill>
                <a:prstClr val="black"/>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34634" y="693678"/>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7" name="コンテンツ プレースホルダー 2"/>
          <p:cNvSpPr txBox="1">
            <a:spLocks/>
          </p:cNvSpPr>
          <p:nvPr/>
        </p:nvSpPr>
        <p:spPr>
          <a:xfrm>
            <a:off x="134634" y="2149741"/>
            <a:ext cx="3876674" cy="121949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85763" indent="-385763">
              <a:lnSpc>
                <a:spcPts val="2250"/>
              </a:lnSpc>
              <a:buFont typeface="+mj-lt"/>
              <a:buAutoNum type="arabicPeriod"/>
            </a:pPr>
            <a:endParaRPr lang="ja-JP" altLang="en-US" sz="21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3A43A83-E9C8-45EF-8B65-A9E2754A0758}"/>
              </a:ext>
            </a:extLst>
          </p:cNvPr>
          <p:cNvSpPr/>
          <p:nvPr/>
        </p:nvSpPr>
        <p:spPr>
          <a:xfrm>
            <a:off x="155576" y="1007298"/>
            <a:ext cx="8807054" cy="481533"/>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ja-JP" altLang="en-US" sz="1100" dirty="0">
                <a:solidFill>
                  <a:prstClr val="black"/>
                </a:solidFill>
                <a:latin typeface="Meiryo UI" panose="020B0604030504040204" pitchFamily="50" charset="-128"/>
                <a:ea typeface="Meiryo UI" panose="020B0604030504040204" pitchFamily="50" charset="-128"/>
              </a:rPr>
              <a:t>就労系サービスの利用者に対し、本人のニーズを踏まえながら、第三者評価による就労アセスメントを実施するとともに、事業所の就労支援力を強化することにより、「就労継続事業所から就労移行事業所へのステップアップ」「就労継続支援事業所及び就労移行支援事業所から一般就労への移行」を促進する。</a:t>
            </a:r>
          </a:p>
        </p:txBody>
      </p:sp>
      <p:sp>
        <p:nvSpPr>
          <p:cNvPr id="15" name="正方形/長方形 14">
            <a:extLst>
              <a:ext uri="{FF2B5EF4-FFF2-40B4-BE49-F238E27FC236}">
                <a16:creationId xmlns:a16="http://schemas.microsoft.com/office/drawing/2014/main" id="{53A43A83-E9C8-45EF-8B65-A9E2754A0758}"/>
              </a:ext>
            </a:extLst>
          </p:cNvPr>
          <p:cNvSpPr/>
          <p:nvPr/>
        </p:nvSpPr>
        <p:spPr>
          <a:xfrm>
            <a:off x="152219" y="1798523"/>
            <a:ext cx="3645212" cy="2380608"/>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600" dirty="0">
                <a:latin typeface="Meiryo UI" panose="020B0604030504040204" pitchFamily="50" charset="-128"/>
                <a:ea typeface="Meiryo UI" panose="020B0604030504040204" pitchFamily="50" charset="-128"/>
              </a:rPr>
              <a:t>１．就労アセスメント強化事業</a:t>
            </a: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就労移行率の低い就労移行支援事業所に対し実績の高い事業所等からアドバイザーを派遣、就労アセスメントのノウハウに加え、地域の支援機関との連携体制構築、企業へのアプローチ法を</a:t>
            </a:r>
            <a:r>
              <a:rPr lang="en-US" altLang="ja-JP" sz="1200" dirty="0">
                <a:solidFill>
                  <a:prstClr val="black"/>
                </a:solidFill>
                <a:latin typeface="Meiryo UI" panose="020B0604030504040204" pitchFamily="50" charset="-128"/>
                <a:ea typeface="Meiryo UI" panose="020B0604030504040204" pitchFamily="50" charset="-128"/>
              </a:rPr>
              <a:t>OJT</a:t>
            </a:r>
            <a:r>
              <a:rPr lang="ja-JP" altLang="en-US" sz="1200" dirty="0">
                <a:solidFill>
                  <a:prstClr val="black"/>
                </a:solidFill>
                <a:latin typeface="Meiryo UI" panose="020B0604030504040204" pitchFamily="50" charset="-128"/>
                <a:ea typeface="Meiryo UI" panose="020B0604030504040204" pitchFamily="50" charset="-128"/>
              </a:rPr>
              <a:t>により伝達</a:t>
            </a: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在宅に戻る者が多い就労継続支援事業所の利用者に対してもアドバイザーを派遣、就労アセスメントによる再評価を行う</a:t>
            </a:r>
            <a:endParaRPr lang="en-US" altLang="ja-JP" sz="1200" dirty="0">
              <a:solidFill>
                <a:prstClr val="black"/>
              </a:solidFill>
              <a:latin typeface="Meiryo UI" panose="020B0604030504040204" pitchFamily="50" charset="-128"/>
              <a:ea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アドバイザーの属性</a:t>
            </a:r>
            <a:r>
              <a:rPr lang="en-US" altLang="ja-JP" sz="1200" dirty="0">
                <a:solidFill>
                  <a:prstClr val="black"/>
                </a:solidFill>
                <a:latin typeface="Meiryo UI" panose="020B0604030504040204" pitchFamily="50" charset="-128"/>
                <a:ea typeface="Meiryo UI" panose="020B0604030504040204" pitchFamily="50" charset="-128"/>
              </a:rPr>
              <a:t>】</a:t>
            </a:r>
          </a:p>
          <a:p>
            <a:r>
              <a:rPr lang="ja-JP" altLang="en-US" sz="1200" dirty="0">
                <a:solidFill>
                  <a:prstClr val="black"/>
                </a:solidFill>
                <a:latin typeface="Meiryo UI" panose="020B0604030504040204" pitchFamily="50" charset="-128"/>
                <a:ea typeface="Meiryo UI" panose="020B0604030504040204" pitchFamily="50" charset="-128"/>
              </a:rPr>
              <a:t>　過去３年にわたり所属する事業所の就労移行率が</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％以上、半年間の職場定着率が８割以上</a:t>
            </a:r>
            <a:endParaRPr lang="en-US" altLang="ja-JP" sz="1200" dirty="0">
              <a:solidFill>
                <a:prstClr val="black"/>
              </a:solidFill>
              <a:latin typeface="Meiryo UI" panose="020B0604030504040204" pitchFamily="50" charset="-128"/>
              <a:ea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53A43A83-E9C8-45EF-8B65-A9E2754A0758}"/>
              </a:ext>
            </a:extLst>
          </p:cNvPr>
          <p:cNvSpPr/>
          <p:nvPr/>
        </p:nvSpPr>
        <p:spPr>
          <a:xfrm>
            <a:off x="5410018" y="1800646"/>
            <a:ext cx="3561955" cy="2396216"/>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600" dirty="0">
                <a:latin typeface="Meiryo UI" panose="020B0604030504040204" pitchFamily="50" charset="-128"/>
                <a:ea typeface="Meiryo UI" panose="020B0604030504040204" pitchFamily="50" charset="-128"/>
              </a:rPr>
              <a:t>２．研修事業</a:t>
            </a: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就労移行支援事業所等の職員を対象とした研修・報告会を開催、府内の就労系サービス全体の資質向上を図る</a:t>
            </a: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研修会の主なテーマとしては、「実績の高い事業所からの好事例紹介」「地域のネットワーク構築」など</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就労アセスメント強化事業の取組みの普及のため、就労系サービス事業所及び関係機関向けに報告会を開催し、地域の就労支援体制の強化を図る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7" name="右矢印 23">
            <a:extLst>
              <a:ext uri="{FF2B5EF4-FFF2-40B4-BE49-F238E27FC236}">
                <a16:creationId xmlns:a16="http://schemas.microsoft.com/office/drawing/2014/main" id="{65BCC8D5-06B4-437E-A4D6-26CEA7DF4862}"/>
              </a:ext>
            </a:extLst>
          </p:cNvPr>
          <p:cNvSpPr/>
          <p:nvPr/>
        </p:nvSpPr>
        <p:spPr>
          <a:xfrm>
            <a:off x="3885314" y="2915006"/>
            <a:ext cx="1370182" cy="170620"/>
          </a:xfrm>
          <a:prstGeom prst="right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34">
            <a:extLst>
              <a:ext uri="{FF2B5EF4-FFF2-40B4-BE49-F238E27FC236}">
                <a16:creationId xmlns:a16="http://schemas.microsoft.com/office/drawing/2014/main" id="{061FF8C3-5A3B-4A76-80F3-7854B4C683C2}"/>
              </a:ext>
            </a:extLst>
          </p:cNvPr>
          <p:cNvSpPr/>
          <p:nvPr/>
        </p:nvSpPr>
        <p:spPr>
          <a:xfrm rot="10800000">
            <a:off x="3866111" y="2730053"/>
            <a:ext cx="1370182" cy="170620"/>
          </a:xfrm>
          <a:prstGeom prst="right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吹き出し 28">
            <a:extLst>
              <a:ext uri="{FF2B5EF4-FFF2-40B4-BE49-F238E27FC236}">
                <a16:creationId xmlns:a16="http://schemas.microsoft.com/office/drawing/2014/main" id="{6D4084DA-D4A2-4B68-8FCF-40F922E7EAD3}"/>
              </a:ext>
            </a:extLst>
          </p:cNvPr>
          <p:cNvSpPr/>
          <p:nvPr/>
        </p:nvSpPr>
        <p:spPr>
          <a:xfrm>
            <a:off x="3922523" y="3242120"/>
            <a:ext cx="1313770" cy="876357"/>
          </a:xfrm>
          <a:prstGeom prst="wedgeRectCallout">
            <a:avLst>
              <a:gd name="adj1" fmla="val 4764"/>
              <a:gd name="adj2" fmla="val -6940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就労アセスメント強化事業ではまかないきれない事業所に対し、研修を通じてノウハウを普及</a:t>
            </a:r>
          </a:p>
        </p:txBody>
      </p:sp>
      <p:sp>
        <p:nvSpPr>
          <p:cNvPr id="20" name="四角形吹き出し 36">
            <a:extLst>
              <a:ext uri="{FF2B5EF4-FFF2-40B4-BE49-F238E27FC236}">
                <a16:creationId xmlns:a16="http://schemas.microsoft.com/office/drawing/2014/main" id="{F95464ED-385C-495B-8E0B-E5B700F56DD2}"/>
              </a:ext>
            </a:extLst>
          </p:cNvPr>
          <p:cNvSpPr/>
          <p:nvPr/>
        </p:nvSpPr>
        <p:spPr>
          <a:xfrm>
            <a:off x="3913756" y="1819127"/>
            <a:ext cx="1313298" cy="802969"/>
          </a:xfrm>
          <a:prstGeom prst="wedgeRectCallout">
            <a:avLst>
              <a:gd name="adj1" fmla="val -2935"/>
              <a:gd name="adj2" fmla="val 6613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研修では解決しきれない課題等を就労アセスメント強化事業で発見、解決</a:t>
            </a:r>
          </a:p>
        </p:txBody>
      </p:sp>
      <p:grpSp>
        <p:nvGrpSpPr>
          <p:cNvPr id="23" name="グループ化 22"/>
          <p:cNvGrpSpPr/>
          <p:nvPr/>
        </p:nvGrpSpPr>
        <p:grpSpPr>
          <a:xfrm>
            <a:off x="460797" y="4637350"/>
            <a:ext cx="8348352" cy="1673444"/>
            <a:chOff x="19050" y="2"/>
            <a:chExt cx="4290942" cy="2158997"/>
          </a:xfrm>
        </p:grpSpPr>
        <p:grpSp>
          <p:nvGrpSpPr>
            <p:cNvPr id="24" name="グループ化 23"/>
            <p:cNvGrpSpPr/>
            <p:nvPr/>
          </p:nvGrpSpPr>
          <p:grpSpPr>
            <a:xfrm>
              <a:off x="19050" y="2"/>
              <a:ext cx="4290942" cy="1410758"/>
              <a:chOff x="19050" y="2"/>
              <a:chExt cx="4290942" cy="1410758"/>
            </a:xfrm>
          </p:grpSpPr>
          <p:sp>
            <p:nvSpPr>
              <p:cNvPr id="34" name="正方形/長方形 33">
                <a:extLst>
                  <a:ext uri="{FF2B5EF4-FFF2-40B4-BE49-F238E27FC236}">
                    <a16:creationId xmlns:a16="http://schemas.microsoft.com/office/drawing/2014/main" id="{10893C03-3997-45AA-9909-4D6959AA2509}"/>
                  </a:ext>
                </a:extLst>
              </p:cNvPr>
              <p:cNvSpPr/>
              <p:nvPr/>
            </p:nvSpPr>
            <p:spPr>
              <a:xfrm>
                <a:off x="19050" y="840317"/>
                <a:ext cx="1282700" cy="47836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200" dirty="0">
                    <a:solidFill>
                      <a:prstClr val="black"/>
                    </a:solidFill>
                    <a:latin typeface="Meiryo UI" panose="020B0604030504040204" pitchFamily="50" charset="-128"/>
                    <a:ea typeface="Meiryo UI" panose="020B0604030504040204" pitchFamily="50" charset="-128"/>
                  </a:rPr>
                  <a:t>事業受託法人</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10893C03-3997-45AA-9909-4D6959AA2509}"/>
                  </a:ext>
                </a:extLst>
              </p:cNvPr>
              <p:cNvSpPr/>
              <p:nvPr/>
            </p:nvSpPr>
            <p:spPr>
              <a:xfrm>
                <a:off x="2616200" y="861485"/>
                <a:ext cx="1346685" cy="47836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8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実績の低い就労移行</a:t>
                </a:r>
                <a:endParaRPr lang="en-US" altLang="ja-JP" sz="1000" dirty="0">
                  <a:solidFill>
                    <a:prstClr val="black"/>
                  </a:solidFill>
                  <a:latin typeface="Meiryo UI" panose="020B0604030504040204" pitchFamily="50" charset="-128"/>
                  <a:ea typeface="Meiryo UI" panose="020B0604030504040204" pitchFamily="50" charset="-128"/>
                </a:endParaRPr>
              </a:p>
              <a:p>
                <a:pPr algn="ctr"/>
                <a:r>
                  <a:rPr lang="ja-JP" altLang="en-US" sz="1000" dirty="0">
                    <a:solidFill>
                      <a:prstClr val="black"/>
                    </a:solidFill>
                    <a:latin typeface="Meiryo UI" panose="020B0604030504040204" pitchFamily="50" charset="-128"/>
                    <a:ea typeface="Meiryo UI" panose="020B0604030504040204" pitchFamily="50" charset="-128"/>
                  </a:rPr>
                  <a:t>・就労継続支援</a:t>
                </a:r>
                <a:r>
                  <a:rPr lang="en-US" altLang="ja-JP" sz="1000" dirty="0">
                    <a:solidFill>
                      <a:prstClr val="black"/>
                    </a:solidFill>
                    <a:latin typeface="Meiryo UI" panose="020B0604030504040204" pitchFamily="50" charset="-128"/>
                    <a:ea typeface="Meiryo UI" panose="020B0604030504040204" pitchFamily="50" charset="-128"/>
                  </a:rPr>
                  <a:t>A</a:t>
                </a:r>
                <a:r>
                  <a:rPr lang="ja-JP" altLang="en-US" sz="1000" dirty="0">
                    <a:solidFill>
                      <a:prstClr val="black"/>
                    </a:solidFill>
                    <a:latin typeface="Meiryo UI" panose="020B0604030504040204" pitchFamily="50" charset="-128"/>
                    <a:ea typeface="Meiryo UI" panose="020B0604030504040204" pitchFamily="50" charset="-128"/>
                  </a:rPr>
                  <a:t>型、</a:t>
                </a:r>
                <a:r>
                  <a:rPr lang="en-US" altLang="ja-JP" sz="1000" dirty="0">
                    <a:solidFill>
                      <a:prstClr val="black"/>
                    </a:solidFill>
                    <a:latin typeface="Meiryo UI" panose="020B0604030504040204" pitchFamily="50" charset="-128"/>
                    <a:ea typeface="Meiryo UI" panose="020B0604030504040204" pitchFamily="50" charset="-128"/>
                  </a:rPr>
                  <a:t>B</a:t>
                </a:r>
                <a:r>
                  <a:rPr lang="ja-JP" altLang="en-US" sz="1000" dirty="0">
                    <a:solidFill>
                      <a:prstClr val="black"/>
                    </a:solidFill>
                    <a:latin typeface="Meiryo UI" panose="020B0604030504040204" pitchFamily="50" charset="-128"/>
                    <a:ea typeface="Meiryo UI" panose="020B0604030504040204" pitchFamily="50" charset="-128"/>
                  </a:rPr>
                  <a:t>型</a:t>
                </a:r>
                <a:endParaRPr lang="en-US" altLang="ja-JP" sz="1000" dirty="0">
                  <a:solidFill>
                    <a:prstClr val="black"/>
                  </a:solidFill>
                  <a:latin typeface="Meiryo UI" panose="020B0604030504040204" pitchFamily="50" charset="-128"/>
                  <a:ea typeface="Meiryo UI" panose="020B0604030504040204" pitchFamily="50" charset="-128"/>
                </a:endParaRPr>
              </a:p>
            </p:txBody>
          </p:sp>
          <p:cxnSp>
            <p:nvCxnSpPr>
              <p:cNvPr id="36" name="直線矢印コネクタ 35">
                <a:extLst>
                  <a:ext uri="{FF2B5EF4-FFF2-40B4-BE49-F238E27FC236}">
                    <a16:creationId xmlns:a16="http://schemas.microsoft.com/office/drawing/2014/main" id="{89B40D40-B050-48A7-87F0-36853E7B73D5}"/>
                  </a:ext>
                </a:extLst>
              </p:cNvPr>
              <p:cNvCxnSpPr>
                <a:cxnSpLocks/>
              </p:cNvCxnSpPr>
              <p:nvPr/>
            </p:nvCxnSpPr>
            <p:spPr>
              <a:xfrm flipV="1">
                <a:off x="650875" y="364067"/>
                <a:ext cx="611717" cy="459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89B40D40-B050-48A7-87F0-36853E7B73D5}"/>
                  </a:ext>
                </a:extLst>
              </p:cNvPr>
              <p:cNvCxnSpPr>
                <a:cxnSpLocks/>
              </p:cNvCxnSpPr>
              <p:nvPr/>
            </p:nvCxnSpPr>
            <p:spPr>
              <a:xfrm>
                <a:off x="2577042" y="133350"/>
                <a:ext cx="874183" cy="670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89B40D40-B050-48A7-87F0-36853E7B73D5}"/>
                  </a:ext>
                </a:extLst>
              </p:cNvPr>
              <p:cNvCxnSpPr>
                <a:cxnSpLocks/>
              </p:cNvCxnSpPr>
              <p:nvPr/>
            </p:nvCxnSpPr>
            <p:spPr>
              <a:xfrm flipH="1">
                <a:off x="401109" y="121355"/>
                <a:ext cx="925335" cy="709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10893C03-3997-45AA-9909-4D6959AA2509}"/>
                  </a:ext>
                </a:extLst>
              </p:cNvPr>
              <p:cNvSpPr/>
              <p:nvPr/>
            </p:nvSpPr>
            <p:spPr>
              <a:xfrm>
                <a:off x="1301750" y="2"/>
                <a:ext cx="1301750" cy="4455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dirty="0">
                    <a:solidFill>
                      <a:prstClr val="black"/>
                    </a:solidFill>
                    <a:latin typeface="Meiryo UI" panose="020B0604030504040204" pitchFamily="50" charset="-128"/>
                    <a:ea typeface="Meiryo UI" panose="020B0604030504040204" pitchFamily="50" charset="-128"/>
                  </a:rPr>
                  <a:t>大阪府</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827664" y="542781"/>
                <a:ext cx="1042626" cy="34819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latin typeface="Century"/>
                    <a:ea typeface="Meiryo UI"/>
                    <a:cs typeface="Times New Roman"/>
                  </a:rPr>
                  <a:t>⑧</a:t>
                </a:r>
                <a:r>
                  <a:rPr lang="ja-JP" sz="1000" kern="100" dirty="0">
                    <a:solidFill>
                      <a:srgbClr val="000000"/>
                    </a:solidFill>
                    <a:effectLst/>
                    <a:latin typeface="Century"/>
                    <a:ea typeface="Meiryo UI"/>
                    <a:cs typeface="Times New Roman"/>
                  </a:rPr>
                  <a:t>実施状況の報告</a:t>
                </a:r>
                <a:endParaRPr lang="ja-JP" sz="1000" kern="100" dirty="0">
                  <a:effectLst/>
                  <a:latin typeface="Century"/>
                  <a:ea typeface="ＭＳ 明朝"/>
                  <a:cs typeface="Times New Roman"/>
                </a:endParaRPr>
              </a:p>
            </p:txBody>
          </p:sp>
          <p:cxnSp>
            <p:nvCxnSpPr>
              <p:cNvPr id="41" name="直線矢印コネクタ 40">
                <a:extLst>
                  <a:ext uri="{FF2B5EF4-FFF2-40B4-BE49-F238E27FC236}">
                    <a16:creationId xmlns:a16="http://schemas.microsoft.com/office/drawing/2014/main" id="{89B40D40-B050-48A7-87F0-36853E7B73D5}"/>
                  </a:ext>
                </a:extLst>
              </p:cNvPr>
              <p:cNvCxnSpPr>
                <a:cxnSpLocks/>
              </p:cNvCxnSpPr>
              <p:nvPr/>
            </p:nvCxnSpPr>
            <p:spPr>
              <a:xfrm>
                <a:off x="1319389" y="1003301"/>
                <a:ext cx="1218848" cy="3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89B40D40-B050-48A7-87F0-36853E7B73D5}"/>
                  </a:ext>
                </a:extLst>
              </p:cNvPr>
              <p:cNvCxnSpPr>
                <a:cxnSpLocks/>
              </p:cNvCxnSpPr>
              <p:nvPr/>
            </p:nvCxnSpPr>
            <p:spPr>
              <a:xfrm flipH="1">
                <a:off x="1329972" y="1165578"/>
                <a:ext cx="1215320" cy="7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69688" y="236024"/>
                <a:ext cx="1275655" cy="34819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③事業所の情報提供</a:t>
                </a:r>
                <a:endParaRPr lang="en-US" altLang="ja-JP" sz="1000" kern="100" dirty="0">
                  <a:solidFill>
                    <a:srgbClr val="000000"/>
                  </a:solidFill>
                  <a:effectLst/>
                  <a:latin typeface="Century"/>
                  <a:ea typeface="Meiryo UI"/>
                  <a:cs typeface="Times New Roman"/>
                </a:endParaRPr>
              </a:p>
            </p:txBody>
          </p:sp>
          <p:sp>
            <p:nvSpPr>
              <p:cNvPr id="44" name="正方形/長方形 43"/>
              <p:cNvSpPr/>
              <p:nvPr/>
            </p:nvSpPr>
            <p:spPr>
              <a:xfrm>
                <a:off x="3188841" y="43890"/>
                <a:ext cx="1121151" cy="63179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①事業所の実態把握（調査）</a:t>
                </a:r>
                <a:endParaRPr lang="en-US" altLang="ja-JP" sz="1000" kern="100" dirty="0">
                  <a:solidFill>
                    <a:srgbClr val="000000"/>
                  </a:solidFill>
                  <a:effectLst/>
                  <a:latin typeface="Century"/>
                  <a:ea typeface="Meiryo UI"/>
                  <a:cs typeface="Times New Roman"/>
                </a:endParaRPr>
              </a:p>
              <a:p>
                <a:pPr algn="just">
                  <a:lnSpc>
                    <a:spcPts val="1000"/>
                  </a:lnSpc>
                  <a:spcAft>
                    <a:spcPts val="0"/>
                  </a:spcAft>
                </a:pPr>
                <a:r>
                  <a:rPr lang="ja-JP" altLang="en-US" sz="1000" kern="100" dirty="0">
                    <a:solidFill>
                      <a:srgbClr val="000000"/>
                    </a:solidFill>
                    <a:effectLst/>
                    <a:latin typeface="Century"/>
                    <a:ea typeface="Meiryo UI"/>
                    <a:cs typeface="Times New Roman"/>
                  </a:rPr>
                  <a:t>②就労移行支援事業所へのヒアリング</a:t>
                </a:r>
                <a:endParaRPr lang="en-US" altLang="ja-JP" sz="1000" kern="100" dirty="0">
                  <a:solidFill>
                    <a:srgbClr val="000000"/>
                  </a:solidFill>
                  <a:effectLst/>
                  <a:latin typeface="Century"/>
                  <a:ea typeface="Meiryo UI"/>
                  <a:cs typeface="Times New Roman"/>
                </a:endParaRPr>
              </a:p>
              <a:p>
                <a:pPr algn="just">
                  <a:lnSpc>
                    <a:spcPts val="1000"/>
                  </a:lnSpc>
                  <a:spcAft>
                    <a:spcPts val="0"/>
                  </a:spcAft>
                </a:pPr>
                <a:r>
                  <a:rPr lang="ja-JP" altLang="en-US" sz="1000" kern="100" dirty="0">
                    <a:solidFill>
                      <a:srgbClr val="000000"/>
                    </a:solidFill>
                    <a:effectLst/>
                    <a:latin typeface="Century"/>
                    <a:ea typeface="Meiryo UI"/>
                    <a:cs typeface="Times New Roman"/>
                  </a:rPr>
                  <a:t>　</a:t>
                </a:r>
                <a:r>
                  <a:rPr lang="ja-JP" altLang="en-US" sz="1000" kern="100" baseline="0" dirty="0">
                    <a:solidFill>
                      <a:srgbClr val="000000"/>
                    </a:solidFill>
                    <a:effectLst/>
                    <a:latin typeface="Century"/>
                    <a:ea typeface="Meiryo UI"/>
                    <a:cs typeface="Times New Roman"/>
                  </a:rPr>
                  <a:t> </a:t>
                </a:r>
                <a:r>
                  <a:rPr lang="ja-JP" altLang="en-US" sz="1000" kern="100" dirty="0">
                    <a:solidFill>
                      <a:srgbClr val="000000"/>
                    </a:solidFill>
                    <a:effectLst/>
                    <a:latin typeface="Century"/>
                    <a:ea typeface="Meiryo UI"/>
                    <a:cs typeface="Times New Roman"/>
                  </a:rPr>
                  <a:t>事業の利用案内</a:t>
                </a:r>
                <a:r>
                  <a:rPr lang="ja-JP" altLang="en-US" sz="1000" kern="100" dirty="0">
                    <a:solidFill>
                      <a:srgbClr val="000000"/>
                    </a:solidFill>
                    <a:latin typeface="Century"/>
                    <a:ea typeface="Meiryo UI"/>
                    <a:cs typeface="Times New Roman"/>
                  </a:rPr>
                  <a:t>、広報</a:t>
                </a:r>
                <a:endParaRPr lang="ja-JP" sz="1000" kern="100" dirty="0">
                  <a:effectLst/>
                  <a:latin typeface="Century"/>
                  <a:ea typeface="ＭＳ 明朝"/>
                  <a:cs typeface="Times New Roman"/>
                </a:endParaRPr>
              </a:p>
            </p:txBody>
          </p:sp>
          <p:sp>
            <p:nvSpPr>
              <p:cNvPr id="45" name="正方形/長方形 44"/>
              <p:cNvSpPr/>
              <p:nvPr/>
            </p:nvSpPr>
            <p:spPr>
              <a:xfrm>
                <a:off x="1534412" y="1179690"/>
                <a:ext cx="963071" cy="23107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⑤事業の利用申請</a:t>
                </a:r>
                <a:endParaRPr lang="en-US" altLang="ja-JP" sz="1000" kern="100" dirty="0">
                  <a:solidFill>
                    <a:srgbClr val="000000"/>
                  </a:solidFill>
                  <a:effectLst/>
                  <a:latin typeface="Century"/>
                  <a:ea typeface="Meiryo UI"/>
                  <a:cs typeface="Times New Roman"/>
                </a:endParaRPr>
              </a:p>
            </p:txBody>
          </p:sp>
          <p:sp>
            <p:nvSpPr>
              <p:cNvPr id="46" name="正方形/長方形 45"/>
              <p:cNvSpPr/>
              <p:nvPr/>
            </p:nvSpPr>
            <p:spPr>
              <a:xfrm>
                <a:off x="1441000" y="722843"/>
                <a:ext cx="1206503" cy="371106"/>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④事業利用のアプローチ</a:t>
                </a:r>
                <a:endParaRPr lang="ja-JP" sz="1000" kern="100" dirty="0">
                  <a:effectLst/>
                  <a:latin typeface="Century"/>
                  <a:ea typeface="ＭＳ 明朝"/>
                  <a:cs typeface="Times New Roman"/>
                </a:endParaRPr>
              </a:p>
            </p:txBody>
          </p:sp>
        </p:grpSp>
        <p:sp>
          <p:nvSpPr>
            <p:cNvPr id="25" name="正方形/長方形 24">
              <a:extLst>
                <a:ext uri="{FF2B5EF4-FFF2-40B4-BE49-F238E27FC236}">
                  <a16:creationId xmlns:a16="http://schemas.microsoft.com/office/drawing/2014/main" id="{10893C03-3997-45AA-9909-4D6959AA2509}"/>
                </a:ext>
              </a:extLst>
            </p:cNvPr>
            <p:cNvSpPr/>
            <p:nvPr/>
          </p:nvSpPr>
          <p:spPr>
            <a:xfrm>
              <a:off x="1296457" y="1680632"/>
              <a:ext cx="1296459" cy="47836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dirty="0">
                  <a:solidFill>
                    <a:prstClr val="black"/>
                  </a:solidFill>
                  <a:latin typeface="Meiryo UI" panose="020B0604030504040204" pitchFamily="50" charset="-128"/>
                  <a:ea typeface="Meiryo UI" panose="020B0604030504040204" pitchFamily="50" charset="-128"/>
                </a:rPr>
                <a:t>実績の高い</a:t>
              </a:r>
              <a:endParaRPr lang="en-US" altLang="ja-JP" sz="1000" dirty="0">
                <a:solidFill>
                  <a:prstClr val="black"/>
                </a:solidFill>
                <a:latin typeface="Meiryo UI" panose="020B0604030504040204" pitchFamily="50" charset="-128"/>
                <a:ea typeface="Meiryo UI" panose="020B0604030504040204" pitchFamily="50" charset="-128"/>
              </a:endParaRPr>
            </a:p>
            <a:p>
              <a:pPr algn="ctr"/>
              <a:r>
                <a:rPr lang="ja-JP" altLang="en-US" sz="1000" dirty="0">
                  <a:solidFill>
                    <a:prstClr val="black"/>
                  </a:solidFill>
                  <a:latin typeface="Meiryo UI" panose="020B0604030504040204" pitchFamily="50" charset="-128"/>
                  <a:ea typeface="Meiryo UI" panose="020B0604030504040204" pitchFamily="50" charset="-128"/>
                </a:rPr>
                <a:t>就労移行支援事業所等</a:t>
              </a:r>
              <a:endParaRPr lang="en-US" altLang="ja-JP" sz="1000" dirty="0">
                <a:solidFill>
                  <a:prstClr val="black"/>
                </a:solidFill>
                <a:latin typeface="Meiryo UI" panose="020B0604030504040204" pitchFamily="50" charset="-128"/>
                <a:ea typeface="Meiryo UI" panose="020B0604030504040204" pitchFamily="50" charset="-128"/>
              </a:endParaRPr>
            </a:p>
          </p:txBody>
        </p:sp>
        <p:cxnSp>
          <p:nvCxnSpPr>
            <p:cNvPr id="26" name="直線矢印コネクタ 25">
              <a:extLst>
                <a:ext uri="{FF2B5EF4-FFF2-40B4-BE49-F238E27FC236}">
                  <a16:creationId xmlns:a16="http://schemas.microsoft.com/office/drawing/2014/main" id="{89B40D40-B050-48A7-87F0-36853E7B73D5}"/>
                </a:ext>
              </a:extLst>
            </p:cNvPr>
            <p:cNvCxnSpPr>
              <a:cxnSpLocks/>
            </p:cNvCxnSpPr>
            <p:nvPr/>
          </p:nvCxnSpPr>
          <p:spPr>
            <a:xfrm flipV="1">
              <a:off x="2608792" y="1336675"/>
              <a:ext cx="857251" cy="698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89B40D40-B050-48A7-87F0-36853E7B73D5}"/>
                </a:ext>
              </a:extLst>
            </p:cNvPr>
            <p:cNvCxnSpPr>
              <a:cxnSpLocks/>
              <a:stCxn id="35" idx="2"/>
            </p:cNvCxnSpPr>
            <p:nvPr/>
          </p:nvCxnSpPr>
          <p:spPr>
            <a:xfrm flipH="1">
              <a:off x="2582333" y="1339852"/>
              <a:ext cx="707210" cy="536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89B40D40-B050-48A7-87F0-36853E7B73D5}"/>
                </a:ext>
              </a:extLst>
            </p:cNvPr>
            <p:cNvCxnSpPr>
              <a:cxnSpLocks/>
            </p:cNvCxnSpPr>
            <p:nvPr/>
          </p:nvCxnSpPr>
          <p:spPr>
            <a:xfrm>
              <a:off x="645584" y="1326092"/>
              <a:ext cx="613833" cy="492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89B40D40-B050-48A7-87F0-36853E7B73D5}"/>
                </a:ext>
              </a:extLst>
            </p:cNvPr>
            <p:cNvCxnSpPr>
              <a:cxnSpLocks/>
            </p:cNvCxnSpPr>
            <p:nvPr/>
          </p:nvCxnSpPr>
          <p:spPr>
            <a:xfrm flipH="1" flipV="1">
              <a:off x="428625" y="1315509"/>
              <a:ext cx="846667" cy="724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121689" y="1694601"/>
              <a:ext cx="920750" cy="34819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latin typeface="Century"/>
                  <a:ea typeface="Meiryo UI"/>
                  <a:cs typeface="Times New Roman"/>
                </a:rPr>
                <a:t>・</a:t>
              </a:r>
              <a:r>
                <a:rPr lang="ja-JP" altLang="en-US" sz="1000" kern="100" dirty="0">
                  <a:solidFill>
                    <a:srgbClr val="000000"/>
                  </a:solidFill>
                  <a:effectLst/>
                  <a:latin typeface="Century"/>
                  <a:ea typeface="Meiryo UI"/>
                  <a:cs typeface="Times New Roman"/>
                </a:rPr>
                <a:t>アドバイザー登録</a:t>
              </a:r>
              <a:endParaRPr lang="ja-JP" sz="1000" kern="100" dirty="0">
                <a:effectLst/>
                <a:latin typeface="Century"/>
                <a:ea typeface="ＭＳ 明朝"/>
                <a:cs typeface="Times New Roman"/>
              </a:endParaRPr>
            </a:p>
          </p:txBody>
        </p:sp>
        <p:sp>
          <p:nvSpPr>
            <p:cNvPr id="31" name="正方形/長方形 30"/>
            <p:cNvSpPr/>
            <p:nvPr/>
          </p:nvSpPr>
          <p:spPr>
            <a:xfrm>
              <a:off x="827663" y="1431780"/>
              <a:ext cx="908402" cy="23636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⑥派遣要請</a:t>
              </a:r>
              <a:endParaRPr lang="en-US" altLang="ja-JP" sz="1000" kern="100" dirty="0">
                <a:solidFill>
                  <a:srgbClr val="000000"/>
                </a:solidFill>
                <a:effectLst/>
                <a:latin typeface="Century"/>
                <a:ea typeface="Meiryo UI"/>
                <a:cs typeface="Times New Roman"/>
              </a:endParaRPr>
            </a:p>
          </p:txBody>
        </p:sp>
        <p:sp>
          <p:nvSpPr>
            <p:cNvPr id="32" name="正方形/長方形 31"/>
            <p:cNvSpPr/>
            <p:nvPr/>
          </p:nvSpPr>
          <p:spPr>
            <a:xfrm>
              <a:off x="3021541" y="1670049"/>
              <a:ext cx="908402" cy="40123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⑦アドバイザー派遣</a:t>
              </a:r>
              <a:endParaRPr lang="en-US" altLang="ja-JP" sz="1000" kern="100" dirty="0">
                <a:solidFill>
                  <a:srgbClr val="000000"/>
                </a:solidFill>
                <a:effectLst/>
                <a:latin typeface="Century"/>
                <a:ea typeface="Meiryo UI"/>
                <a:cs typeface="Times New Roman"/>
              </a:endParaRPr>
            </a:p>
          </p:txBody>
        </p:sp>
        <p:sp>
          <p:nvSpPr>
            <p:cNvPr id="33" name="正方形/長方形 32"/>
            <p:cNvSpPr/>
            <p:nvPr/>
          </p:nvSpPr>
          <p:spPr>
            <a:xfrm>
              <a:off x="2492388" y="1410759"/>
              <a:ext cx="529166" cy="40123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ts val="1000"/>
                </a:lnSpc>
                <a:spcAft>
                  <a:spcPts val="0"/>
                </a:spcAft>
              </a:pPr>
              <a:r>
                <a:rPr lang="ja-JP" altLang="en-US" sz="1000" kern="100" dirty="0">
                  <a:solidFill>
                    <a:srgbClr val="000000"/>
                  </a:solidFill>
                  <a:effectLst/>
                  <a:latin typeface="Century"/>
                  <a:ea typeface="Meiryo UI"/>
                  <a:cs typeface="Times New Roman"/>
                </a:rPr>
                <a:t>⑦相談</a:t>
              </a:r>
              <a:endParaRPr lang="en-US" altLang="ja-JP" sz="1000" kern="100" dirty="0">
                <a:solidFill>
                  <a:srgbClr val="000000"/>
                </a:solidFill>
                <a:effectLst/>
                <a:latin typeface="Century"/>
                <a:ea typeface="Meiryo UI"/>
                <a:cs typeface="Times New Roman"/>
              </a:endParaRPr>
            </a:p>
          </p:txBody>
        </p:sp>
      </p:grpSp>
      <p:sp>
        <p:nvSpPr>
          <p:cNvPr id="2" name="テキスト ボックス 1"/>
          <p:cNvSpPr txBox="1"/>
          <p:nvPr/>
        </p:nvSpPr>
        <p:spPr>
          <a:xfrm>
            <a:off x="8636638" y="6427169"/>
            <a:ext cx="651984" cy="381821"/>
          </a:xfrm>
          <a:prstGeom prst="rect">
            <a:avLst/>
          </a:prstGeom>
          <a:noFill/>
        </p:spPr>
        <p:txBody>
          <a:bodyPr wrap="square" rtlCol="0">
            <a:spAutoFit/>
          </a:bodyPr>
          <a:lstStyle>
            <a:defPPr>
              <a:defRPr lang="en-US"/>
            </a:defPPr>
            <a:lvl1pPr>
              <a:defRPr kumimoji="1"/>
            </a:lvl1pPr>
          </a:lstStyle>
          <a:p>
            <a:r>
              <a:rPr lang="ja-JP" altLang="en-US" dirty="0"/>
              <a:t>２</a:t>
            </a:r>
          </a:p>
        </p:txBody>
      </p:sp>
      <p:sp>
        <p:nvSpPr>
          <p:cNvPr id="11" name="角丸四角形 55">
            <a:extLst>
              <a:ext uri="{FF2B5EF4-FFF2-40B4-BE49-F238E27FC236}">
                <a16:creationId xmlns:a16="http://schemas.microsoft.com/office/drawing/2014/main" id="{23215386-69E4-4AC2-AC65-2D4F05FF0B63}"/>
              </a:ext>
            </a:extLst>
          </p:cNvPr>
          <p:cNvSpPr/>
          <p:nvPr/>
        </p:nvSpPr>
        <p:spPr>
          <a:xfrm>
            <a:off x="152219" y="1573460"/>
            <a:ext cx="2412354" cy="22345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実施内容</a:t>
            </a:r>
          </a:p>
        </p:txBody>
      </p:sp>
      <p:sp>
        <p:nvSpPr>
          <p:cNvPr id="8" name="角丸四角形 55">
            <a:extLst>
              <a:ext uri="{FF2B5EF4-FFF2-40B4-BE49-F238E27FC236}">
                <a16:creationId xmlns:a16="http://schemas.microsoft.com/office/drawing/2014/main" id="{23215386-69E4-4AC2-AC65-2D4F05FF0B63}"/>
              </a:ext>
            </a:extLst>
          </p:cNvPr>
          <p:cNvSpPr/>
          <p:nvPr/>
        </p:nvSpPr>
        <p:spPr>
          <a:xfrm>
            <a:off x="155576" y="789835"/>
            <a:ext cx="2412354" cy="22345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事業目的</a:t>
            </a:r>
          </a:p>
        </p:txBody>
      </p:sp>
    </p:spTree>
    <p:extLst>
      <p:ext uri="{BB962C8B-B14F-4D97-AF65-F5344CB8AC3E}">
        <p14:creationId xmlns:p14="http://schemas.microsoft.com/office/powerpoint/2010/main" val="121327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2646" y="143113"/>
            <a:ext cx="8393992"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）の進捗と中間評価➀</a:t>
            </a:r>
          </a:p>
        </p:txBody>
      </p:sp>
      <p:cxnSp>
        <p:nvCxnSpPr>
          <p:cNvPr id="5" name="直線コネクタ 4"/>
          <p:cNvCxnSpPr/>
          <p:nvPr/>
        </p:nvCxnSpPr>
        <p:spPr>
          <a:xfrm>
            <a:off x="134634" y="693678"/>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11" name="角丸四角形 55">
            <a:extLst>
              <a:ext uri="{FF2B5EF4-FFF2-40B4-BE49-F238E27FC236}">
                <a16:creationId xmlns:a16="http://schemas.microsoft.com/office/drawing/2014/main" id="{23215386-69E4-4AC2-AC65-2D4F05FF0B63}"/>
              </a:ext>
            </a:extLst>
          </p:cNvPr>
          <p:cNvSpPr/>
          <p:nvPr/>
        </p:nvSpPr>
        <p:spPr>
          <a:xfrm>
            <a:off x="142876" y="824325"/>
            <a:ext cx="2412354" cy="22345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指標に対する進捗</a:t>
            </a:r>
          </a:p>
        </p:txBody>
      </p:sp>
      <p:graphicFrame>
        <p:nvGraphicFramePr>
          <p:cNvPr id="22" name="グラフ 21"/>
          <p:cNvGraphicFramePr>
            <a:graphicFrameLocks/>
          </p:cNvGraphicFramePr>
          <p:nvPr>
            <p:extLst>
              <p:ext uri="{D42A27DB-BD31-4B8C-83A1-F6EECF244321}">
                <p14:modId xmlns:p14="http://schemas.microsoft.com/office/powerpoint/2010/main" val="3771701168"/>
              </p:ext>
            </p:extLst>
          </p:nvPr>
        </p:nvGraphicFramePr>
        <p:xfrm>
          <a:off x="363968" y="1404070"/>
          <a:ext cx="3548363" cy="191130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235804" y="1066661"/>
            <a:ext cx="4165202" cy="423193"/>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⑴福祉施設からの一般就労者数</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令和２年度に福祉施設からの一般就労者数を</a:t>
            </a:r>
            <a:r>
              <a:rPr lang="en-US" altLang="ja-JP" sz="1050" dirty="0">
                <a:solidFill>
                  <a:prstClr val="black"/>
                </a:solidFill>
                <a:latin typeface="Meiryo UI" panose="020B0604030504040204" pitchFamily="50" charset="-128"/>
                <a:ea typeface="Meiryo UI" panose="020B0604030504040204" pitchFamily="50" charset="-128"/>
              </a:rPr>
              <a:t>1,700</a:t>
            </a:r>
            <a:r>
              <a:rPr lang="ja-JP" altLang="en-US" sz="1050" dirty="0">
                <a:solidFill>
                  <a:prstClr val="black"/>
                </a:solidFill>
                <a:latin typeface="Meiryo UI" panose="020B0604030504040204" pitchFamily="50" charset="-128"/>
                <a:ea typeface="Meiryo UI" panose="020B0604030504040204" pitchFamily="50" charset="-128"/>
              </a:rPr>
              <a:t>人以上　　</a:t>
            </a:r>
            <a:endParaRPr lang="ja-JP" altLang="en-US" sz="1050" dirty="0"/>
          </a:p>
        </p:txBody>
      </p:sp>
      <p:sp>
        <p:nvSpPr>
          <p:cNvPr id="42" name="正方形/長方形 41">
            <a:extLst>
              <a:ext uri="{FF2B5EF4-FFF2-40B4-BE49-F238E27FC236}">
                <a16:creationId xmlns:a16="http://schemas.microsoft.com/office/drawing/2014/main" id="{53A43A83-E9C8-45EF-8B65-A9E2754A0758}"/>
              </a:ext>
            </a:extLst>
          </p:cNvPr>
          <p:cNvSpPr/>
          <p:nvPr/>
        </p:nvSpPr>
        <p:spPr>
          <a:xfrm>
            <a:off x="4564981" y="3092087"/>
            <a:ext cx="3719331" cy="400436"/>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100" dirty="0">
                <a:solidFill>
                  <a:prstClr val="black"/>
                </a:solidFill>
                <a:latin typeface="Meiryo UI" panose="020B0604030504040204" pitchFamily="50" charset="-128"/>
                <a:ea typeface="Meiryo UI" panose="020B0604030504040204" pitchFamily="50" charset="-128"/>
              </a:rPr>
              <a:t>⑷就労実績のない就労移行支援事業所数</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令和</a:t>
            </a:r>
            <a:r>
              <a:rPr lang="en-US" altLang="ja-JP" sz="1100" dirty="0">
                <a:solidFill>
                  <a:prstClr val="black"/>
                </a:solidFill>
                <a:latin typeface="Meiryo UI" panose="020B0604030504040204" pitchFamily="50" charset="-128"/>
                <a:ea typeface="Meiryo UI" panose="020B0604030504040204" pitchFamily="50" charset="-128"/>
              </a:rPr>
              <a:t>2</a:t>
            </a:r>
            <a:r>
              <a:rPr lang="ja-JP" altLang="en-US" sz="1100" dirty="0">
                <a:solidFill>
                  <a:prstClr val="black"/>
                </a:solidFill>
                <a:latin typeface="Meiryo UI" panose="020B0604030504040204" pitchFamily="50" charset="-128"/>
                <a:ea typeface="Meiryo UI" panose="020B0604030504040204" pitchFamily="50" charset="-128"/>
              </a:rPr>
              <a:t>年度にゼロ</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開設から</a:t>
            </a:r>
            <a:r>
              <a:rPr lang="en-US" altLang="ja-JP" sz="1100" dirty="0">
                <a:solidFill>
                  <a:prstClr val="black"/>
                </a:solidFill>
                <a:latin typeface="Meiryo UI" panose="020B0604030504040204" pitchFamily="50" charset="-128"/>
                <a:ea typeface="Meiryo UI" panose="020B0604030504040204" pitchFamily="50" charset="-128"/>
              </a:rPr>
              <a:t>2</a:t>
            </a:r>
            <a:r>
              <a:rPr lang="ja-JP" altLang="en-US" sz="1100" dirty="0">
                <a:solidFill>
                  <a:prstClr val="black"/>
                </a:solidFill>
                <a:latin typeface="Meiryo UI" panose="020B0604030504040204" pitchFamily="50" charset="-128"/>
                <a:ea typeface="Meiryo UI" panose="020B0604030504040204" pitchFamily="50" charset="-128"/>
              </a:rPr>
              <a:t>年以内の事業所を除く</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644200551"/>
              </p:ext>
            </p:extLst>
          </p:nvPr>
        </p:nvGraphicFramePr>
        <p:xfrm>
          <a:off x="4652334" y="1326458"/>
          <a:ext cx="3837805" cy="1911299"/>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p:cNvSpPr/>
          <p:nvPr/>
        </p:nvSpPr>
        <p:spPr>
          <a:xfrm>
            <a:off x="4589634" y="1036479"/>
            <a:ext cx="4098156" cy="423193"/>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⑵就労移行支援事業所の利用者数</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令和２年度末時点で就労移行支援事業所の利用者数が</a:t>
            </a:r>
            <a:r>
              <a:rPr lang="en-US" altLang="ja-JP" sz="1050" dirty="0">
                <a:solidFill>
                  <a:prstClr val="black"/>
                </a:solidFill>
                <a:latin typeface="Meiryo UI" panose="020B0604030504040204" pitchFamily="50" charset="-128"/>
                <a:ea typeface="Meiryo UI" panose="020B0604030504040204" pitchFamily="50" charset="-128"/>
              </a:rPr>
              <a:t>3,777</a:t>
            </a:r>
            <a:r>
              <a:rPr lang="ja-JP" altLang="en-US" sz="1050" dirty="0">
                <a:solidFill>
                  <a:prstClr val="black"/>
                </a:solidFill>
                <a:latin typeface="Meiryo UI" panose="020B0604030504040204" pitchFamily="50" charset="-128"/>
                <a:ea typeface="Meiryo UI" panose="020B0604030504040204" pitchFamily="50" charset="-128"/>
              </a:rPr>
              <a:t>人以上</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7641284" y="1459672"/>
            <a:ext cx="690598"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Meiryo UI" panose="020B0604030504040204" pitchFamily="50" charset="-128"/>
                <a:ea typeface="Meiryo UI" panose="020B0604030504040204" pitchFamily="50" charset="-128"/>
              </a:rPr>
              <a:t>実績</a:t>
            </a:r>
          </a:p>
        </p:txBody>
      </p:sp>
      <p:sp>
        <p:nvSpPr>
          <p:cNvPr id="27" name="正方形/長方形 26"/>
          <p:cNvSpPr/>
          <p:nvPr/>
        </p:nvSpPr>
        <p:spPr>
          <a:xfrm>
            <a:off x="8356941" y="2010510"/>
            <a:ext cx="690598"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Meiryo UI" panose="020B0604030504040204" pitchFamily="50" charset="-128"/>
                <a:ea typeface="Meiryo UI" panose="020B0604030504040204" pitchFamily="50" charset="-128"/>
              </a:rPr>
              <a:t>目標値</a:t>
            </a:r>
          </a:p>
        </p:txBody>
      </p:sp>
      <p:sp>
        <p:nvSpPr>
          <p:cNvPr id="29" name="正方形/長方形 28"/>
          <p:cNvSpPr/>
          <p:nvPr/>
        </p:nvSpPr>
        <p:spPr>
          <a:xfrm>
            <a:off x="2146163" y="766517"/>
            <a:ext cx="270439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000000"/>
                </a:solidFill>
                <a:latin typeface="Meiryo UI" panose="020B0604030504040204" pitchFamily="50" charset="-128"/>
                <a:ea typeface="Meiryo UI" panose="020B0604030504040204" pitchFamily="50" charset="-128"/>
              </a:rPr>
              <a:t>出典：大阪府　就労人数調査</a:t>
            </a:r>
          </a:p>
        </p:txBody>
      </p:sp>
      <p:pic>
        <p:nvPicPr>
          <p:cNvPr id="30" name="図 29"/>
          <p:cNvPicPr>
            <a:picLocks noChangeAspect="1"/>
          </p:cNvPicPr>
          <p:nvPr/>
        </p:nvPicPr>
        <p:blipFill>
          <a:blip r:embed="rId4"/>
          <a:stretch>
            <a:fillRect/>
          </a:stretch>
        </p:blipFill>
        <p:spPr>
          <a:xfrm>
            <a:off x="537246" y="3468661"/>
            <a:ext cx="3577676" cy="1843922"/>
          </a:xfrm>
          <a:prstGeom prst="rect">
            <a:avLst/>
          </a:prstGeom>
        </p:spPr>
      </p:pic>
      <p:pic>
        <p:nvPicPr>
          <p:cNvPr id="31" name="図 30"/>
          <p:cNvPicPr>
            <a:picLocks noChangeAspect="1"/>
          </p:cNvPicPr>
          <p:nvPr/>
        </p:nvPicPr>
        <p:blipFill>
          <a:blip r:embed="rId5"/>
          <a:stretch>
            <a:fillRect/>
          </a:stretch>
        </p:blipFill>
        <p:spPr>
          <a:xfrm>
            <a:off x="4657391" y="3505888"/>
            <a:ext cx="3483309" cy="1964984"/>
          </a:xfrm>
          <a:prstGeom prst="rect">
            <a:avLst/>
          </a:prstGeom>
        </p:spPr>
      </p:pic>
      <p:sp>
        <p:nvSpPr>
          <p:cNvPr id="32" name="正方形/長方形 31">
            <a:extLst>
              <a:ext uri="{FF2B5EF4-FFF2-40B4-BE49-F238E27FC236}">
                <a16:creationId xmlns:a16="http://schemas.microsoft.com/office/drawing/2014/main" id="{53A43A83-E9C8-45EF-8B65-A9E2754A0758}"/>
              </a:ext>
            </a:extLst>
          </p:cNvPr>
          <p:cNvSpPr/>
          <p:nvPr/>
        </p:nvSpPr>
        <p:spPr>
          <a:xfrm>
            <a:off x="256165" y="3079387"/>
            <a:ext cx="3916802" cy="400436"/>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100" dirty="0">
                <a:solidFill>
                  <a:prstClr val="black"/>
                </a:solidFill>
                <a:latin typeface="Meiryo UI" panose="020B0604030504040204" pitchFamily="50" charset="-128"/>
                <a:ea typeface="Meiryo UI" panose="020B0604030504040204" pitchFamily="50" charset="-128"/>
              </a:rPr>
              <a:t>⑶就労移行支援事業所ごとの就労移行率</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３割以上の事業所が全事業所の５割以上</a:t>
            </a:r>
            <a:endParaRPr lang="en-US" altLang="ja-JP" sz="1100" dirty="0">
              <a:solidFill>
                <a:prstClr val="black"/>
              </a:solidFill>
              <a:latin typeface="Meiryo UI" panose="020B0604030504040204" pitchFamily="50" charset="-128"/>
              <a:ea typeface="Meiryo UI" panose="020B060403050404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2627592435"/>
              </p:ext>
            </p:extLst>
          </p:nvPr>
        </p:nvGraphicFramePr>
        <p:xfrm>
          <a:off x="97573" y="5384979"/>
          <a:ext cx="3302120" cy="640080"/>
        </p:xfrm>
        <a:graphic>
          <a:graphicData uri="http://schemas.openxmlformats.org/drawingml/2006/table">
            <a:tbl>
              <a:tblPr firstRow="1" firstCol="1" bandRow="1">
                <a:tableStyleId>{5C22544A-7EE6-4342-B048-85BDC9FD1C3A}</a:tableStyleId>
              </a:tblPr>
              <a:tblGrid>
                <a:gridCol w="1578827">
                  <a:extLst>
                    <a:ext uri="{9D8B030D-6E8A-4147-A177-3AD203B41FA5}">
                      <a16:colId xmlns:a16="http://schemas.microsoft.com/office/drawing/2014/main" val="2913733555"/>
                    </a:ext>
                  </a:extLst>
                </a:gridCol>
                <a:gridCol w="574431">
                  <a:extLst>
                    <a:ext uri="{9D8B030D-6E8A-4147-A177-3AD203B41FA5}">
                      <a16:colId xmlns:a16="http://schemas.microsoft.com/office/drawing/2014/main" val="2714465650"/>
                    </a:ext>
                  </a:extLst>
                </a:gridCol>
                <a:gridCol w="574431">
                  <a:extLst>
                    <a:ext uri="{9D8B030D-6E8A-4147-A177-3AD203B41FA5}">
                      <a16:colId xmlns:a16="http://schemas.microsoft.com/office/drawing/2014/main" val="3655134788"/>
                    </a:ext>
                  </a:extLst>
                </a:gridCol>
                <a:gridCol w="574431">
                  <a:extLst>
                    <a:ext uri="{9D8B030D-6E8A-4147-A177-3AD203B41FA5}">
                      <a16:colId xmlns:a16="http://schemas.microsoft.com/office/drawing/2014/main" val="2256738774"/>
                    </a:ext>
                  </a:extLst>
                </a:gridCol>
              </a:tblGrid>
              <a:tr h="0">
                <a:tc>
                  <a:txBody>
                    <a:bodyPr/>
                    <a:lstStyle/>
                    <a:p>
                      <a:pPr algn="just">
                        <a:spcAft>
                          <a:spcPts val="0"/>
                        </a:spcAft>
                      </a:pPr>
                      <a:r>
                        <a:rPr lang="ja-JP" altLang="en-US" sz="1050" kern="100" dirty="0">
                          <a:solidFill>
                            <a:schemeClr val="tx1"/>
                          </a:solidFill>
                          <a:effectLst>
                            <a:outerShdw blurRad="38100" dist="38100" dir="2700000" algn="tl">
                              <a:srgbClr val="000000">
                                <a:alpha val="43137"/>
                              </a:srgbClr>
                            </a:outerShdw>
                          </a:effectLst>
                        </a:rPr>
                        <a:t>アセスメント強化事業</a:t>
                      </a:r>
                      <a:endParaRPr lang="ja-JP" sz="1050" kern="100" dirty="0">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050" kern="100" dirty="0">
                          <a:effectLst/>
                        </a:rPr>
                        <a:t>移行</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050" kern="100" dirty="0">
                          <a:effectLst/>
                        </a:rPr>
                        <a:t>就Ａ</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050" kern="100" dirty="0">
                          <a:effectLst/>
                        </a:rPr>
                        <a:t>就Ｂ</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843538213"/>
                  </a:ext>
                </a:extLst>
              </a:tr>
              <a:tr h="0">
                <a:tc>
                  <a:txBody>
                    <a:bodyPr/>
                    <a:lstStyle/>
                    <a:p>
                      <a:pPr algn="just">
                        <a:spcAft>
                          <a:spcPts val="0"/>
                        </a:spcAft>
                      </a:pPr>
                      <a:r>
                        <a:rPr lang="en-US" sz="1050" kern="100" dirty="0">
                          <a:effectLst/>
                        </a:rPr>
                        <a:t>H30</a:t>
                      </a:r>
                      <a:r>
                        <a:rPr lang="ja-JP" sz="1050" kern="100" dirty="0">
                          <a:effectLst/>
                        </a:rPr>
                        <a:t>派遣実績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ja-JP" altLang="en-US" sz="1050" kern="100" dirty="0">
                          <a:effectLst/>
                          <a:latin typeface="Meiryo UI" panose="020B0604030504040204" pitchFamily="50" charset="-128"/>
                          <a:ea typeface="Meiryo UI" panose="020B0604030504040204" pitchFamily="50" charset="-128"/>
                          <a:cs typeface="+mn-cs"/>
                        </a:rPr>
                        <a:t>８</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ja-JP" altLang="en-US" sz="1050" kern="100" dirty="0">
                          <a:effectLst/>
                          <a:latin typeface="Meiryo UI" panose="020B0604030504040204" pitchFamily="50" charset="-128"/>
                          <a:ea typeface="Meiryo UI" panose="020B0604030504040204" pitchFamily="50" charset="-128"/>
                        </a:rPr>
                        <a:t>２</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ja-JP" altLang="en-US" sz="1050" kern="100" dirty="0">
                          <a:effectLst/>
                          <a:latin typeface="Meiryo UI" panose="020B0604030504040204" pitchFamily="50" charset="-128"/>
                          <a:ea typeface="Meiryo UI" panose="020B0604030504040204" pitchFamily="50" charset="-128"/>
                        </a:rPr>
                        <a:t>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622042232"/>
                  </a:ext>
                </a:extLst>
              </a:tr>
              <a:tr h="0">
                <a:tc>
                  <a:txBody>
                    <a:bodyPr/>
                    <a:lstStyle/>
                    <a:p>
                      <a:pPr algn="just">
                        <a:spcAft>
                          <a:spcPts val="0"/>
                        </a:spcAft>
                      </a:pPr>
                      <a:r>
                        <a:rPr lang="en-US" sz="1050" kern="100" dirty="0">
                          <a:effectLst/>
                        </a:rPr>
                        <a:t>R1</a:t>
                      </a:r>
                      <a:r>
                        <a:rPr lang="ja-JP" sz="1050" kern="100" dirty="0">
                          <a:effectLst/>
                        </a:rPr>
                        <a:t>派遣実績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13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rPr>
                        <a:t>7</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13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512956164"/>
                  </a:ext>
                </a:extLst>
              </a:tr>
              <a:tr h="0">
                <a:tc>
                  <a:txBody>
                    <a:bodyPr/>
                    <a:lstStyle/>
                    <a:p>
                      <a:pPr algn="just">
                        <a:spcAft>
                          <a:spcPts val="0"/>
                        </a:spcAft>
                      </a:pPr>
                      <a:r>
                        <a:rPr lang="en-US" sz="1050" kern="100" dirty="0">
                          <a:effectLst/>
                        </a:rPr>
                        <a:t>R2</a:t>
                      </a:r>
                      <a:r>
                        <a:rPr lang="ja-JP" sz="1050" kern="100" dirty="0">
                          <a:effectLst/>
                        </a:rPr>
                        <a:t>派遣目標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10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gridSpan="2">
                  <a:txBody>
                    <a:bodyPr/>
                    <a:lstStyle/>
                    <a:p>
                      <a:pPr algn="ctr">
                        <a:spcAft>
                          <a:spcPts val="0"/>
                        </a:spcAft>
                      </a:pPr>
                      <a:r>
                        <a:rPr lang="en-US" sz="1050" kern="100" dirty="0">
                          <a:effectLst/>
                          <a:latin typeface="Meiryo UI" panose="020B0604030504040204" pitchFamily="50" charset="-128"/>
                          <a:ea typeface="Meiryo UI" panose="020B0604030504040204" pitchFamily="50" charset="-128"/>
                        </a:rPr>
                        <a:t>24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hMerge="1">
                  <a:txBody>
                    <a:bodyPr/>
                    <a:lstStyle/>
                    <a:p>
                      <a:endParaRPr kumimoji="1" lang="ja-JP" altLang="en-US"/>
                    </a:p>
                  </a:txBody>
                  <a:tcPr/>
                </a:tc>
                <a:extLst>
                  <a:ext uri="{0D108BD9-81ED-4DB2-BD59-A6C34878D82A}">
                    <a16:rowId xmlns:a16="http://schemas.microsoft.com/office/drawing/2014/main" val="226920686"/>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729924405"/>
              </p:ext>
            </p:extLst>
          </p:nvPr>
        </p:nvGraphicFramePr>
        <p:xfrm>
          <a:off x="103425" y="6148461"/>
          <a:ext cx="3284442" cy="640080"/>
        </p:xfrm>
        <a:graphic>
          <a:graphicData uri="http://schemas.openxmlformats.org/drawingml/2006/table">
            <a:tbl>
              <a:tblPr firstRow="1" firstCol="1" bandRow="1">
                <a:tableStyleId>{5C22544A-7EE6-4342-B048-85BDC9FD1C3A}</a:tableStyleId>
              </a:tblPr>
              <a:tblGrid>
                <a:gridCol w="1090375">
                  <a:extLst>
                    <a:ext uri="{9D8B030D-6E8A-4147-A177-3AD203B41FA5}">
                      <a16:colId xmlns:a16="http://schemas.microsoft.com/office/drawing/2014/main" val="2913733555"/>
                    </a:ext>
                  </a:extLst>
                </a:gridCol>
                <a:gridCol w="939800">
                  <a:extLst>
                    <a:ext uri="{9D8B030D-6E8A-4147-A177-3AD203B41FA5}">
                      <a16:colId xmlns:a16="http://schemas.microsoft.com/office/drawing/2014/main" val="2714465650"/>
                    </a:ext>
                  </a:extLst>
                </a:gridCol>
                <a:gridCol w="1254267">
                  <a:extLst>
                    <a:ext uri="{9D8B030D-6E8A-4147-A177-3AD203B41FA5}">
                      <a16:colId xmlns:a16="http://schemas.microsoft.com/office/drawing/2014/main" val="3655134788"/>
                    </a:ext>
                  </a:extLst>
                </a:gridCol>
              </a:tblGrid>
              <a:tr h="123385">
                <a:tc>
                  <a:txBody>
                    <a:bodyPr/>
                    <a:lstStyle/>
                    <a:p>
                      <a:pPr algn="ctr">
                        <a:spcAft>
                          <a:spcPts val="0"/>
                        </a:spcAft>
                      </a:pPr>
                      <a:r>
                        <a:rPr lang="ja-JP" altLang="en-US" sz="1050" kern="100" dirty="0">
                          <a:solidFill>
                            <a:schemeClr val="tx1"/>
                          </a:solidFill>
                          <a:effectLst>
                            <a:outerShdw blurRad="38100" dist="38100" dir="2700000" algn="tl">
                              <a:srgbClr val="000000">
                                <a:alpha val="43137"/>
                              </a:srgbClr>
                            </a:outerShdw>
                          </a:effectLst>
                        </a:rPr>
                        <a:t>研修事業</a:t>
                      </a:r>
                      <a:r>
                        <a:rPr lang="en-US" sz="1050" kern="100" dirty="0">
                          <a:solidFill>
                            <a:schemeClr val="tx1"/>
                          </a:solidFill>
                          <a:effectLst>
                            <a:outerShdw blurRad="38100" dist="38100" dir="2700000" algn="tl">
                              <a:srgbClr val="000000">
                                <a:alpha val="43137"/>
                              </a:srgbClr>
                            </a:outerShdw>
                          </a:effectLst>
                        </a:rPr>
                        <a:t> </a:t>
                      </a:r>
                      <a:endParaRPr lang="ja-JP" sz="1050" kern="100" dirty="0">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050" kern="100" dirty="0">
                          <a:effectLst/>
                        </a:rPr>
                        <a:t>研修等回数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050" kern="100" dirty="0">
                          <a:effectLst/>
                          <a:latin typeface="+mn-lt"/>
                          <a:ea typeface="+mn-ea"/>
                          <a:cs typeface="+mn-cs"/>
                        </a:rPr>
                        <a:t>延べ参加事業所数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43538213"/>
                  </a:ext>
                </a:extLst>
              </a:tr>
              <a:tr h="70339">
                <a:tc>
                  <a:txBody>
                    <a:bodyPr/>
                    <a:lstStyle/>
                    <a:p>
                      <a:pPr algn="just">
                        <a:spcAft>
                          <a:spcPts val="0"/>
                        </a:spcAft>
                      </a:pPr>
                      <a:r>
                        <a:rPr lang="en-US" sz="1050" kern="100" dirty="0">
                          <a:effectLst/>
                        </a:rPr>
                        <a:t>H30</a:t>
                      </a:r>
                      <a:r>
                        <a:rPr lang="ja-JP" sz="1050" kern="100" dirty="0">
                          <a:effectLst/>
                        </a:rPr>
                        <a:t>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9</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402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22042232"/>
                  </a:ext>
                </a:extLst>
              </a:tr>
              <a:tr h="62719">
                <a:tc>
                  <a:txBody>
                    <a:bodyPr/>
                    <a:lstStyle/>
                    <a:p>
                      <a:pPr algn="just">
                        <a:spcAft>
                          <a:spcPts val="0"/>
                        </a:spcAft>
                      </a:pPr>
                      <a:r>
                        <a:rPr lang="en-US" sz="1050" kern="100" dirty="0">
                          <a:effectLst/>
                        </a:rPr>
                        <a:t>R1</a:t>
                      </a:r>
                      <a:r>
                        <a:rPr lang="ja-JP" sz="1050" kern="100" dirty="0">
                          <a:effectLst/>
                        </a:rPr>
                        <a:t>実績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271</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12956164"/>
                  </a:ext>
                </a:extLst>
              </a:tr>
              <a:tr h="0">
                <a:tc>
                  <a:txBody>
                    <a:bodyPr/>
                    <a:lstStyle/>
                    <a:p>
                      <a:pPr algn="just">
                        <a:spcAft>
                          <a:spcPts val="0"/>
                        </a:spcAft>
                      </a:pPr>
                      <a:r>
                        <a:rPr lang="en-US" sz="1050" kern="100" dirty="0">
                          <a:effectLst/>
                        </a:rPr>
                        <a:t>R2</a:t>
                      </a:r>
                      <a:r>
                        <a:rPr lang="ja-JP" sz="1050" kern="100" dirty="0">
                          <a:effectLst/>
                        </a:rPr>
                        <a:t>目標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6920686"/>
                  </a:ext>
                </a:extLst>
              </a:tr>
            </a:tbl>
          </a:graphicData>
        </a:graphic>
      </p:graphicFrame>
      <p:sp>
        <p:nvSpPr>
          <p:cNvPr id="25" name="正方形/長方形 24">
            <a:extLst>
              <a:ext uri="{FF2B5EF4-FFF2-40B4-BE49-F238E27FC236}">
                <a16:creationId xmlns:a16="http://schemas.microsoft.com/office/drawing/2014/main" id="{53A43A83-E9C8-45EF-8B65-A9E2754A0758}"/>
              </a:ext>
            </a:extLst>
          </p:cNvPr>
          <p:cNvSpPr/>
          <p:nvPr/>
        </p:nvSpPr>
        <p:spPr>
          <a:xfrm>
            <a:off x="3498359" y="5296132"/>
            <a:ext cx="5464271" cy="151285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1000"/>
              </a:lnSpc>
            </a:pP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・アドバイザー派遣は、２年間で</a:t>
            </a:r>
            <a:r>
              <a:rPr lang="en-US" altLang="ja-JP" sz="1200" dirty="0">
                <a:solidFill>
                  <a:prstClr val="black"/>
                </a:solidFill>
                <a:latin typeface="Meiryo UI" panose="020B0604030504040204" pitchFamily="50" charset="-128"/>
                <a:ea typeface="Meiryo UI" panose="020B0604030504040204" pitchFamily="50" charset="-128"/>
              </a:rPr>
              <a:t>49</a:t>
            </a:r>
            <a:r>
              <a:rPr lang="ja-JP" altLang="en-US" sz="1200" dirty="0">
                <a:solidFill>
                  <a:prstClr val="black"/>
                </a:solidFill>
                <a:latin typeface="Meiryo UI" panose="020B0604030504040204" pitchFamily="50" charset="-128"/>
                <a:ea typeface="Meiryo UI" panose="020B0604030504040204" pitchFamily="50" charset="-128"/>
              </a:rPr>
              <a:t>事業所（移行：</a:t>
            </a:r>
            <a:r>
              <a:rPr lang="en-US" altLang="ja-JP" sz="1200" dirty="0">
                <a:solidFill>
                  <a:prstClr val="black"/>
                </a:solidFill>
                <a:latin typeface="Meiryo UI" panose="020B0604030504040204" pitchFamily="50" charset="-128"/>
                <a:ea typeface="Meiryo UI" panose="020B0604030504040204" pitchFamily="50" charset="-128"/>
              </a:rPr>
              <a:t>21</a:t>
            </a:r>
            <a:r>
              <a:rPr lang="ja-JP" altLang="en-US" sz="1200" dirty="0" err="1">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就</a:t>
            </a:r>
            <a:r>
              <a:rPr lang="en-US" altLang="ja-JP" sz="1200" dirty="0">
                <a:solidFill>
                  <a:prstClr val="black"/>
                </a:solidFill>
                <a:latin typeface="Meiryo UI" panose="020B0604030504040204" pitchFamily="50" charset="-128"/>
                <a:ea typeface="Meiryo UI" panose="020B0604030504040204" pitchFamily="50" charset="-128"/>
              </a:rPr>
              <a:t>AB</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28</a:t>
            </a:r>
            <a:r>
              <a:rPr lang="ja-JP" altLang="en-US" sz="1200" dirty="0">
                <a:solidFill>
                  <a:prstClr val="black"/>
                </a:solidFill>
                <a:latin typeface="Meiryo UI" panose="020B0604030504040204" pitchFamily="50" charset="-128"/>
                <a:ea typeface="Meiryo UI" panose="020B0604030504040204" pitchFamily="50" charset="-128"/>
              </a:rPr>
              <a:t>）に対して実施。</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・研修事業は、基礎研修、実習、アドバイザー派遣報告会等延べ</a:t>
            </a:r>
            <a:r>
              <a:rPr lang="en-US" altLang="ja-JP" sz="1200" dirty="0">
                <a:solidFill>
                  <a:prstClr val="black"/>
                </a:solidFill>
                <a:latin typeface="Meiryo UI" panose="020B0604030504040204" pitchFamily="50" charset="-128"/>
                <a:ea typeface="Meiryo UI" panose="020B0604030504040204" pitchFamily="50" charset="-128"/>
              </a:rPr>
              <a:t>673</a:t>
            </a:r>
            <a:r>
              <a:rPr lang="ja-JP" altLang="en-US" sz="1200" dirty="0">
                <a:solidFill>
                  <a:prstClr val="black"/>
                </a:solidFill>
                <a:latin typeface="Meiryo UI" panose="020B0604030504040204" pitchFamily="50" charset="-128"/>
                <a:ea typeface="Meiryo UI" panose="020B0604030504040204" pitchFamily="50" charset="-128"/>
              </a:rPr>
              <a:t>事業所が受講。</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年間で全事業所の概ね</a:t>
            </a:r>
            <a:r>
              <a:rPr lang="en-US" altLang="ja-JP" sz="1200" dirty="0">
                <a:solidFill>
                  <a:prstClr val="black"/>
                </a:solidFill>
                <a:latin typeface="Meiryo UI" panose="020B0604030504040204" pitchFamily="50" charset="-128"/>
                <a:ea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rPr>
              <a:t>割が何らかの形で本事業を活用し支援力の向上を図った。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・一般就労移行者数は事業実施前の平成</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年度に比して、平成</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年度、令和元年度とも大幅に増加。</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本事業の実施により就労系事業所の支援力の向上が一定図られた。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ただし、実績のない事業所は依然一定数残存。</a:t>
            </a:r>
            <a:r>
              <a:rPr lang="en-US" altLang="ja-JP" sz="1200" dirty="0">
                <a:solidFill>
                  <a:prstClr val="black"/>
                </a:solidFill>
                <a:latin typeface="Meiryo UI" panose="020B0604030504040204" pitchFamily="50" charset="-128"/>
                <a:ea typeface="Meiryo UI" panose="020B0604030504040204" pitchFamily="50" charset="-128"/>
              </a:rPr>
              <a:t>R2</a:t>
            </a:r>
            <a:r>
              <a:rPr lang="ja-JP" altLang="en-US" sz="1200" dirty="0">
                <a:solidFill>
                  <a:prstClr val="black"/>
                </a:solidFill>
                <a:latin typeface="Meiryo UI" panose="020B0604030504040204" pitchFamily="50" charset="-128"/>
                <a:ea typeface="Meiryo UI" panose="020B0604030504040204" pitchFamily="50" charset="-128"/>
              </a:rPr>
              <a:t>の結果を見て考察する必要。</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8636638" y="6427169"/>
            <a:ext cx="651984" cy="381821"/>
          </a:xfrm>
          <a:prstGeom prst="rect">
            <a:avLst/>
          </a:prstGeom>
          <a:noFill/>
        </p:spPr>
        <p:txBody>
          <a:bodyPr wrap="square" rtlCol="0">
            <a:spAutoFit/>
          </a:bodyPr>
          <a:lstStyle/>
          <a:p>
            <a:r>
              <a:rPr kumimoji="1" lang="ja-JP" altLang="en-US" dirty="0"/>
              <a:t>３</a:t>
            </a:r>
          </a:p>
        </p:txBody>
      </p:sp>
      <p:sp>
        <p:nvSpPr>
          <p:cNvPr id="28" name="正方形/長方形 27"/>
          <p:cNvSpPr/>
          <p:nvPr/>
        </p:nvSpPr>
        <p:spPr>
          <a:xfrm>
            <a:off x="3802591" y="2411926"/>
            <a:ext cx="690598"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Meiryo UI" panose="020B0604030504040204" pitchFamily="50" charset="-128"/>
                <a:ea typeface="Meiryo UI" panose="020B0604030504040204" pitchFamily="50" charset="-128"/>
              </a:rPr>
              <a:t>目標値</a:t>
            </a:r>
          </a:p>
        </p:txBody>
      </p:sp>
      <p:grpSp>
        <p:nvGrpSpPr>
          <p:cNvPr id="6" name="グループ化 5"/>
          <p:cNvGrpSpPr/>
          <p:nvPr/>
        </p:nvGrpSpPr>
        <p:grpSpPr>
          <a:xfrm>
            <a:off x="2064076" y="3547606"/>
            <a:ext cx="782659" cy="1617686"/>
            <a:chOff x="-1" y="3455957"/>
            <a:chExt cx="782659" cy="1365598"/>
          </a:xfrm>
        </p:grpSpPr>
        <p:sp>
          <p:nvSpPr>
            <p:cNvPr id="33" name="フリーフォーム 32"/>
            <p:cNvSpPr/>
            <p:nvPr/>
          </p:nvSpPr>
          <p:spPr>
            <a:xfrm rot="16200000" flipV="1">
              <a:off x="-333631" y="4207178"/>
              <a:ext cx="1183035"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 name="右矢印 2"/>
            <p:cNvSpPr/>
            <p:nvPr/>
          </p:nvSpPr>
          <p:spPr>
            <a:xfrm>
              <a:off x="256497" y="3839687"/>
              <a:ext cx="178872" cy="267198"/>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1" y="3455957"/>
              <a:ext cx="782659"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rgbClr val="3333FF"/>
                  </a:solidFill>
                  <a:latin typeface="Meiryo UI" panose="020B0604030504040204" pitchFamily="50" charset="-128"/>
                  <a:ea typeface="Meiryo UI" panose="020B0604030504040204" pitchFamily="50" charset="-128"/>
                </a:rPr>
                <a:t>事業</a:t>
              </a:r>
              <a:endParaRPr lang="en-US" altLang="ja-JP" sz="1000" dirty="0">
                <a:solidFill>
                  <a:srgbClr val="3333FF"/>
                </a:solidFill>
                <a:latin typeface="Meiryo UI" panose="020B0604030504040204" pitchFamily="50" charset="-128"/>
                <a:ea typeface="Meiryo UI" panose="020B0604030504040204" pitchFamily="50" charset="-128"/>
              </a:endParaRPr>
            </a:p>
            <a:p>
              <a:pPr algn="ctr"/>
              <a:r>
                <a:rPr lang="ja-JP" altLang="en-US" sz="800" dirty="0">
                  <a:solidFill>
                    <a:srgbClr val="3333FF"/>
                  </a:solidFill>
                  <a:latin typeface="Meiryo UI" panose="020B0604030504040204" pitchFamily="50" charset="-128"/>
                  <a:ea typeface="Meiryo UI" panose="020B0604030504040204" pitchFamily="50" charset="-128"/>
                </a:rPr>
                <a:t>実施</a:t>
              </a:r>
              <a:endParaRPr lang="ja-JP" altLang="en-US" sz="1000" dirty="0">
                <a:solidFill>
                  <a:srgbClr val="3333FF"/>
                </a:solidFill>
                <a:latin typeface="Meiryo UI" panose="020B0604030504040204" pitchFamily="50" charset="-128"/>
                <a:ea typeface="Meiryo UI" panose="020B0604030504040204" pitchFamily="50" charset="-128"/>
              </a:endParaRPr>
            </a:p>
          </p:txBody>
        </p:sp>
      </p:grpSp>
      <p:grpSp>
        <p:nvGrpSpPr>
          <p:cNvPr id="35" name="グループ化 34"/>
          <p:cNvGrpSpPr/>
          <p:nvPr/>
        </p:nvGrpSpPr>
        <p:grpSpPr>
          <a:xfrm>
            <a:off x="2183572" y="1349910"/>
            <a:ext cx="818173" cy="1582360"/>
            <a:chOff x="100052" y="3508162"/>
            <a:chExt cx="818173" cy="1484928"/>
          </a:xfrm>
        </p:grpSpPr>
        <p:sp>
          <p:nvSpPr>
            <p:cNvPr id="36" name="フリーフォーム 35"/>
            <p:cNvSpPr/>
            <p:nvPr/>
          </p:nvSpPr>
          <p:spPr>
            <a:xfrm rot="16200000" flipV="1">
              <a:off x="-409501" y="4340944"/>
              <a:ext cx="1258573"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7" name="右矢印 36"/>
            <p:cNvSpPr/>
            <p:nvPr/>
          </p:nvSpPr>
          <p:spPr>
            <a:xfrm>
              <a:off x="244814" y="3812322"/>
              <a:ext cx="269200" cy="190874"/>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100052" y="3508162"/>
              <a:ext cx="81817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333FF"/>
                  </a:solidFill>
                  <a:latin typeface="Meiryo UI" panose="020B0604030504040204" pitchFamily="50" charset="-128"/>
                  <a:ea typeface="Meiryo UI" panose="020B0604030504040204" pitchFamily="50" charset="-128"/>
                </a:rPr>
                <a:t>事業実施</a:t>
              </a:r>
            </a:p>
          </p:txBody>
        </p:sp>
      </p:grpSp>
      <p:grpSp>
        <p:nvGrpSpPr>
          <p:cNvPr id="39" name="グループ化 38"/>
          <p:cNvGrpSpPr/>
          <p:nvPr/>
        </p:nvGrpSpPr>
        <p:grpSpPr>
          <a:xfrm>
            <a:off x="6468437" y="1335668"/>
            <a:ext cx="1247603" cy="1602294"/>
            <a:chOff x="-121365" y="3390797"/>
            <a:chExt cx="1247603" cy="1602294"/>
          </a:xfrm>
        </p:grpSpPr>
        <p:sp>
          <p:nvSpPr>
            <p:cNvPr id="40" name="フリーフォーム 39"/>
            <p:cNvSpPr/>
            <p:nvPr/>
          </p:nvSpPr>
          <p:spPr>
            <a:xfrm rot="16200000" flipV="1">
              <a:off x="-472832" y="4277613"/>
              <a:ext cx="1385236"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1" name="右矢印 40"/>
            <p:cNvSpPr/>
            <p:nvPr/>
          </p:nvSpPr>
          <p:spPr>
            <a:xfrm>
              <a:off x="232858" y="3684190"/>
              <a:ext cx="269200" cy="190874"/>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121365" y="3390797"/>
              <a:ext cx="124760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333FF"/>
                  </a:solidFill>
                  <a:latin typeface="Meiryo UI" panose="020B0604030504040204" pitchFamily="50" charset="-128"/>
                  <a:ea typeface="Meiryo UI" panose="020B0604030504040204" pitchFamily="50" charset="-128"/>
                </a:rPr>
                <a:t>事業実施</a:t>
              </a:r>
            </a:p>
          </p:txBody>
        </p:sp>
      </p:grpSp>
      <p:grpSp>
        <p:nvGrpSpPr>
          <p:cNvPr id="44" name="グループ化 43"/>
          <p:cNvGrpSpPr/>
          <p:nvPr/>
        </p:nvGrpSpPr>
        <p:grpSpPr>
          <a:xfrm>
            <a:off x="6455737" y="3587942"/>
            <a:ext cx="1247603" cy="1580226"/>
            <a:chOff x="-115674" y="3412865"/>
            <a:chExt cx="1247603" cy="1580226"/>
          </a:xfrm>
        </p:grpSpPr>
        <p:sp>
          <p:nvSpPr>
            <p:cNvPr id="45" name="フリーフォーム 44"/>
            <p:cNvSpPr/>
            <p:nvPr/>
          </p:nvSpPr>
          <p:spPr>
            <a:xfrm rot="16200000" flipV="1">
              <a:off x="-472832" y="4277613"/>
              <a:ext cx="1385236" cy="45719"/>
            </a:xfrm>
            <a:custGeom>
              <a:avLst/>
              <a:gdLst>
                <a:gd name="connsiteX0" fmla="*/ 0 w 9194800"/>
                <a:gd name="connsiteY0" fmla="*/ 736604 h 736622"/>
                <a:gd name="connsiteX1" fmla="*/ 698500 w 9194800"/>
                <a:gd name="connsiteY1" fmla="*/ 25404 h 736622"/>
                <a:gd name="connsiteX2" fmla="*/ 1409700 w 9194800"/>
                <a:gd name="connsiteY2" fmla="*/ 723904 h 736622"/>
                <a:gd name="connsiteX3" fmla="*/ 2133600 w 9194800"/>
                <a:gd name="connsiteY3" fmla="*/ 25404 h 736622"/>
                <a:gd name="connsiteX4" fmla="*/ 2882900 w 9194800"/>
                <a:gd name="connsiteY4" fmla="*/ 736604 h 736622"/>
                <a:gd name="connsiteX5" fmla="*/ 3581400 w 9194800"/>
                <a:gd name="connsiteY5" fmla="*/ 4 h 736622"/>
                <a:gd name="connsiteX6" fmla="*/ 4318000 w 9194800"/>
                <a:gd name="connsiteY6" fmla="*/ 723904 h 736622"/>
                <a:gd name="connsiteX7" fmla="*/ 5041900 w 9194800"/>
                <a:gd name="connsiteY7" fmla="*/ 25404 h 736622"/>
                <a:gd name="connsiteX8" fmla="*/ 5740400 w 9194800"/>
                <a:gd name="connsiteY8" fmla="*/ 736604 h 736622"/>
                <a:gd name="connsiteX9" fmla="*/ 6464300 w 9194800"/>
                <a:gd name="connsiteY9" fmla="*/ 25404 h 736622"/>
                <a:gd name="connsiteX10" fmla="*/ 7188200 w 9194800"/>
                <a:gd name="connsiteY10" fmla="*/ 711204 h 736622"/>
                <a:gd name="connsiteX11" fmla="*/ 7912100 w 9194800"/>
                <a:gd name="connsiteY11" fmla="*/ 25404 h 736622"/>
                <a:gd name="connsiteX12" fmla="*/ 8610600 w 9194800"/>
                <a:gd name="connsiteY12" fmla="*/ 723904 h 736622"/>
                <a:gd name="connsiteX13" fmla="*/ 9194800 w 9194800"/>
                <a:gd name="connsiteY13" fmla="*/ 38104 h 73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94800" h="736622">
                  <a:moveTo>
                    <a:pt x="0" y="736604"/>
                  </a:moveTo>
                  <a:cubicBezTo>
                    <a:pt x="231775" y="382062"/>
                    <a:pt x="463550" y="27521"/>
                    <a:pt x="698500" y="25404"/>
                  </a:cubicBezTo>
                  <a:cubicBezTo>
                    <a:pt x="933450" y="23287"/>
                    <a:pt x="1170517" y="723904"/>
                    <a:pt x="1409700" y="723904"/>
                  </a:cubicBezTo>
                  <a:cubicBezTo>
                    <a:pt x="1648883" y="723904"/>
                    <a:pt x="1888067" y="23287"/>
                    <a:pt x="2133600" y="25404"/>
                  </a:cubicBezTo>
                  <a:cubicBezTo>
                    <a:pt x="2379133" y="27521"/>
                    <a:pt x="2641600" y="740837"/>
                    <a:pt x="2882900" y="736604"/>
                  </a:cubicBezTo>
                  <a:cubicBezTo>
                    <a:pt x="3124200" y="732371"/>
                    <a:pt x="3342217" y="2121"/>
                    <a:pt x="3581400" y="4"/>
                  </a:cubicBezTo>
                  <a:cubicBezTo>
                    <a:pt x="3820583" y="-2113"/>
                    <a:pt x="4074583" y="719671"/>
                    <a:pt x="4318000" y="723904"/>
                  </a:cubicBezTo>
                  <a:cubicBezTo>
                    <a:pt x="4561417" y="728137"/>
                    <a:pt x="4804833" y="23287"/>
                    <a:pt x="5041900" y="25404"/>
                  </a:cubicBezTo>
                  <a:cubicBezTo>
                    <a:pt x="5278967" y="27521"/>
                    <a:pt x="5503333" y="736604"/>
                    <a:pt x="5740400" y="736604"/>
                  </a:cubicBezTo>
                  <a:cubicBezTo>
                    <a:pt x="5977467" y="736604"/>
                    <a:pt x="6223000" y="29637"/>
                    <a:pt x="6464300" y="25404"/>
                  </a:cubicBezTo>
                  <a:cubicBezTo>
                    <a:pt x="6705600" y="21171"/>
                    <a:pt x="6946900" y="711204"/>
                    <a:pt x="7188200" y="711204"/>
                  </a:cubicBezTo>
                  <a:cubicBezTo>
                    <a:pt x="7429500" y="711204"/>
                    <a:pt x="7675033" y="23287"/>
                    <a:pt x="7912100" y="25404"/>
                  </a:cubicBezTo>
                  <a:cubicBezTo>
                    <a:pt x="8149167" y="27521"/>
                    <a:pt x="8396817" y="721787"/>
                    <a:pt x="8610600" y="723904"/>
                  </a:cubicBezTo>
                  <a:cubicBezTo>
                    <a:pt x="8824383" y="726021"/>
                    <a:pt x="9009591" y="382062"/>
                    <a:pt x="9194800" y="38104"/>
                  </a:cubicBezTo>
                </a:path>
              </a:pathLst>
            </a:custGeom>
            <a:ln w="28575">
              <a:solidFill>
                <a:srgbClr val="3333FF"/>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6" name="右矢印 45"/>
            <p:cNvSpPr/>
            <p:nvPr/>
          </p:nvSpPr>
          <p:spPr>
            <a:xfrm>
              <a:off x="222834" y="3676258"/>
              <a:ext cx="216155" cy="184326"/>
            </a:xfrm>
            <a:prstGeom prst="right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115674" y="3412865"/>
              <a:ext cx="1247603"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3333FF"/>
                  </a:solidFill>
                  <a:latin typeface="Meiryo UI" panose="020B0604030504040204" pitchFamily="50" charset="-128"/>
                  <a:ea typeface="Meiryo UI" panose="020B0604030504040204" pitchFamily="50" charset="-128"/>
                </a:rPr>
                <a:t>事業実施</a:t>
              </a:r>
            </a:p>
          </p:txBody>
        </p:sp>
      </p:grpSp>
      <p:sp>
        <p:nvSpPr>
          <p:cNvPr id="48" name="角丸四角形 55">
            <a:extLst>
              <a:ext uri="{FF2B5EF4-FFF2-40B4-BE49-F238E27FC236}">
                <a16:creationId xmlns:a16="http://schemas.microsoft.com/office/drawing/2014/main" id="{23215386-69E4-4AC2-AC65-2D4F05FF0B63}"/>
              </a:ext>
            </a:extLst>
          </p:cNvPr>
          <p:cNvSpPr/>
          <p:nvPr/>
        </p:nvSpPr>
        <p:spPr>
          <a:xfrm>
            <a:off x="3497486" y="5166857"/>
            <a:ext cx="1654063" cy="20147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中間評価</a:t>
            </a: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総論</a:t>
            </a:r>
            <a:r>
              <a:rPr lang="en-US" altLang="ja-JP" sz="1400" b="1" dirty="0">
                <a:solidFill>
                  <a:prstClr val="white"/>
                </a:solidFill>
                <a:latin typeface="Meiryo UI" panose="020B0604030504040204" pitchFamily="50" charset="-128"/>
                <a:ea typeface="Meiryo UI" panose="020B0604030504040204" pitchFamily="50" charset="-128"/>
              </a:rPr>
              <a:t>)】</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477327" y="3248966"/>
            <a:ext cx="1217950" cy="1862048"/>
          </a:xfrm>
          <a:prstGeom prst="rect">
            <a:avLst/>
          </a:prstGeom>
          <a:noFill/>
        </p:spPr>
        <p:txBody>
          <a:bodyPr wrap="square" rtlCol="0">
            <a:spAutoFit/>
          </a:bodyPr>
          <a:lstStyle/>
          <a:p>
            <a:r>
              <a:rPr kumimoji="1" lang="en-US" altLang="ja-JP" sz="11500" b="1" dirty="0">
                <a:solidFill>
                  <a:schemeClr val="bg1">
                    <a:lumMod val="65000"/>
                  </a:schemeClr>
                </a:solidFill>
              </a:rPr>
              <a:t>×</a:t>
            </a:r>
            <a:endParaRPr kumimoji="1" lang="ja-JP" altLang="en-US" sz="2800" b="1" dirty="0">
              <a:solidFill>
                <a:schemeClr val="bg1">
                  <a:lumMod val="65000"/>
                </a:schemeClr>
              </a:solidFill>
            </a:endParaRPr>
          </a:p>
        </p:txBody>
      </p:sp>
    </p:spTree>
    <p:extLst>
      <p:ext uri="{BB962C8B-B14F-4D97-AF65-F5344CB8AC3E}">
        <p14:creationId xmlns:p14="http://schemas.microsoft.com/office/powerpoint/2010/main" val="329472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2646" y="143113"/>
            <a:ext cx="8393992"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）の進捗と中間評価②</a:t>
            </a:r>
          </a:p>
        </p:txBody>
      </p:sp>
      <p:cxnSp>
        <p:nvCxnSpPr>
          <p:cNvPr id="5" name="直線コネクタ 4"/>
          <p:cNvCxnSpPr/>
          <p:nvPr/>
        </p:nvCxnSpPr>
        <p:spPr>
          <a:xfrm>
            <a:off x="134634" y="616404"/>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11" name="角丸四角形 55">
            <a:extLst>
              <a:ext uri="{FF2B5EF4-FFF2-40B4-BE49-F238E27FC236}">
                <a16:creationId xmlns:a16="http://schemas.microsoft.com/office/drawing/2014/main" id="{23215386-69E4-4AC2-AC65-2D4F05FF0B63}"/>
              </a:ext>
            </a:extLst>
          </p:cNvPr>
          <p:cNvSpPr/>
          <p:nvPr/>
        </p:nvSpPr>
        <p:spPr>
          <a:xfrm>
            <a:off x="142876" y="719085"/>
            <a:ext cx="4025712" cy="2256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アドバイザー派遣による就労移行事業所への効果</a:t>
            </a:r>
            <a:endParaRPr lang="en-US" altLang="ja-JP" sz="1200" b="1" dirty="0">
              <a:solidFill>
                <a:prstClr val="white"/>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3736894" y="751587"/>
            <a:ext cx="5225736" cy="388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rPr>
              <a:t>アドバイザー派遣を受けた就労移行事業所（合計</a:t>
            </a:r>
            <a:r>
              <a:rPr lang="en-US" altLang="ja-JP" sz="1000" dirty="0">
                <a:solidFill>
                  <a:prstClr val="black"/>
                </a:solidFill>
                <a:latin typeface="Meiryo UI" panose="020B0604030504040204" pitchFamily="50" charset="-128"/>
                <a:ea typeface="Meiryo UI" panose="020B0604030504040204" pitchFamily="50" charset="-128"/>
              </a:rPr>
              <a:t>21</a:t>
            </a:r>
            <a:r>
              <a:rPr lang="ja-JP" altLang="en-US" sz="1000" dirty="0">
                <a:solidFill>
                  <a:prstClr val="black"/>
                </a:solidFill>
                <a:latin typeface="Meiryo UI" panose="020B0604030504040204" pitchFamily="50" charset="-128"/>
                <a:ea typeface="Meiryo UI" panose="020B0604030504040204" pitchFamily="50" charset="-128"/>
              </a:rPr>
              <a:t>事業所）について分析。</a:t>
            </a:r>
            <a:endParaRPr lang="en-US" altLang="ja-JP" sz="1000" dirty="0">
              <a:solidFill>
                <a:prstClr val="black"/>
              </a:solidFill>
              <a:latin typeface="Meiryo UI" panose="020B0604030504040204" pitchFamily="50" charset="-128"/>
              <a:ea typeface="Meiryo UI" panose="020B0604030504040204" pitchFamily="50" charset="-128"/>
            </a:endParaRPr>
          </a:p>
          <a:p>
            <a:pPr algn="ctr"/>
            <a:r>
              <a:rPr lang="ja-JP" altLang="en-US" sz="1000" dirty="0">
                <a:solidFill>
                  <a:srgbClr val="000000"/>
                </a:solidFill>
                <a:latin typeface="Meiryo UI" panose="020B0604030504040204" pitchFamily="50" charset="-128"/>
                <a:ea typeface="Meiryo UI" panose="020B0604030504040204" pitchFamily="50" charset="-128"/>
              </a:rPr>
              <a:t>出典：大阪府　就労人数調査</a:t>
            </a:r>
          </a:p>
        </p:txBody>
      </p:sp>
      <p:sp>
        <p:nvSpPr>
          <p:cNvPr id="25" name="正方形/長方形 24">
            <a:extLst>
              <a:ext uri="{FF2B5EF4-FFF2-40B4-BE49-F238E27FC236}">
                <a16:creationId xmlns:a16="http://schemas.microsoft.com/office/drawing/2014/main" id="{53A43A83-E9C8-45EF-8B65-A9E2754A0758}"/>
              </a:ext>
            </a:extLst>
          </p:cNvPr>
          <p:cNvSpPr/>
          <p:nvPr/>
        </p:nvSpPr>
        <p:spPr>
          <a:xfrm>
            <a:off x="156382" y="5410413"/>
            <a:ext cx="8819754" cy="1383033"/>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・実績の伴わない</a:t>
            </a:r>
            <a:r>
              <a:rPr lang="en-US" altLang="ja-JP" sz="1200" dirty="0">
                <a:solidFill>
                  <a:prstClr val="black"/>
                </a:solidFill>
                <a:latin typeface="Meiryo UI" panose="020B0604030504040204" pitchFamily="50" charset="-128"/>
                <a:ea typeface="Meiryo UI" panose="020B0604030504040204" pitchFamily="50" charset="-128"/>
              </a:rPr>
              <a:t>21</a:t>
            </a:r>
            <a:r>
              <a:rPr lang="ja-JP" altLang="en-US" sz="1200" dirty="0">
                <a:solidFill>
                  <a:prstClr val="black"/>
                </a:solidFill>
                <a:latin typeface="Meiryo UI" panose="020B0604030504040204" pitchFamily="50" charset="-128"/>
                <a:ea typeface="Meiryo UI" panose="020B0604030504040204" pitchFamily="50" charset="-128"/>
              </a:rPr>
              <a:t>事業所にアドバイザーを派遣した結果、実績ゼロの事業所割合が</a:t>
            </a:r>
            <a:r>
              <a:rPr lang="en-US" altLang="ja-JP" sz="1200" dirty="0">
                <a:solidFill>
                  <a:prstClr val="black"/>
                </a:solidFill>
                <a:latin typeface="Meiryo UI" panose="020B0604030504040204" pitchFamily="50" charset="-128"/>
                <a:ea typeface="Meiryo UI" panose="020B0604030504040204" pitchFamily="50" charset="-128"/>
              </a:rPr>
              <a:t>76.9%</a:t>
            </a:r>
            <a:r>
              <a:rPr lang="ja-JP" altLang="en-US" sz="1200" dirty="0">
                <a:solidFill>
                  <a:prstClr val="black"/>
                </a:solidFill>
                <a:latin typeface="Meiryo UI" panose="020B0604030504040204" pitchFamily="50" charset="-128"/>
                <a:ea typeface="Meiryo UI" panose="020B0604030504040204" pitchFamily="50" charset="-128"/>
              </a:rPr>
              <a:t>から</a:t>
            </a:r>
            <a:r>
              <a:rPr lang="en-US" altLang="ja-JP" sz="1200" dirty="0">
                <a:solidFill>
                  <a:prstClr val="black"/>
                </a:solidFill>
                <a:latin typeface="Meiryo UI" panose="020B0604030504040204" pitchFamily="50" charset="-128"/>
                <a:ea typeface="Meiryo UI" panose="020B0604030504040204" pitchFamily="50" charset="-128"/>
              </a:rPr>
              <a:t>42.1%</a:t>
            </a:r>
            <a:r>
              <a:rPr lang="ja-JP" altLang="en-US" sz="1200" dirty="0">
                <a:solidFill>
                  <a:prstClr val="black"/>
                </a:solidFill>
                <a:latin typeface="Meiryo UI" panose="020B0604030504040204" pitchFamily="50" charset="-128"/>
                <a:ea typeface="Meiryo UI" panose="020B0604030504040204" pitchFamily="50" charset="-128"/>
              </a:rPr>
              <a:t>に改善、また、移行率</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以上の実績を残した事業所の割合も、</a:t>
            </a:r>
            <a:r>
              <a:rPr lang="en-US" altLang="ja-JP" sz="1200" dirty="0" smtClean="0">
                <a:solidFill>
                  <a:prstClr val="black"/>
                </a:solidFill>
                <a:latin typeface="Meiryo UI" panose="020B0604030504040204" pitchFamily="50" charset="-128"/>
                <a:ea typeface="Meiryo UI" panose="020B0604030504040204" pitchFamily="50" charset="-128"/>
              </a:rPr>
              <a:t>7.</a:t>
            </a:r>
            <a:r>
              <a:rPr lang="en-US" altLang="ja-JP" sz="1200" dirty="0" smtClean="0">
                <a:solidFill>
                  <a:srgbClr val="00B050"/>
                </a:solidFill>
                <a:latin typeface="Meiryo UI" panose="020B0604030504040204" pitchFamily="50" charset="-128"/>
                <a:ea typeface="Meiryo UI" panose="020B0604030504040204" pitchFamily="50" charset="-128"/>
              </a:rPr>
              <a:t>7</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から</a:t>
            </a:r>
            <a:r>
              <a:rPr lang="en-US" altLang="ja-JP" sz="1200" dirty="0">
                <a:solidFill>
                  <a:prstClr val="black"/>
                </a:solidFill>
                <a:latin typeface="Meiryo UI" panose="020B0604030504040204" pitchFamily="50" charset="-128"/>
                <a:ea typeface="Meiryo UI" panose="020B0604030504040204" pitchFamily="50" charset="-128"/>
              </a:rPr>
              <a:t>42.1</a:t>
            </a:r>
            <a:r>
              <a:rPr lang="ja-JP" altLang="en-US" sz="1200" dirty="0">
                <a:solidFill>
                  <a:prstClr val="black"/>
                </a:solidFill>
                <a:latin typeface="Meiryo UI" panose="020B0604030504040204" pitchFamily="50" charset="-128"/>
                <a:ea typeface="Meiryo UI" panose="020B0604030504040204" pitchFamily="50" charset="-128"/>
              </a:rPr>
              <a:t>％と改善された。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・利用者数には全体の傾向と大きな差異は見られないが、移行者数・移行率については、全体の傾向以上に大きな幅で伸びを示している。</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⇒アドバイザーを派遣した事業所の平均値は、府内事業所の平均値以上の伸びを示しており、移行者数等の目標達成に貢献した。</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⇒ただし、今回は平均値を比べたのみであり、事業所単位では、依然実績の伴わない事業所もあることから、詳細については、今後詳しく検証する必要がある。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8636638" y="6427169"/>
            <a:ext cx="651984" cy="381821"/>
          </a:xfrm>
          <a:prstGeom prst="rect">
            <a:avLst/>
          </a:prstGeom>
          <a:noFill/>
        </p:spPr>
        <p:txBody>
          <a:bodyPr wrap="square" rtlCol="0">
            <a:spAutoFit/>
          </a:bodyPr>
          <a:lstStyle/>
          <a:p>
            <a:r>
              <a:rPr kumimoji="1" lang="ja-JP" altLang="en-US" dirty="0"/>
              <a:t>４</a:t>
            </a:r>
          </a:p>
        </p:txBody>
      </p:sp>
      <p:sp>
        <p:nvSpPr>
          <p:cNvPr id="49" name="正方形/長方形 48"/>
          <p:cNvSpPr/>
          <p:nvPr/>
        </p:nvSpPr>
        <p:spPr>
          <a:xfrm>
            <a:off x="187736" y="966208"/>
            <a:ext cx="5062337" cy="261610"/>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⑴アドバイザー派遣先就労移行事業所の就労移行率について</a:t>
            </a:r>
            <a:endParaRPr lang="ja-JP" altLang="en-US" sz="1050" dirty="0"/>
          </a:p>
        </p:txBody>
      </p:sp>
      <p:sp>
        <p:nvSpPr>
          <p:cNvPr id="50" name="正方形/長方形 49"/>
          <p:cNvSpPr/>
          <p:nvPr/>
        </p:nvSpPr>
        <p:spPr>
          <a:xfrm>
            <a:off x="117476" y="3217201"/>
            <a:ext cx="4165202" cy="261610"/>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⑵アドバイザー派遣実施年度別の状況</a:t>
            </a:r>
            <a:endParaRPr lang="ja-JP" altLang="en-US" sz="1050" dirty="0"/>
          </a:p>
        </p:txBody>
      </p:sp>
      <p:sp>
        <p:nvSpPr>
          <p:cNvPr id="48" name="角丸四角形 55">
            <a:extLst>
              <a:ext uri="{FF2B5EF4-FFF2-40B4-BE49-F238E27FC236}">
                <a16:creationId xmlns:a16="http://schemas.microsoft.com/office/drawing/2014/main" id="{23215386-69E4-4AC2-AC65-2D4F05FF0B63}"/>
              </a:ext>
            </a:extLst>
          </p:cNvPr>
          <p:cNvSpPr/>
          <p:nvPr/>
        </p:nvSpPr>
        <p:spPr>
          <a:xfrm>
            <a:off x="142876" y="5280077"/>
            <a:ext cx="3500214" cy="23681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中間評価</a:t>
            </a:r>
            <a:r>
              <a:rPr lang="en-US" altLang="ja-JP" sz="1400" b="1" dirty="0">
                <a:solidFill>
                  <a:prstClr val="white"/>
                </a:solidFill>
                <a:latin typeface="Meiryo UI" panose="020B0604030504040204" pitchFamily="50" charset="-128"/>
                <a:ea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rPr>
              <a:t>アドバイザー派遣）</a:t>
            </a:r>
            <a:r>
              <a:rPr lang="en-US" altLang="ja-JP" sz="1400" b="1" dirty="0">
                <a:solidFill>
                  <a:prstClr val="white"/>
                </a:solidFill>
                <a:latin typeface="Meiryo UI" panose="020B0604030504040204" pitchFamily="50" charset="-128"/>
                <a:ea typeface="Meiryo UI" panose="020B0604030504040204" pitchFamily="50" charset="-128"/>
              </a:rPr>
              <a:t>】</a:t>
            </a:r>
            <a:endParaRPr lang="ja-JP" altLang="en-US" sz="1400" b="1" dirty="0">
              <a:solidFill>
                <a:prstClr val="white"/>
              </a:solidFill>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527460" y="1156787"/>
            <a:ext cx="4510058" cy="2051694"/>
            <a:chOff x="-76063" y="0"/>
            <a:chExt cx="5389551" cy="2977962"/>
          </a:xfrm>
          <a:solidFill>
            <a:schemeClr val="bg1"/>
          </a:solidFill>
        </p:grpSpPr>
        <p:grpSp>
          <p:nvGrpSpPr>
            <p:cNvPr id="18" name="グループ化 17">
              <a:extLst>
                <a:ext uri="{FF2B5EF4-FFF2-40B4-BE49-F238E27FC236}">
                  <a16:creationId xmlns:a16="http://schemas.microsoft.com/office/drawing/2014/main" id="{00000000-0008-0000-0500-000005000000}"/>
                </a:ext>
              </a:extLst>
            </p:cNvPr>
            <p:cNvGrpSpPr/>
            <p:nvPr/>
          </p:nvGrpSpPr>
          <p:grpSpPr>
            <a:xfrm>
              <a:off x="-76063" y="0"/>
              <a:ext cx="4891627" cy="2977962"/>
              <a:chOff x="-56866" y="0"/>
              <a:chExt cx="3657054" cy="2743200"/>
            </a:xfrm>
            <a:grpFill/>
          </p:grpSpPr>
          <p:graphicFrame>
            <p:nvGraphicFramePr>
              <p:cNvPr id="21" name="グラフ 20">
                <a:extLst>
                  <a:ext uri="{FF2B5EF4-FFF2-40B4-BE49-F238E27FC236}">
                    <a16:creationId xmlns:a16="http://schemas.microsoft.com/office/drawing/2014/main" id="{00000000-0008-0000-0500-000002000000}"/>
                  </a:ext>
                </a:extLst>
              </p:cNvPr>
              <p:cNvGraphicFramePr/>
              <p:nvPr/>
            </p:nvGraphicFramePr>
            <p:xfrm>
              <a:off x="1" y="0"/>
              <a:ext cx="3600187"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17">
                <a:extLst>
                  <a:ext uri="{FF2B5EF4-FFF2-40B4-BE49-F238E27FC236}">
                    <a16:creationId xmlns:a16="http://schemas.microsoft.com/office/drawing/2014/main" id="{00000000-0008-0000-0500-000003000000}"/>
                  </a:ext>
                </a:extLst>
              </p:cNvPr>
              <p:cNvSpPr txBox="1"/>
              <p:nvPr/>
            </p:nvSpPr>
            <p:spPr>
              <a:xfrm>
                <a:off x="-56866" y="99083"/>
                <a:ext cx="543739" cy="225703"/>
              </a:xfrm>
              <a:prstGeom prst="rect">
                <a:avLst/>
              </a:prstGeom>
              <a:grp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単位：％</a:t>
                </a:r>
              </a:p>
            </p:txBody>
          </p:sp>
        </p:grpSp>
        <p:sp>
          <p:nvSpPr>
            <p:cNvPr id="19" name="テキスト ボックス 14">
              <a:extLst>
                <a:ext uri="{FF2B5EF4-FFF2-40B4-BE49-F238E27FC236}">
                  <a16:creationId xmlns:a16="http://schemas.microsoft.com/office/drawing/2014/main" id="{00000000-0008-0000-0500-000006000000}"/>
                </a:ext>
              </a:extLst>
            </p:cNvPr>
            <p:cNvSpPr txBox="1"/>
            <p:nvPr/>
          </p:nvSpPr>
          <p:spPr>
            <a:xfrm>
              <a:off x="3753807" y="769848"/>
              <a:ext cx="1559681" cy="357381"/>
            </a:xfrm>
            <a:prstGeom prst="rect">
              <a:avLst/>
            </a:prstGeom>
            <a:grp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就労移行率</a:t>
              </a:r>
              <a:r>
                <a:rPr kumimoji="1" lang="en-US" altLang="ja-JP"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30%</a:t>
              </a:r>
              <a:r>
                <a:rPr kumimoji="1" lang="ja-JP" altLang="en-US"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以上</a:t>
              </a:r>
            </a:p>
          </p:txBody>
        </p:sp>
        <p:sp>
          <p:nvSpPr>
            <p:cNvPr id="20" name="テキスト ボックス 15">
              <a:extLst>
                <a:ext uri="{FF2B5EF4-FFF2-40B4-BE49-F238E27FC236}">
                  <a16:creationId xmlns:a16="http://schemas.microsoft.com/office/drawing/2014/main" id="{00000000-0008-0000-0500-000008000000}"/>
                </a:ext>
              </a:extLst>
            </p:cNvPr>
            <p:cNvSpPr txBox="1"/>
            <p:nvPr/>
          </p:nvSpPr>
          <p:spPr>
            <a:xfrm>
              <a:off x="3761651" y="2043954"/>
              <a:ext cx="1394940" cy="357381"/>
            </a:xfrm>
            <a:prstGeom prst="rect">
              <a:avLst/>
            </a:prstGeom>
            <a:grp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一般就労実績なし</a:t>
              </a:r>
            </a:p>
          </p:txBody>
        </p:sp>
      </p:grpSp>
      <p:grpSp>
        <p:nvGrpSpPr>
          <p:cNvPr id="23" name="グループ化 22">
            <a:extLst>
              <a:ext uri="{FF2B5EF4-FFF2-40B4-BE49-F238E27FC236}">
                <a16:creationId xmlns:a16="http://schemas.microsoft.com/office/drawing/2014/main" id="{00000000-0008-0000-0500-00000C000000}"/>
              </a:ext>
            </a:extLst>
          </p:cNvPr>
          <p:cNvGrpSpPr/>
          <p:nvPr/>
        </p:nvGrpSpPr>
        <p:grpSpPr>
          <a:xfrm>
            <a:off x="5073237" y="1171004"/>
            <a:ext cx="3934579" cy="2045575"/>
            <a:chOff x="0" y="0"/>
            <a:chExt cx="4595812" cy="2743200"/>
          </a:xfrm>
          <a:solidFill>
            <a:schemeClr val="bg1"/>
          </a:solidFill>
        </p:grpSpPr>
        <p:graphicFrame>
          <p:nvGraphicFramePr>
            <p:cNvPr id="24" name="グラフ 23">
              <a:extLst>
                <a:ext uri="{FF2B5EF4-FFF2-40B4-BE49-F238E27FC236}">
                  <a16:creationId xmlns:a16="http://schemas.microsoft.com/office/drawing/2014/main" id="{00000000-0008-0000-0500-00000A000000}"/>
                </a:ext>
              </a:extLst>
            </p:cNvPr>
            <p:cNvGraphicFramePr/>
            <p:nvPr/>
          </p:nvGraphicFramePr>
          <p:xfrm>
            <a:off x="23812" y="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6" name="テキスト ボックス 20">
              <a:extLst>
                <a:ext uri="{FF2B5EF4-FFF2-40B4-BE49-F238E27FC236}">
                  <a16:creationId xmlns:a16="http://schemas.microsoft.com/office/drawing/2014/main" id="{00000000-0008-0000-0500-00000B000000}"/>
                </a:ext>
              </a:extLst>
            </p:cNvPr>
            <p:cNvSpPr txBox="1"/>
            <p:nvPr/>
          </p:nvSpPr>
          <p:spPr>
            <a:xfrm>
              <a:off x="0" y="200025"/>
              <a:ext cx="619478" cy="242944"/>
            </a:xfrm>
            <a:prstGeom prst="rect">
              <a:avLst/>
            </a:prstGeom>
            <a:grp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単位：事業所</a:t>
              </a:r>
            </a:p>
          </p:txBody>
        </p:sp>
      </p:grpSp>
      <p:graphicFrame>
        <p:nvGraphicFramePr>
          <p:cNvPr id="34" name="グラフ 33"/>
          <p:cNvGraphicFramePr>
            <a:graphicFrameLocks/>
          </p:cNvGraphicFramePr>
          <p:nvPr>
            <p:extLst>
              <p:ext uri="{D42A27DB-BD31-4B8C-83A1-F6EECF244321}">
                <p14:modId xmlns:p14="http://schemas.microsoft.com/office/powerpoint/2010/main" val="3147186813"/>
              </p:ext>
            </p:extLst>
          </p:nvPr>
        </p:nvGraphicFramePr>
        <p:xfrm>
          <a:off x="-77456" y="3352109"/>
          <a:ext cx="3445428" cy="19626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グラフ 34"/>
          <p:cNvGraphicFramePr>
            <a:graphicFrameLocks/>
          </p:cNvGraphicFramePr>
          <p:nvPr/>
        </p:nvGraphicFramePr>
        <p:xfrm>
          <a:off x="2828357" y="3372882"/>
          <a:ext cx="3521713" cy="18849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グラフ 35"/>
          <p:cNvGraphicFramePr>
            <a:graphicFrameLocks/>
          </p:cNvGraphicFramePr>
          <p:nvPr/>
        </p:nvGraphicFramePr>
        <p:xfrm>
          <a:off x="5898788" y="3372226"/>
          <a:ext cx="3456848" cy="18428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9134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829232"/>
            <a:ext cx="9134633" cy="4669507"/>
          </a:xfrm>
          <a:prstGeom prst="rect">
            <a:avLst/>
          </a:prstGeom>
          <a:solidFill>
            <a:schemeClr val="accent1">
              <a:lumMod val="20000"/>
              <a:lumOff val="80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4" name="正方形/長方形 3"/>
          <p:cNvSpPr/>
          <p:nvPr/>
        </p:nvSpPr>
        <p:spPr>
          <a:xfrm>
            <a:off x="134633" y="143113"/>
            <a:ext cx="8858605"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）の進捗と中間評価</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総括</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34634" y="693678"/>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7" name="コンテンツ プレースホルダー 2"/>
          <p:cNvSpPr txBox="1">
            <a:spLocks/>
          </p:cNvSpPr>
          <p:nvPr/>
        </p:nvSpPr>
        <p:spPr>
          <a:xfrm>
            <a:off x="312022" y="2149740"/>
            <a:ext cx="3876674" cy="121949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85763" indent="-385763">
              <a:lnSpc>
                <a:spcPts val="2250"/>
              </a:lnSpc>
              <a:buFont typeface="+mj-lt"/>
              <a:buAutoNum type="arabicPeriod"/>
            </a:pPr>
            <a:endParaRPr lang="ja-JP" altLang="en-US" sz="2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636638" y="6427169"/>
            <a:ext cx="651984" cy="381821"/>
          </a:xfrm>
          <a:prstGeom prst="rect">
            <a:avLst/>
          </a:prstGeom>
          <a:noFill/>
        </p:spPr>
        <p:txBody>
          <a:bodyPr wrap="square" rtlCol="0">
            <a:spAutoFit/>
          </a:bodyPr>
          <a:lstStyle/>
          <a:p>
            <a:r>
              <a:rPr kumimoji="1" lang="ja-JP" altLang="en-US" dirty="0"/>
              <a:t>５</a:t>
            </a:r>
          </a:p>
        </p:txBody>
      </p:sp>
      <p:grpSp>
        <p:nvGrpSpPr>
          <p:cNvPr id="10" name="グループ化 9"/>
          <p:cNvGrpSpPr/>
          <p:nvPr/>
        </p:nvGrpSpPr>
        <p:grpSpPr>
          <a:xfrm>
            <a:off x="77274" y="5559057"/>
            <a:ext cx="8999999" cy="1265816"/>
            <a:chOff x="173456" y="5117784"/>
            <a:chExt cx="8805738" cy="1265816"/>
          </a:xfrm>
        </p:grpSpPr>
        <p:sp>
          <p:nvSpPr>
            <p:cNvPr id="28" name="正方形/長方形 27">
              <a:extLst>
                <a:ext uri="{FF2B5EF4-FFF2-40B4-BE49-F238E27FC236}">
                  <a16:creationId xmlns:a16="http://schemas.microsoft.com/office/drawing/2014/main" id="{53A43A83-E9C8-45EF-8B65-A9E2754A0758}"/>
                </a:ext>
              </a:extLst>
            </p:cNvPr>
            <p:cNvSpPr/>
            <p:nvPr/>
          </p:nvSpPr>
          <p:spPr>
            <a:xfrm>
              <a:off x="173456" y="5342239"/>
              <a:ext cx="3372573" cy="1041361"/>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一般就労への移行</a:t>
              </a:r>
              <a:r>
                <a:rPr lang="en-US" altLang="ja-JP" sz="1200" b="1" dirty="0">
                  <a:solidFill>
                    <a:prstClr val="black"/>
                  </a:solidFill>
                  <a:latin typeface="Meiryo UI" panose="020B0604030504040204" pitchFamily="50" charset="-128"/>
                  <a:ea typeface="Meiryo UI" panose="020B0604030504040204" pitchFamily="50" charset="-128"/>
                </a:rPr>
                <a:t>】</a:t>
              </a:r>
            </a:p>
            <a:p>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福祉施設からの</a:t>
              </a:r>
              <a:r>
                <a:rPr lang="zh-CN" altLang="en-US" sz="1200" dirty="0" smtClean="0">
                  <a:solidFill>
                    <a:prstClr val="black"/>
                  </a:solidFill>
                  <a:latin typeface="Meiryo UI" panose="020B0604030504040204" pitchFamily="50" charset="-128"/>
                  <a:ea typeface="Meiryo UI" panose="020B0604030504040204" pitchFamily="50" charset="-128"/>
                </a:rPr>
                <a:t>一般</a:t>
              </a:r>
              <a:r>
                <a:rPr lang="zh-CN" altLang="en-US" sz="1200" dirty="0">
                  <a:solidFill>
                    <a:prstClr val="black"/>
                  </a:solidFill>
                  <a:latin typeface="Meiryo UI" panose="020B0604030504040204" pitchFamily="50" charset="-128"/>
                  <a:ea typeface="Meiryo UI" panose="020B0604030504040204" pitchFamily="50" charset="-128"/>
                </a:rPr>
                <a:t>就労者数</a:t>
              </a:r>
              <a:r>
                <a:rPr lang="en-US" altLang="ja-JP" sz="1200" u="sng" dirty="0" smtClean="0">
                  <a:solidFill>
                    <a:srgbClr val="FF0000"/>
                  </a:solidFill>
                  <a:latin typeface="Meiryo UI" panose="020B0604030504040204" pitchFamily="50" charset="-128"/>
                  <a:ea typeface="Meiryo UI" panose="020B0604030504040204" pitchFamily="50" charset="-128"/>
                </a:rPr>
                <a:t>2,741</a:t>
              </a:r>
              <a:r>
                <a:rPr lang="zh-CN" altLang="en-US" sz="1200" dirty="0" smtClean="0">
                  <a:solidFill>
                    <a:prstClr val="black"/>
                  </a:solidFill>
                  <a:latin typeface="Meiryo UI" panose="020B0604030504040204" pitchFamily="50" charset="-128"/>
                  <a:ea typeface="Meiryo UI" panose="020B0604030504040204" pitchFamily="50" charset="-128"/>
                </a:rPr>
                <a:t>人</a:t>
              </a:r>
              <a:r>
                <a:rPr lang="zh-CN" altLang="en-US" sz="1200" dirty="0">
                  <a:solidFill>
                    <a:prstClr val="black"/>
                  </a:solidFill>
                  <a:latin typeface="Meiryo UI" panose="020B0604030504040204" pitchFamily="50" charset="-128"/>
                  <a:ea typeface="Meiryo UI" panose="020B0604030504040204" pitchFamily="50" charset="-128"/>
                </a:rPr>
                <a:t>以上</a:t>
              </a:r>
              <a:endParaRPr lang="en-US" altLang="zh-CN" sz="1200" dirty="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lang="zh-CN" altLang="en-US" sz="1200" dirty="0" smtClean="0">
                  <a:solidFill>
                    <a:prstClr val="black"/>
                  </a:solidFill>
                  <a:latin typeface="Meiryo UI" panose="020B0604030504040204" pitchFamily="50" charset="-128"/>
                  <a:ea typeface="Meiryo UI" panose="020B0604030504040204" pitchFamily="50" charset="-128"/>
                </a:rPr>
                <a:t>移行</a:t>
              </a:r>
              <a:r>
                <a:rPr lang="zh-CN" altLang="en-US" sz="1200" dirty="0">
                  <a:solidFill>
                    <a:prstClr val="black"/>
                  </a:solidFill>
                  <a:latin typeface="Meiryo UI" panose="020B0604030504040204" pitchFamily="50" charset="-128"/>
                  <a:ea typeface="Meiryo UI" panose="020B0604030504040204" pitchFamily="50" charset="-128"/>
                </a:rPr>
                <a:t>支援支援　　 ：</a:t>
              </a:r>
              <a:r>
                <a:rPr lang="en-US" altLang="ja-JP" sz="1200" u="sng" dirty="0" smtClean="0">
                  <a:solidFill>
                    <a:srgbClr val="FF0000"/>
                  </a:solidFill>
                  <a:latin typeface="Meiryo UI" panose="020B0604030504040204" pitchFamily="50" charset="-128"/>
                  <a:ea typeface="Meiryo UI" panose="020B0604030504040204" pitchFamily="50" charset="-128"/>
                </a:rPr>
                <a:t>1,907</a:t>
              </a:r>
              <a:r>
                <a:rPr lang="zh-CN" altLang="en-US" sz="1200" dirty="0" smtClean="0">
                  <a:solidFill>
                    <a:prstClr val="black"/>
                  </a:solidFill>
                  <a:latin typeface="Meiryo UI" panose="020B0604030504040204" pitchFamily="50" charset="-128"/>
                  <a:ea typeface="Meiryo UI" panose="020B0604030504040204" pitchFamily="50" charset="-128"/>
                </a:rPr>
                <a:t>人</a:t>
              </a:r>
              <a:r>
                <a:rPr lang="ja-JP" altLang="en-US" sz="1200" dirty="0" smtClean="0">
                  <a:solidFill>
                    <a:prstClr val="black"/>
                  </a:solidFill>
                  <a:latin typeface="Meiryo UI" panose="020B0604030504040204" pitchFamily="50" charset="-128"/>
                  <a:ea typeface="Meiryo UI" panose="020B0604030504040204" pitchFamily="50" charset="-128"/>
                </a:rPr>
                <a:t>以上</a:t>
              </a:r>
              <a:endParaRPr lang="zh-CN" altLang="en-US" sz="1200" dirty="0">
                <a:solidFill>
                  <a:prstClr val="black"/>
                </a:solidFill>
                <a:latin typeface="Meiryo UI" panose="020B0604030504040204" pitchFamily="50" charset="-128"/>
                <a:ea typeface="Meiryo UI" panose="020B0604030504040204" pitchFamily="50" charset="-128"/>
              </a:endParaRPr>
            </a:p>
            <a:p>
              <a:r>
                <a:rPr lang="zh-CN" altLang="en-US"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lang="zh-CN" altLang="en-US" sz="1200" dirty="0" smtClean="0">
                  <a:solidFill>
                    <a:prstClr val="black"/>
                  </a:solidFill>
                  <a:latin typeface="Meiryo UI" panose="020B0604030504040204" pitchFamily="50" charset="-128"/>
                  <a:ea typeface="Meiryo UI" panose="020B0604030504040204" pitchFamily="50" charset="-128"/>
                </a:rPr>
                <a:t>就労</a:t>
              </a:r>
              <a:r>
                <a:rPr lang="zh-CN" altLang="en-US" sz="1200" dirty="0">
                  <a:solidFill>
                    <a:prstClr val="black"/>
                  </a:solidFill>
                  <a:latin typeface="Meiryo UI" panose="020B0604030504040204" pitchFamily="50" charset="-128"/>
                  <a:ea typeface="Meiryo UI" panose="020B0604030504040204" pitchFamily="50" charset="-128"/>
                </a:rPr>
                <a:t>継続支援</a:t>
              </a:r>
              <a:r>
                <a:rPr lang="en-US" altLang="zh-CN" sz="1200" dirty="0">
                  <a:solidFill>
                    <a:prstClr val="black"/>
                  </a:solidFill>
                  <a:latin typeface="Meiryo UI" panose="020B0604030504040204" pitchFamily="50" charset="-128"/>
                  <a:ea typeface="Meiryo UI" panose="020B0604030504040204" pitchFamily="50" charset="-128"/>
                </a:rPr>
                <a:t>A</a:t>
              </a:r>
              <a:r>
                <a:rPr lang="zh-CN" altLang="en-US" sz="1200" dirty="0">
                  <a:solidFill>
                    <a:prstClr val="black"/>
                  </a:solidFill>
                  <a:latin typeface="Meiryo UI" panose="020B0604030504040204" pitchFamily="50" charset="-128"/>
                  <a:ea typeface="Meiryo UI" panose="020B0604030504040204" pitchFamily="50" charset="-128"/>
                </a:rPr>
                <a:t>型：   </a:t>
              </a:r>
              <a:r>
                <a:rPr lang="en-US" altLang="ja-JP" sz="1200" u="sng" dirty="0" smtClean="0">
                  <a:solidFill>
                    <a:srgbClr val="FF0000"/>
                  </a:solidFill>
                  <a:latin typeface="Meiryo UI" panose="020B0604030504040204" pitchFamily="50" charset="-128"/>
                  <a:ea typeface="Meiryo UI" panose="020B0604030504040204" pitchFamily="50" charset="-128"/>
                </a:rPr>
                <a:t>505</a:t>
              </a:r>
              <a:r>
                <a:rPr lang="zh-CN" altLang="en-US" sz="1200" dirty="0" smtClean="0">
                  <a:solidFill>
                    <a:prstClr val="black"/>
                  </a:solidFill>
                  <a:latin typeface="Meiryo UI" panose="020B0604030504040204" pitchFamily="50" charset="-128"/>
                  <a:ea typeface="Meiryo UI" panose="020B0604030504040204" pitchFamily="50" charset="-128"/>
                </a:rPr>
                <a:t>人</a:t>
              </a:r>
              <a:r>
                <a:rPr lang="ja-JP" altLang="en-US" sz="1200" dirty="0">
                  <a:solidFill>
                    <a:prstClr val="black"/>
                  </a:solidFill>
                  <a:latin typeface="Meiryo UI" panose="020B0604030504040204" pitchFamily="50" charset="-128"/>
                  <a:ea typeface="Meiryo UI" panose="020B0604030504040204" pitchFamily="50" charset="-128"/>
                </a:rPr>
                <a:t>以上</a:t>
              </a:r>
              <a:endParaRPr lang="zh-CN" altLang="en-US" sz="1200" dirty="0">
                <a:solidFill>
                  <a:prstClr val="black"/>
                </a:solidFill>
                <a:latin typeface="Meiryo UI" panose="020B0604030504040204" pitchFamily="50" charset="-128"/>
                <a:ea typeface="Meiryo UI" panose="020B0604030504040204" pitchFamily="50" charset="-128"/>
              </a:endParaRPr>
            </a:p>
            <a:p>
              <a:r>
                <a:rPr lang="zh-CN" altLang="en-US"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lang="zh-CN" altLang="en-US" sz="1200" dirty="0" smtClean="0">
                  <a:solidFill>
                    <a:prstClr val="black"/>
                  </a:solidFill>
                  <a:latin typeface="Meiryo UI" panose="020B0604030504040204" pitchFamily="50" charset="-128"/>
                  <a:ea typeface="Meiryo UI" panose="020B0604030504040204" pitchFamily="50" charset="-128"/>
                </a:rPr>
                <a:t>就労</a:t>
              </a:r>
              <a:r>
                <a:rPr lang="zh-CN" altLang="en-US" sz="1200" dirty="0">
                  <a:solidFill>
                    <a:prstClr val="black"/>
                  </a:solidFill>
                  <a:latin typeface="Meiryo UI" panose="020B0604030504040204" pitchFamily="50" charset="-128"/>
                  <a:ea typeface="Meiryo UI" panose="020B0604030504040204" pitchFamily="50" charset="-128"/>
                </a:rPr>
                <a:t>継続支援</a:t>
              </a:r>
              <a:r>
                <a:rPr lang="en-US" altLang="zh-CN" sz="1200" dirty="0">
                  <a:solidFill>
                    <a:prstClr val="black"/>
                  </a:solidFill>
                  <a:latin typeface="Meiryo UI" panose="020B0604030504040204" pitchFamily="50" charset="-128"/>
                  <a:ea typeface="Meiryo UI" panose="020B0604030504040204" pitchFamily="50" charset="-128"/>
                </a:rPr>
                <a:t>B</a:t>
              </a:r>
              <a:r>
                <a:rPr lang="zh-CN" altLang="en-US" sz="1200" dirty="0">
                  <a:solidFill>
                    <a:prstClr val="black"/>
                  </a:solidFill>
                  <a:latin typeface="Meiryo UI" panose="020B0604030504040204" pitchFamily="50" charset="-128"/>
                  <a:ea typeface="Meiryo UI" panose="020B0604030504040204" pitchFamily="50" charset="-128"/>
                </a:rPr>
                <a:t>型：   </a:t>
              </a:r>
              <a:r>
                <a:rPr lang="en-US" altLang="ja-JP" sz="1200" u="sng" dirty="0" smtClean="0">
                  <a:solidFill>
                    <a:srgbClr val="FF0000"/>
                  </a:solidFill>
                  <a:latin typeface="Meiryo UI" panose="020B0604030504040204" pitchFamily="50" charset="-128"/>
                  <a:ea typeface="Meiryo UI" panose="020B0604030504040204" pitchFamily="50" charset="-128"/>
                </a:rPr>
                <a:t>284</a:t>
              </a:r>
              <a:r>
                <a:rPr lang="zh-CN" altLang="en-US" sz="1200" dirty="0" smtClean="0">
                  <a:solidFill>
                    <a:prstClr val="black"/>
                  </a:solidFill>
                  <a:latin typeface="Meiryo UI" panose="020B0604030504040204" pitchFamily="50" charset="-128"/>
                  <a:ea typeface="Meiryo UI" panose="020B0604030504040204" pitchFamily="50" charset="-128"/>
                </a:rPr>
                <a:t>人</a:t>
              </a:r>
              <a:r>
                <a:rPr lang="ja-JP" altLang="en-US" sz="1200" dirty="0">
                  <a:solidFill>
                    <a:prstClr val="black"/>
                  </a:solidFill>
                  <a:latin typeface="Meiryo UI" panose="020B0604030504040204" pitchFamily="50" charset="-128"/>
                  <a:ea typeface="Meiryo UI" panose="020B0604030504040204" pitchFamily="50" charset="-128"/>
                </a:rPr>
                <a:t>以上</a:t>
              </a:r>
              <a:endParaRPr lang="zh-CN" altLang="en-US" sz="1200" dirty="0">
                <a:solidFill>
                  <a:prstClr val="black"/>
                </a:solidFill>
                <a:latin typeface="Meiryo UI" panose="020B0604030504040204" pitchFamily="50" charset="-128"/>
                <a:ea typeface="Meiryo UI" panose="020B0604030504040204" pitchFamily="50" charset="-128"/>
              </a:endParaRPr>
            </a:p>
          </p:txBody>
        </p:sp>
        <p:sp>
          <p:nvSpPr>
            <p:cNvPr id="6" name="大かっこ 5"/>
            <p:cNvSpPr/>
            <p:nvPr/>
          </p:nvSpPr>
          <p:spPr>
            <a:xfrm>
              <a:off x="294162" y="5784318"/>
              <a:ext cx="2615739" cy="57954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53A43A83-E9C8-45EF-8B65-A9E2754A0758}"/>
                </a:ext>
              </a:extLst>
            </p:cNvPr>
            <p:cNvSpPr/>
            <p:nvPr/>
          </p:nvSpPr>
          <p:spPr>
            <a:xfrm>
              <a:off x="3546029" y="5342239"/>
              <a:ext cx="5433165" cy="1041361"/>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就労定着支援</a:t>
              </a:r>
              <a:r>
                <a:rPr lang="en-US" altLang="ja-JP" sz="1200" b="1" dirty="0">
                  <a:solidFill>
                    <a:prstClr val="black"/>
                  </a:solidFill>
                  <a:latin typeface="Meiryo UI" panose="020B0604030504040204" pitchFamily="50" charset="-128"/>
                  <a:ea typeface="Meiryo UI" panose="020B0604030504040204" pitchFamily="50" charset="-128"/>
                </a:rPr>
                <a:t>】</a:t>
              </a: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就労移行支援事業所等を通じた一般就労への</a:t>
              </a:r>
              <a:r>
                <a:rPr lang="ja-JP" altLang="en-US" sz="1200" dirty="0" smtClean="0">
                  <a:solidFill>
                    <a:prstClr val="black"/>
                  </a:solidFill>
                  <a:latin typeface="Meiryo UI" panose="020B0604030504040204" pitchFamily="50" charset="-128"/>
                  <a:ea typeface="Meiryo UI" panose="020B0604030504040204" pitchFamily="50" charset="-128"/>
                </a:rPr>
                <a:t>移行者の</a:t>
              </a:r>
              <a:r>
                <a:rPr lang="ja-JP" altLang="en-US" sz="1200" dirty="0">
                  <a:solidFill>
                    <a:prstClr val="black"/>
                  </a:solidFill>
                  <a:latin typeface="Meiryo UI" panose="020B0604030504040204" pitchFamily="50" charset="-128"/>
                  <a:ea typeface="Meiryo UI" panose="020B0604030504040204" pitchFamily="50" charset="-128"/>
                </a:rPr>
                <a:t>うち</a:t>
              </a:r>
              <a:r>
                <a:rPr lang="ja-JP" altLang="en-US" sz="1200" dirty="0" smtClean="0">
                  <a:solidFill>
                    <a:prstClr val="black"/>
                  </a:solidFill>
                  <a:latin typeface="Meiryo UI" panose="020B0604030504040204" pitchFamily="50" charset="-128"/>
                  <a:ea typeface="Meiryo UI" panose="020B0604030504040204" pitchFamily="50" charset="-128"/>
                </a:rPr>
                <a:t>７割が</a:t>
              </a:r>
              <a:r>
                <a:rPr lang="ja-JP" altLang="en-US" sz="1200" dirty="0">
                  <a:solidFill>
                    <a:prstClr val="black"/>
                  </a:solidFill>
                  <a:latin typeface="Meiryo UI" panose="020B0604030504040204" pitchFamily="50" charset="-128"/>
                  <a:ea typeface="Meiryo UI" panose="020B0604030504040204" pitchFamily="50" charset="-128"/>
                </a:rPr>
                <a:t>就労定着支援事業所を利用</a:t>
              </a:r>
              <a:endParaRPr lang="en-US" altLang="zh-CN"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就労定着支援事業所のうち、就労定着率が８割以上の事業所を全体の７割以上</a:t>
              </a:r>
            </a:p>
          </p:txBody>
        </p:sp>
        <p:sp>
          <p:nvSpPr>
            <p:cNvPr id="27" name="角丸四角形 55">
              <a:extLst>
                <a:ext uri="{FF2B5EF4-FFF2-40B4-BE49-F238E27FC236}">
                  <a16:creationId xmlns:a16="http://schemas.microsoft.com/office/drawing/2014/main" id="{23215386-69E4-4AC2-AC65-2D4F05FF0B63}"/>
                </a:ext>
              </a:extLst>
            </p:cNvPr>
            <p:cNvSpPr/>
            <p:nvPr/>
          </p:nvSpPr>
          <p:spPr>
            <a:xfrm>
              <a:off x="173456" y="5117784"/>
              <a:ext cx="3350793" cy="230593"/>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次期計画の主な成果目標</a:t>
              </a:r>
              <a:r>
                <a:rPr lang="ja-JP" altLang="en-US" sz="1000" b="1" dirty="0">
                  <a:solidFill>
                    <a:prstClr val="white"/>
                  </a:solidFill>
                  <a:latin typeface="Meiryo UI" panose="020B0604030504040204" pitchFamily="50" charset="-128"/>
                  <a:ea typeface="Meiryo UI" panose="020B0604030504040204" pitchFamily="50" charset="-128"/>
                </a:rPr>
                <a:t>（</a:t>
              </a:r>
              <a:r>
                <a:rPr lang="en-US" altLang="ja-JP" sz="1000" b="1" dirty="0">
                  <a:solidFill>
                    <a:prstClr val="white"/>
                  </a:solidFill>
                  <a:latin typeface="Meiryo UI" panose="020B0604030504040204" pitchFamily="50" charset="-128"/>
                  <a:ea typeface="Meiryo UI" panose="020B0604030504040204" pitchFamily="50" charset="-128"/>
                </a:rPr>
                <a:t>R5</a:t>
              </a:r>
              <a:r>
                <a:rPr lang="ja-JP" altLang="en-US" sz="1000" b="1" dirty="0">
                  <a:solidFill>
                    <a:prstClr val="white"/>
                  </a:solidFill>
                  <a:latin typeface="Meiryo UI" panose="020B0604030504040204" pitchFamily="50" charset="-128"/>
                  <a:ea typeface="Meiryo UI" panose="020B0604030504040204" pitchFamily="50" charset="-128"/>
                </a:rPr>
                <a:t>年度</a:t>
              </a:r>
              <a:r>
                <a:rPr lang="ja-JP" altLang="en-US" sz="1000" b="1" dirty="0" smtClean="0">
                  <a:solidFill>
                    <a:prstClr val="white"/>
                  </a:solidFill>
                  <a:latin typeface="Meiryo UI" panose="020B0604030504040204" pitchFamily="50" charset="-128"/>
                  <a:ea typeface="Meiryo UI" panose="020B0604030504040204" pitchFamily="50" charset="-128"/>
                </a:rPr>
                <a:t>）</a:t>
              </a:r>
              <a:r>
                <a:rPr lang="en-US" altLang="ja-JP" sz="1000" b="1" u="sng" dirty="0" smtClean="0">
                  <a:solidFill>
                    <a:srgbClr val="FF0000"/>
                  </a:solidFill>
                  <a:latin typeface="Meiryo UI" panose="020B0604030504040204" pitchFamily="50" charset="-128"/>
                  <a:ea typeface="Meiryo UI" panose="020B0604030504040204" pitchFamily="50" charset="-128"/>
                </a:rPr>
                <a:t>R3.1</a:t>
              </a:r>
              <a:r>
                <a:rPr lang="ja-JP" altLang="en-US" sz="1000" b="1" u="sng" dirty="0" smtClean="0">
                  <a:solidFill>
                    <a:srgbClr val="FF0000"/>
                  </a:solidFill>
                  <a:latin typeface="Meiryo UI" panose="020B0604030504040204" pitchFamily="50" charset="-128"/>
                  <a:ea typeface="Meiryo UI" panose="020B0604030504040204" pitchFamily="50" charset="-128"/>
                </a:rPr>
                <a:t>月時点</a:t>
              </a:r>
              <a:endParaRPr lang="ja-JP" altLang="en-US" sz="1000" b="1" u="sng" dirty="0">
                <a:solidFill>
                  <a:srgbClr val="FF0000"/>
                </a:solidFill>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134633" y="895908"/>
            <a:ext cx="3782544" cy="4396927"/>
            <a:chOff x="134633" y="781608"/>
            <a:chExt cx="3782544" cy="4396927"/>
          </a:xfrm>
        </p:grpSpPr>
        <p:grpSp>
          <p:nvGrpSpPr>
            <p:cNvPr id="2" name="グループ化 1"/>
            <p:cNvGrpSpPr/>
            <p:nvPr/>
          </p:nvGrpSpPr>
          <p:grpSpPr>
            <a:xfrm>
              <a:off x="134633" y="781608"/>
              <a:ext cx="3782544" cy="4396927"/>
              <a:chOff x="59693" y="731911"/>
              <a:chExt cx="3060002" cy="4396927"/>
            </a:xfrm>
          </p:grpSpPr>
          <p:sp>
            <p:nvSpPr>
              <p:cNvPr id="24" name="正方形/長方形 23">
                <a:extLst>
                  <a:ext uri="{FF2B5EF4-FFF2-40B4-BE49-F238E27FC236}">
                    <a16:creationId xmlns:a16="http://schemas.microsoft.com/office/drawing/2014/main" id="{53A43A83-E9C8-45EF-8B65-A9E2754A0758}"/>
                  </a:ext>
                </a:extLst>
              </p:cNvPr>
              <p:cNvSpPr/>
              <p:nvPr/>
            </p:nvSpPr>
            <p:spPr>
              <a:xfrm>
                <a:off x="59694" y="2109926"/>
                <a:ext cx="3060000" cy="832774"/>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ja-JP" altLang="en-US" sz="1150" dirty="0">
                    <a:solidFill>
                      <a:prstClr val="black"/>
                    </a:solidFill>
                    <a:latin typeface="Meiryo UI" panose="020B0604030504040204" pitchFamily="50" charset="-128"/>
                    <a:ea typeface="Meiryo UI" panose="020B0604030504040204" pitchFamily="50" charset="-128"/>
                  </a:rPr>
                  <a:t>・アドバイザー派遣：</a:t>
                </a:r>
                <a:r>
                  <a:rPr lang="en-US" altLang="ja-JP" sz="1150" dirty="0">
                    <a:solidFill>
                      <a:prstClr val="black"/>
                    </a:solidFill>
                    <a:latin typeface="Meiryo UI" panose="020B0604030504040204" pitchFamily="50" charset="-128"/>
                    <a:ea typeface="Meiryo UI" panose="020B0604030504040204" pitchFamily="50" charset="-128"/>
                  </a:rPr>
                  <a:t>49</a:t>
                </a:r>
                <a:r>
                  <a:rPr lang="ja-JP" altLang="en-US" sz="1150" dirty="0">
                    <a:solidFill>
                      <a:prstClr val="black"/>
                    </a:solidFill>
                    <a:latin typeface="Meiryo UI" panose="020B0604030504040204" pitchFamily="50" charset="-128"/>
                    <a:ea typeface="Meiryo UI" panose="020B0604030504040204" pitchFamily="50" charset="-128"/>
                  </a:rPr>
                  <a:t>事業所</a:t>
                </a:r>
                <a:endParaRPr lang="en-US" altLang="ja-JP" sz="1150" dirty="0">
                  <a:solidFill>
                    <a:prstClr val="black"/>
                  </a:solidFill>
                  <a:latin typeface="Meiryo UI" panose="020B0604030504040204" pitchFamily="50" charset="-128"/>
                  <a:ea typeface="Meiryo UI" panose="020B0604030504040204" pitchFamily="50" charset="-128"/>
                </a:endParaRPr>
              </a:p>
              <a:p>
                <a:pPr marL="809625" indent="-809625"/>
                <a:r>
                  <a:rPr lang="ja-JP" altLang="en-US" sz="1150" dirty="0">
                    <a:solidFill>
                      <a:prstClr val="black"/>
                    </a:solidFill>
                    <a:latin typeface="Meiryo UI" panose="020B0604030504040204" pitchFamily="50" charset="-128"/>
                    <a:ea typeface="Meiryo UI" panose="020B0604030504040204" pitchFamily="50" charset="-128"/>
                  </a:rPr>
                  <a:t>・研修事業：</a:t>
                </a:r>
                <a:r>
                  <a:rPr lang="en-US" altLang="zh-TW" sz="1150" dirty="0">
                    <a:solidFill>
                      <a:prstClr val="black"/>
                    </a:solidFill>
                    <a:latin typeface="Meiryo UI" panose="020B0604030504040204" pitchFamily="50" charset="-128"/>
                    <a:ea typeface="Meiryo UI" panose="020B0604030504040204" pitchFamily="50" charset="-128"/>
                  </a:rPr>
                  <a:t>673</a:t>
                </a:r>
                <a:r>
                  <a:rPr lang="zh-TW" altLang="en-US" sz="1150" dirty="0">
                    <a:solidFill>
                      <a:prstClr val="black"/>
                    </a:solidFill>
                    <a:latin typeface="Meiryo UI" panose="020B0604030504040204" pitchFamily="50" charset="-128"/>
                    <a:ea typeface="Meiryo UI" panose="020B0604030504040204" pitchFamily="50" charset="-128"/>
                  </a:rPr>
                  <a:t>事業所受講</a:t>
                </a:r>
                <a:r>
                  <a:rPr lang="ja-JP" altLang="en-US" sz="1150" dirty="0">
                    <a:solidFill>
                      <a:prstClr val="black"/>
                    </a:solidFill>
                    <a:latin typeface="Meiryo UI" panose="020B0604030504040204" pitchFamily="50" charset="-128"/>
                    <a:ea typeface="Meiryo UI" panose="020B0604030504040204" pitchFamily="50" charset="-128"/>
                  </a:rPr>
                  <a:t>　基礎研修、実習、アドバイザー派遣報告会等</a:t>
                </a:r>
                <a:endParaRPr lang="en-US" altLang="ja-JP" sz="1150" dirty="0">
                  <a:solidFill>
                    <a:prstClr val="black"/>
                  </a:solidFill>
                  <a:latin typeface="Meiryo UI" panose="020B0604030504040204" pitchFamily="50" charset="-128"/>
                  <a:ea typeface="Meiryo UI" panose="020B0604030504040204" pitchFamily="50" charset="-128"/>
                </a:endParaRPr>
              </a:p>
              <a:p>
                <a:r>
                  <a:rPr lang="ja-JP" altLang="en-US" sz="1150" dirty="0">
                    <a:solidFill>
                      <a:prstClr val="black"/>
                    </a:solidFill>
                    <a:latin typeface="Meiryo UI" panose="020B0604030504040204" pitchFamily="50" charset="-128"/>
                    <a:ea typeface="Meiryo UI" panose="020B0604030504040204" pitchFamily="50" charset="-128"/>
                  </a:rPr>
                  <a:t>全事業所の概ね</a:t>
                </a:r>
                <a:r>
                  <a:rPr lang="en-US" altLang="ja-JP" sz="1150" dirty="0">
                    <a:solidFill>
                      <a:prstClr val="black"/>
                    </a:solidFill>
                    <a:latin typeface="Meiryo UI" panose="020B0604030504040204" pitchFamily="50" charset="-128"/>
                    <a:ea typeface="Meiryo UI" panose="020B0604030504040204" pitchFamily="50" charset="-128"/>
                  </a:rPr>
                  <a:t>4</a:t>
                </a:r>
                <a:r>
                  <a:rPr lang="ja-JP" altLang="en-US" sz="1150" dirty="0">
                    <a:solidFill>
                      <a:prstClr val="black"/>
                    </a:solidFill>
                    <a:latin typeface="Meiryo UI" panose="020B0604030504040204" pitchFamily="50" charset="-128"/>
                    <a:ea typeface="Meiryo UI" panose="020B0604030504040204" pitchFamily="50" charset="-128"/>
                  </a:rPr>
                  <a:t>割に何らかの支援力向上の取組みを実施</a:t>
                </a:r>
                <a:endParaRPr lang="en-US" altLang="ja-JP" sz="1150" dirty="0">
                  <a:solidFill>
                    <a:prstClr val="black"/>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3A43A83-E9C8-45EF-8B65-A9E2754A0758}"/>
                  </a:ext>
                </a:extLst>
              </p:cNvPr>
              <p:cNvSpPr/>
              <p:nvPr/>
            </p:nvSpPr>
            <p:spPr>
              <a:xfrm>
                <a:off x="59694" y="925700"/>
                <a:ext cx="3060000" cy="792000"/>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200" dirty="0">
                    <a:solidFill>
                      <a:prstClr val="black"/>
                    </a:solidFill>
                    <a:latin typeface="Meiryo UI" panose="020B0604030504040204" pitchFamily="50" charset="-128"/>
                    <a:ea typeface="Meiryo UI" panose="020B0604030504040204" pitchFamily="50" charset="-128"/>
                  </a:rPr>
                  <a:t>⑴福祉施設からの一般就労者数</a:t>
                </a:r>
                <a:r>
                  <a:rPr lang="en-US" altLang="ja-JP" sz="1200" dirty="0">
                    <a:solidFill>
                      <a:prstClr val="black"/>
                    </a:solidFill>
                    <a:latin typeface="Meiryo UI" panose="020B0604030504040204" pitchFamily="50" charset="-128"/>
                    <a:ea typeface="Meiryo UI" panose="020B0604030504040204" pitchFamily="50" charset="-128"/>
                  </a:rPr>
                  <a:t>1,700</a:t>
                </a:r>
                <a:r>
                  <a:rPr lang="ja-JP" altLang="en-US" sz="1200" dirty="0">
                    <a:solidFill>
                      <a:prstClr val="black"/>
                    </a:solidFill>
                    <a:latin typeface="Meiryo UI" panose="020B0604030504040204" pitchFamily="50" charset="-128"/>
                    <a:ea typeface="Meiryo UI" panose="020B0604030504040204" pitchFamily="50" charset="-128"/>
                  </a:rPr>
                  <a:t>人以上</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⑵就労移行支援事業所の利用者数</a:t>
                </a:r>
                <a:r>
                  <a:rPr lang="en-US" altLang="ja-JP" sz="1200" dirty="0">
                    <a:solidFill>
                      <a:prstClr val="black"/>
                    </a:solidFill>
                    <a:latin typeface="Meiryo UI" panose="020B0604030504040204" pitchFamily="50" charset="-128"/>
                    <a:ea typeface="Meiryo UI" panose="020B0604030504040204" pitchFamily="50" charset="-128"/>
                  </a:rPr>
                  <a:t>3,777</a:t>
                </a:r>
                <a:r>
                  <a:rPr lang="ja-JP" altLang="en-US" sz="1200" dirty="0">
                    <a:solidFill>
                      <a:prstClr val="black"/>
                    </a:solidFill>
                    <a:latin typeface="Meiryo UI" panose="020B0604030504040204" pitchFamily="50" charset="-128"/>
                    <a:ea typeface="Meiryo UI" panose="020B0604030504040204" pitchFamily="50" charset="-128"/>
                  </a:rPr>
                  <a:t>人以上</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⑶就労移行支援事業所毎の移行率</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割以上を</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％以上</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⑷就労実績のない就労移行支援事業所を「０」　</a:t>
                </a:r>
              </a:p>
            </p:txBody>
          </p:sp>
          <p:sp>
            <p:nvSpPr>
              <p:cNvPr id="21" name="二等辺三角形 20"/>
              <p:cNvSpPr/>
              <p:nvPr/>
            </p:nvSpPr>
            <p:spPr>
              <a:xfrm rot="10800000">
                <a:off x="1665749" y="1825463"/>
                <a:ext cx="1319937" cy="180000"/>
              </a:xfrm>
              <a:prstGeom prst="triangle">
                <a:avLst/>
              </a:prstGeom>
              <a:solidFill>
                <a:srgbClr val="3333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角丸四角形 55">
                <a:extLst>
                  <a:ext uri="{FF2B5EF4-FFF2-40B4-BE49-F238E27FC236}">
                    <a16:creationId xmlns:a16="http://schemas.microsoft.com/office/drawing/2014/main" id="{23215386-69E4-4AC2-AC65-2D4F05FF0B63}"/>
                  </a:ext>
                </a:extLst>
              </p:cNvPr>
              <p:cNvSpPr/>
              <p:nvPr/>
            </p:nvSpPr>
            <p:spPr>
              <a:xfrm>
                <a:off x="59693" y="731911"/>
                <a:ext cx="2742130" cy="18963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prstClr val="white"/>
                    </a:solidFill>
                    <a:latin typeface="Meiryo UI" panose="020B0604030504040204" pitchFamily="50" charset="-128"/>
                    <a:ea typeface="Meiryo UI" panose="020B0604030504040204" pitchFamily="50" charset="-128"/>
                  </a:rPr>
                  <a:t>現行計画における成果目標（</a:t>
                </a:r>
                <a:r>
                  <a:rPr lang="en-US" altLang="ja-JP" sz="1200" b="1" dirty="0">
                    <a:solidFill>
                      <a:prstClr val="white"/>
                    </a:solidFill>
                    <a:latin typeface="Meiryo UI" panose="020B0604030504040204" pitchFamily="50" charset="-128"/>
                    <a:ea typeface="Meiryo UI" panose="020B0604030504040204" pitchFamily="50" charset="-128"/>
                  </a:rPr>
                  <a:t>R2</a:t>
                </a:r>
                <a:r>
                  <a:rPr lang="ja-JP" altLang="en-US" sz="1200" b="1" dirty="0">
                    <a:solidFill>
                      <a:prstClr val="white"/>
                    </a:solidFill>
                    <a:latin typeface="Meiryo UI" panose="020B0604030504040204" pitchFamily="50" charset="-128"/>
                    <a:ea typeface="Meiryo UI" panose="020B0604030504040204" pitchFamily="50" charset="-128"/>
                  </a:rPr>
                  <a:t>年度）</a:t>
                </a:r>
              </a:p>
            </p:txBody>
          </p:sp>
          <p:sp>
            <p:nvSpPr>
              <p:cNvPr id="22" name="正方形/長方形 21">
                <a:extLst>
                  <a:ext uri="{FF2B5EF4-FFF2-40B4-BE49-F238E27FC236}">
                    <a16:creationId xmlns:a16="http://schemas.microsoft.com/office/drawing/2014/main" id="{53A43A83-E9C8-45EF-8B65-A9E2754A0758}"/>
                  </a:ext>
                </a:extLst>
              </p:cNvPr>
              <p:cNvSpPr/>
              <p:nvPr/>
            </p:nvSpPr>
            <p:spPr>
              <a:xfrm>
                <a:off x="68226" y="3324535"/>
                <a:ext cx="3051469" cy="1804303"/>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ja-JP" altLang="en-US" sz="1400" dirty="0">
                    <a:solidFill>
                      <a:prstClr val="black"/>
                    </a:solidFill>
                    <a:latin typeface="Meiryo UI" panose="020B0604030504040204" pitchFamily="50" charset="-128"/>
                    <a:ea typeface="Meiryo UI" panose="020B0604030504040204" pitchFamily="50" charset="-128"/>
                  </a:rPr>
                  <a:t>⑴福祉施設からの一般就労者数</a:t>
                </a:r>
                <a:endParaRPr lang="en-US" altLang="ja-JP" sz="1400" dirty="0">
                  <a:solidFill>
                    <a:prstClr val="black"/>
                  </a:solidFill>
                  <a:latin typeface="Meiryo UI" panose="020B0604030504040204" pitchFamily="50" charset="-128"/>
                  <a:ea typeface="Meiryo UI" panose="020B0604030504040204" pitchFamily="50" charset="-128"/>
                </a:endParaRPr>
              </a:p>
              <a:p>
                <a:pPr algn="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2,140</a:t>
                </a:r>
                <a:r>
                  <a:rPr lang="ja-JP" altLang="en-US" sz="1400" b="1" dirty="0">
                    <a:solidFill>
                      <a:prstClr val="black"/>
                    </a:solidFill>
                    <a:latin typeface="Meiryo UI" panose="020B0604030504040204" pitchFamily="50" charset="-128"/>
                    <a:ea typeface="Meiryo UI" panose="020B0604030504040204" pitchFamily="50" charset="-128"/>
                  </a:rPr>
                  <a:t>人　達成</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⑵就労移行支援事業所の利用者数</a:t>
                </a:r>
                <a:endParaRPr lang="en-US" altLang="ja-JP" sz="1400" dirty="0">
                  <a:solidFill>
                    <a:prstClr val="black"/>
                  </a:solidFill>
                  <a:latin typeface="Meiryo UI" panose="020B0604030504040204" pitchFamily="50" charset="-128"/>
                  <a:ea typeface="Meiryo UI" panose="020B0604030504040204" pitchFamily="50" charset="-128"/>
                </a:endParaRPr>
              </a:p>
              <a:p>
                <a:pPr algn="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rPr>
                  <a:t>3,760</a:t>
                </a:r>
                <a:r>
                  <a:rPr lang="ja-JP" altLang="en-US" sz="1400" b="1" dirty="0">
                    <a:solidFill>
                      <a:prstClr val="black"/>
                    </a:solidFill>
                    <a:latin typeface="Meiryo UI" panose="020B0604030504040204" pitchFamily="50" charset="-128"/>
                    <a:ea typeface="Meiryo UI" panose="020B0604030504040204" pitchFamily="50" charset="-128"/>
                  </a:rPr>
                  <a:t>人　達成</a:t>
                </a:r>
                <a:endParaRPr lang="en-US" altLang="ja-JP" sz="1400" b="1"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⑶就労移行支援事業所毎の移行率</a:t>
                </a:r>
                <a:r>
                  <a:rPr lang="en-US" altLang="ja-JP" sz="1400" dirty="0">
                    <a:solidFill>
                      <a:prstClr val="black"/>
                    </a:solidFill>
                    <a:latin typeface="Meiryo UI" panose="020B0604030504040204" pitchFamily="50" charset="-128"/>
                    <a:ea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rPr>
                  <a:t>割以上</a:t>
                </a:r>
                <a:endParaRPr lang="en-US" altLang="ja-JP" sz="1400" dirty="0">
                  <a:solidFill>
                    <a:prstClr val="black"/>
                  </a:solidFill>
                  <a:latin typeface="Meiryo UI" panose="020B0604030504040204" pitchFamily="50" charset="-128"/>
                  <a:ea typeface="Meiryo UI" panose="020B0604030504040204" pitchFamily="50" charset="-128"/>
                </a:endParaRPr>
              </a:p>
              <a:p>
                <a:pPr algn="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54.1%</a:t>
                </a:r>
                <a:r>
                  <a:rPr lang="ja-JP" altLang="en-US" sz="1400" b="1" dirty="0">
                    <a:solidFill>
                      <a:prstClr val="black"/>
                    </a:solidFill>
                    <a:latin typeface="Meiryo UI" panose="020B0604030504040204" pitchFamily="50" charset="-128"/>
                    <a:ea typeface="Meiryo UI" panose="020B0604030504040204" pitchFamily="50" charset="-128"/>
                  </a:rPr>
                  <a:t>　達成</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⑷就労実績のない就労移行支援事業所「０」</a:t>
                </a:r>
                <a:endParaRPr lang="en-US" altLang="ja-JP" sz="1400" dirty="0">
                  <a:solidFill>
                    <a:prstClr val="black"/>
                  </a:solidFill>
                  <a:latin typeface="Meiryo UI" panose="020B0604030504040204" pitchFamily="50" charset="-128"/>
                  <a:ea typeface="Meiryo UI" panose="020B0604030504040204" pitchFamily="50" charset="-128"/>
                </a:endParaRPr>
              </a:p>
              <a:p>
                <a:pPr algn="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65</a:t>
                </a:r>
                <a:r>
                  <a:rPr lang="ja-JP" altLang="en-US" sz="1400" b="1" dirty="0">
                    <a:solidFill>
                      <a:prstClr val="black"/>
                    </a:solidFill>
                    <a:latin typeface="Meiryo UI" panose="020B0604030504040204" pitchFamily="50" charset="-128"/>
                    <a:ea typeface="Meiryo UI" panose="020B0604030504040204" pitchFamily="50" charset="-128"/>
                  </a:rPr>
                  <a:t>カ所　未達</a:t>
                </a:r>
              </a:p>
            </p:txBody>
          </p:sp>
          <p:sp>
            <p:nvSpPr>
              <p:cNvPr id="23" name="角丸四角形 55">
                <a:extLst>
                  <a:ext uri="{FF2B5EF4-FFF2-40B4-BE49-F238E27FC236}">
                    <a16:creationId xmlns:a16="http://schemas.microsoft.com/office/drawing/2014/main" id="{23215386-69E4-4AC2-AC65-2D4F05FF0B63}"/>
                  </a:ext>
                </a:extLst>
              </p:cNvPr>
              <p:cNvSpPr/>
              <p:nvPr/>
            </p:nvSpPr>
            <p:spPr>
              <a:xfrm>
                <a:off x="68226" y="3131652"/>
                <a:ext cx="1467190" cy="18807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prstClr val="white"/>
                    </a:solidFill>
                    <a:latin typeface="Meiryo UI" panose="020B0604030504040204" pitchFamily="50" charset="-128"/>
                    <a:ea typeface="Meiryo UI" panose="020B0604030504040204" pitchFamily="50" charset="-128"/>
                  </a:rPr>
                  <a:t>R1</a:t>
                </a:r>
                <a:r>
                  <a:rPr lang="ja-JP" altLang="en-US" sz="1200" b="1" dirty="0">
                    <a:solidFill>
                      <a:prstClr val="white"/>
                    </a:solidFill>
                    <a:latin typeface="Meiryo UI" panose="020B0604030504040204" pitchFamily="50" charset="-128"/>
                    <a:ea typeface="Meiryo UI" panose="020B0604030504040204" pitchFamily="50" charset="-128"/>
                  </a:rPr>
                  <a:t>年度実績</a:t>
                </a:r>
              </a:p>
            </p:txBody>
          </p:sp>
          <p:sp>
            <p:nvSpPr>
              <p:cNvPr id="25" name="角丸四角形 55">
                <a:extLst>
                  <a:ext uri="{FF2B5EF4-FFF2-40B4-BE49-F238E27FC236}">
                    <a16:creationId xmlns:a16="http://schemas.microsoft.com/office/drawing/2014/main" id="{23215386-69E4-4AC2-AC65-2D4F05FF0B63}"/>
                  </a:ext>
                </a:extLst>
              </p:cNvPr>
              <p:cNvSpPr/>
              <p:nvPr/>
            </p:nvSpPr>
            <p:spPr>
              <a:xfrm>
                <a:off x="75579" y="1933377"/>
                <a:ext cx="1459838" cy="19256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prstClr val="white"/>
                    </a:solidFill>
                    <a:latin typeface="Meiryo UI" panose="020B0604030504040204" pitchFamily="50" charset="-128"/>
                    <a:ea typeface="Meiryo UI" panose="020B0604030504040204" pitchFamily="50" charset="-128"/>
                  </a:rPr>
                  <a:t>進捗（</a:t>
                </a:r>
                <a:r>
                  <a:rPr lang="en-US" altLang="ja-JP" sz="1200" b="1" dirty="0">
                    <a:solidFill>
                      <a:prstClr val="white"/>
                    </a:solidFill>
                    <a:latin typeface="Meiryo UI" panose="020B0604030504040204" pitchFamily="50" charset="-128"/>
                    <a:ea typeface="Meiryo UI" panose="020B0604030504040204" pitchFamily="50" charset="-128"/>
                  </a:rPr>
                  <a:t>2</a:t>
                </a:r>
                <a:r>
                  <a:rPr lang="ja-JP" altLang="en-US" sz="1200" b="1" dirty="0">
                    <a:solidFill>
                      <a:prstClr val="white"/>
                    </a:solidFill>
                    <a:latin typeface="Meiryo UI" panose="020B0604030504040204" pitchFamily="50" charset="-128"/>
                    <a:ea typeface="Meiryo UI" panose="020B0604030504040204" pitchFamily="50" charset="-128"/>
                  </a:rPr>
                  <a:t>年間の取組み）</a:t>
                </a:r>
              </a:p>
            </p:txBody>
          </p:sp>
        </p:grpSp>
        <p:sp>
          <p:nvSpPr>
            <p:cNvPr id="31" name="二等辺三角形 30"/>
            <p:cNvSpPr/>
            <p:nvPr/>
          </p:nvSpPr>
          <p:spPr>
            <a:xfrm rot="10800000">
              <a:off x="2056893" y="3071763"/>
              <a:ext cx="1631607" cy="180000"/>
            </a:xfrm>
            <a:prstGeom prst="triangle">
              <a:avLst/>
            </a:prstGeom>
            <a:solidFill>
              <a:srgbClr val="3333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33" name="グループ化 32"/>
          <p:cNvGrpSpPr/>
          <p:nvPr/>
        </p:nvGrpSpPr>
        <p:grpSpPr>
          <a:xfrm>
            <a:off x="3998516" y="829341"/>
            <a:ext cx="4994722" cy="4614156"/>
            <a:chOff x="3998516" y="743616"/>
            <a:chExt cx="4994722" cy="4614156"/>
          </a:xfrm>
        </p:grpSpPr>
        <p:sp>
          <p:nvSpPr>
            <p:cNvPr id="15" name="正方形/長方形 14">
              <a:extLst>
                <a:ext uri="{FF2B5EF4-FFF2-40B4-BE49-F238E27FC236}">
                  <a16:creationId xmlns:a16="http://schemas.microsoft.com/office/drawing/2014/main" id="{53A43A83-E9C8-45EF-8B65-A9E2754A0758}"/>
                </a:ext>
              </a:extLst>
            </p:cNvPr>
            <p:cNvSpPr/>
            <p:nvPr/>
          </p:nvSpPr>
          <p:spPr>
            <a:xfrm>
              <a:off x="4241238" y="3127334"/>
              <a:ext cx="4752000" cy="2230438"/>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実績のない事業所の一部は、</a:t>
              </a:r>
              <a:r>
                <a:rPr lang="ja-JP" altLang="en-US" sz="1200" u="sng" dirty="0">
                  <a:solidFill>
                    <a:srgbClr val="FF0000"/>
                  </a:solidFill>
                  <a:latin typeface="Meiryo UI" panose="020B0604030504040204" pitchFamily="50" charset="-128"/>
                  <a:ea typeface="Meiryo UI" panose="020B0604030504040204" pitchFamily="50" charset="-128"/>
                </a:rPr>
                <a:t>就労支援経験のあるスタッフが</a:t>
              </a:r>
              <a:r>
                <a:rPr lang="ja-JP" altLang="en-US" sz="1200" u="sng" dirty="0" smtClean="0">
                  <a:solidFill>
                    <a:srgbClr val="FF0000"/>
                  </a:solidFill>
                  <a:latin typeface="Meiryo UI" panose="020B0604030504040204" pitchFamily="50" charset="-128"/>
                  <a:ea typeface="Meiryo UI" panose="020B0604030504040204" pitchFamily="50" charset="-128"/>
                </a:rPr>
                <a:t>いない、訓練</a:t>
              </a:r>
              <a:r>
                <a:rPr lang="ja-JP" altLang="en-US" sz="1200" u="sng" dirty="0">
                  <a:solidFill>
                    <a:srgbClr val="FF0000"/>
                  </a:solidFill>
                  <a:latin typeface="Meiryo UI" panose="020B0604030504040204" pitchFamily="50" charset="-128"/>
                  <a:ea typeface="Meiryo UI" panose="020B0604030504040204" pitchFamily="50" charset="-128"/>
                </a:rPr>
                <a:t>プログラムを作成して</a:t>
              </a:r>
              <a:r>
                <a:rPr lang="ja-JP" altLang="en-US" sz="1200" u="sng" dirty="0" smtClean="0">
                  <a:solidFill>
                    <a:srgbClr val="FF0000"/>
                  </a:solidFill>
                  <a:latin typeface="Meiryo UI" panose="020B0604030504040204" pitchFamily="50" charset="-128"/>
                  <a:ea typeface="Meiryo UI" panose="020B0604030504040204" pitchFamily="50" charset="-128"/>
                </a:rPr>
                <a:t>いないなど、</a:t>
              </a:r>
              <a:r>
                <a:rPr lang="ja-JP" altLang="en-US" sz="1200" dirty="0" smtClean="0">
                  <a:solidFill>
                    <a:prstClr val="black"/>
                  </a:solidFill>
                  <a:latin typeface="Meiryo UI" panose="020B0604030504040204" pitchFamily="50" charset="-128"/>
                  <a:ea typeface="Meiryo UI" panose="020B0604030504040204" pitchFamily="50" charset="-128"/>
                </a:rPr>
                <a:t>基本的</a:t>
              </a:r>
              <a:r>
                <a:rPr lang="ja-JP" altLang="en-US" sz="1200" dirty="0">
                  <a:solidFill>
                    <a:prstClr val="black"/>
                  </a:solidFill>
                  <a:latin typeface="Meiryo UI" panose="020B0604030504040204" pitchFamily="50" charset="-128"/>
                  <a:ea typeface="Meiryo UI" panose="020B0604030504040204" pitchFamily="50" charset="-128"/>
                </a:rPr>
                <a:t>な就労支援能力が備わっておらず、アドバイザー介入による実践的なアドバイスが有効でない場合がある（基礎的な支援方法から学ぶ必要のある事業所も多い）。</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地域連携のネットワーク構築は、時間を要するため、アドバイザー派遣の実施中のみならず、継続的な働きかけが必要。</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支援方法や就労アセスメント等、アドバイス実践の内容を標準化できておらず、アドバイザーによってばらつきがある</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u="sng" dirty="0" smtClean="0">
                  <a:solidFill>
                    <a:srgbClr val="FF0000"/>
                  </a:solidFill>
                  <a:latin typeface="Meiryo UI" panose="020B0604030504040204" pitchFamily="50" charset="-128"/>
                  <a:ea typeface="Meiryo UI" panose="020B0604030504040204" pitchFamily="50" charset="-128"/>
                </a:rPr>
                <a:t>事業所へのアドバイスを尽くしても、事業所内全ての支援者の支援力向上には繋がらないことや、人事異動等によってノウハウが蓄積されないことにより、事業所の支援力が低下することも多い。</a:t>
              </a:r>
              <a:endParaRPr lang="en-US" altLang="ja-JP" sz="1200" u="sng" dirty="0">
                <a:solidFill>
                  <a:srgbClr val="FF0000"/>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rPr>
                <a:t>アドバイスの内容を可視化して提示を希望する派遣先が多い。</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53A43A83-E9C8-45EF-8B65-A9E2754A0758}"/>
                </a:ext>
              </a:extLst>
            </p:cNvPr>
            <p:cNvSpPr/>
            <p:nvPr/>
          </p:nvSpPr>
          <p:spPr>
            <a:xfrm>
              <a:off x="4225793" y="914089"/>
              <a:ext cx="4752000" cy="1969171"/>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nchorCtr="0"/>
            <a:lstStyle/>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就労アセスメントの取り方（視点）や地域ネットワークの構築についてのアドバイスで支援に対する視野が広がった。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実際に事業所内を確認したうえで、実践的なアドバイスがあるので、すぐに改善に取り組むことが出来た。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利用者や受注の確保等、営業活動の課題についても解決策を示してもらえたことが改善につながった。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（アドバイザーの）事業所を見学させてもらうことにより、就労支援のプロセスや事業所運営について学ぶことができ、スタッフの良い刺激になった。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prstClr val="black"/>
                  </a:solidFill>
                  <a:latin typeface="Meiryo UI" panose="020B0604030504040204" pitchFamily="50" charset="-128"/>
                  <a:ea typeface="Meiryo UI" panose="020B0604030504040204" pitchFamily="50" charset="-128"/>
                </a:rPr>
                <a:t>アドバイザーの仲介により、就ポツとの連携や実習先の企業の開拓が実現し、地域ネットワークに広がりが出来た。</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9" name="左中かっこ 8"/>
            <p:cNvSpPr/>
            <p:nvPr/>
          </p:nvSpPr>
          <p:spPr>
            <a:xfrm>
              <a:off x="3998516" y="898444"/>
              <a:ext cx="227277" cy="4440277"/>
            </a:xfrm>
            <a:prstGeom prst="leftBrace">
              <a:avLst>
                <a:gd name="adj1" fmla="val 95875"/>
                <a:gd name="adj2" fmla="val 38811"/>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20" name="角丸四角形 55">
              <a:extLst>
                <a:ext uri="{FF2B5EF4-FFF2-40B4-BE49-F238E27FC236}">
                  <a16:creationId xmlns:a16="http://schemas.microsoft.com/office/drawing/2014/main" id="{23215386-69E4-4AC2-AC65-2D4F05FF0B63}"/>
                </a:ext>
              </a:extLst>
            </p:cNvPr>
            <p:cNvSpPr/>
            <p:nvPr/>
          </p:nvSpPr>
          <p:spPr>
            <a:xfrm>
              <a:off x="4227192" y="743616"/>
              <a:ext cx="2888683" cy="20076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アドバイザー派遣先の意見</a:t>
              </a:r>
            </a:p>
          </p:txBody>
        </p:sp>
        <p:sp>
          <p:nvSpPr>
            <p:cNvPr id="14" name="角丸四角形 55">
              <a:extLst>
                <a:ext uri="{FF2B5EF4-FFF2-40B4-BE49-F238E27FC236}">
                  <a16:creationId xmlns:a16="http://schemas.microsoft.com/office/drawing/2014/main" id="{23215386-69E4-4AC2-AC65-2D4F05FF0B63}"/>
                </a:ext>
              </a:extLst>
            </p:cNvPr>
            <p:cNvSpPr/>
            <p:nvPr/>
          </p:nvSpPr>
          <p:spPr>
            <a:xfrm>
              <a:off x="4241239" y="2936169"/>
              <a:ext cx="2874636" cy="20158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派遣を通して顕在化した課題</a:t>
              </a:r>
            </a:p>
          </p:txBody>
        </p:sp>
      </p:grpSp>
    </p:spTree>
    <p:extLst>
      <p:ext uri="{BB962C8B-B14F-4D97-AF65-F5344CB8AC3E}">
        <p14:creationId xmlns:p14="http://schemas.microsoft.com/office/powerpoint/2010/main" val="153762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4089" y="143113"/>
            <a:ext cx="8825432" cy="461665"/>
          </a:xfrm>
          <a:prstGeom prst="rect">
            <a:avLst/>
          </a:prstGeom>
        </p:spPr>
        <p:txBody>
          <a:bodyPr wrap="square">
            <a:spAutoFit/>
          </a:bodyPr>
          <a:lstStyle/>
          <a:p>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）の進捗と中間評価</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総括</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34634" y="693678"/>
            <a:ext cx="89100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7" name="コンテンツ プレースホルダー 2"/>
          <p:cNvSpPr txBox="1">
            <a:spLocks/>
          </p:cNvSpPr>
          <p:nvPr/>
        </p:nvSpPr>
        <p:spPr>
          <a:xfrm>
            <a:off x="312022" y="2149740"/>
            <a:ext cx="3876674" cy="121949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85763" indent="-385763">
              <a:lnSpc>
                <a:spcPts val="2250"/>
              </a:lnSpc>
              <a:buFont typeface="+mj-lt"/>
              <a:buAutoNum type="arabicPeriod"/>
            </a:pPr>
            <a:endParaRPr lang="ja-JP" altLang="en-US" sz="2100" dirty="0">
              <a:latin typeface="Meiryo UI" panose="020B0604030504040204" pitchFamily="50" charset="-128"/>
              <a:ea typeface="Meiryo UI" panose="020B0604030504040204" pitchFamily="50" charset="-128"/>
            </a:endParaRPr>
          </a:p>
        </p:txBody>
      </p:sp>
      <p:sp>
        <p:nvSpPr>
          <p:cNvPr id="16" name="正方形/長方形 15"/>
          <p:cNvSpPr/>
          <p:nvPr/>
        </p:nvSpPr>
        <p:spPr>
          <a:xfrm>
            <a:off x="80682" y="1100542"/>
            <a:ext cx="8982636" cy="2050149"/>
          </a:xfrm>
          <a:prstGeom prst="rect">
            <a:avLst/>
          </a:prstGeom>
          <a:solidFill>
            <a:schemeClr val="accent5">
              <a:lumMod val="20000"/>
              <a:lumOff val="80000"/>
              <a:alpha val="49000"/>
            </a:schemeClr>
          </a:solidFill>
          <a:ln w="31750"/>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本事業</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H30</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年度から実施し、</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年間で府内</a:t>
            </a:r>
            <a:r>
              <a:rPr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1,729</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事業所中約</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割に当たる</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673</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事業所が本事業を活用し、支援力の向上を図っている。</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事業開始の</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年度以降、事業所全体の移行率や移行者数は総じて上昇している。また、現行計画期間</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年を残して、ほぼ成果目標を達成した。</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以上のことから、本事業の目的である、</a:t>
            </a:r>
            <a:r>
              <a:rPr lang="ja-JP" altLang="en-US" sz="1250" b="1"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福祉計画の目標達成に概ね寄与したといえる。</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一方で、就労移行支援事業所の「</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極化の解消」については、就労実績のない事業所が依然として全事業所の</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割程度存在し、目的を達成することができなかった。今年度の事業成果を踏まえる必要があるものの、実施手法も含めた「２極化の解消」への対応を再検討する必要がある。</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なお、今回の評価は、</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年間の中間評価であることや、特にアドバイザー派遣先の事業所については、経年で移行者の推移を見る必要があることから、今年度以降に改めて効果検証をすべきである</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二等辺三角形 16"/>
          <p:cNvSpPr/>
          <p:nvPr/>
        </p:nvSpPr>
        <p:spPr>
          <a:xfrm rot="10800000">
            <a:off x="2511130" y="797785"/>
            <a:ext cx="4157005" cy="291739"/>
          </a:xfrm>
          <a:prstGeom prst="triangle">
            <a:avLst/>
          </a:prstGeom>
          <a:solidFill>
            <a:srgbClr val="3333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テキスト ボックス 11"/>
          <p:cNvSpPr txBox="1"/>
          <p:nvPr/>
        </p:nvSpPr>
        <p:spPr>
          <a:xfrm>
            <a:off x="8636638" y="6427169"/>
            <a:ext cx="651984" cy="381821"/>
          </a:xfrm>
          <a:prstGeom prst="rect">
            <a:avLst/>
          </a:prstGeom>
          <a:noFill/>
        </p:spPr>
        <p:txBody>
          <a:bodyPr wrap="square" rtlCol="0">
            <a:spAutoFit/>
          </a:bodyPr>
          <a:lstStyle/>
          <a:p>
            <a:r>
              <a:rPr kumimoji="1" lang="ja-JP" altLang="en-US" dirty="0"/>
              <a:t>６</a:t>
            </a:r>
          </a:p>
        </p:txBody>
      </p:sp>
      <p:sp>
        <p:nvSpPr>
          <p:cNvPr id="18" name="角丸四角形 55">
            <a:extLst>
              <a:ext uri="{FF2B5EF4-FFF2-40B4-BE49-F238E27FC236}">
                <a16:creationId xmlns:a16="http://schemas.microsoft.com/office/drawing/2014/main" id="{23215386-69E4-4AC2-AC65-2D4F05FF0B63}"/>
              </a:ext>
            </a:extLst>
          </p:cNvPr>
          <p:cNvSpPr/>
          <p:nvPr/>
        </p:nvSpPr>
        <p:spPr>
          <a:xfrm>
            <a:off x="45648" y="872789"/>
            <a:ext cx="1912764" cy="242899"/>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prstClr val="white"/>
                </a:solidFill>
                <a:latin typeface="Meiryo UI" panose="020B0604030504040204" pitchFamily="50" charset="-128"/>
                <a:ea typeface="Meiryo UI" panose="020B0604030504040204" pitchFamily="50" charset="-128"/>
              </a:rPr>
              <a:t>本事業の評価</a:t>
            </a:r>
            <a:r>
              <a:rPr lang="ja-JP" altLang="en-US" sz="1400" b="1" strike="sngStrike" dirty="0">
                <a:solidFill>
                  <a:srgbClr val="FF0000"/>
                </a:solidFill>
                <a:latin typeface="Meiryo UI" panose="020B0604030504040204" pitchFamily="50" charset="-128"/>
                <a:ea typeface="Meiryo UI" panose="020B0604030504040204" pitchFamily="50" charset="-128"/>
              </a:rPr>
              <a:t>（案）</a:t>
            </a:r>
          </a:p>
        </p:txBody>
      </p:sp>
      <p:sp>
        <p:nvSpPr>
          <p:cNvPr id="28" name="正方形/長方形 27"/>
          <p:cNvSpPr/>
          <p:nvPr/>
        </p:nvSpPr>
        <p:spPr>
          <a:xfrm>
            <a:off x="80683" y="3445119"/>
            <a:ext cx="8963952" cy="3316073"/>
          </a:xfrm>
          <a:prstGeom prst="rect">
            <a:avLst/>
          </a:prstGeom>
          <a:solidFill>
            <a:srgbClr val="00B0F0">
              <a:alpha val="49000"/>
            </a:srgbClr>
          </a:solidFill>
          <a:ln w="31750"/>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就労移行支援事業所については、過去</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年間の推移から、今後も</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310</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カ所前後で推移、そのうち約</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割以上が新規開所、廃止で入れ替わるものと考えられ</a:t>
            </a:r>
            <a:r>
              <a:rPr lang="ja-JP" altLang="en-US" sz="1250" b="1"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（この入れ替わりが</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極化の解消を妨げる一要因と推量）</a:t>
            </a:r>
            <a:r>
              <a:rPr lang="ja-JP" altLang="en-US" sz="12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新規開所の事業所への働きかけが必要</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上記事業所数の推移を前提として、次期計画の成果目標</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移行者数</a:t>
            </a:r>
            <a:r>
              <a:rPr lang="en-US" altLang="ja-JP" sz="12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1,907</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を達成するためには、就労移行支援事業所で</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事業所あたり平均</a:t>
            </a:r>
            <a:r>
              <a:rPr lang="en-US" altLang="ja-JP" sz="12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年以上の移行者を輩出する必要がある（</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R1</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平均：</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4.6</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この</a:t>
            </a:r>
            <a:r>
              <a:rPr lang="ja-JP" altLang="en-US" sz="12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ため、就労移行支援事業所においては、これまで以上に関係機関との連携を強化するとともに</a:t>
            </a:r>
            <a:r>
              <a:rPr lang="ja-JP" altLang="en-US" sz="12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2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ニーズの見極めなど、一般就労に</a:t>
            </a:r>
            <a:r>
              <a:rPr lang="ja-JP" altLang="en-US" sz="12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向けた、さらなる支援力</a:t>
            </a:r>
            <a:r>
              <a:rPr lang="ja-JP" altLang="en-US" sz="12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の向上が必要</a:t>
            </a:r>
            <a:r>
              <a:rPr lang="ja-JP" altLang="en-US" sz="12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さらに、就労継続支援事業所（</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1250" b="1"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250" b="1" dirty="0">
                <a:latin typeface="Meiryo UI" panose="020B0604030504040204" pitchFamily="50" charset="-128"/>
                <a:ea typeface="Meiryo UI" panose="020B0604030504040204" pitchFamily="50" charset="-128"/>
                <a:cs typeface="Meiryo UI" panose="020B0604030504040204" pitchFamily="50" charset="-128"/>
              </a:rPr>
              <a:t>B</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）でも個別に成果目標を設定することとなったため、各事業のスキームにあった支援力向上の手法を検討する必要がある</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5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今の支援の質を維持するだけではなく、一般</a:t>
            </a:r>
            <a:r>
              <a:rPr lang="ja-JP" altLang="en-US" sz="12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就労への</a:t>
            </a:r>
            <a:r>
              <a:rPr lang="ja-JP" altLang="en-US" sz="12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移行を意識した、より質の高い支援を実現する必要がある。</a:t>
            </a:r>
            <a:endParaRPr lang="en-US" altLang="ja-JP" sz="12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就労定着支援事業については、全国的な傾向と同様に事業所及び利用者の増加が進んでいない状況であり、次期計画で就労定着支援の成果目標を設定する必要があることや、</a:t>
            </a:r>
            <a:r>
              <a:rPr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年間で約半数の</a:t>
            </a:r>
            <a:r>
              <a:rPr lang="ja-JP" altLang="en-US" sz="1250" b="1"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者が離職していることからも、受け入れ企業側の実態も踏まえた充実方策を検討し実行していくべきである。</a:t>
            </a:r>
            <a:endParaRPr lang="en-US" altLang="ja-JP" sz="125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なお</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、充実方策の検討にあたっては、既存の職場定着の資源（ジョブコーチ、障がい者就業・生活支援センター</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2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指定権者であり援護</a:t>
            </a:r>
            <a:r>
              <a:rPr lang="ja-JP" altLang="en-US" sz="12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の実施者である</a:t>
            </a:r>
            <a:r>
              <a:rPr lang="ja-JP" altLang="en-US" sz="12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の連携や役割分担を十分に</a:t>
            </a:r>
            <a:r>
              <a:rPr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踏まえる必要</a:t>
            </a:r>
            <a:r>
              <a:rPr lang="ja-JP" altLang="en-US" sz="1250" b="1" dirty="0">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1250" b="1"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Arial" panose="020B0604020202020204" pitchFamily="34" charset="0"/>
              <a:buChar char="•"/>
            </a:pPr>
            <a:r>
              <a:rPr lang="ja-JP" altLang="en-US" sz="12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今後、各事業所内で支援力向上の</a:t>
            </a:r>
            <a:r>
              <a:rPr lang="ja-JP" altLang="en-US" sz="12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取組みの効果</a:t>
            </a:r>
            <a:r>
              <a:rPr lang="ja-JP" altLang="en-US" sz="12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を十分に引き継いでいくためには、</a:t>
            </a:r>
            <a:r>
              <a:rPr lang="ja-JP" altLang="en-US" sz="12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障がい種別ごとの</a:t>
            </a:r>
            <a:r>
              <a:rPr lang="ja-JP" altLang="en-US" sz="12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支援ツールの標準化や可視化を進める</a:t>
            </a:r>
            <a:r>
              <a:rPr lang="ja-JP" altLang="en-US" sz="1250" b="1"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2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とともに、就職後の職場</a:t>
            </a:r>
            <a:r>
              <a:rPr lang="ja-JP" altLang="en-US" sz="12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定着支援にかかる</a:t>
            </a:r>
            <a:r>
              <a:rPr lang="ja-JP" altLang="en-US" sz="12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事例集を作るなど、具現化された媒体の使用とその普及が</a:t>
            </a:r>
            <a:r>
              <a:rPr lang="ja-JP" altLang="en-US" sz="1250" b="1" u="sng"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重要である</a:t>
            </a:r>
            <a:r>
              <a:rPr lang="ja-JP" altLang="en-US" sz="12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有効であると考えられる</a:t>
            </a:r>
            <a:r>
              <a:rPr lang="ja-JP" altLang="en-US" sz="12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（派遣を受けた事業所だけではなく、アドバイザーからも同様の意見が多い）。</a:t>
            </a:r>
            <a:endParaRPr lang="en-US" altLang="ja-JP" sz="12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55">
            <a:extLst>
              <a:ext uri="{FF2B5EF4-FFF2-40B4-BE49-F238E27FC236}">
                <a16:creationId xmlns:a16="http://schemas.microsoft.com/office/drawing/2014/main" id="{23215386-69E4-4AC2-AC65-2D4F05FF0B63}"/>
              </a:ext>
            </a:extLst>
          </p:cNvPr>
          <p:cNvSpPr/>
          <p:nvPr/>
        </p:nvSpPr>
        <p:spPr>
          <a:xfrm>
            <a:off x="41495" y="3195889"/>
            <a:ext cx="1912764" cy="26025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prstClr val="white"/>
                </a:solidFill>
                <a:latin typeface="Meiryo UI" panose="020B0604030504040204" pitchFamily="50" charset="-128"/>
                <a:ea typeface="Meiryo UI" panose="020B0604030504040204" pitchFamily="50" charset="-128"/>
              </a:rPr>
              <a:t>今後の方向性</a:t>
            </a:r>
            <a:r>
              <a:rPr lang="ja-JP" altLang="en-US" sz="1400" b="1" strike="sngStrike" dirty="0">
                <a:solidFill>
                  <a:srgbClr val="FF0000"/>
                </a:solidFill>
                <a:latin typeface="Meiryo UI" panose="020B0604030504040204" pitchFamily="50" charset="-128"/>
                <a:ea typeface="Meiryo UI" panose="020B0604030504040204" pitchFamily="50" charset="-128"/>
              </a:rPr>
              <a:t>（案）</a:t>
            </a:r>
          </a:p>
        </p:txBody>
      </p:sp>
    </p:spTree>
    <p:extLst>
      <p:ext uri="{BB962C8B-B14F-4D97-AF65-F5344CB8AC3E}">
        <p14:creationId xmlns:p14="http://schemas.microsoft.com/office/powerpoint/2010/main" val="7804570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solidFill>
            <a:schemeClr val="tx1"/>
          </a:solidFill>
        </a:ln>
      </a:spPr>
      <a:bodyPr rtlCol="0" anchor="t" anchorCtr="0"/>
      <a:lstStyle>
        <a:defPPr>
          <a:defRPr sz="1000" dirty="0" smtClean="0">
            <a:solidFill>
              <a:prstClr val="black"/>
            </a:solidFill>
            <a:latin typeface="Meiryo UI" panose="020B0604030504040204" pitchFamily="50" charset="-128"/>
            <a:ea typeface="Meiryo UI" panose="020B0604030504040204" pitchFamily="50" charset="-128"/>
          </a:defRPr>
        </a:defPPr>
      </a:lstStyle>
      <a:style>
        <a:lnRef idx="2">
          <a:schemeClr val="accent1"/>
        </a:lnRef>
        <a:fillRef idx="1">
          <a:schemeClr val="lt1"/>
        </a:fillRef>
        <a:effectRef idx="0">
          <a:schemeClr val="accent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3216</TotalTime>
  <Words>2468</Words>
  <Application>Microsoft Office PowerPoint</Application>
  <PresentationFormat>画面に合わせる (4:3)</PresentationFormat>
  <Paragraphs>197</Paragraphs>
  <Slides>6</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vt:i4>
      </vt:variant>
    </vt:vector>
  </HeadingPairs>
  <TitlesOfParts>
    <vt:vector size="17" baseType="lpstr">
      <vt:lpstr>Meiryo UI</vt:lpstr>
      <vt:lpstr>ＭＳ Ｐゴシック</vt:lpstr>
      <vt:lpstr>ＭＳ 明朝</vt:lpstr>
      <vt:lpstr>游ゴシック</vt:lpstr>
      <vt:lpstr>游ゴシック Light</vt:lpstr>
      <vt:lpstr>Arial</vt:lpstr>
      <vt:lpstr>Calibri</vt:lpstr>
      <vt:lpstr>Calibri Light</vt:lpstr>
      <vt:lpstr>Century</vt:lpstr>
      <vt:lpstr>Times New Roman</vt:lpstr>
      <vt:lpstr>Office テーマ</vt:lpstr>
      <vt:lpstr>就労移行等連携調整事業中間まとめ（案）</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岡本　勝之</dc:creator>
  <cp:lastModifiedBy>塩田　尚子</cp:lastModifiedBy>
  <cp:revision>192</cp:revision>
  <cp:lastPrinted>2020-10-19T06:37:43Z</cp:lastPrinted>
  <dcterms:created xsi:type="dcterms:W3CDTF">2020-08-12T02:46:42Z</dcterms:created>
  <dcterms:modified xsi:type="dcterms:W3CDTF">2021-01-22T05:40:31Z</dcterms:modified>
</cp:coreProperties>
</file>