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sldIdLst>
    <p:sldId id="287"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186" autoAdjust="0"/>
    <p:restoredTop sz="94660"/>
  </p:normalViewPr>
  <p:slideViewPr>
    <p:cSldViewPr snapToGrid="0">
      <p:cViewPr varScale="1">
        <p:scale>
          <a:sx n="71" d="100"/>
          <a:sy n="71" d="100"/>
        </p:scale>
        <p:origin x="24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92890E6-AC9B-4A73-8DFF-A10D309C93D2}" type="datetimeFigureOut">
              <a:rPr kumimoji="1" lang="ja-JP" altLang="en-US" smtClean="0"/>
              <a:t>2021/1/25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ED41AB1-DDFE-438A-8420-6F4F58C85BAB}" type="slidenum">
              <a:rPr kumimoji="1" lang="ja-JP" altLang="en-US" smtClean="0"/>
              <a:t>‹#›</a:t>
            </a:fld>
            <a:endParaRPr kumimoji="1" lang="ja-JP" altLang="en-US"/>
          </a:p>
        </p:txBody>
      </p:sp>
    </p:spTree>
    <p:extLst>
      <p:ext uri="{BB962C8B-B14F-4D97-AF65-F5344CB8AC3E}">
        <p14:creationId xmlns:p14="http://schemas.microsoft.com/office/powerpoint/2010/main" val="4417547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F2CC029-8CAF-46AD-9693-A5A33C55FB76}" type="datetimeFigureOut">
              <a:rPr kumimoji="1" lang="ja-JP" altLang="en-US" smtClean="0"/>
              <a:t>2021/1/25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B90DFF-2327-4A71-8B67-9668A02A1B14}" type="slidenum">
              <a:rPr kumimoji="1" lang="ja-JP" altLang="en-US" smtClean="0"/>
              <a:t>‹#›</a:t>
            </a:fld>
            <a:endParaRPr kumimoji="1" lang="ja-JP" altLang="en-US"/>
          </a:p>
        </p:txBody>
      </p:sp>
    </p:spTree>
    <p:extLst>
      <p:ext uri="{BB962C8B-B14F-4D97-AF65-F5344CB8AC3E}">
        <p14:creationId xmlns:p14="http://schemas.microsoft.com/office/powerpoint/2010/main" val="560957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F2CC029-8CAF-46AD-9693-A5A33C55FB76}" type="datetimeFigureOut">
              <a:rPr kumimoji="1" lang="ja-JP" altLang="en-US" smtClean="0"/>
              <a:t>2021/1/25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B90DFF-2327-4A71-8B67-9668A02A1B14}" type="slidenum">
              <a:rPr kumimoji="1" lang="ja-JP" altLang="en-US" smtClean="0"/>
              <a:t>‹#›</a:t>
            </a:fld>
            <a:endParaRPr kumimoji="1" lang="ja-JP" altLang="en-US"/>
          </a:p>
        </p:txBody>
      </p:sp>
    </p:spTree>
    <p:extLst>
      <p:ext uri="{BB962C8B-B14F-4D97-AF65-F5344CB8AC3E}">
        <p14:creationId xmlns:p14="http://schemas.microsoft.com/office/powerpoint/2010/main" val="2433608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F2CC029-8CAF-46AD-9693-A5A33C55FB76}" type="datetimeFigureOut">
              <a:rPr kumimoji="1" lang="ja-JP" altLang="en-US" smtClean="0"/>
              <a:t>2021/1/25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B90DFF-2327-4A71-8B67-9668A02A1B14}" type="slidenum">
              <a:rPr kumimoji="1" lang="ja-JP" altLang="en-US" smtClean="0"/>
              <a:t>‹#›</a:t>
            </a:fld>
            <a:endParaRPr kumimoji="1" lang="ja-JP" altLang="en-US"/>
          </a:p>
        </p:txBody>
      </p:sp>
    </p:spTree>
    <p:extLst>
      <p:ext uri="{BB962C8B-B14F-4D97-AF65-F5344CB8AC3E}">
        <p14:creationId xmlns:p14="http://schemas.microsoft.com/office/powerpoint/2010/main" val="2310680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F2CC029-8CAF-46AD-9693-A5A33C55FB76}" type="datetimeFigureOut">
              <a:rPr kumimoji="1" lang="ja-JP" altLang="en-US" smtClean="0"/>
              <a:t>2021/1/25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B90DFF-2327-4A71-8B67-9668A02A1B14}" type="slidenum">
              <a:rPr kumimoji="1" lang="ja-JP" altLang="en-US" smtClean="0"/>
              <a:t>‹#›</a:t>
            </a:fld>
            <a:endParaRPr kumimoji="1" lang="ja-JP" altLang="en-US"/>
          </a:p>
        </p:txBody>
      </p:sp>
    </p:spTree>
    <p:extLst>
      <p:ext uri="{BB962C8B-B14F-4D97-AF65-F5344CB8AC3E}">
        <p14:creationId xmlns:p14="http://schemas.microsoft.com/office/powerpoint/2010/main" val="330265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F2CC029-8CAF-46AD-9693-A5A33C55FB76}" type="datetimeFigureOut">
              <a:rPr kumimoji="1" lang="ja-JP" altLang="en-US" smtClean="0"/>
              <a:t>2021/1/25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B90DFF-2327-4A71-8B67-9668A02A1B14}" type="slidenum">
              <a:rPr kumimoji="1" lang="ja-JP" altLang="en-US" smtClean="0"/>
              <a:t>‹#›</a:t>
            </a:fld>
            <a:endParaRPr kumimoji="1" lang="ja-JP" altLang="en-US"/>
          </a:p>
        </p:txBody>
      </p:sp>
    </p:spTree>
    <p:extLst>
      <p:ext uri="{BB962C8B-B14F-4D97-AF65-F5344CB8AC3E}">
        <p14:creationId xmlns:p14="http://schemas.microsoft.com/office/powerpoint/2010/main" val="2613782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F2CC029-8CAF-46AD-9693-A5A33C55FB76}" type="datetimeFigureOut">
              <a:rPr kumimoji="1" lang="ja-JP" altLang="en-US" smtClean="0"/>
              <a:t>2021/1/25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B90DFF-2327-4A71-8B67-9668A02A1B14}" type="slidenum">
              <a:rPr kumimoji="1" lang="ja-JP" altLang="en-US" smtClean="0"/>
              <a:t>‹#›</a:t>
            </a:fld>
            <a:endParaRPr kumimoji="1" lang="ja-JP" altLang="en-US"/>
          </a:p>
        </p:txBody>
      </p:sp>
    </p:spTree>
    <p:extLst>
      <p:ext uri="{BB962C8B-B14F-4D97-AF65-F5344CB8AC3E}">
        <p14:creationId xmlns:p14="http://schemas.microsoft.com/office/powerpoint/2010/main" val="379561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F2CC029-8CAF-46AD-9693-A5A33C55FB76}" type="datetimeFigureOut">
              <a:rPr kumimoji="1" lang="ja-JP" altLang="en-US" smtClean="0"/>
              <a:t>2021/1/25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0B90DFF-2327-4A71-8B67-9668A02A1B14}" type="slidenum">
              <a:rPr kumimoji="1" lang="ja-JP" altLang="en-US" smtClean="0"/>
              <a:t>‹#›</a:t>
            </a:fld>
            <a:endParaRPr kumimoji="1" lang="ja-JP" altLang="en-US"/>
          </a:p>
        </p:txBody>
      </p:sp>
    </p:spTree>
    <p:extLst>
      <p:ext uri="{BB962C8B-B14F-4D97-AF65-F5344CB8AC3E}">
        <p14:creationId xmlns:p14="http://schemas.microsoft.com/office/powerpoint/2010/main" val="3155034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F2CC029-8CAF-46AD-9693-A5A33C55FB76}" type="datetimeFigureOut">
              <a:rPr kumimoji="1" lang="ja-JP" altLang="en-US" smtClean="0"/>
              <a:t>2021/1/25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0B90DFF-2327-4A71-8B67-9668A02A1B14}" type="slidenum">
              <a:rPr kumimoji="1" lang="ja-JP" altLang="en-US" smtClean="0"/>
              <a:t>‹#›</a:t>
            </a:fld>
            <a:endParaRPr kumimoji="1" lang="ja-JP" altLang="en-US"/>
          </a:p>
        </p:txBody>
      </p:sp>
    </p:spTree>
    <p:extLst>
      <p:ext uri="{BB962C8B-B14F-4D97-AF65-F5344CB8AC3E}">
        <p14:creationId xmlns:p14="http://schemas.microsoft.com/office/powerpoint/2010/main" val="694383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F2CC029-8CAF-46AD-9693-A5A33C55FB76}" type="datetimeFigureOut">
              <a:rPr kumimoji="1" lang="ja-JP" altLang="en-US" smtClean="0"/>
              <a:t>2021/1/25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0B90DFF-2327-4A71-8B67-9668A02A1B14}" type="slidenum">
              <a:rPr kumimoji="1" lang="ja-JP" altLang="en-US" smtClean="0"/>
              <a:t>‹#›</a:t>
            </a:fld>
            <a:endParaRPr kumimoji="1" lang="ja-JP" altLang="en-US"/>
          </a:p>
        </p:txBody>
      </p:sp>
    </p:spTree>
    <p:extLst>
      <p:ext uri="{BB962C8B-B14F-4D97-AF65-F5344CB8AC3E}">
        <p14:creationId xmlns:p14="http://schemas.microsoft.com/office/powerpoint/2010/main" val="939871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F2CC029-8CAF-46AD-9693-A5A33C55FB76}" type="datetimeFigureOut">
              <a:rPr kumimoji="1" lang="ja-JP" altLang="en-US" smtClean="0"/>
              <a:t>2021/1/25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B90DFF-2327-4A71-8B67-9668A02A1B14}" type="slidenum">
              <a:rPr kumimoji="1" lang="ja-JP" altLang="en-US" smtClean="0"/>
              <a:t>‹#›</a:t>
            </a:fld>
            <a:endParaRPr kumimoji="1" lang="ja-JP" altLang="en-US"/>
          </a:p>
        </p:txBody>
      </p:sp>
    </p:spTree>
    <p:extLst>
      <p:ext uri="{BB962C8B-B14F-4D97-AF65-F5344CB8AC3E}">
        <p14:creationId xmlns:p14="http://schemas.microsoft.com/office/powerpoint/2010/main" val="4137681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F2CC029-8CAF-46AD-9693-A5A33C55FB76}" type="datetimeFigureOut">
              <a:rPr kumimoji="1" lang="ja-JP" altLang="en-US" smtClean="0"/>
              <a:t>2021/1/25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B90DFF-2327-4A71-8B67-9668A02A1B14}" type="slidenum">
              <a:rPr kumimoji="1" lang="ja-JP" altLang="en-US" smtClean="0"/>
              <a:t>‹#›</a:t>
            </a:fld>
            <a:endParaRPr kumimoji="1" lang="ja-JP" altLang="en-US"/>
          </a:p>
        </p:txBody>
      </p:sp>
    </p:spTree>
    <p:extLst>
      <p:ext uri="{BB962C8B-B14F-4D97-AF65-F5344CB8AC3E}">
        <p14:creationId xmlns:p14="http://schemas.microsoft.com/office/powerpoint/2010/main" val="3532438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2CC029-8CAF-46AD-9693-A5A33C55FB76}" type="datetimeFigureOut">
              <a:rPr kumimoji="1" lang="ja-JP" altLang="en-US" smtClean="0"/>
              <a:t>2021/1/25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B90DFF-2327-4A71-8B67-9668A02A1B14}" type="slidenum">
              <a:rPr kumimoji="1" lang="ja-JP" altLang="en-US" smtClean="0"/>
              <a:t>‹#›</a:t>
            </a:fld>
            <a:endParaRPr kumimoji="1" lang="ja-JP" altLang="en-US"/>
          </a:p>
        </p:txBody>
      </p:sp>
    </p:spTree>
    <p:extLst>
      <p:ext uri="{BB962C8B-B14F-4D97-AF65-F5344CB8AC3E}">
        <p14:creationId xmlns:p14="http://schemas.microsoft.com/office/powerpoint/2010/main" val="1982676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199028" y="66843"/>
            <a:ext cx="11992972" cy="461665"/>
            <a:chOff x="199028" y="66843"/>
            <a:chExt cx="11992972" cy="461665"/>
          </a:xfrm>
        </p:grpSpPr>
        <p:cxnSp>
          <p:nvCxnSpPr>
            <p:cNvPr id="5" name="直線コネクタ 4"/>
            <p:cNvCxnSpPr/>
            <p:nvPr/>
          </p:nvCxnSpPr>
          <p:spPr>
            <a:xfrm>
              <a:off x="199028" y="483153"/>
              <a:ext cx="11992972" cy="37347"/>
            </a:xfrm>
            <a:prstGeom prst="line">
              <a:avLst/>
            </a:prstGeom>
            <a:noFill/>
            <a:ln w="38100" cap="flat" cmpd="sng" algn="ctr">
              <a:solidFill>
                <a:srgbClr val="4F81BD"/>
              </a:solidFill>
              <a:prstDash val="solid"/>
            </a:ln>
            <a:effectLst>
              <a:outerShdw blurRad="40000" dist="23000" dir="5400000" rotWithShape="0">
                <a:srgbClr val="000000">
                  <a:alpha val="35000"/>
                </a:srgbClr>
              </a:outerShdw>
            </a:effectLst>
          </p:spPr>
        </p:cxnSp>
        <p:sp>
          <p:nvSpPr>
            <p:cNvPr id="6" name="正方形/長方形 5"/>
            <p:cNvSpPr/>
            <p:nvPr/>
          </p:nvSpPr>
          <p:spPr>
            <a:xfrm>
              <a:off x="199028" y="66843"/>
              <a:ext cx="7596429" cy="461665"/>
            </a:xfrm>
            <a:prstGeom prst="rect">
              <a:avLst/>
            </a:prstGeom>
          </p:spPr>
          <p:txBody>
            <a:bodyPr wrap="square">
              <a:spAutoFit/>
            </a:bodyPr>
            <a:lstStyle/>
            <a:p>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具体的な目標工賃額設定について（案）</a:t>
              </a:r>
              <a:endPar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9" name="正方形/長方形 8"/>
          <p:cNvSpPr/>
          <p:nvPr/>
        </p:nvSpPr>
        <p:spPr>
          <a:xfrm>
            <a:off x="199028" y="776217"/>
            <a:ext cx="11603865" cy="3739485"/>
          </a:xfrm>
          <a:prstGeom prst="rect">
            <a:avLst/>
          </a:prstGeom>
          <a:ln>
            <a:solidFill>
              <a:schemeClr val="accent1"/>
            </a:solidFill>
          </a:ln>
        </p:spPr>
        <p:txBody>
          <a:bodyPr wrap="square">
            <a:spAutoFit/>
          </a:bodyPr>
          <a:lstStyle/>
          <a:p>
            <a:pPr marL="285750" indent="-285750" algn="just">
              <a:lnSpc>
                <a:spcPts val="1800"/>
              </a:lnSpc>
              <a:spcAft>
                <a:spcPts val="0"/>
              </a:spcAft>
              <a:buFont typeface="Wingdings" panose="05000000000000000000" pitchFamily="2" charset="2"/>
              <a:buChar char="u"/>
            </a:pPr>
            <a:endPar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lnSpc>
                <a:spcPts val="1800"/>
              </a:lnSpc>
              <a:spcAft>
                <a:spcPts val="0"/>
              </a:spcAft>
              <a:buFont typeface="Wingdings" panose="05000000000000000000" pitchFamily="2" charset="2"/>
              <a:buChar char="u"/>
            </a:pP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金額での目標を設定する場合、平均月額工賃が</a:t>
            </a: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20,000</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円以上、または前年度比</a:t>
            </a: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1,000</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円以上で、満足とする事業所の割合が増加していく。ただし、</a:t>
            </a: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10,000</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円未満が</a:t>
            </a: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4</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割以上を占める府の現状では、</a:t>
            </a: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20,000</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円を超える目標は現実的ではないのではないか。また、増加額</a:t>
            </a: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1,000</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円以上を目標とした場合には、</a:t>
            </a: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1,000</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円の意味が、事業所の平均工賃により大きく異なることにな</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る</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spcAft>
                <a:spcPts val="0"/>
              </a:spcAft>
              <a:buFont typeface="Wingdings" panose="05000000000000000000" pitchFamily="2" charset="2"/>
              <a:buChar char="u"/>
            </a:pP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実績</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額について、評価できない（わからない・どちらでもない</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）とする約</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3</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割の事業所は、</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目標設定の意図が十分理解できて</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いないの</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ではないか。そのために、非現実的な目標設定と</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なってて</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いる事業所も多いのではないか。</a:t>
            </a:r>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spcAft>
                <a:spcPts val="0"/>
              </a:spcAft>
              <a:buFont typeface="Wingdings" panose="05000000000000000000" pitchFamily="2" charset="2"/>
              <a:buChar char="u"/>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あるいは、評価できないのではなく、社会参加や生きがいづく</a:t>
            </a:r>
            <a:r>
              <a:rPr lang="ja-JP" altLang="en-US" kern="100" dirty="0" err="1">
                <a:latin typeface="Meiryo UI" panose="020B0604030504040204" pitchFamily="50" charset="-128"/>
                <a:ea typeface="Meiryo UI" panose="020B0604030504040204" pitchFamily="50" charset="-128"/>
                <a:cs typeface="Times New Roman" panose="02020603050405020304" pitchFamily="18" charset="0"/>
              </a:rPr>
              <a:t>りのための</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日中活動の場として運営しているため、あえて、実績額について、自己評価しないことも考えられるのではないか</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spcAft>
                <a:spcPts val="0"/>
              </a:spcAft>
              <a:buFont typeface="Wingdings" panose="05000000000000000000" pitchFamily="2" charset="2"/>
              <a:buChar char="u"/>
            </a:pP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前年度実績比で目標を設定する場合、事業所の満足と目標達成の双方を踏まえると、前年度と同等あるいは、やや低い割合での目標設定となり、工賃向上計画のインセンティブが機能しないことになる（目標達成のみを優先した場合も同様）。</a:t>
            </a:r>
            <a:endPar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spcAft>
                <a:spcPts val="0"/>
              </a:spcAft>
              <a:buFont typeface="Wingdings" panose="05000000000000000000" pitchFamily="2" charset="2"/>
              <a:buChar char="u"/>
            </a:pP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一方で、前年比</a:t>
            </a: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120</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％以上の高い目標設定をした場合には、目標達成に苦戦する傾向がみられ、未達成→満足度が低い→高い目標設の悪循環を繰り返す可能性が高くなるのではないか。</a:t>
            </a:r>
            <a:endPar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spcAft>
                <a:spcPts val="0"/>
              </a:spcAft>
              <a:buFont typeface="Wingdings" panose="05000000000000000000" pitchFamily="2" charset="2"/>
              <a:buChar char="u"/>
            </a:pP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実績に満足している事業所が次の目標として設定している、前年度実績比を次期計画の目標設定のベースにしてはどうか。</a:t>
            </a:r>
            <a:endPar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右矢印 10"/>
          <p:cNvSpPr/>
          <p:nvPr/>
        </p:nvSpPr>
        <p:spPr>
          <a:xfrm>
            <a:off x="196950" y="618976"/>
            <a:ext cx="4896000" cy="324000"/>
          </a:xfrm>
          <a:prstGeom prst="rightArrow">
            <a:avLst>
              <a:gd name="adj1" fmla="val 100000"/>
              <a:gd name="adj2" fmla="val 1241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工賃実績調査から</a:t>
            </a:r>
            <a:endParaRPr kumimoji="1" lang="ja-JP" altLang="en-US" b="1" dirty="0">
              <a:latin typeface="Meiryo UI" panose="020B0604030504040204" pitchFamily="50" charset="-128"/>
              <a:ea typeface="Meiryo UI" panose="020B0604030504040204" pitchFamily="50" charset="-128"/>
            </a:endParaRPr>
          </a:p>
        </p:txBody>
      </p:sp>
      <p:sp>
        <p:nvSpPr>
          <p:cNvPr id="12" name="正方形/長方形 11"/>
          <p:cNvSpPr/>
          <p:nvPr/>
        </p:nvSpPr>
        <p:spPr>
          <a:xfrm>
            <a:off x="199028" y="4753171"/>
            <a:ext cx="11603865" cy="2123658"/>
          </a:xfrm>
          <a:prstGeom prst="rect">
            <a:avLst/>
          </a:prstGeom>
          <a:ln>
            <a:solidFill>
              <a:schemeClr val="accent1"/>
            </a:solidFill>
          </a:ln>
        </p:spPr>
        <p:txBody>
          <a:bodyPr wrap="square">
            <a:spAutoFit/>
          </a:bodyPr>
          <a:lstStyle/>
          <a:p>
            <a:pPr marL="285750" indent="-285750" algn="just">
              <a:lnSpc>
                <a:spcPts val="1800"/>
              </a:lnSpc>
              <a:spcAft>
                <a:spcPts val="0"/>
              </a:spcAft>
              <a:buFont typeface="Wingdings" panose="05000000000000000000" pitchFamily="2" charset="2"/>
              <a:buChar char="u"/>
            </a:pPr>
            <a:endPar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lnSpc>
                <a:spcPts val="1800"/>
              </a:lnSpc>
              <a:spcAft>
                <a:spcPts val="0"/>
              </a:spcAft>
              <a:buFont typeface="Wingdings" panose="05000000000000000000" pitchFamily="2" charset="2"/>
              <a:buChar char="u"/>
            </a:pP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R1</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実績に満足している事業所が設定した目標の対前年度比平均は</a:t>
            </a: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108</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。府の直近の対前年度伸び率が</a:t>
            </a: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105.7</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％、全国平均が</a:t>
            </a: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101.6%</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であることから、高い</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目標設定で</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あるが、達成が困難な</a:t>
            </a: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110</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までに収まっているため過剰な目標設定ではないといえる。</a:t>
            </a:r>
            <a:endPar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spcAft>
                <a:spcPts val="0"/>
              </a:spcAft>
              <a:buFont typeface="Wingdings" panose="05000000000000000000" pitchFamily="2" charset="2"/>
              <a:buChar char="u"/>
            </a:pP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その場合、次期計画</a:t>
            </a: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1</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年目となる</a:t>
            </a: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R3</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年度は、</a:t>
            </a: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R2</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年度推計値</a:t>
            </a: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13,224</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円</a:t>
            </a: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×108%</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14,200</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円</a:t>
            </a:r>
            <a:endPar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spcAft>
                <a:spcPts val="0"/>
              </a:spcAft>
              <a:buFont typeface="Wingdings" panose="05000000000000000000" pitchFamily="2" charset="2"/>
              <a:buChar char="u"/>
            </a:pP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様々な役割を担う事業所が大阪</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府</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の工賃計画目標を意識できるよう、額の区分ごとに目標額を計画内で提示</a:t>
            </a:r>
            <a:endPar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spcAft>
                <a:spcPts val="0"/>
              </a:spcAft>
              <a:buFont typeface="Wingdings" panose="05000000000000000000" pitchFamily="2" charset="2"/>
              <a:buChar char="u"/>
            </a:pP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併せて、目標達成事業所を</a:t>
            </a: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8</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割（現在約</a:t>
            </a:r>
            <a:r>
              <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rPr>
              <a:t>5</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割）とするなど、目標を付加し、目標未達成の事業所や平均工賃より低い区分の事業所の支援を強化したい。</a:t>
            </a:r>
            <a:endParaRPr lang="en-US" altLang="ja-JP"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 name="右矢印 12"/>
          <p:cNvSpPr/>
          <p:nvPr/>
        </p:nvSpPr>
        <p:spPr>
          <a:xfrm>
            <a:off x="196950" y="4585918"/>
            <a:ext cx="4896000" cy="324000"/>
          </a:xfrm>
          <a:prstGeom prst="rightArrow">
            <a:avLst>
              <a:gd name="adj1" fmla="val 100000"/>
              <a:gd name="adj2" fmla="val 1241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目標</a:t>
            </a:r>
            <a:r>
              <a:rPr kumimoji="1" lang="ja-JP" altLang="en-US" b="1" dirty="0" smtClean="0">
                <a:latin typeface="Meiryo UI" panose="020B0604030504040204" pitchFamily="50" charset="-128"/>
                <a:ea typeface="Meiryo UI" panose="020B0604030504040204" pitchFamily="50" charset="-128"/>
              </a:rPr>
              <a:t>工賃額の考え方</a:t>
            </a:r>
            <a:endParaRPr kumimoji="1" lang="ja-JP" altLang="en-US" b="1" dirty="0">
              <a:latin typeface="Meiryo UI" panose="020B0604030504040204" pitchFamily="50" charset="-128"/>
              <a:ea typeface="Meiryo UI" panose="020B0604030504040204" pitchFamily="50" charset="-128"/>
            </a:endParaRPr>
          </a:p>
        </p:txBody>
      </p:sp>
      <p:sp>
        <p:nvSpPr>
          <p:cNvPr id="10" name="スライド番号プレースホルダー 1"/>
          <p:cNvSpPr>
            <a:spLocks noGrp="1"/>
          </p:cNvSpPr>
          <p:nvPr>
            <p:ph type="sldNum" sz="quarter" idx="12"/>
          </p:nvPr>
        </p:nvSpPr>
        <p:spPr>
          <a:xfrm>
            <a:off x="9280570" y="6452611"/>
            <a:ext cx="2743200" cy="365125"/>
          </a:xfrm>
        </p:spPr>
        <p:txBody>
          <a:bodyPr/>
          <a:lstStyle/>
          <a:p>
            <a:fld id="{00B90DFF-2327-4A71-8B67-9668A02A1B14}" type="slidenum">
              <a:rPr kumimoji="1" lang="ja-JP" altLang="en-US" sz="1800" smtClean="0"/>
              <a:t>1</a:t>
            </a:fld>
            <a:endParaRPr kumimoji="1" lang="ja-JP" altLang="en-US" sz="1800" dirty="0"/>
          </a:p>
        </p:txBody>
      </p:sp>
      <p:sp>
        <p:nvSpPr>
          <p:cNvPr id="14" name="正方形/長方形 13"/>
          <p:cNvSpPr/>
          <p:nvPr/>
        </p:nvSpPr>
        <p:spPr>
          <a:xfrm>
            <a:off x="7197840" y="37424"/>
            <a:ext cx="3212283" cy="523220"/>
          </a:xfrm>
          <a:prstGeom prst="rect">
            <a:avLst/>
          </a:prstGeom>
          <a:solidFill>
            <a:schemeClr val="bg1"/>
          </a:solidFill>
          <a:ln>
            <a:solidFill>
              <a:schemeClr val="accent1"/>
            </a:solidFill>
          </a:ln>
        </p:spPr>
        <p:txBody>
          <a:bodyPr wrap="square">
            <a:spAutoFit/>
          </a:bodyPr>
          <a:lstStyle/>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日開催</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大阪府工賃委員会資料２から一部抜粋</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0618266" y="39708"/>
            <a:ext cx="1539974" cy="400110"/>
          </a:xfrm>
          <a:prstGeom prst="rect">
            <a:avLst/>
          </a:prstGeom>
          <a:solidFill>
            <a:schemeClr val="bg1"/>
          </a:solidFill>
          <a:ln>
            <a:solidFill>
              <a:schemeClr val="accent1"/>
            </a:solidFill>
          </a:ln>
        </p:spPr>
        <p:txBody>
          <a:bodyPr wrap="square">
            <a:spAutoFit/>
          </a:bodyPr>
          <a:lstStyle/>
          <a:p>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参考資料２</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510673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3016</TotalTime>
  <Words>545</Words>
  <Application>Microsoft Office PowerPoint</Application>
  <PresentationFormat>ワイド画面</PresentationFormat>
  <Paragraphs>19</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メイリオ</vt:lpstr>
      <vt:lpstr>游ゴシック</vt:lpstr>
      <vt:lpstr>Arial</vt:lpstr>
      <vt:lpstr>Century Gothic</vt:lpstr>
      <vt:lpstr>Times New Roman</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岡本　勝之</dc:creator>
  <cp:lastModifiedBy>塩田　尚子</cp:lastModifiedBy>
  <cp:revision>131</cp:revision>
  <cp:lastPrinted>2020-12-17T09:28:28Z</cp:lastPrinted>
  <dcterms:created xsi:type="dcterms:W3CDTF">2020-12-08T04:56:31Z</dcterms:created>
  <dcterms:modified xsi:type="dcterms:W3CDTF">2021-01-25T10:56:35Z</dcterms:modified>
</cp:coreProperties>
</file>