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7"/>
  </p:notesMasterIdLst>
  <p:sldIdLst>
    <p:sldId id="257" r:id="rId2"/>
    <p:sldId id="289" r:id="rId3"/>
    <p:sldId id="258" r:id="rId4"/>
    <p:sldId id="259" r:id="rId5"/>
    <p:sldId id="260" r:id="rId6"/>
    <p:sldId id="261" r:id="rId7"/>
    <p:sldId id="262" r:id="rId8"/>
    <p:sldId id="293" r:id="rId9"/>
    <p:sldId id="292" r:id="rId10"/>
    <p:sldId id="282" r:id="rId11"/>
    <p:sldId id="263" r:id="rId12"/>
    <p:sldId id="264" r:id="rId13"/>
    <p:sldId id="265" r:id="rId14"/>
    <p:sldId id="266" r:id="rId15"/>
    <p:sldId id="267" r:id="rId16"/>
    <p:sldId id="268" r:id="rId17"/>
    <p:sldId id="269" r:id="rId18"/>
    <p:sldId id="270" r:id="rId19"/>
    <p:sldId id="271" r:id="rId20"/>
    <p:sldId id="290" r:id="rId21"/>
    <p:sldId id="272" r:id="rId22"/>
    <p:sldId id="285" r:id="rId23"/>
    <p:sldId id="284" r:id="rId24"/>
    <p:sldId id="288" r:id="rId25"/>
    <p:sldId id="287" r:id="rId26"/>
    <p:sldId id="273" r:id="rId27"/>
    <p:sldId id="274" r:id="rId28"/>
    <p:sldId id="275" r:id="rId29"/>
    <p:sldId id="276" r:id="rId30"/>
    <p:sldId id="277" r:id="rId31"/>
    <p:sldId id="278" r:id="rId32"/>
    <p:sldId id="279" r:id="rId33"/>
    <p:sldId id="294" r:id="rId34"/>
    <p:sldId id="295" r:id="rId35"/>
    <p:sldId id="296" r:id="rId3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4660"/>
  </p:normalViewPr>
  <p:slideViewPr>
    <p:cSldViewPr snapToGrid="0">
      <p:cViewPr varScale="1">
        <p:scale>
          <a:sx n="74" d="100"/>
          <a:sy n="74" d="100"/>
        </p:scale>
        <p:origin x="14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グラフ作成!$C$4</c:f>
              <c:strCache>
                <c:ptCount val="1"/>
                <c:pt idx="0">
                  <c:v>就労継続支援Ｂ型事業所</c:v>
                </c:pt>
              </c:strCache>
            </c:strRef>
          </c:tx>
          <c:spPr>
            <a:ln w="28575" cap="rnd">
              <a:solidFill>
                <a:schemeClr val="accent1"/>
              </a:solidFill>
              <a:round/>
            </a:ln>
            <a:effectLst/>
          </c:spPr>
          <c:marker>
            <c:symbol val="circle"/>
            <c:size val="8"/>
            <c:spPr>
              <a:solidFill>
                <a:schemeClr val="accent1"/>
              </a:solidFill>
              <a:ln w="9525">
                <a:solidFill>
                  <a:schemeClr val="tx1"/>
                </a:solidFill>
              </a:ln>
              <a:effectLst/>
            </c:spPr>
          </c:marker>
          <c:dLbls>
            <c:dLbl>
              <c:idx val="0"/>
              <c:layout>
                <c:manualLayout>
                  <c:x val="-2.9322359434565074E-2"/>
                  <c:y val="3.89563069322217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530-470F-8111-049ECC54FF70}"/>
                </c:ext>
              </c:extLst>
            </c:dLbl>
            <c:dLbl>
              <c:idx val="1"/>
              <c:layout>
                <c:manualLayout>
                  <c:x val="-2.6170271567261552E-2"/>
                  <c:y val="4.40163954837713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30-470F-8111-049ECC54FF70}"/>
                </c:ext>
              </c:extLst>
            </c:dLbl>
            <c:dLbl>
              <c:idx val="2"/>
              <c:layout>
                <c:manualLayout>
                  <c:x val="-2.4594227633609744E-2"/>
                  <c:y val="3.64262626564468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530-470F-8111-049ECC54FF70}"/>
                </c:ext>
              </c:extLst>
            </c:dLbl>
            <c:dLbl>
              <c:idx val="3"/>
              <c:layout>
                <c:manualLayout>
                  <c:x val="-2.4594227633609803E-2"/>
                  <c:y val="4.40163954837713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530-470F-8111-049ECC54FF70}"/>
                </c:ext>
              </c:extLst>
            </c:dLbl>
            <c:dLbl>
              <c:idx val="4"/>
              <c:layout>
                <c:manualLayout>
                  <c:x val="-3.0898403368216854E-2"/>
                  <c:y val="-4.45351541683475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530-470F-8111-049ECC54FF70}"/>
                </c:ext>
              </c:extLst>
            </c:dLbl>
            <c:dLbl>
              <c:idx val="5"/>
              <c:layout>
                <c:manualLayout>
                  <c:x val="-4.9022908605212287E-2"/>
                  <c:y val="-7.849512169612575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530-470F-8111-049ECC54FF70}"/>
                </c:ext>
              </c:extLst>
            </c:dLbl>
            <c:dLbl>
              <c:idx val="8"/>
              <c:layout>
                <c:manualLayout>
                  <c:x val="-2.6958293534087411E-2"/>
                  <c:y val="-2.55598221000363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530-470F-8111-049ECC54FF7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グラフ作成!$B$5:$B$13</c:f>
              <c:strCache>
                <c:ptCount val="9"/>
                <c:pt idx="0">
                  <c:v>H24</c:v>
                </c:pt>
                <c:pt idx="1">
                  <c:v>H25</c:v>
                </c:pt>
                <c:pt idx="2">
                  <c:v>H26</c:v>
                </c:pt>
                <c:pt idx="3">
                  <c:v>H27</c:v>
                </c:pt>
                <c:pt idx="4">
                  <c:v>H28</c:v>
                </c:pt>
                <c:pt idx="5">
                  <c:v>H29</c:v>
                </c:pt>
                <c:pt idx="6">
                  <c:v>H30</c:v>
                </c:pt>
                <c:pt idx="7">
                  <c:v>R1</c:v>
                </c:pt>
                <c:pt idx="8">
                  <c:v>R2</c:v>
                </c:pt>
              </c:strCache>
            </c:strRef>
          </c:cat>
          <c:val>
            <c:numRef>
              <c:f>グラフ作成!$C$5:$C$13</c:f>
              <c:numCache>
                <c:formatCode>General</c:formatCode>
                <c:ptCount val="9"/>
                <c:pt idx="0">
                  <c:v>483</c:v>
                </c:pt>
                <c:pt idx="1">
                  <c:v>577</c:v>
                </c:pt>
                <c:pt idx="2">
                  <c:v>606</c:v>
                </c:pt>
                <c:pt idx="3">
                  <c:v>660</c:v>
                </c:pt>
                <c:pt idx="4">
                  <c:v>721</c:v>
                </c:pt>
                <c:pt idx="5">
                  <c:v>789</c:v>
                </c:pt>
                <c:pt idx="6">
                  <c:v>888</c:v>
                </c:pt>
                <c:pt idx="7">
                  <c:v>955</c:v>
                </c:pt>
                <c:pt idx="8">
                  <c:v>1066</c:v>
                </c:pt>
              </c:numCache>
            </c:numRef>
          </c:val>
          <c:smooth val="0"/>
          <c:extLst>
            <c:ext xmlns:c16="http://schemas.microsoft.com/office/drawing/2014/chart" uri="{C3380CC4-5D6E-409C-BE32-E72D297353CC}">
              <c16:uniqueId val="{00000007-1530-470F-8111-049ECC54FF70}"/>
            </c:ext>
          </c:extLst>
        </c:ser>
        <c:ser>
          <c:idx val="1"/>
          <c:order val="1"/>
          <c:tx>
            <c:strRef>
              <c:f>グラフ作成!$D$4</c:f>
              <c:strCache>
                <c:ptCount val="1"/>
                <c:pt idx="0">
                  <c:v>就労継続支援Ａ型事業所</c:v>
                </c:pt>
              </c:strCache>
            </c:strRef>
          </c:tx>
          <c:spPr>
            <a:ln w="28575" cap="rnd">
              <a:solidFill>
                <a:schemeClr val="accent2"/>
              </a:solidFill>
              <a:round/>
            </a:ln>
            <a:effectLst/>
          </c:spPr>
          <c:marker>
            <c:symbol val="triangle"/>
            <c:size val="9"/>
            <c:spPr>
              <a:solidFill>
                <a:schemeClr val="accent2"/>
              </a:solidFill>
              <a:ln w="9525">
                <a:solidFill>
                  <a:schemeClr val="tx1"/>
                </a:solidFill>
              </a:ln>
              <a:effectLst/>
            </c:spPr>
          </c:marker>
          <c:dLbls>
            <c:dLbl>
              <c:idx val="0"/>
              <c:layout>
                <c:manualLayout>
                  <c:x val="-3.7147355516172383E-2"/>
                  <c:y val="-1.54396449969370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530-470F-8111-049ECC54FF70}"/>
                </c:ext>
              </c:extLst>
            </c:dLbl>
            <c:dLbl>
              <c:idx val="1"/>
              <c:layout>
                <c:manualLayout>
                  <c:x val="-2.296296011330639E-2"/>
                  <c:y val="3.26311962427846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530-470F-8111-049ECC54FF70}"/>
                </c:ext>
              </c:extLst>
            </c:dLbl>
            <c:dLbl>
              <c:idx val="2"/>
              <c:layout>
                <c:manualLayout>
                  <c:x val="-2.373522164079582E-2"/>
                  <c:y val="3.67045675267819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530-470F-8111-049ECC54FF70}"/>
                </c:ext>
              </c:extLst>
            </c:dLbl>
            <c:dLbl>
              <c:idx val="3"/>
              <c:layout>
                <c:manualLayout>
                  <c:x val="-3.7147355516172383E-2"/>
                  <c:y val="5.28715504489831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530-470F-8111-049ECC54FF70}"/>
                </c:ext>
              </c:extLst>
            </c:dLbl>
            <c:dLbl>
              <c:idx val="5"/>
              <c:layout>
                <c:manualLayout>
                  <c:x val="-3.3995267648868829E-2"/>
                  <c:y val="-2.55598221000363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530-470F-8111-049ECC54FF7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グラフ作成!$B$5:$B$13</c:f>
              <c:strCache>
                <c:ptCount val="9"/>
                <c:pt idx="0">
                  <c:v>H24</c:v>
                </c:pt>
                <c:pt idx="1">
                  <c:v>H25</c:v>
                </c:pt>
                <c:pt idx="2">
                  <c:v>H26</c:v>
                </c:pt>
                <c:pt idx="3">
                  <c:v>H27</c:v>
                </c:pt>
                <c:pt idx="4">
                  <c:v>H28</c:v>
                </c:pt>
                <c:pt idx="5">
                  <c:v>H29</c:v>
                </c:pt>
                <c:pt idx="6">
                  <c:v>H30</c:v>
                </c:pt>
                <c:pt idx="7">
                  <c:v>R1</c:v>
                </c:pt>
                <c:pt idx="8">
                  <c:v>R2</c:v>
                </c:pt>
              </c:strCache>
            </c:strRef>
          </c:cat>
          <c:val>
            <c:numRef>
              <c:f>グラフ作成!$D$5:$D$13</c:f>
              <c:numCache>
                <c:formatCode>General</c:formatCode>
                <c:ptCount val="9"/>
                <c:pt idx="0">
                  <c:v>28</c:v>
                </c:pt>
                <c:pt idx="1">
                  <c:v>66</c:v>
                </c:pt>
                <c:pt idx="2">
                  <c:v>86</c:v>
                </c:pt>
                <c:pt idx="3">
                  <c:v>163</c:v>
                </c:pt>
                <c:pt idx="4">
                  <c:v>233</c:v>
                </c:pt>
                <c:pt idx="5">
                  <c:v>309</c:v>
                </c:pt>
                <c:pt idx="6">
                  <c:v>334</c:v>
                </c:pt>
                <c:pt idx="7">
                  <c:v>338</c:v>
                </c:pt>
                <c:pt idx="8">
                  <c:v>347</c:v>
                </c:pt>
              </c:numCache>
            </c:numRef>
          </c:val>
          <c:smooth val="0"/>
          <c:extLst>
            <c:ext xmlns:c16="http://schemas.microsoft.com/office/drawing/2014/chart" uri="{C3380CC4-5D6E-409C-BE32-E72D297353CC}">
              <c16:uniqueId val="{0000000D-1530-470F-8111-049ECC54FF70}"/>
            </c:ext>
          </c:extLst>
        </c:ser>
        <c:ser>
          <c:idx val="2"/>
          <c:order val="2"/>
          <c:tx>
            <c:strRef>
              <c:f>グラフ作成!$E$4</c:f>
              <c:strCache>
                <c:ptCount val="1"/>
                <c:pt idx="0">
                  <c:v>生活介護事業所</c:v>
                </c:pt>
              </c:strCache>
            </c:strRef>
          </c:tx>
          <c:spPr>
            <a:ln w="28575" cap="rnd">
              <a:solidFill>
                <a:schemeClr val="accent3"/>
              </a:solidFill>
              <a:round/>
            </a:ln>
            <a:effectLst/>
          </c:spPr>
          <c:marker>
            <c:symbol val="square"/>
            <c:size val="8"/>
            <c:spPr>
              <a:solidFill>
                <a:schemeClr val="accent3"/>
              </a:solidFill>
              <a:ln w="9525">
                <a:solidFill>
                  <a:schemeClr val="tx1"/>
                </a:solidFill>
              </a:ln>
              <a:effectLst/>
            </c:spPr>
          </c:marker>
          <c:dLbls>
            <c:dLbl>
              <c:idx val="4"/>
              <c:layout>
                <c:manualLayout>
                  <c:x val="-2.9322359434565074E-2"/>
                  <c:y val="4.40163954837713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530-470F-8111-049ECC54FF70}"/>
                </c:ext>
              </c:extLst>
            </c:dLbl>
            <c:dLbl>
              <c:idx val="5"/>
              <c:layout>
                <c:manualLayout>
                  <c:x val="-2.6170271567261521E-2"/>
                  <c:y val="3.89563069322217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530-470F-8111-049ECC54FF70}"/>
                </c:ext>
              </c:extLst>
            </c:dLbl>
            <c:dLbl>
              <c:idx val="6"/>
              <c:layout>
                <c:manualLayout>
                  <c:x val="-2.4964535909044145E-2"/>
                  <c:y val="5.06198110435436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530-470F-8111-049ECC54FF70}"/>
                </c:ext>
              </c:extLst>
            </c:dLbl>
            <c:dLbl>
              <c:idx val="7"/>
              <c:layout>
                <c:manualLayout>
                  <c:x val="-2.8116623776347702E-2"/>
                  <c:y val="5.31498553193184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1530-470F-8111-049ECC54FF70}"/>
                </c:ext>
              </c:extLst>
            </c:dLbl>
            <c:dLbl>
              <c:idx val="8"/>
              <c:layout>
                <c:manualLayout>
                  <c:x val="-3.1710003945073749E-2"/>
                  <c:y val="5.56798995950933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530-470F-8111-049ECC54FF7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グラフ作成!$B$5:$B$13</c:f>
              <c:strCache>
                <c:ptCount val="9"/>
                <c:pt idx="0">
                  <c:v>H24</c:v>
                </c:pt>
                <c:pt idx="1">
                  <c:v>H25</c:v>
                </c:pt>
                <c:pt idx="2">
                  <c:v>H26</c:v>
                </c:pt>
                <c:pt idx="3">
                  <c:v>H27</c:v>
                </c:pt>
                <c:pt idx="4">
                  <c:v>H28</c:v>
                </c:pt>
                <c:pt idx="5">
                  <c:v>H29</c:v>
                </c:pt>
                <c:pt idx="6">
                  <c:v>H30</c:v>
                </c:pt>
                <c:pt idx="7">
                  <c:v>R1</c:v>
                </c:pt>
                <c:pt idx="8">
                  <c:v>R2</c:v>
                </c:pt>
              </c:strCache>
            </c:strRef>
          </c:cat>
          <c:val>
            <c:numRef>
              <c:f>グラフ作成!$E$5:$E$13</c:f>
              <c:numCache>
                <c:formatCode>General</c:formatCode>
                <c:ptCount val="9"/>
                <c:pt idx="0">
                  <c:v>569</c:v>
                </c:pt>
                <c:pt idx="1">
                  <c:v>617</c:v>
                </c:pt>
                <c:pt idx="2">
                  <c:v>634</c:v>
                </c:pt>
                <c:pt idx="3">
                  <c:v>678</c:v>
                </c:pt>
                <c:pt idx="4">
                  <c:v>724</c:v>
                </c:pt>
                <c:pt idx="5">
                  <c:v>785</c:v>
                </c:pt>
                <c:pt idx="6">
                  <c:v>839</c:v>
                </c:pt>
                <c:pt idx="7">
                  <c:v>889</c:v>
                </c:pt>
                <c:pt idx="8">
                  <c:v>1003</c:v>
                </c:pt>
              </c:numCache>
            </c:numRef>
          </c:val>
          <c:smooth val="0"/>
          <c:extLst>
            <c:ext xmlns:c16="http://schemas.microsoft.com/office/drawing/2014/chart" uri="{C3380CC4-5D6E-409C-BE32-E72D297353CC}">
              <c16:uniqueId val="{00000013-1530-470F-8111-049ECC54FF70}"/>
            </c:ext>
          </c:extLst>
        </c:ser>
        <c:ser>
          <c:idx val="3"/>
          <c:order val="3"/>
          <c:tx>
            <c:strRef>
              <c:f>グラフ作成!$F$4</c:f>
              <c:strCache>
                <c:ptCount val="1"/>
                <c:pt idx="0">
                  <c:v>地域支援活動センター</c:v>
                </c:pt>
              </c:strCache>
            </c:strRef>
          </c:tx>
          <c:spPr>
            <a:ln w="28575" cap="rnd">
              <a:solidFill>
                <a:schemeClr val="accent4"/>
              </a:solidFill>
              <a:round/>
            </a:ln>
            <a:effectLst/>
          </c:spPr>
          <c:marker>
            <c:symbol val="diamond"/>
            <c:size val="9"/>
            <c:spPr>
              <a:solidFill>
                <a:schemeClr val="accent4"/>
              </a:solidFill>
              <a:ln w="9525">
                <a:solidFill>
                  <a:schemeClr val="tx1"/>
                </a:solidFill>
              </a:ln>
              <a:effectLst/>
            </c:spPr>
          </c:marker>
          <c:dLbls>
            <c:dLbl>
              <c:idx val="1"/>
              <c:layout>
                <c:manualLayout>
                  <c:x val="-2.296296011330639E-2"/>
                  <c:y val="-4.3270132030460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1530-470F-8111-049ECC54FF70}"/>
                </c:ext>
              </c:extLst>
            </c:dLbl>
            <c:dLbl>
              <c:idx val="4"/>
              <c:layout>
                <c:manualLayout>
                  <c:x val="-2.8904645743173588E-2"/>
                  <c:y val="3.67045675267820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1530-470F-8111-049ECC54FF7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グラフ作成!$B$5:$B$13</c:f>
              <c:strCache>
                <c:ptCount val="9"/>
                <c:pt idx="0">
                  <c:v>H24</c:v>
                </c:pt>
                <c:pt idx="1">
                  <c:v>H25</c:v>
                </c:pt>
                <c:pt idx="2">
                  <c:v>H26</c:v>
                </c:pt>
                <c:pt idx="3">
                  <c:v>H27</c:v>
                </c:pt>
                <c:pt idx="4">
                  <c:v>H28</c:v>
                </c:pt>
                <c:pt idx="5">
                  <c:v>H29</c:v>
                </c:pt>
                <c:pt idx="6">
                  <c:v>H30</c:v>
                </c:pt>
                <c:pt idx="7">
                  <c:v>R1</c:v>
                </c:pt>
                <c:pt idx="8">
                  <c:v>R2</c:v>
                </c:pt>
              </c:strCache>
            </c:strRef>
          </c:cat>
          <c:val>
            <c:numRef>
              <c:f>グラフ作成!$F$5:$F$13</c:f>
              <c:numCache>
                <c:formatCode>General</c:formatCode>
                <c:ptCount val="9"/>
                <c:pt idx="0">
                  <c:v>193</c:v>
                </c:pt>
                <c:pt idx="1">
                  <c:v>184</c:v>
                </c:pt>
                <c:pt idx="2">
                  <c:v>179</c:v>
                </c:pt>
                <c:pt idx="3">
                  <c:v>172</c:v>
                </c:pt>
                <c:pt idx="4">
                  <c:v>170</c:v>
                </c:pt>
                <c:pt idx="5">
                  <c:v>169</c:v>
                </c:pt>
                <c:pt idx="6">
                  <c:v>166</c:v>
                </c:pt>
                <c:pt idx="7">
                  <c:v>162</c:v>
                </c:pt>
                <c:pt idx="8">
                  <c:v>157</c:v>
                </c:pt>
              </c:numCache>
            </c:numRef>
          </c:val>
          <c:smooth val="0"/>
          <c:extLst>
            <c:ext xmlns:c16="http://schemas.microsoft.com/office/drawing/2014/chart" uri="{C3380CC4-5D6E-409C-BE32-E72D297353CC}">
              <c16:uniqueId val="{00000016-1530-470F-8111-049ECC54FF70}"/>
            </c:ext>
          </c:extLst>
        </c:ser>
        <c:dLbls>
          <c:showLegendKey val="0"/>
          <c:showVal val="0"/>
          <c:showCatName val="0"/>
          <c:showSerName val="0"/>
          <c:showPercent val="0"/>
          <c:showBubbleSize val="0"/>
        </c:dLbls>
        <c:marker val="1"/>
        <c:smooth val="0"/>
        <c:axId val="115553024"/>
        <c:axId val="115554560"/>
      </c:lineChart>
      <c:catAx>
        <c:axId val="115553024"/>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554560"/>
        <c:crosses val="autoZero"/>
        <c:auto val="1"/>
        <c:lblAlgn val="ctr"/>
        <c:lblOffset val="100"/>
        <c:noMultiLvlLbl val="0"/>
      </c:catAx>
      <c:valAx>
        <c:axId val="115554560"/>
        <c:scaling>
          <c:orientation val="minMax"/>
          <c:max val="1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5530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lumMod val="75000"/>
                    <a:lumOff val="25000"/>
                  </a:sysClr>
                </a:solidFill>
                <a:latin typeface="UD デジタル 教科書体 NP-R" panose="02020400000000000000" pitchFamily="18" charset="-128"/>
                <a:ea typeface="UD デジタル 教科書体 NP-R" panose="02020400000000000000" pitchFamily="18" charset="-128"/>
                <a:cs typeface="+mn-cs"/>
              </a:defRPr>
            </a:pPr>
            <a:r>
              <a:rPr lang="ja-JP" sz="1200" dirty="0"/>
              <a:t>平均工賃の構成比</a:t>
            </a:r>
            <a:r>
              <a:rPr lang="en-US" altLang="ja-JP" sz="1200" b="1" i="0" baseline="0" dirty="0">
                <a:effectLst/>
              </a:rPr>
              <a:t>(H18</a:t>
            </a:r>
            <a:r>
              <a:rPr lang="ja-JP" altLang="ja-JP" sz="1200" b="1" i="0" baseline="0" dirty="0" err="1">
                <a:effectLst/>
              </a:rPr>
              <a:t>、</a:t>
            </a:r>
            <a:r>
              <a:rPr lang="en-US" altLang="ja-JP" sz="1200" b="1" i="0" baseline="0" dirty="0">
                <a:effectLst/>
              </a:rPr>
              <a:t>25</a:t>
            </a:r>
            <a:r>
              <a:rPr lang="ja-JP" altLang="ja-JP" sz="1200" b="1" i="0" baseline="0" dirty="0" err="1">
                <a:effectLst/>
              </a:rPr>
              <a:t>、</a:t>
            </a:r>
            <a:r>
              <a:rPr lang="en-US" altLang="ja-JP" sz="1200" b="1" i="0" baseline="0" dirty="0">
                <a:effectLst/>
              </a:rPr>
              <a:t>28</a:t>
            </a:r>
            <a:r>
              <a:rPr lang="ja-JP" altLang="ja-JP" sz="1200" b="1" i="0" baseline="0" dirty="0" err="1">
                <a:effectLst/>
              </a:rPr>
              <a:t>、</a:t>
            </a:r>
            <a:r>
              <a:rPr lang="en-US" altLang="ja-JP" sz="1200" b="1" i="0" baseline="0" dirty="0">
                <a:effectLst/>
              </a:rPr>
              <a:t>R1)</a:t>
            </a:r>
            <a:endParaRPr lang="ja-JP" altLang="ja-JP" sz="1200" dirty="0">
              <a:effectLst/>
            </a:endParaRPr>
          </a:p>
        </c:rich>
      </c:tx>
      <c:layout>
        <c:manualLayout>
          <c:xMode val="edge"/>
          <c:yMode val="edge"/>
          <c:x val="0.54580333156079641"/>
          <c:y val="2.0904695984816937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lumMod val="75000"/>
                  <a:lumOff val="25000"/>
                </a:sysClr>
              </a:solidFill>
              <a:latin typeface="UD デジタル 教科書体 NP-R" panose="02020400000000000000" pitchFamily="18" charset="-128"/>
              <a:ea typeface="UD デジタル 教科書体 NP-R" panose="02020400000000000000" pitchFamily="18" charset="-128"/>
              <a:cs typeface="+mn-cs"/>
            </a:defRPr>
          </a:pPr>
          <a:endParaRPr lang="ja-JP"/>
        </a:p>
      </c:txPr>
    </c:title>
    <c:autoTitleDeleted val="0"/>
    <c:plotArea>
      <c:layout/>
      <c:areaChart>
        <c:grouping val="standard"/>
        <c:varyColors val="0"/>
        <c:ser>
          <c:idx val="0"/>
          <c:order val="0"/>
          <c:tx>
            <c:strRef>
              <c:f>集計!$B$39</c:f>
              <c:strCache>
                <c:ptCount val="1"/>
                <c:pt idx="0">
                  <c:v>Ｈ18年度</c:v>
                </c:pt>
              </c:strCache>
            </c:strRef>
          </c:tx>
          <c:spPr>
            <a:solidFill>
              <a:srgbClr val="0070C0"/>
            </a:solidFill>
            <a:ln>
              <a:noFill/>
            </a:ln>
            <a:effectLst>
              <a:innerShdw dist="12700" dir="16200000">
                <a:schemeClr val="lt1"/>
              </a:innerShdw>
            </a:effectLst>
          </c:spPr>
          <c:cat>
            <c:strRef>
              <c:f>集計!$A$41:$A$71</c:f>
              <c:strCache>
                <c:ptCount val="31"/>
                <c:pt idx="0">
                  <c:v>～1000</c:v>
                </c:pt>
                <c:pt idx="1">
                  <c:v>～2000</c:v>
                </c:pt>
                <c:pt idx="2">
                  <c:v>～3000</c:v>
                </c:pt>
                <c:pt idx="3">
                  <c:v>～4000</c:v>
                </c:pt>
                <c:pt idx="4">
                  <c:v>～5000</c:v>
                </c:pt>
                <c:pt idx="5">
                  <c:v>～6000</c:v>
                </c:pt>
                <c:pt idx="6">
                  <c:v>～7000</c:v>
                </c:pt>
                <c:pt idx="7">
                  <c:v>～8000</c:v>
                </c:pt>
                <c:pt idx="8">
                  <c:v>～9000</c:v>
                </c:pt>
                <c:pt idx="9">
                  <c:v>～10000</c:v>
                </c:pt>
                <c:pt idx="10">
                  <c:v>～11000</c:v>
                </c:pt>
                <c:pt idx="11">
                  <c:v>～12000</c:v>
                </c:pt>
                <c:pt idx="12">
                  <c:v>～13000</c:v>
                </c:pt>
                <c:pt idx="13">
                  <c:v>～14000</c:v>
                </c:pt>
                <c:pt idx="14">
                  <c:v>～15000</c:v>
                </c:pt>
                <c:pt idx="15">
                  <c:v>～16000</c:v>
                </c:pt>
                <c:pt idx="16">
                  <c:v>～17000</c:v>
                </c:pt>
                <c:pt idx="17">
                  <c:v>～18000</c:v>
                </c:pt>
                <c:pt idx="18">
                  <c:v>～19000</c:v>
                </c:pt>
                <c:pt idx="19">
                  <c:v>～20000</c:v>
                </c:pt>
                <c:pt idx="20">
                  <c:v>～21000</c:v>
                </c:pt>
                <c:pt idx="21">
                  <c:v>～22000</c:v>
                </c:pt>
                <c:pt idx="22">
                  <c:v>～23000</c:v>
                </c:pt>
                <c:pt idx="23">
                  <c:v>～24000</c:v>
                </c:pt>
                <c:pt idx="24">
                  <c:v>～25000</c:v>
                </c:pt>
                <c:pt idx="25">
                  <c:v>～26000</c:v>
                </c:pt>
                <c:pt idx="26">
                  <c:v>～27000</c:v>
                </c:pt>
                <c:pt idx="27">
                  <c:v>～28000</c:v>
                </c:pt>
                <c:pt idx="28">
                  <c:v>～29000</c:v>
                </c:pt>
                <c:pt idx="29">
                  <c:v>～30000</c:v>
                </c:pt>
                <c:pt idx="30">
                  <c:v>30001～</c:v>
                </c:pt>
              </c:strCache>
            </c:strRef>
          </c:cat>
          <c:val>
            <c:numRef>
              <c:f>集計!$B$41:$B$71</c:f>
              <c:numCache>
                <c:formatCode>0.0%</c:formatCode>
                <c:ptCount val="31"/>
                <c:pt idx="0">
                  <c:v>3.6259541984732822E-2</c:v>
                </c:pt>
                <c:pt idx="1">
                  <c:v>4.7709923664122141E-2</c:v>
                </c:pt>
                <c:pt idx="2">
                  <c:v>9.7328244274809156E-2</c:v>
                </c:pt>
                <c:pt idx="3">
                  <c:v>9.5419847328244281E-2</c:v>
                </c:pt>
                <c:pt idx="4">
                  <c:v>9.7328244274809156E-2</c:v>
                </c:pt>
                <c:pt idx="5">
                  <c:v>9.5419847328244281E-2</c:v>
                </c:pt>
                <c:pt idx="6">
                  <c:v>9.7328244274809156E-2</c:v>
                </c:pt>
                <c:pt idx="7">
                  <c:v>6.2977099236641215E-2</c:v>
                </c:pt>
                <c:pt idx="8">
                  <c:v>5.1526717557251911E-2</c:v>
                </c:pt>
                <c:pt idx="9">
                  <c:v>4.3893129770992363E-2</c:v>
                </c:pt>
                <c:pt idx="10">
                  <c:v>4.3893129770992363E-2</c:v>
                </c:pt>
                <c:pt idx="11">
                  <c:v>3.6259541984732822E-2</c:v>
                </c:pt>
                <c:pt idx="12">
                  <c:v>1.717557251908397E-2</c:v>
                </c:pt>
                <c:pt idx="13">
                  <c:v>1.3358778625954198E-2</c:v>
                </c:pt>
                <c:pt idx="14">
                  <c:v>1.717557251908397E-2</c:v>
                </c:pt>
                <c:pt idx="15">
                  <c:v>1.1450381679389313E-2</c:v>
                </c:pt>
                <c:pt idx="16">
                  <c:v>1.1450381679389313E-2</c:v>
                </c:pt>
                <c:pt idx="17">
                  <c:v>2.6717557251908396E-2</c:v>
                </c:pt>
                <c:pt idx="18">
                  <c:v>1.1450381679389313E-2</c:v>
                </c:pt>
                <c:pt idx="19">
                  <c:v>7.6335877862595417E-3</c:v>
                </c:pt>
                <c:pt idx="20">
                  <c:v>1.5267175572519083E-2</c:v>
                </c:pt>
                <c:pt idx="21">
                  <c:v>9.5419847328244278E-3</c:v>
                </c:pt>
                <c:pt idx="22">
                  <c:v>1.5267175572519083E-2</c:v>
                </c:pt>
                <c:pt idx="23">
                  <c:v>1.9083969465648854E-3</c:v>
                </c:pt>
                <c:pt idx="24">
                  <c:v>7.6335877862595417E-3</c:v>
                </c:pt>
                <c:pt idx="25">
                  <c:v>0</c:v>
                </c:pt>
                <c:pt idx="26">
                  <c:v>5.7251908396946565E-3</c:v>
                </c:pt>
                <c:pt idx="27">
                  <c:v>5.7251908396946565E-3</c:v>
                </c:pt>
                <c:pt idx="28">
                  <c:v>1.9083969465648854E-3</c:v>
                </c:pt>
                <c:pt idx="29">
                  <c:v>0</c:v>
                </c:pt>
                <c:pt idx="30">
                  <c:v>1.5267175572519083E-2</c:v>
                </c:pt>
              </c:numCache>
            </c:numRef>
          </c:val>
          <c:extLst>
            <c:ext xmlns:c16="http://schemas.microsoft.com/office/drawing/2014/chart" uri="{C3380CC4-5D6E-409C-BE32-E72D297353CC}">
              <c16:uniqueId val="{00000000-9BCB-42CE-9F55-B955C99FFB76}"/>
            </c:ext>
          </c:extLst>
        </c:ser>
        <c:ser>
          <c:idx val="1"/>
          <c:order val="1"/>
          <c:tx>
            <c:strRef>
              <c:f>集計!$C$39</c:f>
              <c:strCache>
                <c:ptCount val="1"/>
                <c:pt idx="0">
                  <c:v>Ｈ25年度</c:v>
                </c:pt>
              </c:strCache>
            </c:strRef>
          </c:tx>
          <c:spPr>
            <a:pattFill prst="ltDnDiag">
              <a:fgClr>
                <a:srgbClr val="FF0000"/>
              </a:fgClr>
              <a:bgClr>
                <a:schemeClr val="bg1"/>
              </a:bgClr>
            </a:pattFill>
            <a:ln>
              <a:noFill/>
            </a:ln>
            <a:effectLst>
              <a:innerShdw dist="12700" dir="16200000">
                <a:schemeClr val="lt1"/>
              </a:innerShdw>
            </a:effectLst>
          </c:spPr>
          <c:cat>
            <c:strRef>
              <c:f>集計!$A$41:$A$71</c:f>
              <c:strCache>
                <c:ptCount val="31"/>
                <c:pt idx="0">
                  <c:v>～1000</c:v>
                </c:pt>
                <c:pt idx="1">
                  <c:v>～2000</c:v>
                </c:pt>
                <c:pt idx="2">
                  <c:v>～3000</c:v>
                </c:pt>
                <c:pt idx="3">
                  <c:v>～4000</c:v>
                </c:pt>
                <c:pt idx="4">
                  <c:v>～5000</c:v>
                </c:pt>
                <c:pt idx="5">
                  <c:v>～6000</c:v>
                </c:pt>
                <c:pt idx="6">
                  <c:v>～7000</c:v>
                </c:pt>
                <c:pt idx="7">
                  <c:v>～8000</c:v>
                </c:pt>
                <c:pt idx="8">
                  <c:v>～9000</c:v>
                </c:pt>
                <c:pt idx="9">
                  <c:v>～10000</c:v>
                </c:pt>
                <c:pt idx="10">
                  <c:v>～11000</c:v>
                </c:pt>
                <c:pt idx="11">
                  <c:v>～12000</c:v>
                </c:pt>
                <c:pt idx="12">
                  <c:v>～13000</c:v>
                </c:pt>
                <c:pt idx="13">
                  <c:v>～14000</c:v>
                </c:pt>
                <c:pt idx="14">
                  <c:v>～15000</c:v>
                </c:pt>
                <c:pt idx="15">
                  <c:v>～16000</c:v>
                </c:pt>
                <c:pt idx="16">
                  <c:v>～17000</c:v>
                </c:pt>
                <c:pt idx="17">
                  <c:v>～18000</c:v>
                </c:pt>
                <c:pt idx="18">
                  <c:v>～19000</c:v>
                </c:pt>
                <c:pt idx="19">
                  <c:v>～20000</c:v>
                </c:pt>
                <c:pt idx="20">
                  <c:v>～21000</c:v>
                </c:pt>
                <c:pt idx="21">
                  <c:v>～22000</c:v>
                </c:pt>
                <c:pt idx="22">
                  <c:v>～23000</c:v>
                </c:pt>
                <c:pt idx="23">
                  <c:v>～24000</c:v>
                </c:pt>
                <c:pt idx="24">
                  <c:v>～25000</c:v>
                </c:pt>
                <c:pt idx="25">
                  <c:v>～26000</c:v>
                </c:pt>
                <c:pt idx="26">
                  <c:v>～27000</c:v>
                </c:pt>
                <c:pt idx="27">
                  <c:v>～28000</c:v>
                </c:pt>
                <c:pt idx="28">
                  <c:v>～29000</c:v>
                </c:pt>
                <c:pt idx="29">
                  <c:v>～30000</c:v>
                </c:pt>
                <c:pt idx="30">
                  <c:v>30001～</c:v>
                </c:pt>
              </c:strCache>
            </c:strRef>
          </c:cat>
          <c:val>
            <c:numRef>
              <c:f>集計!$C$41:$C$71</c:f>
              <c:numCache>
                <c:formatCode>0.0%</c:formatCode>
                <c:ptCount val="31"/>
                <c:pt idx="0">
                  <c:v>3.3955857385398981E-3</c:v>
                </c:pt>
                <c:pt idx="1">
                  <c:v>1.6977928692699491E-2</c:v>
                </c:pt>
                <c:pt idx="2">
                  <c:v>1.6977928692699491E-2</c:v>
                </c:pt>
                <c:pt idx="3">
                  <c:v>8.3191850594227498E-2</c:v>
                </c:pt>
                <c:pt idx="4">
                  <c:v>8.3191850594227498E-2</c:v>
                </c:pt>
                <c:pt idx="5">
                  <c:v>7.6400679117147707E-2</c:v>
                </c:pt>
                <c:pt idx="6">
                  <c:v>9.6774193548387094E-2</c:v>
                </c:pt>
                <c:pt idx="7">
                  <c:v>9.3378607809847206E-2</c:v>
                </c:pt>
                <c:pt idx="8">
                  <c:v>7.8098471986417659E-2</c:v>
                </c:pt>
                <c:pt idx="9">
                  <c:v>4.074702886247878E-2</c:v>
                </c:pt>
                <c:pt idx="10">
                  <c:v>4.7538200339558571E-2</c:v>
                </c:pt>
                <c:pt idx="11">
                  <c:v>3.5653650254668934E-2</c:v>
                </c:pt>
                <c:pt idx="12">
                  <c:v>5.4329371816638369E-2</c:v>
                </c:pt>
                <c:pt idx="13">
                  <c:v>4.074702886247878E-2</c:v>
                </c:pt>
                <c:pt idx="14">
                  <c:v>4.074702886247878E-2</c:v>
                </c:pt>
                <c:pt idx="15">
                  <c:v>1.8675721561969439E-2</c:v>
                </c:pt>
                <c:pt idx="16">
                  <c:v>1.3582342954159592E-2</c:v>
                </c:pt>
                <c:pt idx="17">
                  <c:v>8.4889643463497456E-3</c:v>
                </c:pt>
                <c:pt idx="18">
                  <c:v>1.3582342954159592E-2</c:v>
                </c:pt>
                <c:pt idx="19">
                  <c:v>1.0186757215619695E-2</c:v>
                </c:pt>
                <c:pt idx="20">
                  <c:v>8.4889643463497456E-3</c:v>
                </c:pt>
                <c:pt idx="21">
                  <c:v>1.1884550084889643E-2</c:v>
                </c:pt>
                <c:pt idx="22">
                  <c:v>6.7911714770797962E-3</c:v>
                </c:pt>
                <c:pt idx="23">
                  <c:v>5.0933786078098476E-3</c:v>
                </c:pt>
                <c:pt idx="24">
                  <c:v>5.0933786078098476E-3</c:v>
                </c:pt>
                <c:pt idx="25">
                  <c:v>1.697792869269949E-3</c:v>
                </c:pt>
                <c:pt idx="26">
                  <c:v>0</c:v>
                </c:pt>
                <c:pt idx="27">
                  <c:v>1.1884550084889643E-2</c:v>
                </c:pt>
                <c:pt idx="28">
                  <c:v>5.0933786078098476E-3</c:v>
                </c:pt>
                <c:pt idx="29">
                  <c:v>6.7911714770797962E-3</c:v>
                </c:pt>
                <c:pt idx="30">
                  <c:v>4.074702886247878E-2</c:v>
                </c:pt>
              </c:numCache>
            </c:numRef>
          </c:val>
          <c:extLst>
            <c:ext xmlns:c16="http://schemas.microsoft.com/office/drawing/2014/chart" uri="{C3380CC4-5D6E-409C-BE32-E72D297353CC}">
              <c16:uniqueId val="{00000001-9BCB-42CE-9F55-B955C99FFB76}"/>
            </c:ext>
          </c:extLst>
        </c:ser>
        <c:ser>
          <c:idx val="2"/>
          <c:order val="2"/>
          <c:tx>
            <c:strRef>
              <c:f>集計!$D$39</c:f>
              <c:strCache>
                <c:ptCount val="1"/>
                <c:pt idx="0">
                  <c:v>Ｈ28年度</c:v>
                </c:pt>
              </c:strCache>
            </c:strRef>
          </c:tx>
          <c:spPr>
            <a:solidFill>
              <a:srgbClr val="0070C0">
                <a:alpha val="35000"/>
              </a:srgbClr>
            </a:solidFill>
            <a:ln>
              <a:solidFill>
                <a:schemeClr val="tx1"/>
              </a:solidFill>
            </a:ln>
            <a:effectLst>
              <a:innerShdw dist="12700" dir="16200000">
                <a:schemeClr val="lt1"/>
              </a:innerShdw>
            </a:effectLst>
          </c:spPr>
          <c:cat>
            <c:strRef>
              <c:f>集計!$A$41:$A$71</c:f>
              <c:strCache>
                <c:ptCount val="31"/>
                <c:pt idx="0">
                  <c:v>～1000</c:v>
                </c:pt>
                <c:pt idx="1">
                  <c:v>～2000</c:v>
                </c:pt>
                <c:pt idx="2">
                  <c:v>～3000</c:v>
                </c:pt>
                <c:pt idx="3">
                  <c:v>～4000</c:v>
                </c:pt>
                <c:pt idx="4">
                  <c:v>～5000</c:v>
                </c:pt>
                <c:pt idx="5">
                  <c:v>～6000</c:v>
                </c:pt>
                <c:pt idx="6">
                  <c:v>～7000</c:v>
                </c:pt>
                <c:pt idx="7">
                  <c:v>～8000</c:v>
                </c:pt>
                <c:pt idx="8">
                  <c:v>～9000</c:v>
                </c:pt>
                <c:pt idx="9">
                  <c:v>～10000</c:v>
                </c:pt>
                <c:pt idx="10">
                  <c:v>～11000</c:v>
                </c:pt>
                <c:pt idx="11">
                  <c:v>～12000</c:v>
                </c:pt>
                <c:pt idx="12">
                  <c:v>～13000</c:v>
                </c:pt>
                <c:pt idx="13">
                  <c:v>～14000</c:v>
                </c:pt>
                <c:pt idx="14">
                  <c:v>～15000</c:v>
                </c:pt>
                <c:pt idx="15">
                  <c:v>～16000</c:v>
                </c:pt>
                <c:pt idx="16">
                  <c:v>～17000</c:v>
                </c:pt>
                <c:pt idx="17">
                  <c:v>～18000</c:v>
                </c:pt>
                <c:pt idx="18">
                  <c:v>～19000</c:v>
                </c:pt>
                <c:pt idx="19">
                  <c:v>～20000</c:v>
                </c:pt>
                <c:pt idx="20">
                  <c:v>～21000</c:v>
                </c:pt>
                <c:pt idx="21">
                  <c:v>～22000</c:v>
                </c:pt>
                <c:pt idx="22">
                  <c:v>～23000</c:v>
                </c:pt>
                <c:pt idx="23">
                  <c:v>～24000</c:v>
                </c:pt>
                <c:pt idx="24">
                  <c:v>～25000</c:v>
                </c:pt>
                <c:pt idx="25">
                  <c:v>～26000</c:v>
                </c:pt>
                <c:pt idx="26">
                  <c:v>～27000</c:v>
                </c:pt>
                <c:pt idx="27">
                  <c:v>～28000</c:v>
                </c:pt>
                <c:pt idx="28">
                  <c:v>～29000</c:v>
                </c:pt>
                <c:pt idx="29">
                  <c:v>～30000</c:v>
                </c:pt>
                <c:pt idx="30">
                  <c:v>30001～</c:v>
                </c:pt>
              </c:strCache>
            </c:strRef>
          </c:cat>
          <c:val>
            <c:numRef>
              <c:f>集計!$D$41:$D$71</c:f>
              <c:numCache>
                <c:formatCode>0.0%</c:formatCode>
                <c:ptCount val="31"/>
                <c:pt idx="0">
                  <c:v>9.2105263157894728E-3</c:v>
                </c:pt>
                <c:pt idx="1">
                  <c:v>5.263157894736842E-3</c:v>
                </c:pt>
                <c:pt idx="2">
                  <c:v>3.6842105263157891E-2</c:v>
                </c:pt>
                <c:pt idx="3">
                  <c:v>6.4473684210526322E-2</c:v>
                </c:pt>
                <c:pt idx="4">
                  <c:v>6.1842105263157893E-2</c:v>
                </c:pt>
                <c:pt idx="5">
                  <c:v>9.3421052631578946E-2</c:v>
                </c:pt>
                <c:pt idx="6">
                  <c:v>7.8947368421052627E-2</c:v>
                </c:pt>
                <c:pt idx="7">
                  <c:v>6.9736842105263153E-2</c:v>
                </c:pt>
                <c:pt idx="8">
                  <c:v>6.1842105263157893E-2</c:v>
                </c:pt>
                <c:pt idx="9">
                  <c:v>6.5789473684210523E-2</c:v>
                </c:pt>
                <c:pt idx="10">
                  <c:v>6.8421052631578952E-2</c:v>
                </c:pt>
                <c:pt idx="11">
                  <c:v>6.0526315789473685E-2</c:v>
                </c:pt>
                <c:pt idx="12">
                  <c:v>3.0263157894736843E-2</c:v>
                </c:pt>
                <c:pt idx="13">
                  <c:v>2.763157894736842E-2</c:v>
                </c:pt>
                <c:pt idx="14">
                  <c:v>2.763157894736842E-2</c:v>
                </c:pt>
                <c:pt idx="15">
                  <c:v>2.1052631578947368E-2</c:v>
                </c:pt>
                <c:pt idx="16">
                  <c:v>1.9736842105263157E-2</c:v>
                </c:pt>
                <c:pt idx="17">
                  <c:v>1.0526315789473684E-2</c:v>
                </c:pt>
                <c:pt idx="18">
                  <c:v>1.8421052631578946E-2</c:v>
                </c:pt>
                <c:pt idx="19">
                  <c:v>1.4473684210526316E-2</c:v>
                </c:pt>
                <c:pt idx="20">
                  <c:v>1.5789473684210527E-2</c:v>
                </c:pt>
                <c:pt idx="21">
                  <c:v>1.0526315789473684E-2</c:v>
                </c:pt>
                <c:pt idx="22">
                  <c:v>5.263157894736842E-3</c:v>
                </c:pt>
                <c:pt idx="23">
                  <c:v>1.0526315789473684E-2</c:v>
                </c:pt>
                <c:pt idx="24">
                  <c:v>9.2105263157894728E-3</c:v>
                </c:pt>
                <c:pt idx="25">
                  <c:v>6.5789473684210523E-3</c:v>
                </c:pt>
                <c:pt idx="26">
                  <c:v>1.3157894736842105E-3</c:v>
                </c:pt>
                <c:pt idx="27">
                  <c:v>2.631578947368421E-3</c:v>
                </c:pt>
                <c:pt idx="28">
                  <c:v>3.9473684210526317E-3</c:v>
                </c:pt>
                <c:pt idx="29">
                  <c:v>3.9473684210526317E-3</c:v>
                </c:pt>
                <c:pt idx="30">
                  <c:v>3.9473684210526314E-2</c:v>
                </c:pt>
              </c:numCache>
            </c:numRef>
          </c:val>
          <c:extLst>
            <c:ext xmlns:c16="http://schemas.microsoft.com/office/drawing/2014/chart" uri="{C3380CC4-5D6E-409C-BE32-E72D297353CC}">
              <c16:uniqueId val="{00000002-9BCB-42CE-9F55-B955C99FFB76}"/>
            </c:ext>
          </c:extLst>
        </c:ser>
        <c:ser>
          <c:idx val="3"/>
          <c:order val="3"/>
          <c:tx>
            <c:strRef>
              <c:f>集計!$E$39</c:f>
              <c:strCache>
                <c:ptCount val="1"/>
                <c:pt idx="0">
                  <c:v>R1年度</c:v>
                </c:pt>
              </c:strCache>
            </c:strRef>
          </c:tx>
          <c:spPr>
            <a:noFill/>
            <a:ln w="38100">
              <a:solidFill>
                <a:schemeClr val="tx1"/>
              </a:solidFill>
            </a:ln>
            <a:effectLst>
              <a:innerShdw dist="12700" dir="16200000">
                <a:schemeClr val="lt1"/>
              </a:innerShdw>
            </a:effectLst>
          </c:spPr>
          <c:cat>
            <c:strRef>
              <c:f>集計!$A$41:$A$71</c:f>
              <c:strCache>
                <c:ptCount val="31"/>
                <c:pt idx="0">
                  <c:v>～1000</c:v>
                </c:pt>
                <c:pt idx="1">
                  <c:v>～2000</c:v>
                </c:pt>
                <c:pt idx="2">
                  <c:v>～3000</c:v>
                </c:pt>
                <c:pt idx="3">
                  <c:v>～4000</c:v>
                </c:pt>
                <c:pt idx="4">
                  <c:v>～5000</c:v>
                </c:pt>
                <c:pt idx="5">
                  <c:v>～6000</c:v>
                </c:pt>
                <c:pt idx="6">
                  <c:v>～7000</c:v>
                </c:pt>
                <c:pt idx="7">
                  <c:v>～8000</c:v>
                </c:pt>
                <c:pt idx="8">
                  <c:v>～9000</c:v>
                </c:pt>
                <c:pt idx="9">
                  <c:v>～10000</c:v>
                </c:pt>
                <c:pt idx="10">
                  <c:v>～11000</c:v>
                </c:pt>
                <c:pt idx="11">
                  <c:v>～12000</c:v>
                </c:pt>
                <c:pt idx="12">
                  <c:v>～13000</c:v>
                </c:pt>
                <c:pt idx="13">
                  <c:v>～14000</c:v>
                </c:pt>
                <c:pt idx="14">
                  <c:v>～15000</c:v>
                </c:pt>
                <c:pt idx="15">
                  <c:v>～16000</c:v>
                </c:pt>
                <c:pt idx="16">
                  <c:v>～17000</c:v>
                </c:pt>
                <c:pt idx="17">
                  <c:v>～18000</c:v>
                </c:pt>
                <c:pt idx="18">
                  <c:v>～19000</c:v>
                </c:pt>
                <c:pt idx="19">
                  <c:v>～20000</c:v>
                </c:pt>
                <c:pt idx="20">
                  <c:v>～21000</c:v>
                </c:pt>
                <c:pt idx="21">
                  <c:v>～22000</c:v>
                </c:pt>
                <c:pt idx="22">
                  <c:v>～23000</c:v>
                </c:pt>
                <c:pt idx="23">
                  <c:v>～24000</c:v>
                </c:pt>
                <c:pt idx="24">
                  <c:v>～25000</c:v>
                </c:pt>
                <c:pt idx="25">
                  <c:v>～26000</c:v>
                </c:pt>
                <c:pt idx="26">
                  <c:v>～27000</c:v>
                </c:pt>
                <c:pt idx="27">
                  <c:v>～28000</c:v>
                </c:pt>
                <c:pt idx="28">
                  <c:v>～29000</c:v>
                </c:pt>
                <c:pt idx="29">
                  <c:v>～30000</c:v>
                </c:pt>
                <c:pt idx="30">
                  <c:v>30001～</c:v>
                </c:pt>
              </c:strCache>
            </c:strRef>
          </c:cat>
          <c:val>
            <c:numRef>
              <c:f>集計!$E$41:$E$71</c:f>
              <c:numCache>
                <c:formatCode>0.0%</c:formatCode>
                <c:ptCount val="31"/>
                <c:pt idx="0">
                  <c:v>4.608294930875576E-3</c:v>
                </c:pt>
                <c:pt idx="1">
                  <c:v>9.2165898617511521E-3</c:v>
                </c:pt>
                <c:pt idx="2">
                  <c:v>1.4976958525345621E-2</c:v>
                </c:pt>
                <c:pt idx="3">
                  <c:v>3.8018433179723504E-2</c:v>
                </c:pt>
                <c:pt idx="4">
                  <c:v>4.4930875576036866E-2</c:v>
                </c:pt>
                <c:pt idx="5">
                  <c:v>7.7188940092165897E-2</c:v>
                </c:pt>
                <c:pt idx="6">
                  <c:v>5.7603686635944701E-2</c:v>
                </c:pt>
                <c:pt idx="7">
                  <c:v>8.1797235023041481E-2</c:v>
                </c:pt>
                <c:pt idx="8">
                  <c:v>7.1428571428571425E-2</c:v>
                </c:pt>
                <c:pt idx="9">
                  <c:v>5.7603686635944701E-2</c:v>
                </c:pt>
                <c:pt idx="10">
                  <c:v>9.2165898617511524E-2</c:v>
                </c:pt>
                <c:pt idx="11">
                  <c:v>5.8755760368663597E-2</c:v>
                </c:pt>
                <c:pt idx="12">
                  <c:v>6.6820276497695855E-2</c:v>
                </c:pt>
                <c:pt idx="13">
                  <c:v>4.2626728110599081E-2</c:v>
                </c:pt>
                <c:pt idx="14">
                  <c:v>2.880184331797235E-2</c:v>
                </c:pt>
                <c:pt idx="15">
                  <c:v>3.4562211981566823E-2</c:v>
                </c:pt>
                <c:pt idx="16">
                  <c:v>1.4976958525345621E-2</c:v>
                </c:pt>
                <c:pt idx="17">
                  <c:v>2.0737327188940093E-2</c:v>
                </c:pt>
                <c:pt idx="18">
                  <c:v>1.6129032258064516E-2</c:v>
                </c:pt>
                <c:pt idx="19">
                  <c:v>5.7603686635944703E-3</c:v>
                </c:pt>
                <c:pt idx="20">
                  <c:v>1.7281105990783412E-2</c:v>
                </c:pt>
                <c:pt idx="21">
                  <c:v>1.7281105990783412E-2</c:v>
                </c:pt>
                <c:pt idx="22">
                  <c:v>5.7603686635944703E-3</c:v>
                </c:pt>
                <c:pt idx="23">
                  <c:v>1.0368663594470046E-2</c:v>
                </c:pt>
                <c:pt idx="24">
                  <c:v>3.4562211981566822E-3</c:v>
                </c:pt>
                <c:pt idx="25">
                  <c:v>5.7603686635944703E-3</c:v>
                </c:pt>
                <c:pt idx="26">
                  <c:v>1.8433179723502304E-2</c:v>
                </c:pt>
                <c:pt idx="27">
                  <c:v>6.9124423963133645E-3</c:v>
                </c:pt>
                <c:pt idx="28">
                  <c:v>1.0368663594470046E-2</c:v>
                </c:pt>
                <c:pt idx="29">
                  <c:v>3.4562211981566822E-3</c:v>
                </c:pt>
                <c:pt idx="30">
                  <c:v>6.2211981566820278E-2</c:v>
                </c:pt>
              </c:numCache>
            </c:numRef>
          </c:val>
          <c:extLst>
            <c:ext xmlns:c16="http://schemas.microsoft.com/office/drawing/2014/chart" uri="{C3380CC4-5D6E-409C-BE32-E72D297353CC}">
              <c16:uniqueId val="{00000003-9BCB-42CE-9F55-B955C99FFB76}"/>
            </c:ext>
          </c:extLst>
        </c:ser>
        <c:dLbls>
          <c:showLegendKey val="0"/>
          <c:showVal val="0"/>
          <c:showCatName val="0"/>
          <c:showSerName val="0"/>
          <c:showPercent val="0"/>
          <c:showBubbleSize val="0"/>
        </c:dLbls>
        <c:axId val="146583552"/>
        <c:axId val="146585472"/>
      </c:areaChart>
      <c:catAx>
        <c:axId val="146583552"/>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crossAx val="146585472"/>
        <c:crosses val="autoZero"/>
        <c:auto val="1"/>
        <c:lblAlgn val="ctr"/>
        <c:lblOffset val="100"/>
        <c:noMultiLvlLbl val="0"/>
      </c:catAx>
      <c:valAx>
        <c:axId val="146585472"/>
        <c:scaling>
          <c:orientation val="minMax"/>
          <c:max val="0.1"/>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crossAx val="146583552"/>
        <c:crosses val="autoZero"/>
        <c:crossBetween val="midCat"/>
      </c:valAx>
      <c:spPr>
        <a:noFill/>
        <a:ln>
          <a:noFill/>
        </a:ln>
        <a:effectLst/>
      </c:spPr>
    </c:plotArea>
    <c:legend>
      <c:legendPos val="t"/>
      <c:layout>
        <c:manualLayout>
          <c:xMode val="edge"/>
          <c:yMode val="edge"/>
          <c:x val="0.49287714082816703"/>
          <c:y val="0.26309745060805623"/>
          <c:w val="0.28593511256166115"/>
          <c:h val="5.229182659286493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legend>
    <c:plotVisOnly val="1"/>
    <c:dispBlanksAs val="zero"/>
    <c:showDLblsOverMax val="0"/>
  </c:chart>
  <c:spPr>
    <a:solidFill>
      <a:schemeClr val="bg1"/>
    </a:solidFill>
    <a:ln w="9525" cap="flat" cmpd="sng" algn="ctr">
      <a:solidFill>
        <a:schemeClr val="dk1">
          <a:lumMod val="25000"/>
          <a:lumOff val="75000"/>
        </a:schemeClr>
      </a:solidFill>
      <a:round/>
    </a:ln>
    <a:effectLst/>
  </c:spPr>
  <c:txPr>
    <a:bodyPr/>
    <a:lstStyle/>
    <a:p>
      <a:pPr>
        <a:defRPr>
          <a:latin typeface="UD デジタル 教科書体 NP-R" panose="02020400000000000000" pitchFamily="18" charset="-128"/>
          <a:ea typeface="UD デジタル 教科書体 NP-R" panose="02020400000000000000" pitchFamily="18"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9">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65000"/>
        <a:lumOff val="35000"/>
      </a:schemeClr>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effectLst>
        <a:innerShdw dist="12700" dir="16200000">
          <a:schemeClr val="lt1"/>
        </a:innerShdw>
      </a:effectLst>
    </cs:spPr>
  </cs:dataPoint>
  <cs:dataPoint3D>
    <cs:lnRef idx="0"/>
    <cs:fillRef idx="0">
      <cs:styleClr val="auto"/>
    </cs:fillRef>
    <cs:effectRef idx="0"/>
    <cs:fontRef idx="minor">
      <a:schemeClr val="dk1"/>
    </cs:fontRef>
    <cs:spPr>
      <a:solidFill>
        <a:schemeClr val="phClr">
          <a:alpha val="85000"/>
        </a:schemeClr>
      </a:solidFill>
      <a:effectLst>
        <a:innerShdw dist="12700" dir="16200000">
          <a:schemeClr val="lt1"/>
        </a:inn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0.48215</cdr:x>
      <cdr:y>0.33903</cdr:y>
    </cdr:from>
    <cdr:to>
      <cdr:x>0.92391</cdr:x>
      <cdr:y>0.43636</cdr:y>
    </cdr:to>
    <cdr:sp macro="" textlink="">
      <cdr:nvSpPr>
        <cdr:cNvPr id="13" name="テキスト ボックス 12"/>
        <cdr:cNvSpPr txBox="1"/>
      </cdr:nvSpPr>
      <cdr:spPr>
        <a:xfrm xmlns:a="http://schemas.openxmlformats.org/drawingml/2006/main">
          <a:off x="4175396" y="1441769"/>
          <a:ext cx="3825603" cy="4139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000" dirty="0">
              <a:latin typeface="UD デジタル 教科書体 NP-R" panose="02020400000000000000" pitchFamily="18" charset="-128"/>
              <a:ea typeface="UD デジタル 教科書体 NP-R" panose="02020400000000000000" pitchFamily="18" charset="-128"/>
            </a:rPr>
            <a:t>事業所数：</a:t>
          </a:r>
          <a:r>
            <a:rPr lang="en-US" altLang="ja-JP" sz="1000" dirty="0">
              <a:latin typeface="UD デジタル 教科書体 NP-R" panose="02020400000000000000" pitchFamily="18" charset="-128"/>
              <a:ea typeface="UD デジタル 教科書体 NP-R" panose="02020400000000000000" pitchFamily="18" charset="-128"/>
            </a:rPr>
            <a:t>H18</a:t>
          </a:r>
          <a:r>
            <a:rPr lang="ja-JP" altLang="en-US" sz="1000" dirty="0">
              <a:latin typeface="UD デジタル 教科書体 NP-R" panose="02020400000000000000" pitchFamily="18" charset="-128"/>
              <a:ea typeface="UD デジタル 教科書体 NP-R" panose="02020400000000000000" pitchFamily="18" charset="-128"/>
            </a:rPr>
            <a:t>　</a:t>
          </a:r>
          <a:r>
            <a:rPr lang="en-US" altLang="ja-JP" sz="1000" dirty="0">
              <a:latin typeface="UD デジタル 教科書体 NP-R" panose="02020400000000000000" pitchFamily="18" charset="-128"/>
              <a:ea typeface="UD デジタル 教科書体 NP-R" panose="02020400000000000000" pitchFamily="18" charset="-128"/>
            </a:rPr>
            <a:t>524</a:t>
          </a:r>
          <a:r>
            <a:rPr lang="ja-JP" altLang="en-US" sz="1000" dirty="0" err="1">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H25</a:t>
          </a:r>
          <a:r>
            <a:rPr lang="ja-JP" altLang="en-US" sz="1000" dirty="0">
              <a:latin typeface="UD デジタル 教科書体 NP-R" panose="02020400000000000000" pitchFamily="18" charset="-128"/>
              <a:ea typeface="UD デジタル 教科書体 NP-R" panose="02020400000000000000" pitchFamily="18" charset="-128"/>
            </a:rPr>
            <a:t>　</a:t>
          </a:r>
          <a:r>
            <a:rPr lang="en-US" altLang="ja-JP" sz="1000" dirty="0">
              <a:latin typeface="UD デジタル 教科書体 NP-R" panose="02020400000000000000" pitchFamily="18" charset="-128"/>
              <a:ea typeface="UD デジタル 教科書体 NP-R" panose="02020400000000000000" pitchFamily="18" charset="-128"/>
            </a:rPr>
            <a:t>589</a:t>
          </a:r>
          <a:r>
            <a:rPr lang="ja-JP" altLang="en-US" sz="1000" dirty="0" err="1">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H28</a:t>
          </a:r>
          <a:r>
            <a:rPr lang="ja-JP" altLang="en-US" sz="1000" dirty="0">
              <a:latin typeface="UD デジタル 教科書体 NP-R" panose="02020400000000000000" pitchFamily="18" charset="-128"/>
              <a:ea typeface="UD デジタル 教科書体 NP-R" panose="02020400000000000000" pitchFamily="18" charset="-128"/>
            </a:rPr>
            <a:t>　</a:t>
          </a:r>
          <a:r>
            <a:rPr lang="en-US" altLang="ja-JP" sz="1000" dirty="0">
              <a:latin typeface="UD デジタル 教科書体 NP-R" panose="02020400000000000000" pitchFamily="18" charset="-128"/>
              <a:ea typeface="UD デジタル 教科書体 NP-R" panose="02020400000000000000" pitchFamily="18" charset="-128"/>
            </a:rPr>
            <a:t>760</a:t>
          </a:r>
          <a:r>
            <a:rPr lang="ja-JP" altLang="en-US" sz="1000" dirty="0" err="1">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R1</a:t>
          </a:r>
          <a:r>
            <a:rPr lang="ja-JP" altLang="en-US" sz="1000" dirty="0">
              <a:latin typeface="UD デジタル 教科書体 NP-R" panose="02020400000000000000" pitchFamily="18" charset="-128"/>
              <a:ea typeface="UD デジタル 教科書体 NP-R" panose="02020400000000000000" pitchFamily="18" charset="-128"/>
            </a:rPr>
            <a:t>　</a:t>
          </a:r>
          <a:r>
            <a:rPr lang="en-US" altLang="ja-JP" sz="1000" dirty="0">
              <a:latin typeface="UD デジタル 教科書体 NP-R" panose="02020400000000000000" pitchFamily="18" charset="-128"/>
              <a:ea typeface="UD デジタル 教科書体 NP-R" panose="02020400000000000000" pitchFamily="18" charset="-128"/>
            </a:rPr>
            <a:t>880</a:t>
          </a:r>
        </a:p>
        <a:p xmlns:a="http://schemas.openxmlformats.org/drawingml/2006/main">
          <a:r>
            <a:rPr lang="en-US" altLang="ja-JP" sz="1000" dirty="0">
              <a:latin typeface="UD デジタル 教科書体 NP-R" panose="02020400000000000000" pitchFamily="18" charset="-128"/>
              <a:ea typeface="UD デジタル 教科書体 NP-R" panose="02020400000000000000" pitchFamily="18" charset="-128"/>
            </a:rPr>
            <a:t>※</a:t>
          </a:r>
          <a:r>
            <a:rPr lang="ja-JP" altLang="en-US" sz="1000" dirty="0">
              <a:latin typeface="UD デジタル 教科書体 NP-R" panose="02020400000000000000" pitchFamily="18" charset="-128"/>
              <a:ea typeface="UD デジタル 教科書体 NP-R" panose="02020400000000000000" pitchFamily="18" charset="-128"/>
            </a:rPr>
            <a:t>事業所数には、新規、休止事業所含む</a:t>
          </a:r>
        </a:p>
      </cdr:txBody>
    </cdr:sp>
  </cdr:relSizeAnchor>
  <cdr:relSizeAnchor xmlns:cdr="http://schemas.openxmlformats.org/drawingml/2006/chartDrawing">
    <cdr:from>
      <cdr:x>0.2968</cdr:x>
      <cdr:y>0.11848</cdr:y>
    </cdr:from>
    <cdr:to>
      <cdr:x>0.2968</cdr:x>
      <cdr:y>0.8465</cdr:y>
    </cdr:to>
    <cdr:cxnSp macro="">
      <cdr:nvCxnSpPr>
        <cdr:cNvPr id="9" name="直線コネクタ 8"/>
        <cdr:cNvCxnSpPr/>
      </cdr:nvCxnSpPr>
      <cdr:spPr>
        <a:xfrm xmlns:a="http://schemas.openxmlformats.org/drawingml/2006/main">
          <a:off x="2570260" y="503843"/>
          <a:ext cx="0" cy="3096000"/>
        </a:xfrm>
        <a:prstGeom xmlns:a="http://schemas.openxmlformats.org/drawingml/2006/main" prst="line">
          <a:avLst/>
        </a:prstGeom>
        <a:ln xmlns:a="http://schemas.openxmlformats.org/drawingml/2006/main" w="34925" cmpd="dbl">
          <a:solidFill>
            <a:srgbClr val="FF0000"/>
          </a:solidFill>
          <a:prstDash val="soli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0.4857</cdr:x>
      <cdr:y>0.12774</cdr:y>
    </cdr:from>
    <cdr:to>
      <cdr:x>0.4857</cdr:x>
      <cdr:y>0.85576</cdr:y>
    </cdr:to>
    <cdr:cxnSp macro="">
      <cdr:nvCxnSpPr>
        <cdr:cNvPr id="10" name="直線コネクタ 9"/>
        <cdr:cNvCxnSpPr/>
      </cdr:nvCxnSpPr>
      <cdr:spPr>
        <a:xfrm xmlns:a="http://schemas.openxmlformats.org/drawingml/2006/main">
          <a:off x="4206155" y="543248"/>
          <a:ext cx="0" cy="3096002"/>
        </a:xfrm>
        <a:prstGeom xmlns:a="http://schemas.openxmlformats.org/drawingml/2006/main" prst="line">
          <a:avLst/>
        </a:prstGeom>
        <a:ln xmlns:a="http://schemas.openxmlformats.org/drawingml/2006/main" w="25400" cmpd="dbl">
          <a:solidFill>
            <a:srgbClr val="FF0000"/>
          </a:solidFill>
          <a:prstDash val="soli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E349736-670C-4FFC-9D87-308EE836E51E}" type="datetimeFigureOut">
              <a:rPr kumimoji="1" lang="ja-JP" altLang="en-US" smtClean="0"/>
              <a:t>2021/3/22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D19C379-5A00-4E75-982F-E174BF42536E}" type="slidenum">
              <a:rPr kumimoji="1" lang="ja-JP" altLang="en-US" smtClean="0"/>
              <a:t>‹#›</a:t>
            </a:fld>
            <a:endParaRPr kumimoji="1" lang="ja-JP" altLang="en-US"/>
          </a:p>
        </p:txBody>
      </p:sp>
    </p:spTree>
    <p:extLst>
      <p:ext uri="{BB962C8B-B14F-4D97-AF65-F5344CB8AC3E}">
        <p14:creationId xmlns:p14="http://schemas.microsoft.com/office/powerpoint/2010/main" val="1226300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322E41-56CA-4BDD-927A-A3DF44BDA4B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28649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EB4706-989F-435D-BC89-2D7C68AC469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60821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EB4706-989F-435D-BC89-2D7C68AC469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14612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EB4706-989F-435D-BC89-2D7C68AC469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469625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EB4706-989F-435D-BC89-2D7C68AC469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18539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EB4706-989F-435D-BC89-2D7C68AC469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79230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EB4706-989F-435D-BC89-2D7C68AC469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77828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EB4706-989F-435D-BC89-2D7C68AC469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239233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FB18458-CD9B-4967-BF94-7BEA8BE2BCD8}" type="datetime1">
              <a:rPr kumimoji="1" lang="ja-JP" altLang="en-US" smtClean="0"/>
              <a:t>2021/3/22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5607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64C00DD-FE10-479C-A637-92A99F55805F}" type="datetime1">
              <a:rPr kumimoji="1" lang="ja-JP" altLang="en-US" smtClean="0"/>
              <a:t>2021/3/22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70011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4A9645C-1F4A-41E9-9FC7-1BC2370813E8}" type="datetime1">
              <a:rPr kumimoji="1" lang="ja-JP" altLang="en-US" smtClean="0"/>
              <a:t>2021/3/22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5089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B57EDC7-553D-4DD2-ADF5-A41223636009}" type="datetime1">
              <a:rPr kumimoji="1" lang="ja-JP" altLang="en-US" smtClean="0"/>
              <a:t>2021/3/22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2100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810630E-7C15-49FD-B753-70011A5F567D}" type="datetime1">
              <a:rPr kumimoji="1" lang="ja-JP" altLang="en-US" smtClean="0"/>
              <a:t>2021/3/22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81004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127F2E6-2677-4675-98BF-541D37C1D367}" type="datetime1">
              <a:rPr kumimoji="1" lang="ja-JP" altLang="en-US" smtClean="0"/>
              <a:t>2021/3/22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3814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25FBF05-BE94-4A0C-B310-2996B45482DE}" type="datetime1">
              <a:rPr kumimoji="1" lang="ja-JP" altLang="en-US" smtClean="0"/>
              <a:t>2021/3/22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06020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9D60A96-9CF7-40B9-974F-808E58582878}" type="datetime1">
              <a:rPr kumimoji="1" lang="ja-JP" altLang="en-US" smtClean="0"/>
              <a:t>2021/3/22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5597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46B2B29-375A-40B3-A779-DF9F05AAF590}" type="datetime1">
              <a:rPr kumimoji="1" lang="ja-JP" altLang="en-US" smtClean="0"/>
              <a:t>2021/3/22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7490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5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8C26521-B41E-4581-9CC1-517D43D1530B}" type="datetime1">
              <a:rPr kumimoji="1" lang="ja-JP" altLang="en-US" smtClean="0"/>
              <a:t>2021/3/22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1185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5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DBEF1D5-35B3-4FE7-A42D-48BE10FCB9C7}" type="datetime1">
              <a:rPr kumimoji="1" lang="ja-JP" altLang="en-US" smtClean="0"/>
              <a:t>2021/3/22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0029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837F183-9A2E-47AB-B90B-DCB170E67334}" type="datetime1">
              <a:rPr kumimoji="1" lang="ja-JP" altLang="en-US" smtClean="0"/>
              <a:t>2021/3/22</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04665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25144"/>
            <a:ext cx="8229600" cy="864096"/>
          </a:xfrm>
        </p:spPr>
        <p:txBody>
          <a:bodyPr>
            <a:normAutofit fontScale="90000"/>
          </a:bodyPr>
          <a:lstStyle/>
          <a:p>
            <a:r>
              <a:rPr lang="zh-TW" altLang="en-US" dirty="0"/>
              <a:t/>
            </a:r>
            <a:br>
              <a:rPr lang="zh-TW" altLang="en-US" dirty="0"/>
            </a:br>
            <a:r>
              <a:rPr lang="zh-TW" altLang="en-US" dirty="0" smtClean="0">
                <a:latin typeface="UD デジタル 教科書体 NP-R" panose="02020400000000000000" pitchFamily="18" charset="-128"/>
                <a:ea typeface="UD デジタル 教科書体 NP-R" panose="02020400000000000000" pitchFamily="18" charset="-128"/>
              </a:rPr>
              <a:t>令和</a:t>
            </a:r>
            <a:r>
              <a:rPr lang="en-US" altLang="ja-JP" dirty="0" smtClean="0">
                <a:latin typeface="UD デジタル 教科書体 NP-R" panose="02020400000000000000" pitchFamily="18" charset="-128"/>
                <a:ea typeface="UD デジタル 教科書体 NP-R" panose="02020400000000000000" pitchFamily="18" charset="-128"/>
              </a:rPr>
              <a:t>3</a:t>
            </a:r>
            <a:r>
              <a:rPr lang="zh-TW" altLang="en-US" dirty="0" smtClean="0">
                <a:latin typeface="UD デジタル 教科書体 NP-R" panose="02020400000000000000" pitchFamily="18" charset="-128"/>
                <a:ea typeface="UD デジタル 教科書体 NP-R" panose="02020400000000000000" pitchFamily="18" charset="-128"/>
              </a:rPr>
              <a:t>年</a:t>
            </a:r>
            <a:r>
              <a:rPr lang="en-US" altLang="ja-JP" dirty="0" smtClean="0">
                <a:latin typeface="UD デジタル 教科書体 NP-R" panose="02020400000000000000" pitchFamily="18" charset="-128"/>
                <a:ea typeface="UD デジタル 教科書体 NP-R" panose="02020400000000000000" pitchFamily="18" charset="-128"/>
              </a:rPr>
              <a:t>3</a:t>
            </a:r>
            <a:r>
              <a:rPr lang="zh-TW" altLang="en-US" dirty="0" smtClean="0">
                <a:latin typeface="UD デジタル 教科書体 NP-R" panose="02020400000000000000" pitchFamily="18" charset="-128"/>
                <a:ea typeface="UD デジタル 教科書体 NP-R" panose="02020400000000000000" pitchFamily="18" charset="-128"/>
              </a:rPr>
              <a:t>月</a:t>
            </a:r>
            <a:r>
              <a:rPr lang="zh-TW" altLang="en-US" dirty="0">
                <a:latin typeface="UD デジタル 教科書体 NP-R" panose="02020400000000000000" pitchFamily="18" charset="-128"/>
                <a:ea typeface="UD デジタル 教科書体 NP-R" panose="02020400000000000000" pitchFamily="18" charset="-128"/>
              </a:rPr>
              <a:t/>
            </a:r>
            <a:br>
              <a:rPr lang="zh-TW" altLang="en-US" dirty="0">
                <a:latin typeface="UD デジタル 教科書体 NP-R" panose="02020400000000000000" pitchFamily="18" charset="-128"/>
                <a:ea typeface="UD デジタル 教科書体 NP-R" panose="02020400000000000000" pitchFamily="18" charset="-128"/>
              </a:rPr>
            </a:br>
            <a:r>
              <a:rPr lang="zh-TW" altLang="en-US" dirty="0">
                <a:latin typeface="UD デジタル 教科書体 NP-R" panose="02020400000000000000" pitchFamily="18" charset="-128"/>
                <a:ea typeface="UD デジタル 教科書体 NP-R" panose="02020400000000000000" pitchFamily="18" charset="-128"/>
              </a:rPr>
              <a:t>大　阪　府</a:t>
            </a:r>
            <a:br>
              <a:rPr lang="zh-TW" altLang="en-US" dirty="0">
                <a:latin typeface="UD デジタル 教科書体 NP-R" panose="02020400000000000000" pitchFamily="18" charset="-128"/>
                <a:ea typeface="UD デジタル 教科書体 NP-R" panose="02020400000000000000" pitchFamily="18" charset="-128"/>
              </a:rPr>
            </a:b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3" name="コンテンツ プレースホルダー 2"/>
          <p:cNvSpPr>
            <a:spLocks noGrp="1"/>
          </p:cNvSpPr>
          <p:nvPr>
            <p:ph idx="1"/>
          </p:nvPr>
        </p:nvSpPr>
        <p:spPr>
          <a:xfrm>
            <a:off x="966428" y="1988840"/>
            <a:ext cx="7211144" cy="1512168"/>
          </a:xfrm>
        </p:spPr>
        <p:txBody>
          <a:bodyPr>
            <a:normAutofit/>
          </a:bodyPr>
          <a:lstStyle/>
          <a:p>
            <a:pPr marL="0" indent="0" algn="dist">
              <a:buNone/>
            </a:pPr>
            <a:r>
              <a:rPr lang="zh-TW" altLang="en-US" sz="4800" dirty="0">
                <a:latin typeface="UD デジタル 教科書体 NP-R" panose="02020400000000000000" pitchFamily="18" charset="-128"/>
                <a:ea typeface="UD デジタル 教科書体 NP-R" panose="02020400000000000000" pitchFamily="18" charset="-128"/>
              </a:rPr>
              <a:t>大阪府工賃向上計画</a:t>
            </a:r>
          </a:p>
          <a:p>
            <a:pPr marL="0" indent="0" algn="ctr">
              <a:buNone/>
            </a:pPr>
            <a:r>
              <a:rPr lang="zh-TW" altLang="en-US" sz="3600" dirty="0">
                <a:latin typeface="UD デジタル 教科書体 NP-R" panose="02020400000000000000" pitchFamily="18" charset="-128"/>
                <a:ea typeface="UD デジタル 教科書体 NP-R" panose="02020400000000000000" pitchFamily="18" charset="-128"/>
              </a:rPr>
              <a:t>（令和</a:t>
            </a:r>
            <a:r>
              <a:rPr lang="en-US" altLang="zh-TW" sz="3600" dirty="0">
                <a:latin typeface="UD デジタル 教科書体 NP-R" panose="02020400000000000000" pitchFamily="18" charset="-128"/>
                <a:ea typeface="UD デジタル 教科書体 NP-R" panose="02020400000000000000" pitchFamily="18" charset="-128"/>
              </a:rPr>
              <a:t>3</a:t>
            </a:r>
            <a:r>
              <a:rPr lang="zh-TW" altLang="en-US" sz="3600" dirty="0">
                <a:latin typeface="UD デジタル 教科書体 NP-R" panose="02020400000000000000" pitchFamily="18" charset="-128"/>
                <a:ea typeface="UD デジタル 教科書体 NP-R" panose="02020400000000000000" pitchFamily="18" charset="-128"/>
              </a:rPr>
              <a:t>年度版）</a:t>
            </a:r>
          </a:p>
          <a:p>
            <a:pPr marL="0" indent="0">
              <a:buNone/>
            </a:pPr>
            <a:endParaRPr lang="en-US" altLang="zh-TW" sz="3600" dirty="0" smtClean="0">
              <a:latin typeface="UD デジタル 教科書体 NP-R" panose="02020400000000000000" pitchFamily="18" charset="-128"/>
              <a:ea typeface="UD デジタル 教科書体 NP-R" panose="02020400000000000000" pitchFamily="18"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778" y="980728"/>
            <a:ext cx="1157300" cy="1157300"/>
          </a:xfrm>
          <a:prstGeom prst="rect">
            <a:avLst/>
          </a:prstGeom>
        </p:spPr>
      </p:pic>
      <p:sp>
        <p:nvSpPr>
          <p:cNvPr id="12" name="タイトル 1"/>
          <p:cNvSpPr txBox="1">
            <a:spLocks/>
          </p:cNvSpPr>
          <p:nvPr/>
        </p:nvSpPr>
        <p:spPr>
          <a:xfrm>
            <a:off x="2959648" y="3599386"/>
            <a:ext cx="3119889" cy="864096"/>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kumimoji="1" sz="3300" kern="1200">
                <a:solidFill>
                  <a:schemeClr val="tx1"/>
                </a:solidFill>
                <a:latin typeface="+mj-lt"/>
                <a:ea typeface="+mj-ea"/>
                <a:cs typeface="+mj-cs"/>
              </a:defRPr>
            </a:lvl1pPr>
          </a:lstStyle>
          <a:p>
            <a:r>
              <a:rPr lang="ja-JP" altLang="en-US" dirty="0"/>
              <a:t>（</a:t>
            </a:r>
            <a:r>
              <a:rPr lang="ja-JP" altLang="en-US" dirty="0" smtClean="0"/>
              <a:t>案）</a:t>
            </a:r>
            <a:endParaRPr lang="ja-JP" altLang="en-US" dirty="0">
              <a:latin typeface="UD デジタル 教科書体 NP-R" panose="02020400000000000000" pitchFamily="18" charset="-128"/>
              <a:ea typeface="UD デジタル 教科書体 NP-R" panose="02020400000000000000" pitchFamily="18" charset="-128"/>
            </a:endParaRPr>
          </a:p>
        </p:txBody>
      </p:sp>
      <p:sp>
        <p:nvSpPr>
          <p:cNvPr id="13" name="スライド番号プレースホルダー 1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grpSp>
        <p:nvGrpSpPr>
          <p:cNvPr id="14" name="グループ化 13"/>
          <p:cNvGrpSpPr/>
          <p:nvPr/>
        </p:nvGrpSpPr>
        <p:grpSpPr>
          <a:xfrm>
            <a:off x="4926418" y="239219"/>
            <a:ext cx="3836898" cy="959801"/>
            <a:chOff x="4926418" y="239219"/>
            <a:chExt cx="3836898" cy="959801"/>
          </a:xfrm>
        </p:grpSpPr>
        <p:grpSp>
          <p:nvGrpSpPr>
            <p:cNvPr id="11" name="グループ化 10"/>
            <p:cNvGrpSpPr/>
            <p:nvPr/>
          </p:nvGrpSpPr>
          <p:grpSpPr>
            <a:xfrm>
              <a:off x="4926418" y="239219"/>
              <a:ext cx="3836898" cy="959801"/>
              <a:chOff x="4721009" y="719577"/>
              <a:chExt cx="3836898" cy="959801"/>
            </a:xfrm>
          </p:grpSpPr>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1009" y="925805"/>
                <a:ext cx="582048" cy="582048"/>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9362" y="926630"/>
                <a:ext cx="582048" cy="582048"/>
              </a:xfrm>
              <a:prstGeom prst="rect">
                <a:avLst/>
              </a:prstGeom>
            </p:spPr>
          </p:pic>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57616" y="924676"/>
                <a:ext cx="582048" cy="582048"/>
              </a:xfrm>
              <a:prstGeom prst="rect">
                <a:avLst/>
              </a:prstGeom>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75748" y="925136"/>
                <a:ext cx="582048" cy="582048"/>
              </a:xfrm>
              <a:prstGeom prst="rect">
                <a:avLst/>
              </a:prstGeom>
            </p:spPr>
          </p:pic>
          <p:pic>
            <p:nvPicPr>
              <p:cNvPr id="10" name="図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98106" y="719577"/>
                <a:ext cx="959801" cy="959801"/>
              </a:xfrm>
              <a:prstGeom prst="rect">
                <a:avLst/>
              </a:prstGeom>
            </p:spPr>
          </p:pic>
        </p:grpSp>
        <p:pic>
          <p:nvPicPr>
            <p:cNvPr id="4" name="図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74686" y="443742"/>
              <a:ext cx="583200" cy="583200"/>
            </a:xfrm>
            <a:prstGeom prst="rect">
              <a:avLst/>
            </a:prstGeom>
          </p:spPr>
        </p:pic>
      </p:grpSp>
      <p:sp>
        <p:nvSpPr>
          <p:cNvPr id="15" name="テキスト ボックス 14"/>
          <p:cNvSpPr txBox="1"/>
          <p:nvPr/>
        </p:nvSpPr>
        <p:spPr>
          <a:xfrm>
            <a:off x="1568051" y="534453"/>
            <a:ext cx="1243247" cy="369332"/>
          </a:xfrm>
          <a:prstGeom prst="rect">
            <a:avLst/>
          </a:prstGeom>
          <a:noFill/>
          <a:ln>
            <a:solidFill>
              <a:schemeClr val="tx1"/>
            </a:solidFill>
          </a:ln>
        </p:spPr>
        <p:txBody>
          <a:bodyPr wrap="square" rtlCol="0">
            <a:spAutoFit/>
          </a:bodyPr>
          <a:lstStyle/>
          <a:p>
            <a:r>
              <a:rPr lang="ja-JP" altLang="en-US" smtClean="0"/>
              <a:t>資料１ー１</a:t>
            </a:r>
            <a:endParaRPr kumimoji="1" lang="ja-JP" altLang="en-US" dirty="0"/>
          </a:p>
        </p:txBody>
      </p:sp>
    </p:spTree>
    <p:extLst>
      <p:ext uri="{BB962C8B-B14F-4D97-AF65-F5344CB8AC3E}">
        <p14:creationId xmlns:p14="http://schemas.microsoft.com/office/powerpoint/2010/main" val="346156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768686"/>
            <a:ext cx="8640960" cy="4668616"/>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２．大阪府の工賃目標</a:t>
            </a:r>
            <a:endParaRPr lang="en-US" altLang="ja-JP" sz="1400" b="1"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全ての事業所が、前年度</a:t>
            </a:r>
            <a:r>
              <a:rPr lang="ja-JP" altLang="en-US" sz="1400" dirty="0">
                <a:latin typeface="UD デジタル 教科書体 NP-R" panose="02020400000000000000" pitchFamily="18" charset="-128"/>
                <a:ea typeface="UD デジタル 教科書体 NP-R" panose="02020400000000000000" pitchFamily="18" charset="-128"/>
              </a:rPr>
              <a:t>実績</a:t>
            </a:r>
            <a:r>
              <a:rPr lang="ja-JP" altLang="en-US" sz="1400" dirty="0" smtClean="0">
                <a:latin typeface="UD デジタル 教科書体 NP-R" panose="02020400000000000000" pitchFamily="18" charset="-128"/>
                <a:ea typeface="UD デジタル 教科書体 NP-R" panose="02020400000000000000" pitchFamily="18" charset="-128"/>
              </a:rPr>
              <a:t>の８％の向上を目標とした場合、府内</a:t>
            </a:r>
            <a:r>
              <a:rPr lang="ja-JP" altLang="en-US" sz="1400" dirty="0">
                <a:latin typeface="UD デジタル 教科書体 NP-R" panose="02020400000000000000" pitchFamily="18" charset="-128"/>
                <a:ea typeface="UD デジタル 教科書体 NP-R" panose="02020400000000000000" pitchFamily="18" charset="-128"/>
              </a:rPr>
              <a:t>全事業所の</a:t>
            </a:r>
            <a:r>
              <a:rPr lang="ja-JP" altLang="en-US" sz="1400" dirty="0" smtClean="0">
                <a:latin typeface="UD デジタル 教科書体 NP-R" panose="02020400000000000000" pitchFamily="18" charset="-128"/>
                <a:ea typeface="UD デジタル 教科書体 NP-R" panose="02020400000000000000" pitchFamily="18" charset="-128"/>
              </a:rPr>
              <a:t>平均を試算すると、以下の通りになります。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ja-JP" altLang="en-US" sz="1400" dirty="0">
              <a:latin typeface="UD デジタル 教科書体 NP-R" panose="02020400000000000000" pitchFamily="18" charset="-128"/>
              <a:ea typeface="UD デジタル 教科書体 NP-R" panose="02020400000000000000" pitchFamily="18" charset="-128"/>
            </a:endParaRPr>
          </a:p>
          <a:p>
            <a:pPr>
              <a:buFont typeface="UD デジタル 教科書体 NP-R" panose="02020400000000000000" pitchFamily="18" charset="-128"/>
              <a:buChar char="○"/>
            </a:pPr>
            <a:r>
              <a:rPr lang="ja-JP" altLang="en-US" sz="1400" dirty="0">
                <a:latin typeface="UD デジタル 教科書体 NP-R" panose="02020400000000000000" pitchFamily="18" charset="-128"/>
                <a:ea typeface="UD デジタル 教科書体 NP-R" panose="02020400000000000000" pitchFamily="18" charset="-128"/>
              </a:rPr>
              <a:t>令和３年度（</a:t>
            </a:r>
            <a:r>
              <a:rPr lang="en-US" altLang="ja-JP" sz="1400" dirty="0">
                <a:latin typeface="UD デジタル 教科書体 NP-R" panose="02020400000000000000" pitchFamily="18" charset="-128"/>
                <a:ea typeface="UD デジタル 教科書体 NP-R" panose="02020400000000000000" pitchFamily="18" charset="-128"/>
              </a:rPr>
              <a:t>2021</a:t>
            </a:r>
            <a:r>
              <a:rPr lang="ja-JP" altLang="en-US" sz="1400" dirty="0">
                <a:latin typeface="UD デジタル 教科書体 NP-R" panose="02020400000000000000" pitchFamily="18" charset="-128"/>
                <a:ea typeface="UD デジタル 教科書体 NP-R" panose="02020400000000000000" pitchFamily="18" charset="-128"/>
              </a:rPr>
              <a:t>年度）	</a:t>
            </a:r>
            <a:r>
              <a:rPr lang="ja-JP" altLang="en-US" sz="1400" b="1" i="1" dirty="0" smtClean="0">
                <a:latin typeface="UD デジタル 教科書体 NP-R" panose="02020400000000000000" pitchFamily="18" charset="-128"/>
                <a:ea typeface="UD デジタル 教科書体 NP-R" panose="02020400000000000000" pitchFamily="18" charset="-128"/>
              </a:rPr>
              <a:t>１４，２００円</a:t>
            </a:r>
            <a:endParaRPr lang="en-US" altLang="ja-JP" sz="1400" b="1" i="1" dirty="0" smtClean="0">
              <a:latin typeface="UD デジタル 教科書体 NP-R" panose="02020400000000000000" pitchFamily="18" charset="-128"/>
              <a:ea typeface="UD デジタル 教科書体 NP-R" panose="02020400000000000000" pitchFamily="18" charset="-128"/>
            </a:endParaRPr>
          </a:p>
          <a:p>
            <a:pPr>
              <a:buFont typeface="UD デジタル 教科書体 NP-R" panose="02020400000000000000" pitchFamily="18" charset="-128"/>
              <a:buChar char="○"/>
            </a:pPr>
            <a:r>
              <a:rPr lang="ja-JP" altLang="en-US" sz="1400" dirty="0" smtClean="0">
                <a:latin typeface="UD デジタル 教科書体 NP-R" panose="02020400000000000000" pitchFamily="18" charset="-128"/>
                <a:ea typeface="UD デジタル 教科書体 NP-R" panose="02020400000000000000" pitchFamily="18" charset="-128"/>
              </a:rPr>
              <a:t>令和</a:t>
            </a:r>
            <a:r>
              <a:rPr lang="ja-JP" altLang="en-US" sz="1400" dirty="0">
                <a:latin typeface="UD デジタル 教科書体 NP-R" panose="02020400000000000000" pitchFamily="18" charset="-128"/>
                <a:ea typeface="UD デジタル 教科書体 NP-R" panose="02020400000000000000" pitchFamily="18" charset="-128"/>
              </a:rPr>
              <a:t>４年度（</a:t>
            </a:r>
            <a:r>
              <a:rPr lang="en-US" altLang="ja-JP" sz="1400" dirty="0">
                <a:latin typeface="UD デジタル 教科書体 NP-R" panose="02020400000000000000" pitchFamily="18" charset="-128"/>
                <a:ea typeface="UD デジタル 教科書体 NP-R" panose="02020400000000000000" pitchFamily="18" charset="-128"/>
              </a:rPr>
              <a:t>2022</a:t>
            </a:r>
            <a:r>
              <a:rPr lang="ja-JP" altLang="en-US" sz="1400" dirty="0">
                <a:latin typeface="UD デジタル 教科書体 NP-R" panose="02020400000000000000" pitchFamily="18" charset="-128"/>
                <a:ea typeface="UD デジタル 教科書体 NP-R" panose="02020400000000000000" pitchFamily="18" charset="-128"/>
              </a:rPr>
              <a:t>年度）	</a:t>
            </a:r>
            <a:r>
              <a:rPr lang="ja-JP" altLang="en-US" sz="1400" b="1" i="1" dirty="0" smtClean="0">
                <a:latin typeface="UD デジタル 教科書体 NP-R" panose="02020400000000000000" pitchFamily="18" charset="-128"/>
                <a:ea typeface="UD デジタル 教科書体 NP-R" panose="02020400000000000000" pitchFamily="18" charset="-128"/>
              </a:rPr>
              <a:t>１５，３００円</a:t>
            </a:r>
            <a:endParaRPr lang="en-US" altLang="ja-JP" sz="1400" b="1" i="1" dirty="0" smtClean="0">
              <a:latin typeface="UD デジタル 教科書体 NP-R" panose="02020400000000000000" pitchFamily="18" charset="-128"/>
              <a:ea typeface="UD デジタル 教科書体 NP-R" panose="02020400000000000000" pitchFamily="18" charset="-128"/>
            </a:endParaRPr>
          </a:p>
          <a:p>
            <a:pPr>
              <a:buFont typeface="UD デジタル 教科書体 NP-R" panose="02020400000000000000" pitchFamily="18" charset="-128"/>
              <a:buChar char="○"/>
            </a:pPr>
            <a:r>
              <a:rPr lang="ja-JP" altLang="en-US" sz="1400" dirty="0" smtClean="0">
                <a:latin typeface="UD デジタル 教科書体 NP-R" panose="02020400000000000000" pitchFamily="18" charset="-128"/>
                <a:ea typeface="UD デジタル 教科書体 NP-R" panose="02020400000000000000" pitchFamily="18" charset="-128"/>
              </a:rPr>
              <a:t>令和</a:t>
            </a:r>
            <a:r>
              <a:rPr lang="ja-JP" altLang="en-US" sz="1400" dirty="0">
                <a:latin typeface="UD デジタル 教科書体 NP-R" panose="02020400000000000000" pitchFamily="18" charset="-128"/>
                <a:ea typeface="UD デジタル 教科書体 NP-R" panose="02020400000000000000" pitchFamily="18" charset="-128"/>
              </a:rPr>
              <a:t>５年度（</a:t>
            </a:r>
            <a:r>
              <a:rPr lang="en-US" altLang="ja-JP" sz="1400" dirty="0">
                <a:latin typeface="UD デジタル 教科書体 NP-R" panose="02020400000000000000" pitchFamily="18" charset="-128"/>
                <a:ea typeface="UD デジタル 教科書体 NP-R" panose="02020400000000000000" pitchFamily="18" charset="-128"/>
              </a:rPr>
              <a:t>2023</a:t>
            </a:r>
            <a:r>
              <a:rPr lang="ja-JP" altLang="en-US" sz="1400" dirty="0">
                <a:latin typeface="UD デジタル 教科書体 NP-R" panose="02020400000000000000" pitchFamily="18" charset="-128"/>
                <a:ea typeface="UD デジタル 教科書体 NP-R" panose="02020400000000000000" pitchFamily="18" charset="-128"/>
              </a:rPr>
              <a:t>年度）	</a:t>
            </a:r>
            <a:r>
              <a:rPr lang="ja-JP" altLang="en-US" sz="1400" b="1" i="1" dirty="0" smtClean="0">
                <a:latin typeface="UD デジタル 教科書体 NP-R" panose="02020400000000000000" pitchFamily="18" charset="-128"/>
                <a:ea typeface="UD デジタル 教科書体 NP-R" panose="02020400000000000000" pitchFamily="18" charset="-128"/>
              </a:rPr>
              <a:t>１６，５００円</a:t>
            </a:r>
            <a:r>
              <a:rPr lang="en-US" altLang="ja-JP" sz="1400" baseline="30000" dirty="0" smtClean="0">
                <a:latin typeface="UD デジタル 教科書体 NP-R" panose="02020400000000000000" pitchFamily="18" charset="-128"/>
                <a:ea typeface="UD デジタル 教科書体 NP-R" panose="02020400000000000000" pitchFamily="18" charset="-128"/>
              </a:rPr>
              <a:t>※</a:t>
            </a:r>
            <a:r>
              <a:rPr lang="ja-JP" altLang="en-US" sz="1400" baseline="30000" dirty="0" smtClean="0">
                <a:latin typeface="UD デジタル 教科書体 NP-R" panose="02020400000000000000" pitchFamily="18" charset="-128"/>
                <a:ea typeface="UD デジタル 教科書体 NP-R" panose="02020400000000000000" pitchFamily="18" charset="-128"/>
              </a:rPr>
              <a:t>　</a:t>
            </a:r>
            <a:r>
              <a:rPr lang="en-US" altLang="ja-JP" sz="1400"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第５次</a:t>
            </a:r>
            <a:r>
              <a:rPr lang="ja-JP" altLang="en-US" sz="1400" dirty="0" err="1">
                <a:latin typeface="UD デジタル 教科書体 NP-R" panose="02020400000000000000" pitchFamily="18" charset="-128"/>
                <a:ea typeface="UD デジタル 教科書体 NP-R" panose="02020400000000000000" pitchFamily="18" charset="-128"/>
              </a:rPr>
              <a:t>大阪府障がい</a:t>
            </a:r>
            <a:r>
              <a:rPr lang="ja-JP" altLang="en-US" sz="1400" dirty="0">
                <a:latin typeface="UD デジタル 教科書体 NP-R" panose="02020400000000000000" pitchFamily="18" charset="-128"/>
                <a:ea typeface="UD デジタル 教科書体 NP-R" panose="02020400000000000000" pitchFamily="18" charset="-128"/>
              </a:rPr>
              <a:t>者</a:t>
            </a:r>
            <a:r>
              <a:rPr lang="ja-JP" altLang="en-US" sz="1400" dirty="0" smtClean="0">
                <a:latin typeface="UD デジタル 教科書体 NP-R" panose="02020400000000000000" pitchFamily="18" charset="-128"/>
                <a:ea typeface="UD デジタル 教科書体 NP-R" panose="02020400000000000000" pitchFamily="18" charset="-128"/>
              </a:rPr>
              <a:t>計画の数値目標です。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ja-JP" altLang="en-US"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３．</a:t>
            </a:r>
            <a:r>
              <a:rPr lang="ja-JP" altLang="en-US" sz="1600" dirty="0" smtClean="0">
                <a:latin typeface="UD デジタル 教科書体 NP-R" panose="02020400000000000000" pitchFamily="18" charset="-128"/>
                <a:ea typeface="UD デジタル 教科書体 NP-R" panose="02020400000000000000" pitchFamily="18" charset="-128"/>
              </a:rPr>
              <a:t>目標</a:t>
            </a:r>
            <a:r>
              <a:rPr lang="ja-JP" altLang="en-US" sz="1600" dirty="0">
                <a:latin typeface="UD デジタル 教科書体 NP-R" panose="02020400000000000000" pitchFamily="18" charset="-128"/>
                <a:ea typeface="UD デジタル 教科書体 NP-R" panose="02020400000000000000" pitchFamily="18" charset="-128"/>
              </a:rPr>
              <a:t>工賃の達成状況の把握・公表の方法</a:t>
            </a: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目標工賃の達成に向け、毎年度、達成可否の状況を把握し、その結果について、府ホームページへの掲載等により公表します。</a:t>
            </a: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また、各年度</a:t>
            </a:r>
            <a:r>
              <a:rPr lang="ja-JP" altLang="en-US" sz="1400" dirty="0">
                <a:latin typeface="UD デジタル 教科書体 NP-R" panose="02020400000000000000" pitchFamily="18" charset="-128"/>
                <a:ea typeface="UD デジタル 教科書体 NP-R" panose="02020400000000000000" pitchFamily="18" charset="-128"/>
              </a:rPr>
              <a:t>において前年度の実績を踏まえ、達成状況を点検・評価し、見直し等所要の対策を講じます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227"/>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Ⅱ</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目標工賃</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54011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33190"/>
            <a:ext cx="9144000"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Ⅲ</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官民</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一体の取組みにおけるそれぞれ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役割</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コンテンツ プレースホルダー 2"/>
          <p:cNvSpPr txBox="1">
            <a:spLocks/>
          </p:cNvSpPr>
          <p:nvPr/>
        </p:nvSpPr>
        <p:spPr>
          <a:xfrm>
            <a:off x="251520" y="362810"/>
            <a:ext cx="8640960" cy="6244806"/>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１．大阪府の役割</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①　工賃</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実施</a:t>
            </a:r>
            <a:r>
              <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本計画</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に基づき</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、各年度の予算に定めに</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より</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取組みます。</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indent="0">
              <a:buNone/>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ａ</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工賃引上げ計画策定支援及び実行</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支援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ｂ　共同受注窓口の運営、優先調達の促進</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ｃ</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製品（こさえたん）認知度向上に向けた情報</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発信</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indent="0">
              <a:buNone/>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②　官公需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の発注促進</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等</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２５年４月に「国等による障害者就労施設等からの物品等の調達の推進等に関する法律」（障害</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者優先調達</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推進法）が施行され、大阪府においても、毎年度、</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者就労施設等からの物品等の調達の推進を図るための方針を策定し、事業所からの物品等の調達の促進</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に取組みます。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、市町村はもとより企業等に対し、事業所からの物品等の調達の働きかけを</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行います。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③　関係</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機関等との連携</a:t>
            </a: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計画を実効性のあるものとするため、市町村、</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者団体、経済団体も含めた企業等、関係機関との連携を図ります。</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④　大阪府</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工賃向上計画の検証</a:t>
            </a: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毎年度、工賃向上計画の推進に関する専門委員会に計画の進捗状況等を報告し、有識者から意見聴取を行うとともに</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、進捗</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状況を</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点検します。また、委員意見を踏まえ、必要</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に応じて計画の見直しを行います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２．</a:t>
            </a:r>
            <a:r>
              <a:rPr kumimoji="1" lang="ja-JP" altLang="en-US"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市町村の役割</a:t>
            </a:r>
            <a:endParaRPr kumimoji="1"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工賃向上にあたっては、地域で</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者を支える仕組みが重要</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です。市町村</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においても</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、事業所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に対する積極的な</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支援を進めるため、支援内容の検討が必要になります</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、「平均工賃月額」を基本報酬として選択した事業所は、「</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を指定権者</a:t>
            </a:r>
            <a:r>
              <a:rPr kumimoji="1" lang="en-US" altLang="ja-JP" sz="1400" b="0" i="0" u="none" strike="noStrike" kern="1200" cap="none" spc="0" normalizeH="0" baseline="3000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40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へ</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提</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出しなければ</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なりません。</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そのため、大阪府としては、これまでのように市町村に対して事業所に対する支援内容の検討や物品等の発注実績の報告を求めるだけではなく、府の支援状況等を共有するなど、市町村とより連携し、</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者の工賃水準の向上</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に取組みます。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endParaRPr>
          </a:p>
          <a:p>
            <a:pPr marL="185738" lvl="0" indent="171450" defTabSz="914400">
              <a:spcBef>
                <a:spcPts val="0"/>
              </a:spcBef>
              <a:buNone/>
              <a:defRPr/>
            </a:pPr>
            <a:r>
              <a:rPr kumimoji="1" lang="en-US" altLang="ja-JP"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a:t>
            </a:r>
            <a:r>
              <a:rPr lang="zh-TW"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大阪版</a:t>
            </a:r>
            <a:r>
              <a:rPr lang="zh-TW" altLang="en-US" sz="1100" dirty="0">
                <a:solidFill>
                  <a:prstClr val="black"/>
                </a:solidFill>
                <a:latin typeface="UD デジタル 教科書体 NP-R" panose="02020400000000000000" pitchFamily="18" charset="-128"/>
                <a:ea typeface="UD デジタル 教科書体 NP-R" panose="02020400000000000000" pitchFamily="18" charset="-128"/>
              </a:rPr>
              <a:t>地方分権推進制度</a:t>
            </a:r>
            <a:r>
              <a:rPr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に</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より</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25</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a:t>
            </a:r>
            <a:r>
              <a:rPr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政令市、中核市</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を含むと府内</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43</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市町村のうち、</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34</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市町村が指定権者となります。</a:t>
            </a:r>
            <a:endPar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1282660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p:cNvSpPr txBox="1">
            <a:spLocks/>
          </p:cNvSpPr>
          <p:nvPr/>
        </p:nvSpPr>
        <p:spPr>
          <a:xfrm>
            <a:off x="251520" y="496562"/>
            <a:ext cx="8640960" cy="5859790"/>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３．就労</a:t>
            </a:r>
            <a:r>
              <a:rPr kumimoji="1" lang="ja-JP" altLang="en-US"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継続支援Ｂ型事業所等の役割</a:t>
            </a:r>
            <a:endParaRPr kumimoji="1"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①　「</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の作成</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lvl="0" indent="171450">
              <a:buNone/>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工賃水準を向上</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させるため</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には、利用者のニーズや特性、運営実態などを踏まえた現実的かつ具体的な目標設定を行う必要があります</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。さらに</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、設定</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した</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工賃目標</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は</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、利用者、職員、家族を含め、</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関係者で共有</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することが、今後取組みを進めるうえ</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でも重要</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です。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よって、本計画</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で</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は、基本報酬の選択に関わらず、特別</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な事情（震災、風水害、火災その他これらに類する災害により、著しい損害を受けた等）がない</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限り、選択する基本報酬に関わらず、「</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を作成する</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こととします。</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②　「</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工賃引上げ計画シート」の実行</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各事業所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は</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、作成した</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「工賃引上げ計画シート」に基づき、具体的な方策を実行することにより、工賃水準向上を図るとともに、計画の進捗管理を行っていく必要があります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際には、国の指針（「工賃向上計画」を推進するための基本的な指針）に基づき、大阪府の支援策を活用するなど様々な手法を検討し、適切に対応していくことが必要となります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4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４．企業等の役割</a:t>
            </a:r>
            <a:endParaRPr kumimoji="1" lang="en-US" altLang="ja-JP"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の指針においても、工賃の向上に</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あたり、</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引き続き、産業界等の協力を求めながら、官民一体となった取組を推進することとされており、企業等においては、事業所の現状や工賃水準を理解いただくとともに、事業所を活用した発注の可能性の検討、その後の発注等、積極的</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な取組みが</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求められます。</a:t>
            </a:r>
          </a:p>
          <a:p>
            <a:pPr marL="185738" lvl="0" indent="171450">
              <a:buNone/>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なお、経済財政運営と改革の基本方針</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2020</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（令和</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年</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月閣議決定）においても、</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者就労施設からの物品等の調達を着実に推進するとされています。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ため、大阪府としては、企業等の意識啓発を図る観点から、企業訪問をはじめ様々な手法を活用し、理解・協力を求めます。特に府の施策に理解のある包括連携協定締結企業やサポートカンパニー制度登録企業には積極的な働きかけを行いま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また、障害者雇用促進法に基づき実施されている</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在宅就業障がい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者に対する発注促進の仕組み（在宅就業障害者支援制度）の周知を行うなど、企業への積極的な広報活動・情報提供を行います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5" name="テキスト ボックス 4"/>
          <p:cNvSpPr txBox="1"/>
          <p:nvPr/>
        </p:nvSpPr>
        <p:spPr>
          <a:xfrm>
            <a:off x="0" y="30310"/>
            <a:ext cx="9144000"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Ⅲ</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官民</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一体の取組みにおけるそれぞれ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役割</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4194445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8992" y="1344706"/>
            <a:ext cx="9051068" cy="3402492"/>
          </a:xfrm>
          <a:prstGeom prst="roundRect">
            <a:avLst>
              <a:gd name="adj" fmla="val 4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marR="0" lvl="0" indent="-214313"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 name="角丸四角形 2"/>
          <p:cNvSpPr/>
          <p:nvPr/>
        </p:nvSpPr>
        <p:spPr>
          <a:xfrm>
            <a:off x="5658312" y="4970944"/>
            <a:ext cx="3441748" cy="1116449"/>
          </a:xfrm>
          <a:prstGeom prst="roundRect">
            <a:avLst>
              <a:gd name="adj" fmla="val 51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5" name="グループ化 4"/>
          <p:cNvGrpSpPr/>
          <p:nvPr/>
        </p:nvGrpSpPr>
        <p:grpSpPr>
          <a:xfrm>
            <a:off x="87455" y="5286891"/>
            <a:ext cx="5292001" cy="602056"/>
            <a:chOff x="7671531" y="1595218"/>
            <a:chExt cx="3577450" cy="802741"/>
          </a:xfrm>
        </p:grpSpPr>
        <p:sp>
          <p:nvSpPr>
            <p:cNvPr id="6" name="Rectangle 148"/>
            <p:cNvSpPr>
              <a:spLocks noChangeArrowheads="1"/>
            </p:cNvSpPr>
            <p:nvPr/>
          </p:nvSpPr>
          <p:spPr bwMode="auto">
            <a:xfrm>
              <a:off x="7671531" y="1595218"/>
              <a:ext cx="3577450" cy="802741"/>
            </a:xfrm>
            <a:prstGeom prst="rect">
              <a:avLst/>
            </a:prstGeom>
            <a:solidFill>
              <a:schemeClr val="bg1"/>
            </a:solidFill>
            <a:ln w="28575">
              <a:solidFill>
                <a:schemeClr val="tx2">
                  <a:lumMod val="60000"/>
                  <a:lumOff val="4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0" fontAlgn="auto" latinLnBrk="0" hangingPunct="0">
                <a:lnSpc>
                  <a:spcPct val="100000"/>
                </a:lnSpc>
                <a:spcBef>
                  <a:spcPct val="2000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福祉施設で働く</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者の工賃向上支援にかかる調査審議</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Rectangle 149"/>
            <p:cNvSpPr>
              <a:spLocks noChangeArrowheads="1"/>
            </p:cNvSpPr>
            <p:nvPr/>
          </p:nvSpPr>
          <p:spPr bwMode="auto">
            <a:xfrm>
              <a:off x="7697534" y="1649943"/>
              <a:ext cx="3499597" cy="330609"/>
            </a:xfrm>
            <a:prstGeom prst="rect">
              <a:avLst/>
            </a:prstGeom>
            <a:solidFill>
              <a:srgbClr val="000099"/>
            </a:solidFill>
            <a:ln w="19050">
              <a:solidFill>
                <a:schemeClr val="bg2"/>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3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工賃向上計画の推進に関する専門委員会</a:t>
              </a:r>
              <a:r>
                <a:rPr kumimoji="1" lang="ja-JP" altLang="en-US" sz="13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（附属</a:t>
              </a:r>
              <a:r>
                <a:rPr kumimoji="1" lang="ja-JP" altLang="en-US" sz="13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機関に属する委員会）</a:t>
              </a:r>
            </a:p>
          </p:txBody>
        </p:sp>
      </p:grpSp>
      <p:grpSp>
        <p:nvGrpSpPr>
          <p:cNvPr id="8" name="グループ化 7"/>
          <p:cNvGrpSpPr/>
          <p:nvPr/>
        </p:nvGrpSpPr>
        <p:grpSpPr>
          <a:xfrm>
            <a:off x="5940062" y="2304725"/>
            <a:ext cx="3080925" cy="1655061"/>
            <a:chOff x="1647330" y="1247055"/>
            <a:chExt cx="2562951" cy="2206748"/>
          </a:xfrm>
          <a:solidFill>
            <a:srgbClr val="6666FF"/>
          </a:solidFill>
        </p:grpSpPr>
        <p:sp>
          <p:nvSpPr>
            <p:cNvPr id="9" name="Rectangle 325"/>
            <p:cNvSpPr>
              <a:spLocks noChangeArrowheads="1"/>
            </p:cNvSpPr>
            <p:nvPr/>
          </p:nvSpPr>
          <p:spPr bwMode="auto">
            <a:xfrm>
              <a:off x="1647330" y="1247055"/>
              <a:ext cx="2562951" cy="2206748"/>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企業等からの継続的な受注の確保</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共同受注窓口の安定的運営</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協働開発製品の販路開拓、製造事業所の拡充</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事業所製品の販路開拓</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市町村（又は、市町村共同受注窓口）との連携</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自治体の調達案件分析による優先調達の拡大</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公民連携締結企業等との連携</a:t>
              </a:r>
            </a:p>
          </p:txBody>
        </p:sp>
        <p:sp>
          <p:nvSpPr>
            <p:cNvPr id="10" name="AutoShape 340"/>
            <p:cNvSpPr>
              <a:spLocks noChangeArrowheads="1"/>
            </p:cNvSpPr>
            <p:nvPr/>
          </p:nvSpPr>
          <p:spPr bwMode="auto">
            <a:xfrm>
              <a:off x="1734642" y="1281529"/>
              <a:ext cx="2342102"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（２）共同受注窓口の運営、優先調達の促進</a:t>
              </a:r>
            </a:p>
          </p:txBody>
        </p:sp>
      </p:grpSp>
      <p:grpSp>
        <p:nvGrpSpPr>
          <p:cNvPr id="11" name="グループ化 10"/>
          <p:cNvGrpSpPr/>
          <p:nvPr/>
        </p:nvGrpSpPr>
        <p:grpSpPr>
          <a:xfrm>
            <a:off x="120913" y="3149475"/>
            <a:ext cx="3514983" cy="1384111"/>
            <a:chOff x="54077" y="2351330"/>
            <a:chExt cx="4686645" cy="1845481"/>
          </a:xfrm>
        </p:grpSpPr>
        <p:grpSp>
          <p:nvGrpSpPr>
            <p:cNvPr id="12" name="グループ化 11"/>
            <p:cNvGrpSpPr/>
            <p:nvPr/>
          </p:nvGrpSpPr>
          <p:grpSpPr>
            <a:xfrm>
              <a:off x="54077" y="2351330"/>
              <a:ext cx="4541836" cy="1845481"/>
              <a:chOff x="1773239" y="715652"/>
              <a:chExt cx="2833687" cy="1845481"/>
            </a:xfrm>
            <a:solidFill>
              <a:srgbClr val="6666FF"/>
            </a:solidFill>
          </p:grpSpPr>
          <p:sp>
            <p:nvSpPr>
              <p:cNvPr id="16" name="Rectangle 325"/>
              <p:cNvSpPr>
                <a:spLocks noChangeArrowheads="1"/>
              </p:cNvSpPr>
              <p:nvPr/>
            </p:nvSpPr>
            <p:spPr bwMode="auto">
              <a:xfrm>
                <a:off x="1773239" y="715652"/>
                <a:ext cx="2833687" cy="1845481"/>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ホームページの運営管理、ＰＲ力の強化</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メルマガ発信及び情報誌「こさえたん通信」発行</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「こさえたんサポーター」の登録促進</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大阪府庁舎内アンテナショップ</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「福祉のコンビニ こさえたん」の運営</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福祉のコンビニを活用した施設外就労</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 name="AutoShape 340"/>
              <p:cNvSpPr>
                <a:spLocks noChangeArrowheads="1"/>
              </p:cNvSpPr>
              <p:nvPr/>
            </p:nvSpPr>
            <p:spPr bwMode="auto">
              <a:xfrm>
                <a:off x="1813787" y="750126"/>
                <a:ext cx="2746375"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（３）製品（こさえたん）認知度向上に向けた情報発信</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grpSp>
          <p:nvGrpSpPr>
            <p:cNvPr id="13" name="グループ化 12"/>
            <p:cNvGrpSpPr/>
            <p:nvPr/>
          </p:nvGrpSpPr>
          <p:grpSpPr>
            <a:xfrm>
              <a:off x="2907257" y="3098095"/>
              <a:ext cx="1833465" cy="962888"/>
              <a:chOff x="815403" y="2548997"/>
              <a:chExt cx="1921462" cy="1239070"/>
            </a:xfrm>
          </p:grpSpPr>
          <p:sp>
            <p:nvSpPr>
              <p:cNvPr id="14" name="正方形/長方形 13"/>
              <p:cNvSpPr/>
              <p:nvPr/>
            </p:nvSpPr>
            <p:spPr>
              <a:xfrm>
                <a:off x="1033548" y="3015945"/>
                <a:ext cx="1473008" cy="77212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福祉のコンビニ</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こさえたん</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二等辺三角形 14"/>
              <p:cNvSpPr/>
              <p:nvPr/>
            </p:nvSpPr>
            <p:spPr>
              <a:xfrm>
                <a:off x="815403" y="2548997"/>
                <a:ext cx="1921462" cy="466948"/>
              </a:xfrm>
              <a:prstGeom prst="triangle">
                <a:avLst/>
              </a:prstGeom>
              <a:pattFill prst="shingle">
                <a:fgClr>
                  <a:schemeClr val="bg1"/>
                </a:fgClr>
                <a:bgClr>
                  <a:srgbClr val="6666FF"/>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grpSp>
      <p:grpSp>
        <p:nvGrpSpPr>
          <p:cNvPr id="21" name="グループ化 20"/>
          <p:cNvGrpSpPr/>
          <p:nvPr/>
        </p:nvGrpSpPr>
        <p:grpSpPr>
          <a:xfrm>
            <a:off x="475696" y="4780385"/>
            <a:ext cx="2695335" cy="450149"/>
            <a:chOff x="1833466" y="5230847"/>
            <a:chExt cx="3593780" cy="600198"/>
          </a:xfrm>
        </p:grpSpPr>
        <p:sp>
          <p:nvSpPr>
            <p:cNvPr id="22" name="下矢印 21"/>
            <p:cNvSpPr/>
            <p:nvPr/>
          </p:nvSpPr>
          <p:spPr>
            <a:xfrm>
              <a:off x="2837809" y="5255046"/>
              <a:ext cx="360000" cy="575999"/>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下矢印 22"/>
            <p:cNvSpPr/>
            <p:nvPr/>
          </p:nvSpPr>
          <p:spPr>
            <a:xfrm rot="10800000">
              <a:off x="3424685" y="5230847"/>
              <a:ext cx="360000" cy="575999"/>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4" name="テキスト ボックス 23"/>
            <p:cNvSpPr txBox="1"/>
            <p:nvPr/>
          </p:nvSpPr>
          <p:spPr>
            <a:xfrm>
              <a:off x="1833466" y="5438805"/>
              <a:ext cx="100434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事業報告</a:t>
              </a:r>
            </a:p>
          </p:txBody>
        </p:sp>
        <p:sp>
          <p:nvSpPr>
            <p:cNvPr id="25" name="テキスト ボックス 24"/>
            <p:cNvSpPr txBox="1"/>
            <p:nvPr/>
          </p:nvSpPr>
          <p:spPr>
            <a:xfrm>
              <a:off x="3829657" y="5426315"/>
              <a:ext cx="159758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進捗管理・評価</a:t>
              </a:r>
            </a:p>
          </p:txBody>
        </p:sp>
      </p:grpSp>
      <p:grpSp>
        <p:nvGrpSpPr>
          <p:cNvPr id="26" name="グループ化 25"/>
          <p:cNvGrpSpPr/>
          <p:nvPr/>
        </p:nvGrpSpPr>
        <p:grpSpPr>
          <a:xfrm>
            <a:off x="5714899" y="5085137"/>
            <a:ext cx="3340191" cy="946680"/>
            <a:chOff x="6242143" y="4793017"/>
            <a:chExt cx="4453588" cy="1262242"/>
          </a:xfrm>
        </p:grpSpPr>
        <p:sp>
          <p:nvSpPr>
            <p:cNvPr id="27" name="フローチャート: 判断 26"/>
            <p:cNvSpPr/>
            <p:nvPr/>
          </p:nvSpPr>
          <p:spPr>
            <a:xfrm>
              <a:off x="8092808" y="4854949"/>
              <a:ext cx="2602923" cy="614734"/>
            </a:xfrm>
            <a:prstGeom prst="flowChartDecision">
              <a:avLst/>
            </a:prstGeom>
            <a:solidFill>
              <a:srgbClr val="CC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企業等</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8" name="角丸四角形 27"/>
            <p:cNvSpPr/>
            <p:nvPr/>
          </p:nvSpPr>
          <p:spPr>
            <a:xfrm>
              <a:off x="8112274" y="5524566"/>
              <a:ext cx="2537987" cy="530693"/>
            </a:xfrm>
            <a:prstGeom prst="roundRect">
              <a:avLst/>
            </a:prstGeom>
            <a:solidFill>
              <a:srgbClr val="8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官公庁</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9" name="AutoShape 158"/>
            <p:cNvSpPr>
              <a:spLocks noChangeArrowheads="1"/>
            </p:cNvSpPr>
            <p:nvPr/>
          </p:nvSpPr>
          <p:spPr bwMode="auto">
            <a:xfrm>
              <a:off x="6242143" y="4793017"/>
              <a:ext cx="1775216" cy="1071732"/>
            </a:xfrm>
            <a:prstGeom prst="roundRect">
              <a:avLst>
                <a:gd name="adj" fmla="val 16667"/>
              </a:avLst>
            </a:prstGeom>
            <a:solidFill>
              <a:srgbClr val="FF3300"/>
            </a:solidFill>
            <a:ln w="19050">
              <a:solidFill>
                <a:schemeClr val="tx1"/>
              </a:solidFill>
              <a:round/>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14313" marR="0" lvl="0" indent="-214313" algn="l" defTabSz="914400" rtl="0" eaLnBrk="1" fontAlgn="auto" latinLnBrk="0" hangingPunct="1">
                <a:lnSpc>
                  <a:spcPct val="100000"/>
                </a:lnSpc>
                <a:spcBef>
                  <a:spcPct val="0"/>
                </a:spcBef>
                <a:spcAft>
                  <a:spcPts val="0"/>
                </a:spcAft>
                <a:buClrTx/>
                <a:buSzTx/>
                <a:buFontTx/>
                <a:buChar char="•"/>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214313" marR="0" lvl="0" indent="-214313" algn="l" defTabSz="914400" rtl="0" eaLnBrk="1" fontAlgn="auto" latinLnBrk="0" hangingPunct="1">
                <a:lnSpc>
                  <a:spcPct val="100000"/>
                </a:lnSpc>
                <a:spcBef>
                  <a:spcPct val="0"/>
                </a:spcBef>
                <a:spcAft>
                  <a:spcPts val="0"/>
                </a:spcAft>
                <a:buClrTx/>
                <a:buSzTx/>
                <a:buFontTx/>
                <a:buChar char="•"/>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共同</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受注窓口</a:t>
              </a:r>
            </a:p>
          </p:txBody>
        </p:sp>
      </p:grpSp>
      <p:sp>
        <p:nvSpPr>
          <p:cNvPr id="30" name="角丸四角形 29"/>
          <p:cNvSpPr/>
          <p:nvPr/>
        </p:nvSpPr>
        <p:spPr>
          <a:xfrm>
            <a:off x="5131878" y="4107077"/>
            <a:ext cx="2085889" cy="527691"/>
          </a:xfrm>
          <a:prstGeom prst="roundRect">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連携、受発注の調整、</a:t>
            </a:r>
            <a:endParaRPr kumimoji="1" lang="en-US" altLang="ja-JP"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情報提供、調達案件分析　等</a:t>
            </a: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1" name="角丸四角形 30"/>
          <p:cNvSpPr/>
          <p:nvPr/>
        </p:nvSpPr>
        <p:spPr>
          <a:xfrm>
            <a:off x="7283327" y="4107077"/>
            <a:ext cx="1681959" cy="527691"/>
          </a:xfrm>
          <a:prstGeom prst="roundRect">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連携、物品・役務・</a:t>
            </a:r>
            <a:endParaRPr kumimoji="1" lang="en-US" altLang="ja-JP"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施設外就労の発注　等</a:t>
            </a: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nvGrpSpPr>
          <p:cNvPr id="32" name="グループ化 31"/>
          <p:cNvGrpSpPr/>
          <p:nvPr/>
        </p:nvGrpSpPr>
        <p:grpSpPr>
          <a:xfrm>
            <a:off x="3563922" y="1609347"/>
            <a:ext cx="1910450" cy="2252600"/>
            <a:chOff x="4751896" y="1002795"/>
            <a:chExt cx="2547266" cy="3003467"/>
          </a:xfrm>
        </p:grpSpPr>
        <p:grpSp>
          <p:nvGrpSpPr>
            <p:cNvPr id="33" name="グループ化 32"/>
            <p:cNvGrpSpPr/>
            <p:nvPr/>
          </p:nvGrpSpPr>
          <p:grpSpPr>
            <a:xfrm>
              <a:off x="4751896" y="1263422"/>
              <a:ext cx="2547266" cy="2742840"/>
              <a:chOff x="4751896" y="1263422"/>
              <a:chExt cx="2547266" cy="2742840"/>
            </a:xfrm>
          </p:grpSpPr>
          <p:sp>
            <p:nvSpPr>
              <p:cNvPr id="35" name="屈折矢印 34"/>
              <p:cNvSpPr/>
              <p:nvPr/>
            </p:nvSpPr>
            <p:spPr>
              <a:xfrm rot="16200000">
                <a:off x="5078615" y="936703"/>
                <a:ext cx="612000" cy="1265437"/>
              </a:xfrm>
              <a:prstGeom prst="bentUpArrow">
                <a:avLst>
                  <a:gd name="adj1" fmla="val 21576"/>
                  <a:gd name="adj2" fmla="val 22612"/>
                  <a:gd name="adj3" fmla="val 31338"/>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6" name="グループ化 35"/>
              <p:cNvGrpSpPr/>
              <p:nvPr/>
            </p:nvGrpSpPr>
            <p:grpSpPr>
              <a:xfrm>
                <a:off x="5091095" y="1789069"/>
                <a:ext cx="2208067" cy="2217193"/>
                <a:chOff x="556430" y="3139778"/>
                <a:chExt cx="2208067" cy="2217193"/>
              </a:xfrm>
            </p:grpSpPr>
            <p:grpSp>
              <p:nvGrpSpPr>
                <p:cNvPr id="37" name="グループ化 36"/>
                <p:cNvGrpSpPr/>
                <p:nvPr/>
              </p:nvGrpSpPr>
              <p:grpSpPr>
                <a:xfrm>
                  <a:off x="556430" y="3139778"/>
                  <a:ext cx="2208067" cy="2217193"/>
                  <a:chOff x="1926861" y="1428104"/>
                  <a:chExt cx="2208067" cy="1592046"/>
                </a:xfrm>
              </p:grpSpPr>
              <p:sp>
                <p:nvSpPr>
                  <p:cNvPr id="39" name="Rectangle 22"/>
                  <p:cNvSpPr>
                    <a:spLocks noChangeArrowheads="1"/>
                  </p:cNvSpPr>
                  <p:nvPr/>
                </p:nvSpPr>
                <p:spPr bwMode="auto">
                  <a:xfrm>
                    <a:off x="1926861" y="1428106"/>
                    <a:ext cx="2208067" cy="1592044"/>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工賃引上げ計画シート作成</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事業参加</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工賃向上</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基本報酬の増額</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報酬加算の活用</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下矢印 39"/>
                  <p:cNvSpPr/>
                  <p:nvPr/>
                </p:nvSpPr>
                <p:spPr>
                  <a:xfrm>
                    <a:off x="2485323" y="2254038"/>
                    <a:ext cx="1148621" cy="103628"/>
                  </a:xfrm>
                  <a:prstGeom prst="downArrow">
                    <a:avLst>
                      <a:gd name="adj1" fmla="val 100000"/>
                      <a:gd name="adj2" fmla="val 82234"/>
                    </a:avLst>
                  </a:prstGeom>
                  <a:solidFill>
                    <a:srgbClr val="66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1" name="Rectangle 29"/>
                  <p:cNvSpPr>
                    <a:spLocks noChangeArrowheads="1"/>
                  </p:cNvSpPr>
                  <p:nvPr/>
                </p:nvSpPr>
                <p:spPr bwMode="auto">
                  <a:xfrm>
                    <a:off x="1926861" y="1428104"/>
                    <a:ext cx="2208067" cy="397870"/>
                  </a:xfrm>
                  <a:prstGeom prst="rect">
                    <a:avLst/>
                  </a:prstGeom>
                  <a:solidFill>
                    <a:srgbClr val="6666FF"/>
                  </a:solidFill>
                  <a:ln w="28575">
                    <a:solidFill>
                      <a:schemeClr val="tx1"/>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就労継続支援</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0" fontAlgn="auto" latinLnBrk="0" hangingPunct="0">
                      <a:lnSpc>
                        <a:spcPct val="100000"/>
                      </a:lnSpc>
                      <a:spcBef>
                        <a:spcPct val="20000"/>
                      </a:spcBef>
                      <a:spcAft>
                        <a:spcPts val="0"/>
                      </a:spcAft>
                      <a:buClrTx/>
                      <a:buSzTx/>
                      <a:buFontTx/>
                      <a:buNone/>
                      <a:tabLst/>
                      <a:defRPr/>
                    </a:pPr>
                    <a:r>
                      <a:rPr kumimoji="1" lang="ja-JP"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Ｂ型事業所等</a:t>
                    </a:r>
                  </a:p>
                </p:txBody>
              </p:sp>
            </p:grpSp>
            <p:sp>
              <p:nvSpPr>
                <p:cNvPr id="38" name="下矢印 37"/>
                <p:cNvSpPr/>
                <p:nvPr/>
              </p:nvSpPr>
              <p:spPr>
                <a:xfrm>
                  <a:off x="1102402" y="4712258"/>
                  <a:ext cx="1148621" cy="144320"/>
                </a:xfrm>
                <a:prstGeom prst="downArrow">
                  <a:avLst>
                    <a:gd name="adj1" fmla="val 100000"/>
                    <a:gd name="adj2" fmla="val 82234"/>
                  </a:avLst>
                </a:prstGeom>
                <a:solidFill>
                  <a:srgbClr val="66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grpSp>
        <p:sp>
          <p:nvSpPr>
            <p:cNvPr id="34" name="テキスト ボックス 33"/>
            <p:cNvSpPr txBox="1"/>
            <p:nvPr/>
          </p:nvSpPr>
          <p:spPr>
            <a:xfrm>
              <a:off x="5218816" y="1002795"/>
              <a:ext cx="1004341" cy="3385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相談</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42" name="グループ化 41"/>
          <p:cNvGrpSpPr/>
          <p:nvPr/>
        </p:nvGrpSpPr>
        <p:grpSpPr>
          <a:xfrm>
            <a:off x="120913" y="1652882"/>
            <a:ext cx="3670197" cy="1446225"/>
            <a:chOff x="161217" y="1060842"/>
            <a:chExt cx="4893596" cy="1928300"/>
          </a:xfrm>
        </p:grpSpPr>
        <p:grpSp>
          <p:nvGrpSpPr>
            <p:cNvPr id="43" name="グループ化 42"/>
            <p:cNvGrpSpPr/>
            <p:nvPr/>
          </p:nvGrpSpPr>
          <p:grpSpPr>
            <a:xfrm>
              <a:off x="161217" y="1060842"/>
              <a:ext cx="4893596" cy="1928300"/>
              <a:chOff x="161217" y="1060842"/>
              <a:chExt cx="4893596" cy="1928300"/>
            </a:xfrm>
          </p:grpSpPr>
          <p:sp>
            <p:nvSpPr>
              <p:cNvPr id="45" name="屈折矢印 44"/>
              <p:cNvSpPr/>
              <p:nvPr/>
            </p:nvSpPr>
            <p:spPr>
              <a:xfrm rot="16200000" flipH="1" flipV="1">
                <a:off x="4116095" y="2050423"/>
                <a:ext cx="612000" cy="1265437"/>
              </a:xfrm>
              <a:prstGeom prst="bentUpArrow">
                <a:avLst>
                  <a:gd name="adj1" fmla="val 21576"/>
                  <a:gd name="adj2" fmla="val 22612"/>
                  <a:gd name="adj3" fmla="val 31338"/>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46" name="グループ化 45"/>
              <p:cNvGrpSpPr/>
              <p:nvPr/>
            </p:nvGrpSpPr>
            <p:grpSpPr>
              <a:xfrm>
                <a:off x="161217" y="1060842"/>
                <a:ext cx="4541836" cy="1431570"/>
                <a:chOff x="1773239" y="925513"/>
                <a:chExt cx="2833687" cy="1431570"/>
              </a:xfrm>
              <a:solidFill>
                <a:srgbClr val="6666FF"/>
              </a:solidFill>
            </p:grpSpPr>
            <p:sp>
              <p:nvSpPr>
                <p:cNvPr id="47" name="Rectangle 325"/>
                <p:cNvSpPr>
                  <a:spLocks noChangeArrowheads="1"/>
                </p:cNvSpPr>
                <p:nvPr/>
              </p:nvSpPr>
              <p:spPr bwMode="auto">
                <a:xfrm>
                  <a:off x="1773239" y="925513"/>
                  <a:ext cx="2833687" cy="1431570"/>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常設相談窓口の設置</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各事業所</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や利用者の特性に応じた「アウトリーチ」による</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工賃計画の策定支援と実行支援</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研修の企画実施</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8" name="AutoShape 340"/>
                <p:cNvSpPr>
                  <a:spLocks noChangeArrowheads="1"/>
                </p:cNvSpPr>
                <p:nvPr/>
              </p:nvSpPr>
              <p:spPr bwMode="auto">
                <a:xfrm>
                  <a:off x="1816895" y="996216"/>
                  <a:ext cx="2785125"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（１）工賃引上げ計画策定支援及び実行支援</a:t>
                  </a:r>
                </a:p>
              </p:txBody>
            </p:sp>
          </p:grpSp>
        </p:grpSp>
        <p:sp>
          <p:nvSpPr>
            <p:cNvPr id="44" name="テキスト ボックス 43"/>
            <p:cNvSpPr txBox="1"/>
            <p:nvPr/>
          </p:nvSpPr>
          <p:spPr>
            <a:xfrm>
              <a:off x="3271668" y="2637093"/>
              <a:ext cx="1004341" cy="3385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支援</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49" name="下矢印 48"/>
          <p:cNvSpPr/>
          <p:nvPr/>
        </p:nvSpPr>
        <p:spPr>
          <a:xfrm>
            <a:off x="6162828" y="4718855"/>
            <a:ext cx="348522" cy="324893"/>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0" name="下矢印 49"/>
          <p:cNvSpPr/>
          <p:nvPr/>
        </p:nvSpPr>
        <p:spPr>
          <a:xfrm rot="10800000">
            <a:off x="8154644" y="4720730"/>
            <a:ext cx="348522" cy="324893"/>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51" name="直線矢印コネクタ 50"/>
          <p:cNvCxnSpPr/>
          <p:nvPr/>
        </p:nvCxnSpPr>
        <p:spPr>
          <a:xfrm flipV="1">
            <a:off x="4573865" y="3880076"/>
            <a:ext cx="0" cy="1056278"/>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 name="角丸四角形 3"/>
          <p:cNvSpPr/>
          <p:nvPr/>
        </p:nvSpPr>
        <p:spPr>
          <a:xfrm>
            <a:off x="3256193" y="4816728"/>
            <a:ext cx="2330933" cy="418569"/>
          </a:xfrm>
          <a:prstGeom prst="roundRect">
            <a:avLst/>
          </a:prstGeom>
          <a:solidFill>
            <a:schemeClr val="bg1"/>
          </a:solid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市町村は、指定権者</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援護</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の実施者として事業所に関与</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p:cNvSpPr txBox="1"/>
          <p:nvPr/>
        </p:nvSpPr>
        <p:spPr>
          <a:xfrm>
            <a:off x="0" y="2236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53" name="上下矢印 52"/>
          <p:cNvSpPr/>
          <p:nvPr/>
        </p:nvSpPr>
        <p:spPr>
          <a:xfrm rot="16200000">
            <a:off x="5600177" y="2878463"/>
            <a:ext cx="189000" cy="405000"/>
          </a:xfrm>
          <a:prstGeom prst="upDownArrow">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4" name="正方形/長方形 53"/>
          <p:cNvSpPr/>
          <p:nvPr/>
        </p:nvSpPr>
        <p:spPr>
          <a:xfrm>
            <a:off x="-36512" y="528014"/>
            <a:ext cx="9051069" cy="523220"/>
          </a:xfrm>
          <a:prstGeom prst="rect">
            <a:avLst/>
          </a:prstGeom>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游明朝" panose="02020400000000000000" pitchFamily="18" charset="-128"/>
              <a:buChar char="○"/>
              <a:tabLst/>
              <a:defRPr/>
            </a:pPr>
            <a:r>
              <a:rPr kumimoji="1"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UD デジタル 教科書体 NP-R" panose="02020400000000000000" pitchFamily="18" charset="-128"/>
                <a:cs typeface="Times New Roman" panose="02020603050405020304" pitchFamily="18" charset="0"/>
              </a:rPr>
              <a:t>府内の事業所における工賃水準を引き上げるため、市町村や企業等と連携しながら国の補助事業等を活用し、本計画に基づく取組みを効果的に実施していきます。</a:t>
            </a:r>
            <a:endParaRPr kumimoji="1"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57" name="グループ化 56"/>
          <p:cNvGrpSpPr/>
          <p:nvPr/>
        </p:nvGrpSpPr>
        <p:grpSpPr>
          <a:xfrm>
            <a:off x="274319" y="1053943"/>
            <a:ext cx="8825742" cy="925527"/>
            <a:chOff x="274319" y="1053943"/>
            <a:chExt cx="8825742" cy="925527"/>
          </a:xfrm>
        </p:grpSpPr>
        <p:grpSp>
          <p:nvGrpSpPr>
            <p:cNvPr id="18" name="グループ化 17"/>
            <p:cNvGrpSpPr/>
            <p:nvPr/>
          </p:nvGrpSpPr>
          <p:grpSpPr>
            <a:xfrm>
              <a:off x="5379456" y="1053943"/>
              <a:ext cx="3720605" cy="925527"/>
              <a:chOff x="7586042" y="1476783"/>
              <a:chExt cx="4960806" cy="1247142"/>
            </a:xfrm>
          </p:grpSpPr>
          <p:sp>
            <p:nvSpPr>
              <p:cNvPr id="19" name="Rectangle 148"/>
              <p:cNvSpPr>
                <a:spLocks noChangeArrowheads="1"/>
              </p:cNvSpPr>
              <p:nvPr/>
            </p:nvSpPr>
            <p:spPr bwMode="auto">
              <a:xfrm>
                <a:off x="7586042" y="1476783"/>
                <a:ext cx="4960806" cy="1247142"/>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計画期間</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目標工賃</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各事業所が前年度実績の</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増に取組む</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府内平均では</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…R3:14,200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R4:15,300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R5:16,500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20" name="Rectangle 149"/>
              <p:cNvSpPr>
                <a:spLocks noChangeArrowheads="1"/>
              </p:cNvSpPr>
              <p:nvPr/>
            </p:nvSpPr>
            <p:spPr bwMode="auto">
              <a:xfrm>
                <a:off x="7672379" y="1557744"/>
                <a:ext cx="4814508" cy="328705"/>
              </a:xfrm>
              <a:prstGeom prst="rect">
                <a:avLst/>
              </a:prstGeom>
              <a:solidFill>
                <a:srgbClr val="000099"/>
              </a:solidFill>
              <a:ln w="19050">
                <a:solidFill>
                  <a:schemeClr val="bg2"/>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大阪府</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工賃向上</a:t>
                </a: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計画の工賃</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目標等</a:t>
                </a:r>
              </a:p>
            </p:txBody>
          </p:sp>
        </p:grpSp>
        <p:sp>
          <p:nvSpPr>
            <p:cNvPr id="55" name="テキスト ボックス 54"/>
            <p:cNvSpPr txBox="1"/>
            <p:nvPr/>
          </p:nvSpPr>
          <p:spPr>
            <a:xfrm>
              <a:off x="274319" y="1104574"/>
              <a:ext cx="2932687" cy="261610"/>
            </a:xfrm>
            <a:prstGeom prst="rect">
              <a:avLst/>
            </a:prstGeom>
            <a:noFill/>
          </p:spPr>
          <p:txBody>
            <a:bodyPr wrap="square" rtlCol="0">
              <a:spAutoFit/>
            </a:bodyPr>
            <a:lstStyle/>
            <a:p>
              <a:r>
                <a:rPr kumimoji="1" lang="en-US" altLang="ja-JP" sz="1100" dirty="0" smtClean="0">
                  <a:latin typeface="UD デジタル 教科書体 NK-R" panose="02020400000000000000" pitchFamily="18" charset="-128"/>
                  <a:ea typeface="UD デジタル 教科書体 NK-R" panose="02020400000000000000" pitchFamily="18" charset="-128"/>
                </a:rPr>
                <a:t>【</a:t>
              </a:r>
              <a:r>
                <a:rPr kumimoji="1" lang="ja-JP" altLang="en-US" sz="1100" dirty="0" smtClean="0">
                  <a:latin typeface="UD デジタル 教科書体 NK-R" panose="02020400000000000000" pitchFamily="18" charset="-128"/>
                  <a:ea typeface="UD デジタル 教科書体 NK-R" panose="02020400000000000000" pitchFamily="18" charset="-128"/>
                </a:rPr>
                <a:t>令和</a:t>
              </a:r>
              <a:r>
                <a:rPr kumimoji="1" lang="en-US" altLang="ja-JP" sz="1100" dirty="0" smtClean="0">
                  <a:latin typeface="UD デジタル 教科書体 NK-R" panose="02020400000000000000" pitchFamily="18" charset="-128"/>
                  <a:ea typeface="UD デジタル 教科書体 NK-R" panose="02020400000000000000" pitchFamily="18" charset="-128"/>
                </a:rPr>
                <a:t>3</a:t>
              </a:r>
              <a:r>
                <a:rPr kumimoji="1" lang="ja-JP" altLang="en-US" sz="1100" dirty="0" smtClean="0">
                  <a:latin typeface="UD デジタル 教科書体 NK-R" panose="02020400000000000000" pitchFamily="18" charset="-128"/>
                  <a:ea typeface="UD デジタル 教科書体 NK-R" panose="02020400000000000000" pitchFamily="18" charset="-128"/>
                </a:rPr>
                <a:t>年度からの工賃向上支援事業の概要</a:t>
              </a:r>
              <a:r>
                <a:rPr kumimoji="1" lang="en-US" altLang="ja-JP" sz="1100" dirty="0" smtClean="0">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grpSp>
      <p:sp>
        <p:nvSpPr>
          <p:cNvPr id="56" name="スライド番号プレースホルダー 55"/>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1590112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836712"/>
            <a:ext cx="8864682" cy="3816156"/>
            <a:chOff x="125654" y="1390909"/>
            <a:chExt cx="8864682" cy="3018416"/>
          </a:xfrm>
        </p:grpSpPr>
        <p:sp>
          <p:nvSpPr>
            <p:cNvPr id="8" name="正方形/長方形 7"/>
            <p:cNvSpPr/>
            <p:nvPr/>
          </p:nvSpPr>
          <p:spPr>
            <a:xfrm>
              <a:off x="128197" y="1538775"/>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各事業所が工賃を向上させるための事業計画となる「工賃引上げ計画シート」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を示し、策定及び実行支援</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を実施します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。なお、提示する「工賃引上げ計画シート」は、支援の実施にあたって</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は、今後の目標や具体的な事業展開など、事業所の考え方や方策を容易に反映できるようにします。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１　工賃</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引上げ</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計画シート策定及び</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実行支援　</a:t>
              </a:r>
            </a:p>
          </p:txBody>
        </p:sp>
        <p:sp>
          <p:nvSpPr>
            <p:cNvPr id="10" name="正方形/長方形 9"/>
            <p:cNvSpPr/>
            <p:nvPr/>
          </p:nvSpPr>
          <p:spPr>
            <a:xfrm>
              <a:off x="170336" y="2573422"/>
              <a:ext cx="8820000" cy="183590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47305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847699"/>
              <a:ext cx="4320000" cy="74033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工賃引上げ計画シート」について、事業所自身が計画策定の意義や目的を理解し、計画を策定・実行できるよう、常設の相談窓口を設置するとともにアウトリーチによる助言等を行います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845479"/>
              <a:ext cx="4140000" cy="7407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704746"/>
              <a:ext cx="3600000" cy="140734"/>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「工賃引上げ計画シート」の策定実行</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支援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p>
          </p:txBody>
        </p:sp>
        <p:sp>
          <p:nvSpPr>
            <p:cNvPr id="15" name="ホームベース 14"/>
            <p:cNvSpPr/>
            <p:nvPr/>
          </p:nvSpPr>
          <p:spPr>
            <a:xfrm>
              <a:off x="4580336" y="2845898"/>
              <a:ext cx="135000" cy="740336"/>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765776"/>
              <a:ext cx="4320000" cy="567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営業力</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の強化、企画力の向上を図り、製品の販売促進、受注拡大を図るため、事業所の実態に対応した研修会等を行います。</a:t>
              </a:r>
            </a:p>
          </p:txBody>
        </p:sp>
        <p:sp>
          <p:nvSpPr>
            <p:cNvPr id="17" name="正方形/長方形 16"/>
            <p:cNvSpPr/>
            <p:nvPr/>
          </p:nvSpPr>
          <p:spPr>
            <a:xfrm>
              <a:off x="4758292" y="3742081"/>
              <a:ext cx="4140000" cy="59069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660430"/>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事業所経営力の強化</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80336" y="3772037"/>
              <a:ext cx="135000" cy="567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0" name="テキスト ボックス 19"/>
          <p:cNvSpPr txBox="1"/>
          <p:nvPr/>
        </p:nvSpPr>
        <p:spPr>
          <a:xfrm>
            <a:off x="5814429" y="2728500"/>
            <a:ext cx="1846659" cy="1772812"/>
          </a:xfrm>
          <a:prstGeom prst="rect">
            <a:avLst/>
          </a:prstGeom>
          <a:noFill/>
        </p:spPr>
        <p:txBody>
          <a:bodyPr vert="eaVert" wrap="square" rtlCol="0">
            <a:spAutoFit/>
          </a:bodyPr>
          <a:lstStyle/>
          <a:p>
            <a:r>
              <a:rPr kumimoji="1" lang="ja-JP" altLang="en-US" dirty="0" smtClean="0">
                <a:solidFill>
                  <a:schemeClr val="bg1">
                    <a:lumMod val="75000"/>
                  </a:schemeClr>
                </a:solidFill>
                <a:latin typeface="メイリオ" panose="020B0604030504040204" pitchFamily="50" charset="-128"/>
                <a:ea typeface="メイリオ" panose="020B0604030504040204" pitchFamily="50" charset="-128"/>
              </a:rPr>
              <a:t>最優秀</a:t>
            </a:r>
            <a:r>
              <a:rPr kumimoji="1" lang="ja-JP" altLang="en-US" dirty="0">
                <a:solidFill>
                  <a:schemeClr val="bg1">
                    <a:lumMod val="75000"/>
                  </a:schemeClr>
                </a:solidFill>
                <a:latin typeface="メイリオ" panose="020B0604030504040204" pitchFamily="50" charset="-128"/>
                <a:ea typeface="メイリオ" panose="020B0604030504040204" pitchFamily="50" charset="-128"/>
              </a:rPr>
              <a:t>候補者</a:t>
            </a:r>
            <a:r>
              <a:rPr kumimoji="1" lang="ja-JP" altLang="en-US" dirty="0" smtClean="0">
                <a:solidFill>
                  <a:schemeClr val="bg1">
                    <a:lumMod val="75000"/>
                  </a:schemeClr>
                </a:solidFill>
                <a:latin typeface="メイリオ" panose="020B0604030504040204" pitchFamily="50" charset="-128"/>
                <a:ea typeface="メイリオ" panose="020B0604030504040204" pitchFamily="50" charset="-128"/>
              </a:rPr>
              <a:t>の提案内容を</a:t>
            </a:r>
            <a:endParaRPr kumimoji="1" lang="en-US" altLang="ja-JP" dirty="0" smtClean="0">
              <a:solidFill>
                <a:schemeClr val="bg1">
                  <a:lumMod val="75000"/>
                </a:schemeClr>
              </a:solidFill>
              <a:latin typeface="メイリオ" panose="020B0604030504040204" pitchFamily="50" charset="-128"/>
              <a:ea typeface="メイリオ" panose="020B0604030504040204" pitchFamily="50" charset="-128"/>
            </a:endParaRPr>
          </a:p>
          <a:p>
            <a:r>
              <a:rPr kumimoji="1" lang="ja-JP" altLang="en-US" dirty="0" smtClean="0">
                <a:solidFill>
                  <a:schemeClr val="bg1">
                    <a:lumMod val="75000"/>
                  </a:schemeClr>
                </a:solidFill>
                <a:latin typeface="メイリオ" panose="020B0604030504040204" pitchFamily="50" charset="-128"/>
                <a:ea typeface="メイリオ" panose="020B0604030504040204" pitchFamily="50" charset="-128"/>
              </a:rPr>
              <a:t>踏まえ、協議の後、個別の成果指標を設定し、記載します。</a:t>
            </a:r>
            <a:endParaRPr kumimoji="1" lang="ja-JP" altLang="en-US"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264806" y="4801514"/>
            <a:ext cx="8820000" cy="1693415"/>
          </a:xfrm>
          <a:prstGeom prst="rect">
            <a:avLst/>
          </a:prstGeom>
          <a:noFill/>
          <a:ln w="12700">
            <a:solidFill>
              <a:srgbClr val="0070C0"/>
            </a:solidFill>
            <a:prstDash val="dash"/>
          </a:ln>
        </p:spPr>
        <p:txBody>
          <a:bodyPr vert="horz" wrap="square" rtlCol="0" anchor="ctr">
            <a:noAutofit/>
          </a:bodyPr>
          <a:lstStyle/>
          <a:p>
            <a:pPr algn="ctr"/>
            <a:r>
              <a:rPr kumimoji="1" lang="ja-JP" altLang="en-US" dirty="0" smtClean="0">
                <a:solidFill>
                  <a:schemeClr val="bg1">
                    <a:lumMod val="75000"/>
                  </a:schemeClr>
                </a:solidFill>
                <a:latin typeface="メイリオ" panose="020B0604030504040204" pitchFamily="50" charset="-128"/>
                <a:ea typeface="メイリオ" panose="020B0604030504040204" pitchFamily="50" charset="-128"/>
              </a:rPr>
              <a:t>各年度、事業終了後に実績・効果・課題等を記載します。</a:t>
            </a:r>
            <a:endParaRPr kumimoji="1" lang="ja-JP" altLang="en-US"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2654969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836712"/>
            <a:ext cx="8827626" cy="4932525"/>
            <a:chOff x="125654" y="1390909"/>
            <a:chExt cx="8827626" cy="3901416"/>
          </a:xfrm>
        </p:grpSpPr>
        <p:sp>
          <p:nvSpPr>
            <p:cNvPr id="8" name="正方形/長方形 7"/>
            <p:cNvSpPr/>
            <p:nvPr/>
          </p:nvSpPr>
          <p:spPr>
            <a:xfrm>
              <a:off x="128196" y="1538776"/>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単独での受注が困難な小規模な事業所を支援するための「共同受注窓口」の運営を支援し、安定的な受注確保を図ります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市町村</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共同受注窓口と連携し「企業等との調整」、「契約等に関する事務手続き」、「事業所間の調整」等を行う地域連携の共同受注ネットワークの構築をめざします。</a:t>
              </a:r>
              <a:endParaRPr kumimoji="1" lang="ja-JP" altLang="en-US" sz="16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2</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共同</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受注窓口の運営、優先調達の促進</a:t>
              </a:r>
            </a:p>
          </p:txBody>
        </p:sp>
        <p:sp>
          <p:nvSpPr>
            <p:cNvPr id="10" name="正方形/長方形 9"/>
            <p:cNvSpPr/>
            <p:nvPr/>
          </p:nvSpPr>
          <p:spPr>
            <a:xfrm>
              <a:off x="133280" y="2501517"/>
              <a:ext cx="8820000" cy="2790808"/>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444563"/>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819198"/>
              <a:ext cx="4320000" cy="96813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受発注コーディネーターを配置し、これまで取引等のある企業等からの受注（「共同受注」・「共同製作」・「共同販売」を含む）について、継続的</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な確保</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に努めます。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なる受注拡大を図るため、包括連携協定締結企業やサポートカンパニー制度登録企業等へより積極的な働きかけを行います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816982"/>
              <a:ext cx="4140000" cy="96813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676248"/>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共同</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受注窓口の運営の支援　</a:t>
              </a:r>
            </a:p>
          </p:txBody>
        </p:sp>
        <p:sp>
          <p:nvSpPr>
            <p:cNvPr id="15" name="ホームベース 14"/>
            <p:cNvSpPr/>
            <p:nvPr/>
          </p:nvSpPr>
          <p:spPr>
            <a:xfrm>
              <a:off x="4580336" y="2827442"/>
              <a:ext cx="136800" cy="968132"/>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992457"/>
              <a:ext cx="4320000" cy="569489"/>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自治体の入札による調達案件を分析し、事業所とマッチングすることで優先調達への移行を図り、さらなる受注拡大につなげます。</a:t>
              </a:r>
            </a:p>
          </p:txBody>
        </p:sp>
        <p:sp>
          <p:nvSpPr>
            <p:cNvPr id="17" name="正方形/長方形 16"/>
            <p:cNvSpPr/>
            <p:nvPr/>
          </p:nvSpPr>
          <p:spPr>
            <a:xfrm>
              <a:off x="4758292" y="3972308"/>
              <a:ext cx="4140000" cy="569489"/>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887107"/>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自治体</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の調達案件の分析　</a:t>
              </a:r>
            </a:p>
          </p:txBody>
        </p:sp>
        <p:sp>
          <p:nvSpPr>
            <p:cNvPr id="19" name="ホームベース 18"/>
            <p:cNvSpPr/>
            <p:nvPr/>
          </p:nvSpPr>
          <p:spPr>
            <a:xfrm>
              <a:off x="4580336" y="3998961"/>
              <a:ext cx="135000" cy="569489"/>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3" name="正方形/長方形 22"/>
            <p:cNvSpPr/>
            <p:nvPr/>
          </p:nvSpPr>
          <p:spPr>
            <a:xfrm>
              <a:off x="259816" y="4722368"/>
              <a:ext cx="4320000" cy="513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企業と協働開発した製品（「大阪旨ソーッス！」</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）の生産事業所を拡充し、製品の販路</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拡大します。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4" name="正方形/長方形 23"/>
            <p:cNvSpPr/>
            <p:nvPr/>
          </p:nvSpPr>
          <p:spPr>
            <a:xfrm>
              <a:off x="4769279" y="4708569"/>
              <a:ext cx="4140000" cy="51254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5" name="角丸四角形 24"/>
            <p:cNvSpPr/>
            <p:nvPr/>
          </p:nvSpPr>
          <p:spPr>
            <a:xfrm>
              <a:off x="255640" y="4622917"/>
              <a:ext cx="3096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2-3</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企業協働による開発製品の販路拡大</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p>
          </p:txBody>
        </p:sp>
        <p:sp>
          <p:nvSpPr>
            <p:cNvPr id="26" name="ホームベース 25"/>
            <p:cNvSpPr/>
            <p:nvPr/>
          </p:nvSpPr>
          <p:spPr>
            <a:xfrm>
              <a:off x="4588280" y="4722368"/>
              <a:ext cx="135000" cy="513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1981644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3852408"/>
            <a:chOff x="125654" y="1390909"/>
            <a:chExt cx="8827626" cy="3047089"/>
          </a:xfrm>
        </p:grpSpPr>
        <p:sp>
          <p:nvSpPr>
            <p:cNvPr id="8" name="正方形/長方形 7"/>
            <p:cNvSpPr/>
            <p:nvPr/>
          </p:nvSpPr>
          <p:spPr>
            <a:xfrm>
              <a:off x="128197" y="1538772"/>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物品等の調達促進のために定めている府独自の優先発注制度（大阪府障がい者就労施設等からの物品等の調達の推進を図るための方針）を積極的に活用し、障がい者就労施設等で就労する障がい者、在宅就業障がい者等の自立の促進を図ります。</a:t>
              </a: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3</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優先</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調達制度の積極的活用</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p>
          </p:txBody>
        </p:sp>
        <p:sp>
          <p:nvSpPr>
            <p:cNvPr id="10" name="正方形/長方形 9"/>
            <p:cNvSpPr/>
            <p:nvPr/>
          </p:nvSpPr>
          <p:spPr>
            <a:xfrm>
              <a:off x="133280" y="2641043"/>
              <a:ext cx="8820000" cy="1796955"/>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53245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07095"/>
              <a:ext cx="432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者就労施設等からの調達を推進し、障がい者の経済的自立を支援する取組みを進めるため、物品購入等における随意契約の活用を図る優先調達方針を策定します。</a:t>
              </a:r>
            </a:p>
          </p:txBody>
        </p:sp>
        <p:sp>
          <p:nvSpPr>
            <p:cNvPr id="13" name="正方形/長方形 12"/>
            <p:cNvSpPr/>
            <p:nvPr/>
          </p:nvSpPr>
          <p:spPr>
            <a:xfrm>
              <a:off x="4741450" y="2904878"/>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764146"/>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優先</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調達方針の策定　</a:t>
              </a:r>
            </a:p>
          </p:txBody>
        </p:sp>
        <p:sp>
          <p:nvSpPr>
            <p:cNvPr id="15" name="ホームベース 14"/>
            <p:cNvSpPr/>
            <p:nvPr/>
          </p:nvSpPr>
          <p:spPr>
            <a:xfrm>
              <a:off x="4580336" y="2905294"/>
              <a:ext cx="135000" cy="540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10460"/>
              <a:ext cx="4320000" cy="666918"/>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への制度の周知を徹底し、各種イベント・式典、調査等の記念品や名刺・封筒の印刷、施設等の清掃や除草作業など役務の提供等に際して、積極的に</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者就労施設等から調達するよう促進します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643722"/>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05114"/>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庁内</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への制度周知の徹底　</a:t>
              </a:r>
            </a:p>
          </p:txBody>
        </p:sp>
        <p:sp>
          <p:nvSpPr>
            <p:cNvPr id="19" name="ホームベース 18"/>
            <p:cNvSpPr/>
            <p:nvPr/>
          </p:nvSpPr>
          <p:spPr>
            <a:xfrm>
              <a:off x="4580336" y="3616965"/>
              <a:ext cx="142944" cy="660413"/>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spTree>
    <p:extLst>
      <p:ext uri="{BB962C8B-B14F-4D97-AF65-F5344CB8AC3E}">
        <p14:creationId xmlns:p14="http://schemas.microsoft.com/office/powerpoint/2010/main" val="3290667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4840057"/>
            <a:chOff x="125654" y="1390909"/>
            <a:chExt cx="8827626" cy="3828279"/>
          </a:xfrm>
        </p:grpSpPr>
        <p:sp>
          <p:nvSpPr>
            <p:cNvPr id="8" name="正方形/長方形 7"/>
            <p:cNvSpPr/>
            <p:nvPr/>
          </p:nvSpPr>
          <p:spPr>
            <a:xfrm>
              <a:off x="128197" y="1538775"/>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府民や企業等に事業内容を理解いただき、製品（こさえたん）の社会的認知度の向上を図り、地域住民の購買意欲の向上や福祉事業所への発注機会の増大に向けた効果的な広報活動を行います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464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4</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製品</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（こさえたん）認知度向上に向けた情報発信　</a:t>
              </a:r>
            </a:p>
          </p:txBody>
        </p:sp>
        <p:sp>
          <p:nvSpPr>
            <p:cNvPr id="10" name="正方形/長方形 9"/>
            <p:cNvSpPr/>
            <p:nvPr/>
          </p:nvSpPr>
          <p:spPr>
            <a:xfrm>
              <a:off x="133280" y="2692915"/>
              <a:ext cx="8820000" cy="252627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600515"/>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75152"/>
              <a:ext cx="432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に加え、メールマガジン等を活用し、府の施策を取り入れた効果的な広報活動を行い府民が</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者施設</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等で作成</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された製品等を購入する意欲を高めます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972932"/>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832199"/>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情報</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発信コンテンツの充実　</a:t>
              </a:r>
            </a:p>
          </p:txBody>
        </p:sp>
        <p:sp>
          <p:nvSpPr>
            <p:cNvPr id="15" name="ホームベース 14"/>
            <p:cNvSpPr/>
            <p:nvPr/>
          </p:nvSpPr>
          <p:spPr>
            <a:xfrm>
              <a:off x="4580336" y="2979656"/>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78514"/>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こさえたんサポーター」の登録を進め、事業所のモチベーション向上につなげます。</a:t>
              </a:r>
            </a:p>
          </p:txBody>
        </p:sp>
        <p:sp>
          <p:nvSpPr>
            <p:cNvPr id="17" name="正方形/長方形 16"/>
            <p:cNvSpPr/>
            <p:nvPr/>
          </p:nvSpPr>
          <p:spPr>
            <a:xfrm>
              <a:off x="4750672" y="3711775"/>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73170"/>
              <a:ext cx="3276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こさえたんサポーター」の登録促進　</a:t>
              </a:r>
            </a:p>
          </p:txBody>
        </p:sp>
        <p:sp>
          <p:nvSpPr>
            <p:cNvPr id="19" name="ホームベース 18"/>
            <p:cNvSpPr/>
            <p:nvPr/>
          </p:nvSpPr>
          <p:spPr>
            <a:xfrm>
              <a:off x="4580336" y="3691326"/>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3" name="正方形/長方形 22"/>
            <p:cNvSpPr/>
            <p:nvPr/>
          </p:nvSpPr>
          <p:spPr>
            <a:xfrm>
              <a:off x="259816" y="4437999"/>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製品</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イメージの向上を図り、販路拡大につなげるため、ロゴマークを適正かつ効果的に活用し、製品とともに認知度向上に努めます。</a:t>
              </a:r>
            </a:p>
          </p:txBody>
        </p:sp>
        <p:sp>
          <p:nvSpPr>
            <p:cNvPr id="24" name="正方形/長方形 23"/>
            <p:cNvSpPr/>
            <p:nvPr/>
          </p:nvSpPr>
          <p:spPr>
            <a:xfrm>
              <a:off x="4754039" y="4456596"/>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5" name="角丸四角形 24"/>
            <p:cNvSpPr/>
            <p:nvPr/>
          </p:nvSpPr>
          <p:spPr>
            <a:xfrm>
              <a:off x="255640" y="4303825"/>
              <a:ext cx="3420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4-3</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こさえたんロゴマーク」の認知度向上　</a:t>
              </a:r>
            </a:p>
          </p:txBody>
        </p:sp>
        <p:sp>
          <p:nvSpPr>
            <p:cNvPr id="26" name="ホームベース 25"/>
            <p:cNvSpPr/>
            <p:nvPr/>
          </p:nvSpPr>
          <p:spPr>
            <a:xfrm>
              <a:off x="4588280" y="4466537"/>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spTree>
    <p:extLst>
      <p:ext uri="{BB962C8B-B14F-4D97-AF65-F5344CB8AC3E}">
        <p14:creationId xmlns:p14="http://schemas.microsoft.com/office/powerpoint/2010/main" val="2845530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4212449"/>
            <a:chOff x="125654" y="1390909"/>
            <a:chExt cx="8827626" cy="3331867"/>
          </a:xfrm>
        </p:grpSpPr>
        <p:sp>
          <p:nvSpPr>
            <p:cNvPr id="8" name="正方形/長方形 7"/>
            <p:cNvSpPr/>
            <p:nvPr/>
          </p:nvSpPr>
          <p:spPr>
            <a:xfrm>
              <a:off x="128197" y="1538773"/>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大阪府庁舎内に設置するアンテナショップ「福祉のコンビニこさえたん」において、様々な事業所が製品</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販売による社会</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参加の場として活用できる取組みを検討します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defTabSz="914400">
                <a:buFont typeface="Wingdings" panose="05000000000000000000" pitchFamily="2" charset="2"/>
                <a:buChar char="u"/>
                <a:defRPr/>
              </a:pP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さらに、販売</a:t>
              </a:r>
              <a:r>
                <a:rPr kumimoji="1"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機会や施設で働く障がい者の販売に関する経験とスキルの構築を図り、将来的に就労につながる施設外就労の場としての</a:t>
              </a: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提供も検討</a:t>
              </a:r>
              <a:r>
                <a:rPr kumimoji="1"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します</a:t>
              </a: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6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5</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大阪府</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庁舎内アンテナショップの運営　</a:t>
              </a:r>
            </a:p>
          </p:txBody>
        </p:sp>
        <p:sp>
          <p:nvSpPr>
            <p:cNvPr id="10" name="正方形/長方形 9"/>
            <p:cNvSpPr/>
            <p:nvPr/>
          </p:nvSpPr>
          <p:spPr>
            <a:xfrm>
              <a:off x="133280" y="2651540"/>
              <a:ext cx="8820000" cy="2071236"/>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542953"/>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17593"/>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訓練の場として庁内の空きスペースを活用し、アンテナショップ「福祉のコンビニ　こさえたん」を設置し、製品（こさえたん）の販売促進と、認知度向上を図ります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65562" y="2929760"/>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814790"/>
              <a:ext cx="3240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大阪府</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庁舎内アンテナショップの</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運営</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5" name="ホームベース 14"/>
            <p:cNvSpPr/>
            <p:nvPr/>
          </p:nvSpPr>
          <p:spPr>
            <a:xfrm>
              <a:off x="4580336" y="2915792"/>
              <a:ext cx="135000" cy="540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88405"/>
              <a:ext cx="4320000" cy="91118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アンテナショップを</a:t>
              </a:r>
              <a:r>
                <a:rPr kumimoji="1" lang="ja-JP" altLang="en-US" sz="120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者の社会</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参加の場として活用し、広範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な事業所が参加できる取組みを検討します。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さらに、施設外</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就労の場として提供することで、事業所の商品力向上と事業所で働く</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者の販売スキルの構築・向上</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をめざします。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681484"/>
              <a:ext cx="4140000" cy="911183"/>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83064"/>
              <a:ext cx="2952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社会参加や施設外就労の場の提供</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80336" y="3684863"/>
              <a:ext cx="135000" cy="911183"/>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Tree>
    <p:extLst>
      <p:ext uri="{BB962C8B-B14F-4D97-AF65-F5344CB8AC3E}">
        <p14:creationId xmlns:p14="http://schemas.microsoft.com/office/powerpoint/2010/main" val="236868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31458" y="980728"/>
            <a:ext cx="8840062" cy="4613248"/>
            <a:chOff x="125654" y="1390909"/>
            <a:chExt cx="8840062" cy="3648880"/>
          </a:xfrm>
        </p:grpSpPr>
        <p:sp>
          <p:nvSpPr>
            <p:cNvPr id="8" name="正方形/長方形 7"/>
            <p:cNvSpPr/>
            <p:nvPr/>
          </p:nvSpPr>
          <p:spPr>
            <a:xfrm>
              <a:off x="128197" y="1538775"/>
              <a:ext cx="8820000" cy="54101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indent="-214313" defTabSz="914400">
                <a:buFont typeface="Wingdings" panose="05000000000000000000" pitchFamily="2" charset="2"/>
                <a:buChar char="u"/>
                <a:defRPr/>
              </a:pPr>
              <a:r>
                <a:rPr lang="ja-JP" altLang="ja-JP" sz="1400" dirty="0">
                  <a:latin typeface="UD デジタル 教科書体 NP-R" panose="02020400000000000000" pitchFamily="18" charset="-128"/>
                  <a:ea typeface="UD デジタル 教科書体 NP-R" panose="02020400000000000000" pitchFamily="18" charset="-128"/>
                </a:rPr>
                <a:t>農業分野での</a:t>
              </a:r>
              <a:r>
                <a:rPr lang="ja-JP" altLang="ja-JP" sz="1400" dirty="0" err="1">
                  <a:latin typeface="UD デジタル 教科書体 NP-R" panose="02020400000000000000" pitchFamily="18" charset="-128"/>
                  <a:ea typeface="UD デジタル 教科書体 NP-R" panose="02020400000000000000" pitchFamily="18" charset="-128"/>
                </a:rPr>
                <a:t>障がい</a:t>
              </a:r>
              <a:r>
                <a:rPr lang="ja-JP" altLang="ja-JP" sz="1400" dirty="0">
                  <a:latin typeface="UD デジタル 教科書体 NP-R" panose="02020400000000000000" pitchFamily="18" charset="-128"/>
                  <a:ea typeface="UD デジタル 教科書体 NP-R" panose="02020400000000000000" pitchFamily="18" charset="-128"/>
                </a:rPr>
                <a:t>者の就労を支援し、障がい者の工賃の向上及び農業の担い手の拡大を図るため関係部局と連携し、障がい者の雇用・就労支援の強化に取り組みます</a:t>
              </a:r>
              <a:r>
                <a:rPr lang="ja-JP" altLang="ja-JP" sz="1400" dirty="0" smtClean="0">
                  <a:latin typeface="UD デジタル 教科書体 NP-R" panose="02020400000000000000" pitchFamily="18" charset="-128"/>
                  <a:ea typeface="UD デジタル 教科書体 NP-R" panose="02020400000000000000" pitchFamily="18" charset="-128"/>
                </a:rPr>
                <a:t>。</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6</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農と福祉の連携の促進</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p>
          </p:txBody>
        </p:sp>
        <p:sp>
          <p:nvSpPr>
            <p:cNvPr id="10" name="正方形/長方形 9"/>
            <p:cNvSpPr/>
            <p:nvPr/>
          </p:nvSpPr>
          <p:spPr>
            <a:xfrm>
              <a:off x="145716" y="2482794"/>
              <a:ext cx="8820000" cy="2556995"/>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31573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672382"/>
              <a:ext cx="4320000" cy="68338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農業</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分野での</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者の雇用・就労を、より一層促進する</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ため、</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大阪農業つなぐセンターの機能の一つとして、</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ワンストップ窓口</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機能を持たせ、障がい者の雇用等を前提とした企業等の農業参入を支援します</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688157"/>
              <a:ext cx="4140000" cy="68338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547422"/>
              <a:ext cx="3564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ワンストップ窓口の</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運営</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5" name="ホームベース 14"/>
            <p:cNvSpPr/>
            <p:nvPr/>
          </p:nvSpPr>
          <p:spPr>
            <a:xfrm>
              <a:off x="4580336" y="2688568"/>
              <a:ext cx="135000" cy="683387"/>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575103"/>
              <a:ext cx="4320000" cy="125196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ハートフルアグリ</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を一層促進するため、農家等と地域の福祉事業所のマッチングを行い、農業インターンシップの実施を通じて、農家等が</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者の農業の担い手としての可能性を検証する機会と障がい者自身が農業への適性を把握する機会を創出します。</a:t>
              </a:r>
            </a:p>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さらに、農作業体験を受け入れた農家等と福祉事業所の請負契約の締結を支援します</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575295"/>
              <a:ext cx="4140000" cy="125287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469759"/>
              <a:ext cx="4046730" cy="126183"/>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農家と福祉施設による農作業請負の契約締結</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支援</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66415" y="3585822"/>
              <a:ext cx="148921" cy="1252876"/>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spTree>
    <p:extLst>
      <p:ext uri="{BB962C8B-B14F-4D97-AF65-F5344CB8AC3E}">
        <p14:creationId xmlns:p14="http://schemas.microsoft.com/office/powerpoint/2010/main" val="1624994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4127046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20</a:t>
            </a:fld>
            <a:endParaRPr kumimoji="1" lang="ja-JP" altLang="en-US"/>
          </a:p>
        </p:txBody>
      </p:sp>
    </p:spTree>
    <p:extLst>
      <p:ext uri="{BB962C8B-B14F-4D97-AF65-F5344CB8AC3E}">
        <p14:creationId xmlns:p14="http://schemas.microsoft.com/office/powerpoint/2010/main" val="1174566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2204863"/>
            <a:ext cx="8640960" cy="1224137"/>
          </a:xfrm>
        </p:spPr>
        <p:txBody>
          <a:bodyPr wrap="none" numCol="1">
            <a:normAutofit/>
          </a:bodyPr>
          <a:lstStyle/>
          <a:p>
            <a:pPr algn="ctr">
              <a:lnSpc>
                <a:spcPct val="150000"/>
              </a:lnSpc>
              <a:buNone/>
              <a:tabLst>
                <a:tab pos="4253389" algn="r"/>
              </a:tabLst>
            </a:pPr>
            <a:r>
              <a:rPr lang="en-US" altLang="ja-JP" sz="4000" b="1" kern="100" dirty="0" smtClean="0">
                <a:solidFill>
                  <a:prstClr val="black"/>
                </a:solidFill>
                <a:latin typeface="Century" panose="02040604050505020304" pitchFamily="18" charset="0"/>
                <a:ea typeface="UD デジタル 教科書体 NP-R" panose="02020400000000000000" pitchFamily="18" charset="-128"/>
                <a:cs typeface="Times New Roman" panose="02020603050405020304" pitchFamily="18" charset="0"/>
              </a:rPr>
              <a:t>Ⅴ</a:t>
            </a:r>
            <a:r>
              <a:rPr lang="ja-JP" altLang="en-US" sz="4000" b="1" kern="100" dirty="0" smtClean="0">
                <a:solidFill>
                  <a:prstClr val="black"/>
                </a:solidFill>
                <a:latin typeface="Century" panose="02040604050505020304" pitchFamily="18" charset="0"/>
                <a:ea typeface="UD デジタル 教科書体 NP-R" panose="02020400000000000000" pitchFamily="18" charset="-128"/>
                <a:cs typeface="Times New Roman" panose="02020603050405020304" pitchFamily="18" charset="0"/>
              </a:rPr>
              <a:t>　資料編</a:t>
            </a:r>
            <a:endParaRPr kumimoji="1" lang="ja-JP" altLang="en-US" sz="6600"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21</a:t>
            </a:fld>
            <a:endParaRPr kumimoji="1" lang="ja-JP" altLang="en-US"/>
          </a:p>
        </p:txBody>
      </p:sp>
    </p:spTree>
    <p:extLst>
      <p:ext uri="{BB962C8B-B14F-4D97-AF65-F5344CB8AC3E}">
        <p14:creationId xmlns:p14="http://schemas.microsoft.com/office/powerpoint/2010/main" val="3219180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6911787" y="3121313"/>
            <a:ext cx="2111189" cy="2862322"/>
          </a:xfrm>
          <a:prstGeom prst="rect">
            <a:avLst/>
          </a:prstGeom>
          <a:noFill/>
          <a:ln>
            <a:solidFill>
              <a:schemeClr val="tx1"/>
            </a:solidFill>
          </a:ln>
        </p:spPr>
        <p:txBody>
          <a:bodyPr wrap="square" rtlCol="0">
            <a:spAutoFit/>
          </a:bodyPr>
          <a:lstStyle/>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令和</a:t>
            </a:r>
            <a:r>
              <a:rPr kumimoji="1" lang="en-US" altLang="ja-JP" dirty="0" smtClean="0">
                <a:latin typeface="UD デジタル 教科書体 NP-R" panose="02020400000000000000" pitchFamily="18" charset="-128"/>
                <a:ea typeface="UD デジタル 教科書体 NP-R" panose="02020400000000000000" pitchFamily="18" charset="-128"/>
              </a:rPr>
              <a:t>2</a:t>
            </a:r>
            <a:r>
              <a:rPr kumimoji="1" lang="ja-JP" altLang="en-US" dirty="0" smtClean="0">
                <a:latin typeface="UD デジタル 教科書体 NP-R" panose="02020400000000000000" pitchFamily="18" charset="-128"/>
                <a:ea typeface="UD デジタル 教科書体 NP-R" panose="02020400000000000000" pitchFamily="18" charset="-128"/>
              </a:rPr>
              <a:t>年</a:t>
            </a:r>
            <a:r>
              <a:rPr kumimoji="1" lang="en-US" altLang="ja-JP" dirty="0" smtClean="0">
                <a:latin typeface="UD デジタル 教科書体 NP-R" panose="02020400000000000000" pitchFamily="18" charset="-128"/>
                <a:ea typeface="UD デジタル 教科書体 NP-R" panose="02020400000000000000" pitchFamily="18" charset="-128"/>
              </a:rPr>
              <a:t>4</a:t>
            </a:r>
            <a:r>
              <a:rPr kumimoji="1" lang="ja-JP" altLang="en-US" dirty="0" smtClean="0">
                <a:latin typeface="UD デジタル 教科書体 NP-R" panose="02020400000000000000" pitchFamily="18" charset="-128"/>
                <a:ea typeface="UD デジタル 教科書体 NP-R" panose="02020400000000000000" pitchFamily="18" charset="-128"/>
              </a:rPr>
              <a:t>月時点の大阪府内の福祉事業所は、</a:t>
            </a:r>
            <a:r>
              <a:rPr kumimoji="1" lang="en-US" altLang="ja-JP" dirty="0" smtClean="0">
                <a:latin typeface="UD デジタル 教科書体 NP-R" panose="02020400000000000000" pitchFamily="18" charset="-128"/>
                <a:ea typeface="UD デジタル 教科書体 NP-R" panose="02020400000000000000" pitchFamily="18" charset="-128"/>
              </a:rPr>
              <a:t>2,573</a:t>
            </a:r>
            <a:r>
              <a:rPr kumimoji="1" lang="ja-JP" altLang="en-US" dirty="0" smtClean="0">
                <a:latin typeface="UD デジタル 教科書体 NP-R" panose="02020400000000000000" pitchFamily="18" charset="-128"/>
                <a:ea typeface="UD デジタル 教科書体 NP-R" panose="02020400000000000000" pitchFamily="18" charset="-128"/>
              </a:rPr>
              <a:t>事業所となっています。</a:t>
            </a:r>
            <a:endParaRPr kumimoji="1" lang="en-US" altLang="ja-JP" dirty="0" smtClean="0">
              <a:latin typeface="UD デジタル 教科書体 NP-R" panose="02020400000000000000" pitchFamily="18" charset="-128"/>
              <a:ea typeface="UD デジタル 教科書体 NP-R" panose="02020400000000000000" pitchFamily="18" charset="-128"/>
            </a:endParaRPr>
          </a:p>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特に、生活介護事業所と就労継続支援Ｂ型事業所の増加が目立ちます。</a:t>
            </a:r>
            <a:endParaRPr kumimoji="1" lang="en-US" altLang="ja-JP" dirty="0" smtClean="0">
              <a:latin typeface="UD デジタル 教科書体 NP-R" panose="02020400000000000000" pitchFamily="18" charset="-128"/>
              <a:ea typeface="UD デジタル 教科書体 NP-R" panose="02020400000000000000" pitchFamily="18" charset="-128"/>
            </a:endParaRPr>
          </a:p>
        </p:txBody>
      </p:sp>
      <p:graphicFrame>
        <p:nvGraphicFramePr>
          <p:cNvPr id="4" name="表 3"/>
          <p:cNvGraphicFramePr>
            <a:graphicFrameLocks noGrp="1"/>
          </p:cNvGraphicFramePr>
          <p:nvPr>
            <p:extLst>
              <p:ext uri="{D42A27DB-BD31-4B8C-83A1-F6EECF244321}">
                <p14:modId xmlns:p14="http://schemas.microsoft.com/office/powerpoint/2010/main" val="639238678"/>
              </p:ext>
            </p:extLst>
          </p:nvPr>
        </p:nvGraphicFramePr>
        <p:xfrm>
          <a:off x="255495" y="888690"/>
          <a:ext cx="8646458" cy="1679699"/>
        </p:xfrm>
        <a:graphic>
          <a:graphicData uri="http://schemas.openxmlformats.org/drawingml/2006/table">
            <a:tbl>
              <a:tblPr>
                <a:tableStyleId>{5C22544A-7EE6-4342-B048-85BDC9FD1C3A}</a:tableStyleId>
              </a:tblPr>
              <a:tblGrid>
                <a:gridCol w="1668201">
                  <a:extLst>
                    <a:ext uri="{9D8B030D-6E8A-4147-A177-3AD203B41FA5}">
                      <a16:colId xmlns:a16="http://schemas.microsoft.com/office/drawing/2014/main" val="2124055546"/>
                    </a:ext>
                  </a:extLst>
                </a:gridCol>
                <a:gridCol w="634387">
                  <a:extLst>
                    <a:ext uri="{9D8B030D-6E8A-4147-A177-3AD203B41FA5}">
                      <a16:colId xmlns:a16="http://schemas.microsoft.com/office/drawing/2014/main" val="3651982647"/>
                    </a:ext>
                  </a:extLst>
                </a:gridCol>
                <a:gridCol w="634387">
                  <a:extLst>
                    <a:ext uri="{9D8B030D-6E8A-4147-A177-3AD203B41FA5}">
                      <a16:colId xmlns:a16="http://schemas.microsoft.com/office/drawing/2014/main" val="204983020"/>
                    </a:ext>
                  </a:extLst>
                </a:gridCol>
                <a:gridCol w="634387">
                  <a:extLst>
                    <a:ext uri="{9D8B030D-6E8A-4147-A177-3AD203B41FA5}">
                      <a16:colId xmlns:a16="http://schemas.microsoft.com/office/drawing/2014/main" val="614401223"/>
                    </a:ext>
                  </a:extLst>
                </a:gridCol>
                <a:gridCol w="634387">
                  <a:extLst>
                    <a:ext uri="{9D8B030D-6E8A-4147-A177-3AD203B41FA5}">
                      <a16:colId xmlns:a16="http://schemas.microsoft.com/office/drawing/2014/main" val="3116406028"/>
                    </a:ext>
                  </a:extLst>
                </a:gridCol>
                <a:gridCol w="634387">
                  <a:extLst>
                    <a:ext uri="{9D8B030D-6E8A-4147-A177-3AD203B41FA5}">
                      <a16:colId xmlns:a16="http://schemas.microsoft.com/office/drawing/2014/main" val="2618649352"/>
                    </a:ext>
                  </a:extLst>
                </a:gridCol>
                <a:gridCol w="634387">
                  <a:extLst>
                    <a:ext uri="{9D8B030D-6E8A-4147-A177-3AD203B41FA5}">
                      <a16:colId xmlns:a16="http://schemas.microsoft.com/office/drawing/2014/main" val="2346470036"/>
                    </a:ext>
                  </a:extLst>
                </a:gridCol>
                <a:gridCol w="634387">
                  <a:extLst>
                    <a:ext uri="{9D8B030D-6E8A-4147-A177-3AD203B41FA5}">
                      <a16:colId xmlns:a16="http://schemas.microsoft.com/office/drawing/2014/main" val="2268850708"/>
                    </a:ext>
                  </a:extLst>
                </a:gridCol>
                <a:gridCol w="634387">
                  <a:extLst>
                    <a:ext uri="{9D8B030D-6E8A-4147-A177-3AD203B41FA5}">
                      <a16:colId xmlns:a16="http://schemas.microsoft.com/office/drawing/2014/main" val="3377584612"/>
                    </a:ext>
                  </a:extLst>
                </a:gridCol>
                <a:gridCol w="634387">
                  <a:extLst>
                    <a:ext uri="{9D8B030D-6E8A-4147-A177-3AD203B41FA5}">
                      <a16:colId xmlns:a16="http://schemas.microsoft.com/office/drawing/2014/main" val="1150081366"/>
                    </a:ext>
                  </a:extLst>
                </a:gridCol>
                <a:gridCol w="634387">
                  <a:extLst>
                    <a:ext uri="{9D8B030D-6E8A-4147-A177-3AD203B41FA5}">
                      <a16:colId xmlns:a16="http://schemas.microsoft.com/office/drawing/2014/main" val="4168292253"/>
                    </a:ext>
                  </a:extLst>
                </a:gridCol>
                <a:gridCol w="634387">
                  <a:extLst>
                    <a:ext uri="{9D8B030D-6E8A-4147-A177-3AD203B41FA5}">
                      <a16:colId xmlns:a16="http://schemas.microsoft.com/office/drawing/2014/main" val="2817701415"/>
                    </a:ext>
                  </a:extLst>
                </a:gridCol>
              </a:tblGrid>
              <a:tr h="239957">
                <a:tc rowSpan="2">
                  <a:txBody>
                    <a:bodyPr/>
                    <a:lstStyle/>
                    <a:p>
                      <a:pPr algn="ctr"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事業所種別</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右記以外</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政令市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中核市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合計</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3783137"/>
                  </a:ext>
                </a:extLst>
              </a:tr>
              <a:tr h="23995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大阪市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堺市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高槻市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東大阪市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豊中市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枚方市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八尾市</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寝屋川</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UD デジタル 教科書体 NP-R" panose="02020400000000000000" pitchFamily="18" charset="-128"/>
                          <a:ea typeface="UD デジタル 教科書体 NP-R" panose="02020400000000000000" pitchFamily="18" charset="-128"/>
                        </a:rPr>
                        <a:t>吹田市</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304948636"/>
                  </a:ext>
                </a:extLst>
              </a:tr>
              <a:tr h="239957">
                <a:tc>
                  <a:txBody>
                    <a:bodyPr/>
                    <a:lstStyle/>
                    <a:p>
                      <a:pPr algn="ctr" fontAlgn="ctr"/>
                      <a:r>
                        <a:rPr lang="zh-TW" altLang="en-US" sz="1100" u="none" strike="noStrike">
                          <a:effectLst/>
                          <a:latin typeface="UD デジタル 教科書体 NP-R" panose="02020400000000000000" pitchFamily="18" charset="-128"/>
                          <a:ea typeface="UD デジタル 教科書体 NP-R" panose="02020400000000000000" pitchFamily="18" charset="-128"/>
                        </a:rPr>
                        <a:t>就労継続支援Ｂ型事業所</a:t>
                      </a:r>
                      <a:endParaRPr lang="zh-TW"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smtClean="0">
                          <a:effectLst/>
                          <a:latin typeface="UD デジタル 教科書体 NP-R" panose="02020400000000000000" pitchFamily="18" charset="-128"/>
                          <a:ea typeface="UD デジタル 教科書体 NP-R" panose="02020400000000000000" pitchFamily="18" charset="-128"/>
                        </a:rPr>
                        <a:t>372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345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125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23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61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23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36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39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21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UD デジタル 教科書体 NP-R" panose="02020400000000000000" pitchFamily="18" charset="-128"/>
                          <a:ea typeface="UD デジタル 教科書体 NP-R" panose="02020400000000000000" pitchFamily="18" charset="-128"/>
                        </a:rPr>
                        <a:t>21</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1,066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0057396"/>
                  </a:ext>
                </a:extLst>
              </a:tr>
              <a:tr h="239957">
                <a:tc>
                  <a:txBody>
                    <a:bodyPr/>
                    <a:lstStyle/>
                    <a:p>
                      <a:pPr algn="ctr" fontAlgn="ctr"/>
                      <a:r>
                        <a:rPr lang="zh-TW" altLang="en-US" sz="1100" u="none" strike="noStrike">
                          <a:effectLst/>
                          <a:latin typeface="UD デジタル 教科書体 NP-R" panose="02020400000000000000" pitchFamily="18" charset="-128"/>
                          <a:ea typeface="UD デジタル 教科書体 NP-R" panose="02020400000000000000" pitchFamily="18" charset="-128"/>
                        </a:rPr>
                        <a:t>就労継続支援Ａ型事業所</a:t>
                      </a:r>
                      <a:endParaRPr lang="zh-TW"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smtClean="0">
                          <a:effectLst/>
                          <a:latin typeface="UD デジタル 教科書体 NP-R" panose="02020400000000000000" pitchFamily="18" charset="-128"/>
                          <a:ea typeface="UD デジタル 教科書体 NP-R" panose="02020400000000000000" pitchFamily="18" charset="-128"/>
                        </a:rPr>
                        <a:t>83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182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18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3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15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8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9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16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4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UD デジタル 教科書体 NP-R" panose="02020400000000000000" pitchFamily="18" charset="-128"/>
                          <a:ea typeface="UD デジタル 教科書体 NP-R" panose="02020400000000000000" pitchFamily="18" charset="-128"/>
                        </a:rPr>
                        <a:t>9</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347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2697380"/>
                  </a:ext>
                </a:extLst>
              </a:tr>
              <a:tr h="239957">
                <a:tc>
                  <a:txBody>
                    <a:bodyPr/>
                    <a:lstStyle/>
                    <a:p>
                      <a:pPr algn="ctr" fontAlgn="ctr"/>
                      <a:r>
                        <a:rPr lang="zh-TW" altLang="en-US" sz="1100" u="none" strike="noStrike">
                          <a:effectLst/>
                          <a:latin typeface="UD デジタル 教科書体 NP-R" panose="02020400000000000000" pitchFamily="18" charset="-128"/>
                          <a:ea typeface="UD デジタル 教科書体 NP-R" panose="02020400000000000000" pitchFamily="18" charset="-128"/>
                        </a:rPr>
                        <a:t>生活介護事業所</a:t>
                      </a:r>
                      <a:endParaRPr lang="zh-TW"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smtClean="0">
                          <a:effectLst/>
                          <a:latin typeface="UD デジタル 教科書体 NP-R" panose="02020400000000000000" pitchFamily="18" charset="-128"/>
                          <a:ea typeface="UD デジタル 教科書体 NP-R" panose="02020400000000000000" pitchFamily="18" charset="-128"/>
                        </a:rPr>
                        <a:t>352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287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87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28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59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41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59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24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32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UD デジタル 教科書体 NP-R" panose="02020400000000000000" pitchFamily="18" charset="-128"/>
                          <a:ea typeface="UD デジタル 教科書体 NP-R" panose="02020400000000000000" pitchFamily="18" charset="-128"/>
                        </a:rPr>
                        <a:t>34</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1,003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8976715"/>
                  </a:ext>
                </a:extLst>
              </a:tr>
              <a:tr h="239957">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地域活動支援センター</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smtClean="0">
                          <a:effectLst/>
                          <a:latin typeface="UD デジタル 教科書体 NP-R" panose="02020400000000000000" pitchFamily="18" charset="-128"/>
                          <a:ea typeface="UD デジタル 教科書体 NP-R" panose="02020400000000000000" pitchFamily="18" charset="-128"/>
                        </a:rPr>
                        <a:t>46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51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17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8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14 </a:t>
                      </a:r>
                      <a:endParaRPr lang="en-US" altLang="ja-JP"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2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8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6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4 </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UD デジタル 教科書体 NP-R" panose="02020400000000000000" pitchFamily="18" charset="-128"/>
                          <a:ea typeface="UD デジタル 教科書体 NP-R" panose="02020400000000000000" pitchFamily="18" charset="-128"/>
                        </a:rPr>
                        <a:t>1</a:t>
                      </a: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157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5316491"/>
                  </a:ext>
                </a:extLst>
              </a:tr>
              <a:tr h="239957">
                <a:tc>
                  <a:txBody>
                    <a:bodyPr/>
                    <a:lstStyle/>
                    <a:p>
                      <a:pPr algn="ctr" fontAlgn="ctr"/>
                      <a:r>
                        <a:rPr lang="ja-JP" altLang="en-US" sz="1100" u="none" strike="noStrike">
                          <a:effectLst/>
                          <a:latin typeface="UD デジタル 教科書体 NP-R" panose="02020400000000000000" pitchFamily="18" charset="-128"/>
                          <a:ea typeface="UD デジタル 教科書体 NP-R" panose="02020400000000000000" pitchFamily="18" charset="-128"/>
                        </a:rPr>
                        <a:t>計</a:t>
                      </a:r>
                      <a:endParaRPr lang="ja-JP" altLang="en-US" sz="11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smtClean="0">
                          <a:effectLst/>
                          <a:latin typeface="UD デジタル 教科書体 NP-R" panose="02020400000000000000" pitchFamily="18" charset="-128"/>
                          <a:ea typeface="UD デジタル 教科書体 NP-R" panose="02020400000000000000" pitchFamily="18" charset="-128"/>
                        </a:rPr>
                        <a:t>853 </a:t>
                      </a:r>
                      <a:endParaRPr lang="en-US" altLang="ja-JP" sz="1100" b="1"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865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247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62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149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74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a:effectLst/>
                          <a:latin typeface="UD デジタル 教科書体 NP-R" panose="02020400000000000000" pitchFamily="18" charset="-128"/>
                          <a:ea typeface="UD デジタル 教科書体 NP-R" panose="02020400000000000000" pitchFamily="18" charset="-128"/>
                        </a:rPr>
                        <a:t>112 </a:t>
                      </a:r>
                      <a:endParaRPr lang="en-US" altLang="ja-JP" sz="1100" b="1"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85 </a:t>
                      </a:r>
                      <a:endParaRPr lang="en-US" altLang="ja-JP" sz="1100" b="1"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61 </a:t>
                      </a:r>
                      <a:endParaRPr lang="en-US" altLang="ja-JP" sz="1100" b="1"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1" i="0" u="none" strike="noStrike" dirty="0" smtClean="0">
                          <a:solidFill>
                            <a:srgbClr val="000000"/>
                          </a:solidFill>
                          <a:effectLst/>
                          <a:latin typeface="UD デジタル 教科書体 NP-R" panose="02020400000000000000" pitchFamily="18" charset="-128"/>
                          <a:ea typeface="UD デジタル 教科書体 NP-R" panose="02020400000000000000" pitchFamily="18" charset="-128"/>
                        </a:rPr>
                        <a:t>65</a:t>
                      </a:r>
                      <a:endParaRPr lang="en-US" altLang="ja-JP" sz="1100" b="1"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latin typeface="UD デジタル 教科書体 NP-R" panose="02020400000000000000" pitchFamily="18" charset="-128"/>
                          <a:ea typeface="UD デジタル 教科書体 NP-R" panose="02020400000000000000" pitchFamily="18" charset="-128"/>
                        </a:rPr>
                        <a:t>2,573 </a:t>
                      </a:r>
                      <a:endParaRPr lang="en-US" altLang="ja-JP" sz="1100" b="1"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050" marR="9050" marT="9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4088476"/>
                  </a:ext>
                </a:extLst>
              </a:tr>
            </a:tbl>
          </a:graphicData>
        </a:graphic>
      </p:graphicFrame>
      <p:sp>
        <p:nvSpPr>
          <p:cNvPr id="5" name="テキスト ボックス 4"/>
          <p:cNvSpPr txBox="1"/>
          <p:nvPr/>
        </p:nvSpPr>
        <p:spPr>
          <a:xfrm>
            <a:off x="255494" y="551329"/>
            <a:ext cx="8646458" cy="338554"/>
          </a:xfrm>
          <a:prstGeom prst="rect">
            <a:avLst/>
          </a:prstGeom>
          <a:noFill/>
        </p:spPr>
        <p:txBody>
          <a:bodyPr wrap="square" rtlCol="0" anchor="b">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１　府内福祉事業所数（事業所種別・所管地別）　　　　　　　　　　　　</a:t>
            </a:r>
            <a:r>
              <a:rPr kumimoji="1" lang="ja-JP" altLang="en-US" sz="1200" dirty="0" smtClean="0">
                <a:latin typeface="UD デジタル 教科書体 NP-R" panose="02020400000000000000" pitchFamily="18" charset="-128"/>
                <a:ea typeface="UD デジタル 教科書体 NP-R" panose="02020400000000000000" pitchFamily="18" charset="-128"/>
              </a:rPr>
              <a:t>令和</a:t>
            </a:r>
            <a:r>
              <a:rPr kumimoji="1" lang="en-US" altLang="ja-JP" sz="1200" dirty="0" smtClean="0">
                <a:latin typeface="UD デジタル 教科書体 NP-R" panose="02020400000000000000" pitchFamily="18" charset="-128"/>
                <a:ea typeface="UD デジタル 教科書体 NP-R" panose="02020400000000000000" pitchFamily="18" charset="-128"/>
              </a:rPr>
              <a:t>2</a:t>
            </a:r>
            <a:r>
              <a:rPr kumimoji="1" lang="ja-JP" altLang="en-US" sz="1200" dirty="0">
                <a:latin typeface="UD デジタル 教科書体 NP-R" panose="02020400000000000000" pitchFamily="18" charset="-128"/>
                <a:ea typeface="UD デジタル 教科書体 NP-R" panose="02020400000000000000" pitchFamily="18" charset="-128"/>
              </a:rPr>
              <a:t>年</a:t>
            </a:r>
            <a:r>
              <a:rPr kumimoji="1" lang="ja-JP" altLang="en-US" sz="1200" dirty="0" smtClean="0">
                <a:latin typeface="UD デジタル 教科書体 NP-R" panose="02020400000000000000" pitchFamily="18" charset="-128"/>
                <a:ea typeface="UD デジタル 教科書体 NP-R" panose="02020400000000000000" pitchFamily="18" charset="-128"/>
              </a:rPr>
              <a:t>４月１日時点</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8" name="テキスト ボックス 7"/>
          <p:cNvSpPr txBox="1"/>
          <p:nvPr/>
        </p:nvSpPr>
        <p:spPr>
          <a:xfrm>
            <a:off x="259977" y="2761126"/>
            <a:ext cx="6517341" cy="338554"/>
          </a:xfrm>
          <a:prstGeom prst="rect">
            <a:avLst/>
          </a:prstGeom>
          <a:noFill/>
        </p:spPr>
        <p:txBody>
          <a:bodyPr wrap="square" rtlCol="0">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２　府内福祉事業所数の推移（事業所種別）　　　　　</a:t>
            </a:r>
            <a:r>
              <a:rPr kumimoji="1" lang="ja-JP" altLang="en-US" sz="1200" dirty="0" smtClean="0">
                <a:latin typeface="UD デジタル 教科書体 NP-R" panose="02020400000000000000" pitchFamily="18" charset="-128"/>
                <a:ea typeface="UD デジタル 教科書体 NP-R" panose="02020400000000000000" pitchFamily="18" charset="-128"/>
              </a:rPr>
              <a:t>各年４月１日時点</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9" name="テキスト ボックス 8"/>
          <p:cNvSpPr txBox="1"/>
          <p:nvPr/>
        </p:nvSpPr>
        <p:spPr>
          <a:xfrm>
            <a:off x="6441141" y="6538914"/>
            <a:ext cx="1882587" cy="276999"/>
          </a:xfrm>
          <a:prstGeom prst="rect">
            <a:avLst/>
          </a:prstGeom>
          <a:noFill/>
        </p:spPr>
        <p:txBody>
          <a:bodyPr wrap="square" rtlCol="0">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出典：国保連データ</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10" name="テキスト ボックス 9"/>
          <p:cNvSpPr txBox="1"/>
          <p:nvPr/>
        </p:nvSpPr>
        <p:spPr>
          <a:xfrm>
            <a:off x="0" y="-8240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Ⅴ-1</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大阪府内福祉事業所の現状</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graphicFrame>
        <p:nvGraphicFramePr>
          <p:cNvPr id="12" name="グラフ 11"/>
          <p:cNvGraphicFramePr>
            <a:graphicFrameLocks/>
          </p:cNvGraphicFramePr>
          <p:nvPr>
            <p:extLst>
              <p:ext uri="{D42A27DB-BD31-4B8C-83A1-F6EECF244321}">
                <p14:modId xmlns:p14="http://schemas.microsoft.com/office/powerpoint/2010/main" val="195327534"/>
              </p:ext>
            </p:extLst>
          </p:nvPr>
        </p:nvGraphicFramePr>
        <p:xfrm>
          <a:off x="255494" y="3099680"/>
          <a:ext cx="6521824" cy="33813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28188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160080751"/>
              </p:ext>
            </p:extLst>
          </p:nvPr>
        </p:nvGraphicFramePr>
        <p:xfrm>
          <a:off x="282388" y="1078903"/>
          <a:ext cx="7086599" cy="1435696"/>
        </p:xfrm>
        <a:graphic>
          <a:graphicData uri="http://schemas.openxmlformats.org/drawingml/2006/table">
            <a:tbl>
              <a:tblPr>
                <a:tableStyleId>{5C22544A-7EE6-4342-B048-85BDC9FD1C3A}</a:tableStyleId>
              </a:tblPr>
              <a:tblGrid>
                <a:gridCol w="1213579">
                  <a:extLst>
                    <a:ext uri="{9D8B030D-6E8A-4147-A177-3AD203B41FA5}">
                      <a16:colId xmlns:a16="http://schemas.microsoft.com/office/drawing/2014/main" val="3111876415"/>
                    </a:ext>
                  </a:extLst>
                </a:gridCol>
                <a:gridCol w="2130498">
                  <a:extLst>
                    <a:ext uri="{9D8B030D-6E8A-4147-A177-3AD203B41FA5}">
                      <a16:colId xmlns:a16="http://schemas.microsoft.com/office/drawing/2014/main" val="364301648"/>
                    </a:ext>
                  </a:extLst>
                </a:gridCol>
                <a:gridCol w="1784849">
                  <a:extLst>
                    <a:ext uri="{9D8B030D-6E8A-4147-A177-3AD203B41FA5}">
                      <a16:colId xmlns:a16="http://schemas.microsoft.com/office/drawing/2014/main" val="4212521522"/>
                    </a:ext>
                  </a:extLst>
                </a:gridCol>
                <a:gridCol w="1957673">
                  <a:extLst>
                    <a:ext uri="{9D8B030D-6E8A-4147-A177-3AD203B41FA5}">
                      <a16:colId xmlns:a16="http://schemas.microsoft.com/office/drawing/2014/main" val="844318195"/>
                    </a:ext>
                  </a:extLst>
                </a:gridCol>
              </a:tblGrid>
              <a:tr h="358924">
                <a:tc rowSpan="2">
                  <a:txBody>
                    <a:bodyPr/>
                    <a:lstStyle/>
                    <a:p>
                      <a:pPr algn="ctr" fontAlgn="ctr"/>
                      <a:r>
                        <a:rPr lang="ja-JP" altLang="en-US" sz="1400" u="none" strike="noStrike" dirty="0">
                          <a:effectLst/>
                          <a:latin typeface="UD デジタル 教科書体 NP-R" panose="02020400000000000000" pitchFamily="18" charset="-128"/>
                          <a:ea typeface="UD デジタル 教科書体 NP-R" panose="02020400000000000000" pitchFamily="18" charset="-128"/>
                        </a:rPr>
                        <a:t>区分</a:t>
                      </a:r>
                      <a:endParaRPr lang="ja-JP" altLang="en-US" sz="14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延べ人数（年）</a:t>
                      </a:r>
                      <a:endParaRPr lang="ja-JP" altLang="en-US" sz="14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400" u="none" strike="noStrike" dirty="0">
                          <a:effectLst/>
                          <a:latin typeface="UD デジタル 教科書体 NP-R" panose="02020400000000000000" pitchFamily="18" charset="-128"/>
                          <a:ea typeface="UD デジタル 教科書体 NP-R" panose="02020400000000000000" pitchFamily="18" charset="-128"/>
                        </a:rPr>
                        <a:t>工賃支払</a:t>
                      </a:r>
                      <a:r>
                        <a:rPr lang="zh-TW" altLang="en-US" sz="1400" u="none" strike="noStrike" dirty="0" smtClean="0">
                          <a:effectLst/>
                          <a:latin typeface="UD デジタル 教科書体 NP-R" panose="02020400000000000000" pitchFamily="18" charset="-128"/>
                          <a:ea typeface="UD デジタル 教科書体 NP-R" panose="02020400000000000000" pitchFamily="18" charset="-128"/>
                        </a:rPr>
                        <a:t>総額</a:t>
                      </a: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（年）</a:t>
                      </a:r>
                      <a:endParaRPr lang="zh-TW" altLang="en-US" sz="14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a:effectLst/>
                          <a:latin typeface="UD デジタル 教科書体 NP-R" panose="02020400000000000000" pitchFamily="18" charset="-128"/>
                          <a:ea typeface="UD デジタル 教科書体 NP-R" panose="02020400000000000000" pitchFamily="18" charset="-128"/>
                        </a:rPr>
                        <a:t>平均工賃</a:t>
                      </a:r>
                      <a:endParaRPr lang="ja-JP" altLang="en-US" sz="14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7004585"/>
                  </a:ext>
                </a:extLst>
              </a:tr>
              <a:tr h="358924">
                <a:tc vMerge="1">
                  <a:txBody>
                    <a:bodyPr/>
                    <a:lstStyle/>
                    <a:p>
                      <a:endParaRPr kumimoji="1" lang="ja-JP" altLang="en-US"/>
                    </a:p>
                  </a:txBody>
                  <a:tcPr/>
                </a:tc>
                <a:tc>
                  <a:txBody>
                    <a:bodyPr/>
                    <a:lstStyle/>
                    <a:p>
                      <a:pPr algn="ctr" fontAlgn="ct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単位</a:t>
                      </a:r>
                      <a:r>
                        <a:rPr lang="ja-JP" altLang="en-US" sz="1400" u="none" strike="noStrike" dirty="0">
                          <a:effectLst/>
                          <a:latin typeface="UD デジタル 教科書体 NP-R" panose="02020400000000000000" pitchFamily="18" charset="-128"/>
                          <a:ea typeface="UD デジタル 教科書体 NP-R" panose="02020400000000000000" pitchFamily="18" charset="-128"/>
                        </a:rPr>
                        <a:t>：</a:t>
                      </a: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人</a:t>
                      </a:r>
                      <a:r>
                        <a:rPr lang="en-US" altLang="ja-JP" sz="1400" u="none" strike="noStrike" dirty="0" smtClean="0">
                          <a:effectLst/>
                          <a:latin typeface="UD デジタル 教科書体 NP-R" panose="02020400000000000000" pitchFamily="18" charset="-128"/>
                          <a:ea typeface="UD デジタル 教科書体 NP-R" panose="02020400000000000000" pitchFamily="18" charset="-128"/>
                        </a:rPr>
                        <a:t>/</a:t>
                      </a: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月、人</a:t>
                      </a:r>
                      <a:r>
                        <a:rPr lang="en-US" altLang="ja-JP" sz="1400" u="none" strike="noStrike" dirty="0" smtClean="0">
                          <a:effectLst/>
                          <a:latin typeface="UD デジタル 教科書体 NP-R" panose="02020400000000000000" pitchFamily="18" charset="-128"/>
                          <a:ea typeface="UD デジタル 教科書体 NP-R" panose="02020400000000000000" pitchFamily="18" charset="-128"/>
                        </a:rPr>
                        <a:t>/</a:t>
                      </a: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年　</a:t>
                      </a:r>
                      <a:endParaRPr lang="ja-JP" altLang="en-US" sz="14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単位</a:t>
                      </a:r>
                      <a:r>
                        <a:rPr lang="ja-JP" altLang="en-US" sz="1400" u="none" strike="noStrike" dirty="0">
                          <a:effectLst/>
                          <a:latin typeface="UD デジタル 教科書体 NP-R" panose="02020400000000000000" pitchFamily="18" charset="-128"/>
                          <a:ea typeface="UD デジタル 教科書体 NP-R" panose="02020400000000000000" pitchFamily="18" charset="-128"/>
                        </a:rPr>
                        <a:t>：</a:t>
                      </a: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円</a:t>
                      </a:r>
                      <a:endParaRPr lang="ja-JP" altLang="en-US" sz="14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単位</a:t>
                      </a:r>
                      <a:r>
                        <a:rPr lang="ja-JP" altLang="en-US" sz="1400" u="none" strike="noStrike" dirty="0">
                          <a:effectLst/>
                          <a:latin typeface="UD デジタル 教科書体 NP-R" panose="02020400000000000000" pitchFamily="18" charset="-128"/>
                          <a:ea typeface="UD デジタル 教科書体 NP-R" panose="02020400000000000000" pitchFamily="18" charset="-128"/>
                        </a:rPr>
                        <a:t>：</a:t>
                      </a:r>
                      <a:r>
                        <a:rPr lang="ja-JP" altLang="en-US" sz="1400" u="none" strike="noStrike" dirty="0" smtClean="0">
                          <a:effectLst/>
                          <a:latin typeface="UD デジタル 教科書体 NP-R" panose="02020400000000000000" pitchFamily="18" charset="-128"/>
                          <a:ea typeface="UD デジタル 教科書体 NP-R" panose="02020400000000000000" pitchFamily="18" charset="-128"/>
                        </a:rPr>
                        <a:t>円</a:t>
                      </a:r>
                      <a:endParaRPr lang="ja-JP" altLang="en-US" sz="14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797544"/>
                  </a:ext>
                </a:extLst>
              </a:tr>
              <a:tr h="358924">
                <a:tc>
                  <a:txBody>
                    <a:bodyPr/>
                    <a:lstStyle/>
                    <a:p>
                      <a:pPr algn="ctr" fontAlgn="ctr"/>
                      <a:r>
                        <a:rPr lang="ja-JP" altLang="en-US" sz="1400" u="none" strike="noStrike">
                          <a:effectLst/>
                          <a:latin typeface="UD デジタル 教科書体 NP-R" panose="02020400000000000000" pitchFamily="18" charset="-128"/>
                          <a:ea typeface="UD デジタル 教科書体 NP-R" panose="02020400000000000000" pitchFamily="18" charset="-128"/>
                        </a:rPr>
                        <a:t>月　額</a:t>
                      </a:r>
                      <a:endParaRPr lang="ja-JP" altLang="en-US" sz="14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600" u="none" strike="noStrike" dirty="0">
                          <a:effectLst/>
                          <a:latin typeface="UD デジタル 教科書体 NP-R" panose="02020400000000000000" pitchFamily="18" charset="-128"/>
                          <a:ea typeface="UD デジタル 教科書体 NP-R" panose="02020400000000000000" pitchFamily="18" charset="-128"/>
                        </a:rPr>
                        <a:t>173,132 </a:t>
                      </a:r>
                      <a:endParaRPr lang="en-US" altLang="ja-JP" sz="16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fontAlgn="ctr"/>
                      <a:r>
                        <a:rPr lang="en-US" altLang="ja-JP" sz="1600" u="none" strike="noStrike" dirty="0">
                          <a:effectLst/>
                          <a:latin typeface="UD デジタル 教科書体 NP-R" panose="02020400000000000000" pitchFamily="18" charset="-128"/>
                          <a:ea typeface="UD デジタル 教科書体 NP-R" panose="02020400000000000000" pitchFamily="18" charset="-128"/>
                        </a:rPr>
                        <a:t>2,196,677,624 </a:t>
                      </a:r>
                      <a:endParaRPr lang="en-US" altLang="ja-JP" sz="16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600" u="none" strike="noStrike">
                          <a:effectLst/>
                          <a:latin typeface="UD デジタル 教科書体 NP-R" panose="02020400000000000000" pitchFamily="18" charset="-128"/>
                          <a:ea typeface="UD デジタル 教科書体 NP-R" panose="02020400000000000000" pitchFamily="18" charset="-128"/>
                        </a:rPr>
                        <a:t>12,688 </a:t>
                      </a:r>
                      <a:endParaRPr lang="en-US" altLang="ja-JP" sz="16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0832886"/>
                  </a:ext>
                </a:extLst>
              </a:tr>
              <a:tr h="358924">
                <a:tc>
                  <a:txBody>
                    <a:bodyPr/>
                    <a:lstStyle/>
                    <a:p>
                      <a:pPr algn="ctr" fontAlgn="ctr"/>
                      <a:r>
                        <a:rPr lang="ja-JP" altLang="en-US" sz="1400" u="none" strike="noStrike">
                          <a:effectLst/>
                          <a:latin typeface="UD デジタル 教科書体 NP-R" panose="02020400000000000000" pitchFamily="18" charset="-128"/>
                          <a:ea typeface="UD デジタル 教科書体 NP-R" panose="02020400000000000000" pitchFamily="18" charset="-128"/>
                        </a:rPr>
                        <a:t>時間額</a:t>
                      </a:r>
                      <a:endParaRPr lang="ja-JP" altLang="en-US" sz="14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600" u="none" strike="noStrike" dirty="0">
                          <a:effectLst/>
                          <a:latin typeface="UD デジタル 教科書体 NP-R" panose="02020400000000000000" pitchFamily="18" charset="-128"/>
                          <a:ea typeface="UD デジタル 教科書体 NP-R" panose="02020400000000000000" pitchFamily="18" charset="-128"/>
                        </a:rPr>
                        <a:t>10,689,429 </a:t>
                      </a:r>
                      <a:endParaRPr lang="en-US" altLang="ja-JP" sz="16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600" u="none" strike="noStrike" dirty="0">
                          <a:effectLst/>
                          <a:latin typeface="UD デジタル 教科書体 NP-R" panose="02020400000000000000" pitchFamily="18" charset="-128"/>
                          <a:ea typeface="UD デジタル 教科書体 NP-R" panose="02020400000000000000" pitchFamily="18" charset="-128"/>
                        </a:rPr>
                        <a:t>206 </a:t>
                      </a:r>
                      <a:endParaRPr lang="en-US" altLang="ja-JP" sz="16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3373425"/>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85005302"/>
              </p:ext>
            </p:extLst>
          </p:nvPr>
        </p:nvGraphicFramePr>
        <p:xfrm>
          <a:off x="282389" y="3060617"/>
          <a:ext cx="8592675" cy="1749534"/>
        </p:xfrm>
        <a:graphic>
          <a:graphicData uri="http://schemas.openxmlformats.org/drawingml/2006/table">
            <a:tbl>
              <a:tblPr>
                <a:tableStyleId>{5C22544A-7EE6-4342-B048-85BDC9FD1C3A}</a:tableStyleId>
              </a:tblPr>
              <a:tblGrid>
                <a:gridCol w="572845">
                  <a:extLst>
                    <a:ext uri="{9D8B030D-6E8A-4147-A177-3AD203B41FA5}">
                      <a16:colId xmlns:a16="http://schemas.microsoft.com/office/drawing/2014/main" val="1000606377"/>
                    </a:ext>
                  </a:extLst>
                </a:gridCol>
                <a:gridCol w="572845">
                  <a:extLst>
                    <a:ext uri="{9D8B030D-6E8A-4147-A177-3AD203B41FA5}">
                      <a16:colId xmlns:a16="http://schemas.microsoft.com/office/drawing/2014/main" val="2313647647"/>
                    </a:ext>
                  </a:extLst>
                </a:gridCol>
                <a:gridCol w="572845">
                  <a:extLst>
                    <a:ext uri="{9D8B030D-6E8A-4147-A177-3AD203B41FA5}">
                      <a16:colId xmlns:a16="http://schemas.microsoft.com/office/drawing/2014/main" val="1723968380"/>
                    </a:ext>
                  </a:extLst>
                </a:gridCol>
                <a:gridCol w="572845">
                  <a:extLst>
                    <a:ext uri="{9D8B030D-6E8A-4147-A177-3AD203B41FA5}">
                      <a16:colId xmlns:a16="http://schemas.microsoft.com/office/drawing/2014/main" val="2363542492"/>
                    </a:ext>
                  </a:extLst>
                </a:gridCol>
                <a:gridCol w="572845">
                  <a:extLst>
                    <a:ext uri="{9D8B030D-6E8A-4147-A177-3AD203B41FA5}">
                      <a16:colId xmlns:a16="http://schemas.microsoft.com/office/drawing/2014/main" val="2864516742"/>
                    </a:ext>
                  </a:extLst>
                </a:gridCol>
                <a:gridCol w="572845">
                  <a:extLst>
                    <a:ext uri="{9D8B030D-6E8A-4147-A177-3AD203B41FA5}">
                      <a16:colId xmlns:a16="http://schemas.microsoft.com/office/drawing/2014/main" val="3606329410"/>
                    </a:ext>
                  </a:extLst>
                </a:gridCol>
                <a:gridCol w="572845">
                  <a:extLst>
                    <a:ext uri="{9D8B030D-6E8A-4147-A177-3AD203B41FA5}">
                      <a16:colId xmlns:a16="http://schemas.microsoft.com/office/drawing/2014/main" val="1076314675"/>
                    </a:ext>
                  </a:extLst>
                </a:gridCol>
                <a:gridCol w="572845">
                  <a:extLst>
                    <a:ext uri="{9D8B030D-6E8A-4147-A177-3AD203B41FA5}">
                      <a16:colId xmlns:a16="http://schemas.microsoft.com/office/drawing/2014/main" val="1107937489"/>
                    </a:ext>
                  </a:extLst>
                </a:gridCol>
                <a:gridCol w="572845">
                  <a:extLst>
                    <a:ext uri="{9D8B030D-6E8A-4147-A177-3AD203B41FA5}">
                      <a16:colId xmlns:a16="http://schemas.microsoft.com/office/drawing/2014/main" val="3786292163"/>
                    </a:ext>
                  </a:extLst>
                </a:gridCol>
                <a:gridCol w="572845">
                  <a:extLst>
                    <a:ext uri="{9D8B030D-6E8A-4147-A177-3AD203B41FA5}">
                      <a16:colId xmlns:a16="http://schemas.microsoft.com/office/drawing/2014/main" val="3000969229"/>
                    </a:ext>
                  </a:extLst>
                </a:gridCol>
                <a:gridCol w="572845">
                  <a:extLst>
                    <a:ext uri="{9D8B030D-6E8A-4147-A177-3AD203B41FA5}">
                      <a16:colId xmlns:a16="http://schemas.microsoft.com/office/drawing/2014/main" val="316536424"/>
                    </a:ext>
                  </a:extLst>
                </a:gridCol>
                <a:gridCol w="572845">
                  <a:extLst>
                    <a:ext uri="{9D8B030D-6E8A-4147-A177-3AD203B41FA5}">
                      <a16:colId xmlns:a16="http://schemas.microsoft.com/office/drawing/2014/main" val="3653636959"/>
                    </a:ext>
                  </a:extLst>
                </a:gridCol>
                <a:gridCol w="572845">
                  <a:extLst>
                    <a:ext uri="{9D8B030D-6E8A-4147-A177-3AD203B41FA5}">
                      <a16:colId xmlns:a16="http://schemas.microsoft.com/office/drawing/2014/main" val="3443984883"/>
                    </a:ext>
                  </a:extLst>
                </a:gridCol>
                <a:gridCol w="572845">
                  <a:extLst>
                    <a:ext uri="{9D8B030D-6E8A-4147-A177-3AD203B41FA5}">
                      <a16:colId xmlns:a16="http://schemas.microsoft.com/office/drawing/2014/main" val="3138107503"/>
                    </a:ext>
                  </a:extLst>
                </a:gridCol>
                <a:gridCol w="572845">
                  <a:extLst>
                    <a:ext uri="{9D8B030D-6E8A-4147-A177-3AD203B41FA5}">
                      <a16:colId xmlns:a16="http://schemas.microsoft.com/office/drawing/2014/main" val="2297456232"/>
                    </a:ext>
                  </a:extLst>
                </a:gridCol>
              </a:tblGrid>
              <a:tr h="229359">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区分</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18</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19</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20</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21</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22</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23</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24</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25</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26</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27</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28</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29</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30</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a:effectLst/>
                          <a:latin typeface="UD デジタル 教科書体 NP-R" panose="02020400000000000000" pitchFamily="18" charset="-128"/>
                          <a:ea typeface="UD デジタル 教科書体 NP-R" panose="02020400000000000000" pitchFamily="18" charset="-128"/>
                        </a:rPr>
                        <a:t>R1</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4962074"/>
                  </a:ext>
                </a:extLst>
              </a:tr>
              <a:tr h="229359">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大阪府</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7,990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8,448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9,130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8,931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9,244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9,761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10,072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10,345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10,763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11,190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11,209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11,575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12,009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12,688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6281371"/>
                  </a:ext>
                </a:extLst>
              </a:tr>
              <a:tr h="229359">
                <a:tc rowSpan="2">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a:t>
                      </a:r>
                      <a:r>
                        <a:rPr lang="ja-JP" altLang="en-US" sz="1200" u="none" strike="noStrike">
                          <a:effectLst/>
                          <a:latin typeface="UD デジタル 教科書体 NP-R" panose="02020400000000000000" pitchFamily="18" charset="-128"/>
                          <a:ea typeface="UD デジタル 教科書体 NP-R" panose="02020400000000000000" pitchFamily="18" charset="-128"/>
                        </a:rPr>
                        <a:t>対前年度比</a:t>
                      </a:r>
                      <a:r>
                        <a:rPr lang="en-US" altLang="ja-JP" sz="1200" u="none" strike="noStrike">
                          <a:effectLst/>
                          <a:latin typeface="UD デジタル 教科書体 NP-R" panose="02020400000000000000" pitchFamily="18" charset="-128"/>
                          <a:ea typeface="UD デジタル 教科書体 NP-R" panose="02020400000000000000" pitchFamily="18" charset="-128"/>
                        </a:rPr>
                        <a:t>]</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458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1,140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941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1,254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1,771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2,082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2,355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2,773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3,200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3,219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3,585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4,019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4,698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3565241"/>
                  </a:ext>
                </a:extLst>
              </a:tr>
              <a:tr h="229359">
                <a:tc vMerge="1">
                  <a:txBody>
                    <a:bodyPr/>
                    <a:lstStyle/>
                    <a:p>
                      <a:endParaRPr kumimoji="1" lang="ja-JP" altLang="en-US"/>
                    </a:p>
                  </a:txBody>
                  <a:tcPr/>
                </a:tc>
                <a:tc vMerge="1">
                  <a:txBody>
                    <a:bodyPr/>
                    <a:lstStyle/>
                    <a:p>
                      <a:endParaRPr kumimoji="1" lang="ja-JP" altLang="en-US"/>
                    </a:p>
                  </a:txBody>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106%</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108%</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98%</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104%</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106%</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103%</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103%</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104%</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104%</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100%</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103%</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104%</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106%</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5430507"/>
                  </a:ext>
                </a:extLst>
              </a:tr>
              <a:tr h="229359">
                <a:tc>
                  <a:txBody>
                    <a:bodyPr/>
                    <a:lstStyle/>
                    <a:p>
                      <a:pPr algn="ctr" fontAlgn="ctr"/>
                      <a:r>
                        <a:rPr lang="ja-JP" altLang="en-US" sz="1200" u="none" strike="noStrike" dirty="0" smtClean="0">
                          <a:effectLst/>
                          <a:latin typeface="UD デジタル 教科書体 NP-R" panose="02020400000000000000" pitchFamily="18" charset="-128"/>
                          <a:ea typeface="UD デジタル 教科書体 NP-R" panose="02020400000000000000" pitchFamily="18" charset="-128"/>
                        </a:rPr>
                        <a:t>全国</a:t>
                      </a:r>
                      <a:endParaRPr lang="en-US" altLang="ja-JP" sz="1200" u="none" strike="noStrike" dirty="0" smtClean="0">
                        <a:effectLst/>
                        <a:latin typeface="UD デジタル 教科書体 NP-R" panose="02020400000000000000" pitchFamily="18" charset="-128"/>
                        <a:ea typeface="UD デジタル 教科書体 NP-R" panose="02020400000000000000" pitchFamily="18" charset="-128"/>
                      </a:endParaRPr>
                    </a:p>
                    <a:p>
                      <a:pPr algn="ctr" fontAlgn="ctr"/>
                      <a:r>
                        <a:rPr lang="ja-JP" altLang="en-US" sz="1200" u="none" strike="noStrike" dirty="0" smtClean="0">
                          <a:effectLst/>
                          <a:latin typeface="UD デジタル 教科書体 NP-R" panose="02020400000000000000" pitchFamily="18" charset="-128"/>
                          <a:ea typeface="UD デジタル 教科書体 NP-R" panose="02020400000000000000" pitchFamily="18" charset="-128"/>
                        </a:rPr>
                        <a:t>平均</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12,222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12,600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12,587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12,695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13,079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13,586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14,190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14,437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14,838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15,033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15,295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15,603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16,118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16,369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6332369"/>
                  </a:ext>
                </a:extLst>
              </a:tr>
              <a:tr h="229359">
                <a:tc rowSpan="2">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a:t>
                      </a:r>
                      <a:r>
                        <a:rPr lang="ja-JP" altLang="en-US" sz="1200" u="none" strike="noStrike">
                          <a:effectLst/>
                          <a:latin typeface="UD デジタル 教科書体 NP-R" panose="02020400000000000000" pitchFamily="18" charset="-128"/>
                          <a:ea typeface="UD デジタル 教科書体 NP-R" panose="02020400000000000000" pitchFamily="18" charset="-128"/>
                        </a:rPr>
                        <a:t>対前年度比</a:t>
                      </a:r>
                      <a:r>
                        <a:rPr lang="en-US" altLang="ja-JP" sz="1200" u="none" strike="noStrike">
                          <a:effectLst/>
                          <a:latin typeface="UD デジタル 教科書体 NP-R" panose="02020400000000000000" pitchFamily="18" charset="-128"/>
                          <a:ea typeface="UD デジタル 教科書体 NP-R" panose="02020400000000000000" pitchFamily="18" charset="-128"/>
                        </a:rPr>
                        <a:t>]</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378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365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473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857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1,364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1,968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2,215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2,616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2,811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3,073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3,381 </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3,896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4,147 </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7310513"/>
                  </a:ext>
                </a:extLst>
              </a:tr>
              <a:tr h="229359">
                <a:tc vMerge="1">
                  <a:txBody>
                    <a:bodyPr/>
                    <a:lstStyle/>
                    <a:p>
                      <a:endParaRPr kumimoji="1" lang="ja-JP" altLang="en-US"/>
                    </a:p>
                  </a:txBody>
                  <a:tcPr/>
                </a:tc>
                <a:tc vMerge="1">
                  <a:txBody>
                    <a:bodyPr/>
                    <a:lstStyle/>
                    <a:p>
                      <a:endParaRPr kumimoji="1" lang="ja-JP" altLang="en-US"/>
                    </a:p>
                  </a:txBody>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103%</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100%</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101%</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103%</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104%</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104%</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103%</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101%</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103%</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647709"/>
                  </a:ext>
                </a:extLst>
              </a:tr>
            </a:tbl>
          </a:graphicData>
        </a:graphic>
      </p:graphicFrame>
      <p:sp>
        <p:nvSpPr>
          <p:cNvPr id="5" name="テキスト ボックス 4"/>
          <p:cNvSpPr txBox="1"/>
          <p:nvPr/>
        </p:nvSpPr>
        <p:spPr>
          <a:xfrm>
            <a:off x="0" y="-8240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Ⅴ-2</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工賃の現状</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テキスト ボックス 6"/>
          <p:cNvSpPr txBox="1"/>
          <p:nvPr/>
        </p:nvSpPr>
        <p:spPr>
          <a:xfrm>
            <a:off x="255495" y="739587"/>
            <a:ext cx="5217458" cy="338554"/>
          </a:xfrm>
          <a:prstGeom prst="rect">
            <a:avLst/>
          </a:prstGeom>
          <a:noFill/>
        </p:spPr>
        <p:txBody>
          <a:bodyPr wrap="square" rtlCol="0" anchor="b">
            <a:spAutoFit/>
          </a:bodyPr>
          <a:lstStyle/>
          <a:p>
            <a:r>
              <a:rPr kumimoji="1" lang="ja-JP" altLang="en-US" sz="1600" dirty="0">
                <a:latin typeface="UD デジタル 教科書体 NP-R" panose="02020400000000000000" pitchFamily="18" charset="-128"/>
                <a:ea typeface="UD デジタル 教科書体 NP-R" panose="02020400000000000000" pitchFamily="18" charset="-128"/>
              </a:rPr>
              <a:t>３</a:t>
            </a:r>
            <a:r>
              <a:rPr kumimoji="1" lang="ja-JP" altLang="en-US" sz="1600" dirty="0" smtClean="0">
                <a:latin typeface="UD デジタル 教科書体 NP-R" panose="02020400000000000000" pitchFamily="18" charset="-128"/>
                <a:ea typeface="UD デジタル 教科書体 NP-R" panose="02020400000000000000" pitchFamily="18" charset="-128"/>
              </a:rPr>
              <a:t>　就労継続支援</a:t>
            </a:r>
            <a:r>
              <a:rPr kumimoji="1" lang="en-US" altLang="ja-JP" sz="1600" dirty="0" smtClean="0">
                <a:latin typeface="UD デジタル 教科書体 NP-R" panose="02020400000000000000" pitchFamily="18" charset="-128"/>
                <a:ea typeface="UD デジタル 教科書体 NP-R" panose="02020400000000000000" pitchFamily="18" charset="-128"/>
              </a:rPr>
              <a:t>B</a:t>
            </a:r>
            <a:r>
              <a:rPr kumimoji="1" lang="ja-JP" altLang="en-US" sz="1600" dirty="0" smtClean="0">
                <a:latin typeface="UD デジタル 教科書体 NP-R" panose="02020400000000000000" pitchFamily="18" charset="-128"/>
                <a:ea typeface="UD デジタル 教科書体 NP-R" panose="02020400000000000000" pitchFamily="18" charset="-128"/>
              </a:rPr>
              <a:t>型事業所の平均工賃　</a:t>
            </a:r>
            <a:r>
              <a:rPr kumimoji="1" lang="ja-JP" altLang="en-US" sz="1200" dirty="0">
                <a:latin typeface="UD デジタル 教科書体 NP-R" panose="02020400000000000000" pitchFamily="18" charset="-128"/>
                <a:ea typeface="UD デジタル 教科書体 NP-R" panose="02020400000000000000" pitchFamily="18" charset="-128"/>
              </a:rPr>
              <a:t>　</a:t>
            </a:r>
            <a:r>
              <a:rPr kumimoji="1" lang="ja-JP" altLang="en-US" sz="1200" dirty="0" smtClean="0">
                <a:latin typeface="UD デジタル 教科書体 NP-R" panose="02020400000000000000" pitchFamily="18" charset="-128"/>
                <a:ea typeface="UD デジタル 教科書体 NP-R" panose="02020400000000000000" pitchFamily="18" charset="-128"/>
              </a:rPr>
              <a:t>令和元年度実績</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8" name="テキスト ボックス 7"/>
          <p:cNvSpPr txBox="1"/>
          <p:nvPr/>
        </p:nvSpPr>
        <p:spPr>
          <a:xfrm>
            <a:off x="246531" y="2720785"/>
            <a:ext cx="5683622" cy="338554"/>
          </a:xfrm>
          <a:prstGeom prst="rect">
            <a:avLst/>
          </a:prstGeom>
          <a:noFill/>
        </p:spPr>
        <p:txBody>
          <a:bodyPr wrap="square" rtlCol="0" anchor="b">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４　就労継続支援</a:t>
            </a:r>
            <a:r>
              <a:rPr kumimoji="1" lang="en-US" altLang="ja-JP" sz="1600" dirty="0" smtClean="0">
                <a:latin typeface="UD デジタル 教科書体 NP-R" panose="02020400000000000000" pitchFamily="18" charset="-128"/>
                <a:ea typeface="UD デジタル 教科書体 NP-R" panose="02020400000000000000" pitchFamily="18" charset="-128"/>
              </a:rPr>
              <a:t>B</a:t>
            </a:r>
            <a:r>
              <a:rPr kumimoji="1" lang="ja-JP" altLang="en-US" sz="1600" dirty="0" smtClean="0">
                <a:latin typeface="UD デジタル 教科書体 NP-R" panose="02020400000000000000" pitchFamily="18" charset="-128"/>
                <a:ea typeface="UD デジタル 教科書体 NP-R" panose="02020400000000000000" pitchFamily="18" charset="-128"/>
              </a:rPr>
              <a:t>型事業所の平均工賃の推移　</a:t>
            </a:r>
            <a:r>
              <a:rPr kumimoji="1" lang="ja-JP" altLang="en-US" sz="1200" dirty="0">
                <a:latin typeface="UD デジタル 教科書体 NP-R" panose="02020400000000000000" pitchFamily="18" charset="-128"/>
                <a:ea typeface="UD デジタル 教科書体 NP-R" panose="02020400000000000000" pitchFamily="18" charset="-128"/>
              </a:rPr>
              <a:t>　</a:t>
            </a:r>
            <a:r>
              <a:rPr kumimoji="1" lang="ja-JP" altLang="en-US" sz="1200" dirty="0" smtClean="0">
                <a:latin typeface="UD デジタル 教科書体 NP-R" panose="02020400000000000000" pitchFamily="18" charset="-128"/>
                <a:ea typeface="UD デジタル 教科書体 NP-R" panose="02020400000000000000" pitchFamily="18" charset="-128"/>
              </a:rPr>
              <a:t>（単位</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円）</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9" name="テキスト ボックス 8"/>
          <p:cNvSpPr txBox="1"/>
          <p:nvPr/>
        </p:nvSpPr>
        <p:spPr>
          <a:xfrm>
            <a:off x="282388" y="5085710"/>
            <a:ext cx="8619564" cy="1477328"/>
          </a:xfrm>
          <a:prstGeom prst="rect">
            <a:avLst/>
          </a:prstGeom>
          <a:noFill/>
          <a:ln>
            <a:solidFill>
              <a:schemeClr val="tx1"/>
            </a:solidFill>
          </a:ln>
        </p:spPr>
        <p:txBody>
          <a:bodyPr wrap="square" rtlCol="0">
            <a:noAutofit/>
          </a:bodyPr>
          <a:lstStyle/>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大阪府の平均工賃は、事業開始時（</a:t>
            </a:r>
            <a:r>
              <a:rPr kumimoji="1" lang="en-US" altLang="ja-JP" dirty="0" smtClean="0">
                <a:latin typeface="UD デジタル 教科書体 NP-R" panose="02020400000000000000" pitchFamily="18" charset="-128"/>
                <a:ea typeface="UD デジタル 教科書体 NP-R" panose="02020400000000000000" pitchFamily="18" charset="-128"/>
              </a:rPr>
              <a:t>H18</a:t>
            </a:r>
            <a:r>
              <a:rPr kumimoji="1" lang="ja-JP" altLang="en-US" dirty="0" smtClean="0">
                <a:latin typeface="UD デジタル 教科書体 NP-R" panose="02020400000000000000" pitchFamily="18" charset="-128"/>
                <a:ea typeface="UD デジタル 教科書体 NP-R" panose="02020400000000000000" pitchFamily="18" charset="-128"/>
              </a:rPr>
              <a:t>）から毎年度着実に向上しています。</a:t>
            </a:r>
            <a:endParaRPr kumimoji="1" lang="en-US" altLang="ja-JP" dirty="0" smtClean="0">
              <a:latin typeface="UD デジタル 教科書体 NP-R" panose="02020400000000000000" pitchFamily="18" charset="-128"/>
              <a:ea typeface="UD デジタル 教科書体 NP-R" panose="02020400000000000000" pitchFamily="18" charset="-128"/>
            </a:endParaRPr>
          </a:p>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平成</a:t>
            </a:r>
            <a:r>
              <a:rPr kumimoji="1" lang="en-US" altLang="ja-JP" dirty="0">
                <a:latin typeface="UD デジタル 教科書体 NP-R" panose="02020400000000000000" pitchFamily="18" charset="-128"/>
                <a:ea typeface="UD デジタル 教科書体 NP-R" panose="02020400000000000000" pitchFamily="18" charset="-128"/>
              </a:rPr>
              <a:t>29</a:t>
            </a:r>
            <a:r>
              <a:rPr kumimoji="1" lang="ja-JP" altLang="en-US" dirty="0" smtClean="0">
                <a:latin typeface="UD デジタル 教科書体 NP-R" panose="02020400000000000000" pitchFamily="18" charset="-128"/>
                <a:ea typeface="UD デジタル 教科書体 NP-R" panose="02020400000000000000" pitchFamily="18" charset="-128"/>
              </a:rPr>
              <a:t>年度以降は、対前年度増加額、伸び率とも全国平均を上回る実績を示しています。</a:t>
            </a:r>
            <a:endParaRPr kumimoji="1" lang="en-US" altLang="ja-JP" dirty="0" smtClean="0">
              <a:latin typeface="UD デジタル 教科書体 NP-R" panose="02020400000000000000" pitchFamily="18" charset="-128"/>
              <a:ea typeface="UD デジタル 教科書体 NP-R" panose="02020400000000000000" pitchFamily="18" charset="-128"/>
            </a:endParaRPr>
          </a:p>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しかしながら、全国平均と比べると、平均工賃月額は</a:t>
            </a:r>
            <a:r>
              <a:rPr kumimoji="1" lang="en-US" altLang="ja-JP" dirty="0" smtClean="0">
                <a:latin typeface="UD デジタル 教科書体 NP-R" panose="02020400000000000000" pitchFamily="18" charset="-128"/>
                <a:ea typeface="UD デジタル 教科書体 NP-R" panose="02020400000000000000" pitchFamily="18" charset="-128"/>
              </a:rPr>
              <a:t>3,681</a:t>
            </a:r>
            <a:r>
              <a:rPr kumimoji="1" lang="ja-JP" altLang="en-US" dirty="0" smtClean="0">
                <a:latin typeface="UD デジタル 教科書体 NP-R" panose="02020400000000000000" pitchFamily="18" charset="-128"/>
                <a:ea typeface="UD デジタル 教科書体 NP-R" panose="02020400000000000000" pitchFamily="18" charset="-128"/>
              </a:rPr>
              <a:t>円下回っており、引き続き工賃向上に向けた取組みが必要です。</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spTree>
    <p:extLst>
      <p:ext uri="{BB962C8B-B14F-4D97-AF65-F5344CB8AC3E}">
        <p14:creationId xmlns:p14="http://schemas.microsoft.com/office/powerpoint/2010/main" val="3628435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8240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Ⅴ-2</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工賃の現状</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5" name="テキスト ボックス 4"/>
          <p:cNvSpPr txBox="1"/>
          <p:nvPr/>
        </p:nvSpPr>
        <p:spPr>
          <a:xfrm>
            <a:off x="255495" y="309283"/>
            <a:ext cx="6043620" cy="338554"/>
          </a:xfrm>
          <a:prstGeom prst="rect">
            <a:avLst/>
          </a:prstGeom>
          <a:noFill/>
        </p:spPr>
        <p:txBody>
          <a:bodyPr wrap="square" rtlCol="0" anchor="b">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６　都道府県別平均工賃月額　　　　　　　　　　</a:t>
            </a:r>
            <a:r>
              <a:rPr kumimoji="1" lang="ja-JP" altLang="en-US" sz="1200" dirty="0" smtClean="0">
                <a:latin typeface="UD デジタル 教科書体 NP-R" panose="02020400000000000000" pitchFamily="18" charset="-128"/>
                <a:ea typeface="UD デジタル 教科書体 NP-R" panose="02020400000000000000" pitchFamily="18" charset="-128"/>
              </a:rPr>
              <a:t>（全国工賃順）</a:t>
            </a:r>
            <a:endParaRPr kumimoji="1"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6" name="テキスト ボックス 5"/>
          <p:cNvSpPr txBox="1"/>
          <p:nvPr/>
        </p:nvSpPr>
        <p:spPr>
          <a:xfrm>
            <a:off x="6384040" y="5271396"/>
            <a:ext cx="2783541" cy="276999"/>
          </a:xfrm>
          <a:prstGeom prst="rect">
            <a:avLst/>
          </a:prstGeom>
          <a:noFill/>
        </p:spPr>
        <p:txBody>
          <a:bodyPr wrap="square" rtlCol="0">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出典：厚生労働省工賃実態調査結果</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680828737"/>
              </p:ext>
            </p:extLst>
          </p:nvPr>
        </p:nvGraphicFramePr>
        <p:xfrm>
          <a:off x="164775" y="628764"/>
          <a:ext cx="6134340" cy="4824011"/>
        </p:xfrm>
        <a:graphic>
          <a:graphicData uri="http://schemas.openxmlformats.org/drawingml/2006/table">
            <a:tbl>
              <a:tblPr>
                <a:tableStyleId>{5C22544A-7EE6-4342-B048-85BDC9FD1C3A}</a:tableStyleId>
              </a:tblPr>
              <a:tblGrid>
                <a:gridCol w="344830">
                  <a:extLst>
                    <a:ext uri="{9D8B030D-6E8A-4147-A177-3AD203B41FA5}">
                      <a16:colId xmlns:a16="http://schemas.microsoft.com/office/drawing/2014/main" val="276596331"/>
                    </a:ext>
                  </a:extLst>
                </a:gridCol>
                <a:gridCol w="680585">
                  <a:extLst>
                    <a:ext uri="{9D8B030D-6E8A-4147-A177-3AD203B41FA5}">
                      <a16:colId xmlns:a16="http://schemas.microsoft.com/office/drawing/2014/main" val="3061467808"/>
                    </a:ext>
                  </a:extLst>
                </a:gridCol>
                <a:gridCol w="680585">
                  <a:extLst>
                    <a:ext uri="{9D8B030D-6E8A-4147-A177-3AD203B41FA5}">
                      <a16:colId xmlns:a16="http://schemas.microsoft.com/office/drawing/2014/main" val="4020011174"/>
                    </a:ext>
                  </a:extLst>
                </a:gridCol>
                <a:gridCol w="680585">
                  <a:extLst>
                    <a:ext uri="{9D8B030D-6E8A-4147-A177-3AD203B41FA5}">
                      <a16:colId xmlns:a16="http://schemas.microsoft.com/office/drawing/2014/main" val="3261277365"/>
                    </a:ext>
                  </a:extLst>
                </a:gridCol>
                <a:gridCol w="680585">
                  <a:extLst>
                    <a:ext uri="{9D8B030D-6E8A-4147-A177-3AD203B41FA5}">
                      <a16:colId xmlns:a16="http://schemas.microsoft.com/office/drawing/2014/main" val="306662108"/>
                    </a:ext>
                  </a:extLst>
                </a:gridCol>
                <a:gridCol w="344830">
                  <a:extLst>
                    <a:ext uri="{9D8B030D-6E8A-4147-A177-3AD203B41FA5}">
                      <a16:colId xmlns:a16="http://schemas.microsoft.com/office/drawing/2014/main" val="645837237"/>
                    </a:ext>
                  </a:extLst>
                </a:gridCol>
                <a:gridCol w="680585">
                  <a:extLst>
                    <a:ext uri="{9D8B030D-6E8A-4147-A177-3AD203B41FA5}">
                      <a16:colId xmlns:a16="http://schemas.microsoft.com/office/drawing/2014/main" val="2155593946"/>
                    </a:ext>
                  </a:extLst>
                </a:gridCol>
                <a:gridCol w="680585">
                  <a:extLst>
                    <a:ext uri="{9D8B030D-6E8A-4147-A177-3AD203B41FA5}">
                      <a16:colId xmlns:a16="http://schemas.microsoft.com/office/drawing/2014/main" val="468812375"/>
                    </a:ext>
                  </a:extLst>
                </a:gridCol>
                <a:gridCol w="680585">
                  <a:extLst>
                    <a:ext uri="{9D8B030D-6E8A-4147-A177-3AD203B41FA5}">
                      <a16:colId xmlns:a16="http://schemas.microsoft.com/office/drawing/2014/main" val="1044449767"/>
                    </a:ext>
                  </a:extLst>
                </a:gridCol>
                <a:gridCol w="680585">
                  <a:extLst>
                    <a:ext uri="{9D8B030D-6E8A-4147-A177-3AD203B41FA5}">
                      <a16:colId xmlns:a16="http://schemas.microsoft.com/office/drawing/2014/main" val="1738634079"/>
                    </a:ext>
                  </a:extLst>
                </a:gridCol>
              </a:tblGrid>
              <a:tr h="338452">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順位</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都道府県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平成</a:t>
                      </a:r>
                      <a:r>
                        <a:rPr lang="en-US" altLang="ja-JP" sz="1050" u="none" strike="noStrike">
                          <a:effectLst/>
                          <a:latin typeface="UD デジタル 教科書体 NP-R" panose="02020400000000000000" pitchFamily="18" charset="-128"/>
                          <a:ea typeface="UD デジタル 教科書体 NP-R" panose="02020400000000000000" pitchFamily="18" charset="-128"/>
                        </a:rPr>
                        <a:t>30</a:t>
                      </a:r>
                      <a:r>
                        <a:rPr lang="ja-JP" altLang="en-US" sz="105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令和元年度</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伸び率</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dirty="0">
                          <a:effectLst/>
                          <a:latin typeface="UD デジタル 教科書体 NP-R" panose="02020400000000000000" pitchFamily="18" charset="-128"/>
                          <a:ea typeface="UD デジタル 教科書体 NP-R" panose="02020400000000000000" pitchFamily="18" charset="-128"/>
                        </a:rPr>
                        <a:t>順位</a:t>
                      </a:r>
                      <a:endParaRPr lang="ja-JP" altLang="en-US"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都道府県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平成</a:t>
                      </a:r>
                      <a:r>
                        <a:rPr lang="en-US" altLang="ja-JP" sz="1050" u="none" strike="noStrike">
                          <a:effectLst/>
                          <a:latin typeface="UD デジタル 教科書体 NP-R" panose="02020400000000000000" pitchFamily="18" charset="-128"/>
                          <a:ea typeface="UD デジタル 教科書体 NP-R" panose="02020400000000000000" pitchFamily="18" charset="-128"/>
                        </a:rPr>
                        <a:t>30</a:t>
                      </a:r>
                      <a:r>
                        <a:rPr lang="ja-JP" altLang="en-US" sz="105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令和元年度</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伸び率</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8177106"/>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dirty="0">
                          <a:effectLst/>
                          <a:latin typeface="UD デジタル 教科書体 NP-R" panose="02020400000000000000" pitchFamily="18" charset="-128"/>
                          <a:ea typeface="UD デジタル 教科書体 NP-R" panose="02020400000000000000" pitchFamily="18" charset="-128"/>
                        </a:rPr>
                        <a:t>徳島県</a:t>
                      </a:r>
                      <a:endParaRPr lang="ja-JP" altLang="en-US"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22,235</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22,147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99.6%</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愛媛県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16,454</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16,517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100.4%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9343447"/>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dirty="0">
                          <a:effectLst/>
                          <a:latin typeface="UD デジタル 教科書体 NP-R" panose="02020400000000000000" pitchFamily="18" charset="-128"/>
                          <a:ea typeface="UD デジタル 教科書体 NP-R" panose="02020400000000000000" pitchFamily="18" charset="-128"/>
                        </a:rPr>
                        <a:t>福井県</a:t>
                      </a:r>
                      <a:endParaRPr lang="ja-JP" altLang="en-US"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21,829</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22,043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静岡県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16,285</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16,511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5709186"/>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島根県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19,672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20,120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102.3%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鹿児島県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16,438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16,490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100.3%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0109909"/>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高知県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19,889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20,005</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100.6%</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岐阜県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15,340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16,486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107.5%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6722615"/>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宮崎県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19,218</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19,489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101.4%</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三重県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15,561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16,429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105.6%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9606274"/>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鳥取県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19,511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19,481</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99.8%</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奈良県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16,058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16,211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2335703"/>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岩手県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19,363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19,420</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100.3%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東京都</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16,078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16,154</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100.5%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685153"/>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佐賀県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18,912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19,260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長野県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16,130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15,970</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99.0%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0048256"/>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北海道</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18,966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19,079</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100.6%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沖縄県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15,779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15,956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1727064"/>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山口県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18,533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18,915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102.1%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秋田県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14,869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15,402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103.6%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0275793"/>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滋賀県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18,722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18,517</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98.9%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熊本県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15,100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15,372</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6141229"/>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大分県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17,977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17,835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99.2%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千葉県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15,013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15,215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7577461"/>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長崎県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16,759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17,664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105.4%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青森県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14,136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15,172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107.3%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9042960"/>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群馬県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17,662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17,629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99.8%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神奈川県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14,696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15,119</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102.9%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363086"/>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宮城県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17,490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17,477</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99.9%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39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新潟県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15,189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15,083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99.3%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7728709"/>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栃木県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16,949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17,317</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102.2%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40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埼玉県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14,530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15,009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103.3%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7776328"/>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和歌山県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16,433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17,265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105.1%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41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福島県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14,758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14,926</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706650"/>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京都府</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16,034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17,195</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107.2%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42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岡山県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14,741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14,843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100.7%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5785216"/>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19</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広島県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16,754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17,168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102.5%</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43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兵庫県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14,420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14,632</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5699349"/>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20</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山梨県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16,665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17,036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102.2%</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44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茨城県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14,144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14,338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8942449"/>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愛知県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16,738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16,888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100.9%</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45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福岡県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14,643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14,215</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97.1%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9917055"/>
                  </a:ext>
                </a:extLst>
              </a:tr>
              <a:tr h="196611">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石川県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17,175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16,867</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98.2%</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46</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大阪府</a:t>
                      </a:r>
                      <a:endParaRPr lang="ja-JP" altLang="en-US"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12,009</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12,688</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105.7%</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707689719"/>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23</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富山県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15,881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16,748</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105.5%</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47</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山形県</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11,651</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11,828</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101.5%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175318"/>
                  </a:ext>
                </a:extLst>
              </a:tr>
              <a:tr h="186476">
                <a:tc>
                  <a:txBody>
                    <a:bodyPr/>
                    <a:lstStyle/>
                    <a:p>
                      <a:pPr algn="ct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24</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dirty="0">
                          <a:effectLst/>
                          <a:latin typeface="UD デジタル 教科書体 NP-R" panose="02020400000000000000" pitchFamily="18" charset="-128"/>
                          <a:ea typeface="UD デジタル 教科書体 NP-R" panose="02020400000000000000" pitchFamily="18" charset="-128"/>
                        </a:rPr>
                        <a:t>香川県</a:t>
                      </a:r>
                      <a:endParaRPr lang="ja-JP" altLang="en-US"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16,377</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a:effectLst/>
                          <a:latin typeface="UD デジタル 教科書体 NP-R" panose="02020400000000000000" pitchFamily="18" charset="-128"/>
                          <a:ea typeface="UD デジタル 教科書体 NP-R" panose="02020400000000000000" pitchFamily="18" charset="-128"/>
                        </a:rPr>
                        <a:t>16,695</a:t>
                      </a:r>
                      <a:endParaRPr lang="en-US" altLang="ja-JP"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101.9%</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a:effectLst/>
                          <a:latin typeface="UD デジタル 教科書体 NP-R" panose="02020400000000000000" pitchFamily="18" charset="-128"/>
                          <a:ea typeface="UD デジタル 教科書体 NP-R" panose="02020400000000000000" pitchFamily="18" charset="-128"/>
                        </a:rPr>
                        <a:t>全国平均</a:t>
                      </a:r>
                      <a:endParaRPr lang="ja-JP" altLang="en-US" sz="105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16,118</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16,369</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50" u="none" strike="noStrike" dirty="0">
                          <a:effectLst/>
                          <a:latin typeface="UD デジタル 教科書体 NP-R" panose="02020400000000000000" pitchFamily="18" charset="-128"/>
                          <a:ea typeface="UD デジタル 教科書体 NP-R" panose="02020400000000000000" pitchFamily="18" charset="-128"/>
                        </a:rPr>
                        <a:t>101.6%</a:t>
                      </a:r>
                      <a:endParaRPr lang="en-US" altLang="ja-JP" sz="105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7242" marR="7242" marT="7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641648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649862757"/>
              </p:ext>
            </p:extLst>
          </p:nvPr>
        </p:nvGraphicFramePr>
        <p:xfrm>
          <a:off x="6378675" y="647837"/>
          <a:ext cx="2624419" cy="2042160"/>
        </p:xfrm>
        <a:graphic>
          <a:graphicData uri="http://schemas.openxmlformats.org/drawingml/2006/table">
            <a:tbl>
              <a:tblPr>
                <a:tableStyleId>{5C22544A-7EE6-4342-B048-85BDC9FD1C3A}</a:tableStyleId>
              </a:tblPr>
              <a:tblGrid>
                <a:gridCol w="728383">
                  <a:extLst>
                    <a:ext uri="{9D8B030D-6E8A-4147-A177-3AD203B41FA5}">
                      <a16:colId xmlns:a16="http://schemas.microsoft.com/office/drawing/2014/main" val="3832968649"/>
                    </a:ext>
                  </a:extLst>
                </a:gridCol>
                <a:gridCol w="632013">
                  <a:extLst>
                    <a:ext uri="{9D8B030D-6E8A-4147-A177-3AD203B41FA5}">
                      <a16:colId xmlns:a16="http://schemas.microsoft.com/office/drawing/2014/main" val="327459031"/>
                    </a:ext>
                  </a:extLst>
                </a:gridCol>
                <a:gridCol w="605117">
                  <a:extLst>
                    <a:ext uri="{9D8B030D-6E8A-4147-A177-3AD203B41FA5}">
                      <a16:colId xmlns:a16="http://schemas.microsoft.com/office/drawing/2014/main" val="2084305866"/>
                    </a:ext>
                  </a:extLst>
                </a:gridCol>
                <a:gridCol w="658906">
                  <a:extLst>
                    <a:ext uri="{9D8B030D-6E8A-4147-A177-3AD203B41FA5}">
                      <a16:colId xmlns:a16="http://schemas.microsoft.com/office/drawing/2014/main" val="2323759756"/>
                    </a:ext>
                  </a:extLst>
                </a:gridCol>
              </a:tblGrid>
              <a:tr h="238125">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都道府県</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平成</a:t>
                      </a:r>
                      <a:r>
                        <a:rPr lang="en-US" altLang="ja-JP" sz="1200" u="none" strike="noStrike">
                          <a:effectLst/>
                          <a:latin typeface="UD デジタル 教科書体 NP-R" panose="02020400000000000000" pitchFamily="18" charset="-128"/>
                          <a:ea typeface="UD デジタル 教科書体 NP-R" panose="02020400000000000000" pitchFamily="18" charset="-128"/>
                        </a:rPr>
                        <a:t>30</a:t>
                      </a:r>
                      <a:r>
                        <a:rPr lang="ja-JP" altLang="en-US" sz="1200" u="none" strike="noStrike">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令和元年度</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伸び率</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5519578"/>
                  </a:ext>
                </a:extLst>
              </a:tr>
              <a:tr h="238125">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滋賀県</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18,722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18,517</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98.9%</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3394657"/>
                  </a:ext>
                </a:extLst>
              </a:tr>
              <a:tr h="238125">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和歌山県</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16,433</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17,265</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105.1%</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261559"/>
                  </a:ext>
                </a:extLst>
              </a:tr>
              <a:tr h="238125">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京都府</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16,034</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17,195</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107.2%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2231690"/>
                  </a:ext>
                </a:extLst>
              </a:tr>
              <a:tr h="238125">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奈良県</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16,058</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16,211</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101.0%</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77461"/>
                  </a:ext>
                </a:extLst>
              </a:tr>
              <a:tr h="238125">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兵庫県</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14,420</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14,632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101.5%</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589416"/>
                  </a:ext>
                </a:extLst>
              </a:tr>
              <a:tr h="238125">
                <a:tc>
                  <a:txBody>
                    <a:bodyPr/>
                    <a:lstStyle/>
                    <a:p>
                      <a:pPr algn="ctr" fontAlgn="ctr"/>
                      <a:r>
                        <a:rPr lang="ja-JP" altLang="en-US"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大阪府</a:t>
                      </a:r>
                      <a:endParaRPr lang="ja-JP" altLang="en-US"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12,009</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12,688</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105.7%</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3773382205"/>
                  </a:ext>
                </a:extLst>
              </a:tr>
              <a:tr h="238125">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全国平均</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16,118</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16,369</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101.6%</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954403"/>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114730278"/>
              </p:ext>
            </p:extLst>
          </p:nvPr>
        </p:nvGraphicFramePr>
        <p:xfrm>
          <a:off x="6378674" y="3217787"/>
          <a:ext cx="2624419" cy="1944001"/>
        </p:xfrm>
        <a:graphic>
          <a:graphicData uri="http://schemas.openxmlformats.org/drawingml/2006/table">
            <a:tbl>
              <a:tblPr>
                <a:tableStyleId>{5C22544A-7EE6-4342-B048-85BDC9FD1C3A}</a:tableStyleId>
              </a:tblPr>
              <a:tblGrid>
                <a:gridCol w="728383">
                  <a:extLst>
                    <a:ext uri="{9D8B030D-6E8A-4147-A177-3AD203B41FA5}">
                      <a16:colId xmlns:a16="http://schemas.microsoft.com/office/drawing/2014/main" val="656472647"/>
                    </a:ext>
                  </a:extLst>
                </a:gridCol>
                <a:gridCol w="605118">
                  <a:extLst>
                    <a:ext uri="{9D8B030D-6E8A-4147-A177-3AD203B41FA5}">
                      <a16:colId xmlns:a16="http://schemas.microsoft.com/office/drawing/2014/main" val="409590903"/>
                    </a:ext>
                  </a:extLst>
                </a:gridCol>
                <a:gridCol w="618565">
                  <a:extLst>
                    <a:ext uri="{9D8B030D-6E8A-4147-A177-3AD203B41FA5}">
                      <a16:colId xmlns:a16="http://schemas.microsoft.com/office/drawing/2014/main" val="1012925781"/>
                    </a:ext>
                  </a:extLst>
                </a:gridCol>
                <a:gridCol w="672353">
                  <a:extLst>
                    <a:ext uri="{9D8B030D-6E8A-4147-A177-3AD203B41FA5}">
                      <a16:colId xmlns:a16="http://schemas.microsoft.com/office/drawing/2014/main" val="2679345792"/>
                    </a:ext>
                  </a:extLst>
                </a:gridCol>
              </a:tblGrid>
              <a:tr h="404401">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都道府県</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平成</a:t>
                      </a: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30</a:t>
                      </a: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年度</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令和元年度</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伸び率</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1299064"/>
                  </a:ext>
                </a:extLst>
              </a:tr>
              <a:tr h="256600">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愛知県</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16,738</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16,888</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100.9%</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0701484"/>
                  </a:ext>
                </a:extLst>
              </a:tr>
              <a:tr h="256600">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東京都</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16,078</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16,154</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100.5%</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1587499"/>
                  </a:ext>
                </a:extLst>
              </a:tr>
              <a:tr h="256600">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神奈川県</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14,696</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15,119</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102.9%</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072100"/>
                  </a:ext>
                </a:extLst>
              </a:tr>
              <a:tr h="256600">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埼玉県</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14,530</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15,009</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a:effectLst/>
                          <a:latin typeface="UD デジタル 教科書体 NP-R" panose="02020400000000000000" pitchFamily="18" charset="-128"/>
                          <a:ea typeface="UD デジタル 教科書体 NP-R" panose="02020400000000000000" pitchFamily="18" charset="-128"/>
                        </a:rPr>
                        <a:t>103.3%</a:t>
                      </a:r>
                      <a:endParaRPr lang="en-US" altLang="ja-JP"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3294068"/>
                  </a:ext>
                </a:extLst>
              </a:tr>
              <a:tr h="256600">
                <a:tc>
                  <a:txBody>
                    <a:bodyPr/>
                    <a:lstStyle/>
                    <a:p>
                      <a:pPr algn="ctr" fontAlgn="ctr"/>
                      <a:r>
                        <a:rPr lang="ja-JP" altLang="en-US"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大阪府</a:t>
                      </a:r>
                      <a:endParaRPr lang="ja-JP" altLang="en-US"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12,009</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12,688</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r" fontAlgn="ctr"/>
                      <a:r>
                        <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105.7%</a:t>
                      </a:r>
                      <a:endParaRPr lang="en-US" altLang="ja-JP"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3390068228"/>
                  </a:ext>
                </a:extLst>
              </a:tr>
              <a:tr h="256600">
                <a:tc>
                  <a:txBody>
                    <a:bodyPr/>
                    <a:lstStyle/>
                    <a:p>
                      <a:pPr algn="ctr" fontAlgn="ctr"/>
                      <a:r>
                        <a:rPr lang="ja-JP" altLang="en-US" sz="1200" u="none" strike="noStrike">
                          <a:effectLst/>
                          <a:latin typeface="UD デジタル 教科書体 NP-R" panose="02020400000000000000" pitchFamily="18" charset="-128"/>
                          <a:ea typeface="UD デジタル 教科書体 NP-R" panose="02020400000000000000" pitchFamily="18" charset="-128"/>
                        </a:rPr>
                        <a:t>全国平均</a:t>
                      </a:r>
                      <a:endParaRPr lang="ja-JP" altLang="en-US" sz="1200" b="0" i="0" u="none" strike="noStrike">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16,118</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16,369</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u="none" strike="noStrike" dirty="0">
                          <a:effectLst/>
                          <a:latin typeface="UD デジタル 教科書体 NP-R" panose="02020400000000000000" pitchFamily="18" charset="-128"/>
                          <a:ea typeface="UD デジタル 教科書体 NP-R" panose="02020400000000000000" pitchFamily="18" charset="-128"/>
                        </a:rPr>
                        <a:t>101.6%</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4409565"/>
                  </a:ext>
                </a:extLst>
              </a:tr>
            </a:tbl>
          </a:graphicData>
        </a:graphic>
      </p:graphicFrame>
      <p:sp>
        <p:nvSpPr>
          <p:cNvPr id="12" name="テキスト ボックス 11"/>
          <p:cNvSpPr txBox="1"/>
          <p:nvPr/>
        </p:nvSpPr>
        <p:spPr>
          <a:xfrm>
            <a:off x="7775811" y="394910"/>
            <a:ext cx="1327848" cy="276999"/>
          </a:xfrm>
          <a:prstGeom prst="rect">
            <a:avLst/>
          </a:prstGeom>
          <a:noFill/>
        </p:spPr>
        <p:txBody>
          <a:bodyPr wrap="square" rtlCol="0" anchor="b">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（近畿</a:t>
            </a:r>
            <a:r>
              <a:rPr kumimoji="1" lang="en-US" altLang="ja-JP" sz="1200" dirty="0" smtClean="0">
                <a:latin typeface="UD デジタル 教科書体 NP-R" panose="02020400000000000000" pitchFamily="18" charset="-128"/>
                <a:ea typeface="UD デジタル 教科書体 NP-R" panose="02020400000000000000" pitchFamily="18" charset="-128"/>
              </a:rPr>
              <a:t>2</a:t>
            </a:r>
            <a:r>
              <a:rPr kumimoji="1" lang="ja-JP" altLang="en-US" sz="1200" dirty="0" smtClean="0">
                <a:latin typeface="UD デジタル 教科書体 NP-R" panose="02020400000000000000" pitchFamily="18" charset="-128"/>
                <a:ea typeface="UD デジタル 教科書体 NP-R" panose="02020400000000000000" pitchFamily="18" charset="-128"/>
              </a:rPr>
              <a:t>府</a:t>
            </a:r>
            <a:r>
              <a:rPr kumimoji="1" lang="en-US" altLang="ja-JP" sz="1200" dirty="0" smtClean="0">
                <a:latin typeface="UD デジタル 教科書体 NP-R" panose="02020400000000000000" pitchFamily="18" charset="-128"/>
                <a:ea typeface="UD デジタル 教科書体 NP-R" panose="02020400000000000000" pitchFamily="18" charset="-128"/>
              </a:rPr>
              <a:t>4</a:t>
            </a:r>
            <a:r>
              <a:rPr kumimoji="1" lang="ja-JP" altLang="en-US" sz="1200" dirty="0" smtClean="0">
                <a:latin typeface="UD デジタル 教科書体 NP-R" panose="02020400000000000000" pitchFamily="18" charset="-128"/>
                <a:ea typeface="UD デジタル 教科書体 NP-R" panose="02020400000000000000" pitchFamily="18" charset="-128"/>
              </a:rPr>
              <a:t>県）</a:t>
            </a:r>
            <a:endParaRPr kumimoji="1"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3" name="テキスト ボックス 12"/>
          <p:cNvSpPr txBox="1"/>
          <p:nvPr/>
        </p:nvSpPr>
        <p:spPr>
          <a:xfrm>
            <a:off x="7690885" y="2966996"/>
            <a:ext cx="1391768" cy="276999"/>
          </a:xfrm>
          <a:prstGeom prst="rect">
            <a:avLst/>
          </a:prstGeom>
          <a:noFill/>
        </p:spPr>
        <p:txBody>
          <a:bodyPr wrap="square" rtlCol="0" anchor="b">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（人口上位</a:t>
            </a:r>
            <a:r>
              <a:rPr kumimoji="1" lang="en-US" altLang="ja-JP" sz="1200" dirty="0" smtClean="0">
                <a:latin typeface="UD デジタル 教科書体 NP-R" panose="02020400000000000000" pitchFamily="18" charset="-128"/>
                <a:ea typeface="UD デジタル 教科書体 NP-R" panose="02020400000000000000" pitchFamily="18" charset="-128"/>
              </a:rPr>
              <a:t>5</a:t>
            </a:r>
            <a:r>
              <a:rPr kumimoji="1" lang="ja-JP" altLang="en-US" sz="1200" dirty="0" smtClean="0">
                <a:latin typeface="UD デジタル 教科書体 NP-R" panose="02020400000000000000" pitchFamily="18" charset="-128"/>
                <a:ea typeface="UD デジタル 教科書体 NP-R" panose="02020400000000000000" pitchFamily="18" charset="-128"/>
              </a:rPr>
              <a:t>都）</a:t>
            </a:r>
            <a:endParaRPr kumimoji="1"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4" name="テキスト ボックス 13"/>
          <p:cNvSpPr txBox="1"/>
          <p:nvPr/>
        </p:nvSpPr>
        <p:spPr>
          <a:xfrm>
            <a:off x="164775" y="5512158"/>
            <a:ext cx="8838318" cy="1200329"/>
          </a:xfrm>
          <a:prstGeom prst="rect">
            <a:avLst/>
          </a:prstGeom>
          <a:noFill/>
          <a:ln>
            <a:solidFill>
              <a:schemeClr val="tx1"/>
            </a:solidFill>
          </a:ln>
        </p:spPr>
        <p:txBody>
          <a:bodyPr wrap="square" rtlCol="0">
            <a:noAutofit/>
          </a:bodyPr>
          <a:lstStyle/>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大阪府の平均工賃月額は、全国の都道府県と比較した場合、</a:t>
            </a:r>
            <a:r>
              <a:rPr kumimoji="1" lang="en-US" altLang="ja-JP" dirty="0" smtClean="0">
                <a:latin typeface="UD デジタル 教科書体 NP-R" panose="02020400000000000000" pitchFamily="18" charset="-128"/>
                <a:ea typeface="UD デジタル 教科書体 NP-R" panose="02020400000000000000" pitchFamily="18" charset="-128"/>
              </a:rPr>
              <a:t>46</a:t>
            </a:r>
            <a:r>
              <a:rPr kumimoji="1" lang="ja-JP" altLang="en-US" dirty="0" smtClean="0">
                <a:latin typeface="UD デジタル 教科書体 NP-R" panose="02020400000000000000" pitchFamily="18" charset="-128"/>
                <a:ea typeface="UD デジタル 教科書体 NP-R" panose="02020400000000000000" pitchFamily="18" charset="-128"/>
              </a:rPr>
              <a:t>番目という低い水準にあります。近畿圏や大都市圏で比較した場合も同様に厳しい状況です。</a:t>
            </a:r>
            <a:endParaRPr kumimoji="1" lang="en-US" altLang="ja-JP" dirty="0" smtClean="0">
              <a:latin typeface="UD デジタル 教科書体 NP-R" panose="02020400000000000000" pitchFamily="18" charset="-128"/>
              <a:ea typeface="UD デジタル 教科書体 NP-R" panose="02020400000000000000" pitchFamily="18" charset="-128"/>
            </a:endParaRPr>
          </a:p>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一方、令和元年度の伸び率は</a:t>
            </a:r>
            <a:r>
              <a:rPr kumimoji="1" lang="en-US" altLang="ja-JP" dirty="0" smtClean="0">
                <a:latin typeface="UD デジタル 教科書体 NP-R" panose="02020400000000000000" pitchFamily="18" charset="-128"/>
                <a:ea typeface="UD デジタル 教科書体 NP-R" panose="02020400000000000000" pitchFamily="18" charset="-128"/>
              </a:rPr>
              <a:t>106</a:t>
            </a:r>
            <a:r>
              <a:rPr kumimoji="1" lang="ja-JP" altLang="en-US" dirty="0" smtClean="0">
                <a:latin typeface="UD デジタル 教科書体 NP-R" panose="02020400000000000000" pitchFamily="18" charset="-128"/>
                <a:ea typeface="UD デジタル 教科書体 NP-R" panose="02020400000000000000" pitchFamily="18" charset="-128"/>
              </a:rPr>
              <a:t>％と</a:t>
            </a:r>
            <a:r>
              <a:rPr kumimoji="1" lang="ja-JP" altLang="en-US" dirty="0">
                <a:latin typeface="UD デジタル 教科書体 NP-R" panose="02020400000000000000" pitchFamily="18" charset="-128"/>
                <a:ea typeface="UD デジタル 教科書体 NP-R" panose="02020400000000000000" pitchFamily="18" charset="-128"/>
              </a:rPr>
              <a:t>、全国平均を上回り、</a:t>
            </a:r>
            <a:r>
              <a:rPr kumimoji="1" lang="en-US" altLang="ja-JP" dirty="0">
                <a:latin typeface="UD デジタル 教科書体 NP-R" panose="02020400000000000000" pitchFamily="18" charset="-128"/>
                <a:ea typeface="UD デジタル 教科書体 NP-R" panose="02020400000000000000" pitchFamily="18" charset="-128"/>
              </a:rPr>
              <a:t>4</a:t>
            </a:r>
            <a:r>
              <a:rPr kumimoji="1" lang="ja-JP" altLang="en-US" dirty="0">
                <a:latin typeface="UD デジタル 教科書体 NP-R" panose="02020400000000000000" pitchFamily="18" charset="-128"/>
                <a:ea typeface="UD デジタル 教科書体 NP-R" panose="02020400000000000000" pitchFamily="18" charset="-128"/>
              </a:rPr>
              <a:t>番目に高い水準と</a:t>
            </a:r>
            <a:r>
              <a:rPr kumimoji="1" lang="ja-JP" altLang="en-US" dirty="0" smtClean="0">
                <a:latin typeface="UD デジタル 教科書体 NP-R" panose="02020400000000000000" pitchFamily="18" charset="-128"/>
                <a:ea typeface="UD デジタル 教科書体 NP-R" panose="02020400000000000000" pitchFamily="18" charset="-128"/>
              </a:rPr>
              <a:t>なっており、これまでの取組みの成果がうかがえます。</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Tree>
    <p:extLst>
      <p:ext uri="{BB962C8B-B14F-4D97-AF65-F5344CB8AC3E}">
        <p14:creationId xmlns:p14="http://schemas.microsoft.com/office/powerpoint/2010/main" val="1963156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1517434209"/>
              </p:ext>
            </p:extLst>
          </p:nvPr>
        </p:nvGraphicFramePr>
        <p:xfrm>
          <a:off x="255495" y="900953"/>
          <a:ext cx="8659905" cy="425263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0" y="-8240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Ⅴ-2</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工賃の現状</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6" name="テキスト ボックス 5"/>
          <p:cNvSpPr txBox="1"/>
          <p:nvPr/>
        </p:nvSpPr>
        <p:spPr>
          <a:xfrm>
            <a:off x="255495" y="551329"/>
            <a:ext cx="5217458" cy="338554"/>
          </a:xfrm>
          <a:prstGeom prst="rect">
            <a:avLst/>
          </a:prstGeom>
          <a:noFill/>
        </p:spPr>
        <p:txBody>
          <a:bodyPr wrap="square" rtlCol="0" anchor="b">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５　</a:t>
            </a:r>
            <a:r>
              <a:rPr kumimoji="1" lang="ja-JP" altLang="en-US" sz="1600" dirty="0">
                <a:latin typeface="UD デジタル 教科書体 NP-R" panose="02020400000000000000" pitchFamily="18" charset="-128"/>
                <a:ea typeface="UD デジタル 教科書体 NP-R" panose="02020400000000000000" pitchFamily="18" charset="-128"/>
              </a:rPr>
              <a:t>平均工賃の構成比</a:t>
            </a:r>
            <a:r>
              <a:rPr kumimoji="1" lang="en-US" altLang="ja-JP" sz="1600" dirty="0">
                <a:latin typeface="UD デジタル 教科書体 NP-R" panose="02020400000000000000" pitchFamily="18" charset="-128"/>
                <a:ea typeface="UD デジタル 教科書体 NP-R" panose="02020400000000000000" pitchFamily="18" charset="-128"/>
              </a:rPr>
              <a:t>(H18</a:t>
            </a:r>
            <a:r>
              <a:rPr kumimoji="1" lang="ja-JP" altLang="en-US" sz="1600" dirty="0" err="1">
                <a:latin typeface="UD デジタル 教科書体 NP-R" panose="02020400000000000000" pitchFamily="18" charset="-128"/>
                <a:ea typeface="UD デジタル 教科書体 NP-R" panose="02020400000000000000" pitchFamily="18" charset="-128"/>
              </a:rPr>
              <a:t>、</a:t>
            </a:r>
            <a:r>
              <a:rPr kumimoji="1" lang="en-US" altLang="ja-JP" sz="1600" dirty="0">
                <a:latin typeface="UD デジタル 教科書体 NP-R" panose="02020400000000000000" pitchFamily="18" charset="-128"/>
                <a:ea typeface="UD デジタル 教科書体 NP-R" panose="02020400000000000000" pitchFamily="18" charset="-128"/>
              </a:rPr>
              <a:t>25</a:t>
            </a:r>
            <a:r>
              <a:rPr kumimoji="1" lang="ja-JP" altLang="en-US" sz="1600" dirty="0" err="1">
                <a:latin typeface="UD デジタル 教科書体 NP-R" panose="02020400000000000000" pitchFamily="18" charset="-128"/>
                <a:ea typeface="UD デジタル 教科書体 NP-R" panose="02020400000000000000" pitchFamily="18" charset="-128"/>
              </a:rPr>
              <a:t>、</a:t>
            </a:r>
            <a:r>
              <a:rPr kumimoji="1" lang="en-US" altLang="ja-JP" sz="1600" dirty="0">
                <a:latin typeface="UD デジタル 教科書体 NP-R" panose="02020400000000000000" pitchFamily="18" charset="-128"/>
                <a:ea typeface="UD デジタル 教科書体 NP-R" panose="02020400000000000000" pitchFamily="18" charset="-128"/>
              </a:rPr>
              <a:t>28</a:t>
            </a:r>
            <a:r>
              <a:rPr kumimoji="1" lang="ja-JP" altLang="en-US" sz="1600" dirty="0" err="1">
                <a:latin typeface="UD デジタル 教科書体 NP-R" panose="02020400000000000000" pitchFamily="18" charset="-128"/>
                <a:ea typeface="UD デジタル 教科書体 NP-R" panose="02020400000000000000" pitchFamily="18" charset="-128"/>
              </a:rPr>
              <a:t>、</a:t>
            </a:r>
            <a:r>
              <a:rPr kumimoji="1" lang="en-US" altLang="ja-JP" sz="1600" dirty="0" smtClean="0">
                <a:latin typeface="UD デジタル 教科書体 NP-R" panose="02020400000000000000" pitchFamily="18" charset="-128"/>
                <a:ea typeface="UD デジタル 教科書体 NP-R" panose="02020400000000000000" pitchFamily="18" charset="-128"/>
              </a:rPr>
              <a:t>R1)</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grpSp>
        <p:nvGrpSpPr>
          <p:cNvPr id="12" name="グループ化 11"/>
          <p:cNvGrpSpPr/>
          <p:nvPr/>
        </p:nvGrpSpPr>
        <p:grpSpPr>
          <a:xfrm>
            <a:off x="685799" y="1336625"/>
            <a:ext cx="2070848" cy="309282"/>
            <a:chOff x="874058" y="5486400"/>
            <a:chExt cx="2070848" cy="309282"/>
          </a:xfrm>
        </p:grpSpPr>
        <p:cxnSp>
          <p:nvCxnSpPr>
            <p:cNvPr id="8" name="直線矢印コネクタ 7"/>
            <p:cNvCxnSpPr/>
            <p:nvPr/>
          </p:nvCxnSpPr>
          <p:spPr>
            <a:xfrm>
              <a:off x="2138081" y="5593976"/>
              <a:ext cx="806825"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a:off x="874058" y="5593976"/>
              <a:ext cx="551331"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1425388" y="5486400"/>
              <a:ext cx="699247" cy="3092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UD デジタル 教科書体 NP-R" panose="02020400000000000000" pitchFamily="18" charset="-128"/>
                  <a:ea typeface="UD デジタル 教科書体 NP-R" panose="02020400000000000000" pitchFamily="18" charset="-128"/>
                </a:rPr>
                <a:t>減少</a:t>
              </a:r>
              <a:endParaRPr kumimoji="1" lang="ja-JP" altLang="en-US" sz="1600" dirty="0">
                <a:solidFill>
                  <a:schemeClr val="tx1"/>
                </a:solidFill>
                <a:latin typeface="UD デジタル 教科書体 NP-R" panose="02020400000000000000" pitchFamily="18" charset="-128"/>
                <a:ea typeface="UD デジタル 教科書体 NP-R" panose="02020400000000000000" pitchFamily="18" charset="-128"/>
              </a:endParaRPr>
            </a:p>
          </p:txBody>
        </p:sp>
      </p:grpSp>
      <p:grpSp>
        <p:nvGrpSpPr>
          <p:cNvPr id="15" name="グループ化 14"/>
          <p:cNvGrpSpPr/>
          <p:nvPr/>
        </p:nvGrpSpPr>
        <p:grpSpPr>
          <a:xfrm>
            <a:off x="2883123" y="1336625"/>
            <a:ext cx="1557212" cy="309282"/>
            <a:chOff x="927846" y="5486400"/>
            <a:chExt cx="1557212" cy="309282"/>
          </a:xfrm>
        </p:grpSpPr>
        <p:cxnSp>
          <p:nvCxnSpPr>
            <p:cNvPr id="16" name="直線矢印コネクタ 15"/>
            <p:cNvCxnSpPr/>
            <p:nvPr/>
          </p:nvCxnSpPr>
          <p:spPr>
            <a:xfrm>
              <a:off x="2017058" y="5593976"/>
              <a:ext cx="468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a:off x="927846" y="5593976"/>
              <a:ext cx="504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1385047" y="5486400"/>
              <a:ext cx="612000" cy="3092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UD デジタル 教科書体 NP-R" panose="02020400000000000000" pitchFamily="18" charset="-128"/>
                  <a:ea typeface="UD デジタル 教科書体 NP-R" panose="02020400000000000000" pitchFamily="18" charset="-128"/>
                </a:rPr>
                <a:t>増</a:t>
              </a:r>
              <a:r>
                <a:rPr kumimoji="1" lang="ja-JP" altLang="en-US" sz="1600" dirty="0">
                  <a:latin typeface="UD デジタル 教科書体 NP-R" panose="02020400000000000000" pitchFamily="18" charset="-128"/>
                  <a:ea typeface="UD デジタル 教科書体 NP-R" panose="02020400000000000000" pitchFamily="18" charset="-128"/>
                </a:rPr>
                <a:t>加</a:t>
              </a:r>
            </a:p>
          </p:txBody>
        </p:sp>
      </p:grpSp>
      <p:sp>
        <p:nvSpPr>
          <p:cNvPr id="19" name="テキスト ボックス 18"/>
          <p:cNvSpPr txBox="1"/>
          <p:nvPr/>
        </p:nvSpPr>
        <p:spPr>
          <a:xfrm>
            <a:off x="255495" y="5219821"/>
            <a:ext cx="8619564" cy="1477328"/>
          </a:xfrm>
          <a:prstGeom prst="rect">
            <a:avLst/>
          </a:prstGeom>
          <a:noFill/>
          <a:ln>
            <a:solidFill>
              <a:schemeClr val="tx1"/>
            </a:solidFill>
          </a:ln>
        </p:spPr>
        <p:txBody>
          <a:bodyPr wrap="square" rtlCol="0">
            <a:noAutofit/>
          </a:bodyPr>
          <a:lstStyle/>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令和</a:t>
            </a:r>
            <a:r>
              <a:rPr kumimoji="1" lang="ja-JP" altLang="en-US" dirty="0">
                <a:latin typeface="UD デジタル 教科書体 NP-R" panose="02020400000000000000" pitchFamily="18" charset="-128"/>
                <a:ea typeface="UD デジタル 教科書体 NP-R" panose="02020400000000000000" pitchFamily="18" charset="-128"/>
              </a:rPr>
              <a:t>元</a:t>
            </a:r>
            <a:r>
              <a:rPr kumimoji="1" lang="ja-JP" altLang="en-US" dirty="0" smtClean="0">
                <a:latin typeface="UD デジタル 教科書体 NP-R" panose="02020400000000000000" pitchFamily="18" charset="-128"/>
                <a:ea typeface="UD デジタル 教科書体 NP-R" panose="02020400000000000000" pitchFamily="18" charset="-128"/>
              </a:rPr>
              <a:t>年</a:t>
            </a:r>
            <a:r>
              <a:rPr kumimoji="1" lang="ja-JP" altLang="en-US" dirty="0">
                <a:latin typeface="UD デジタル 教科書体 NP-R" panose="02020400000000000000" pitchFamily="18" charset="-128"/>
                <a:ea typeface="UD デジタル 教科書体 NP-R" panose="02020400000000000000" pitchFamily="18" charset="-128"/>
              </a:rPr>
              <a:t>度</a:t>
            </a:r>
            <a:r>
              <a:rPr kumimoji="1" lang="ja-JP" altLang="en-US" dirty="0" smtClean="0">
                <a:latin typeface="UD デジタル 教科書体 NP-R" panose="02020400000000000000" pitchFamily="18" charset="-128"/>
                <a:ea typeface="UD デジタル 教科書体 NP-R" panose="02020400000000000000" pitchFamily="18" charset="-128"/>
              </a:rPr>
              <a:t>の平均工賃月額別の分布をみると、</a:t>
            </a:r>
            <a:r>
              <a:rPr kumimoji="1" lang="en-US" altLang="ja-JP" dirty="0" smtClean="0">
                <a:latin typeface="UD デジタル 教科書体 NP-R" panose="02020400000000000000" pitchFamily="18" charset="-128"/>
                <a:ea typeface="UD デジタル 教科書体 NP-R" panose="02020400000000000000" pitchFamily="18" charset="-128"/>
              </a:rPr>
              <a:t>11,000</a:t>
            </a:r>
            <a:r>
              <a:rPr kumimoji="1" lang="ja-JP" altLang="en-US" dirty="0" smtClean="0">
                <a:latin typeface="UD デジタル 教科書体 NP-R" panose="02020400000000000000" pitchFamily="18" charset="-128"/>
                <a:ea typeface="UD デジタル 教科書体 NP-R" panose="02020400000000000000" pitchFamily="18" charset="-128"/>
              </a:rPr>
              <a:t>円台が</a:t>
            </a:r>
            <a:r>
              <a:rPr kumimoji="1" lang="en-US" altLang="ja-JP" dirty="0" smtClean="0">
                <a:latin typeface="UD デジタル 教科書体 NP-R" panose="02020400000000000000" pitchFamily="18" charset="-128"/>
                <a:ea typeface="UD デジタル 教科書体 NP-R" panose="02020400000000000000" pitchFamily="18" charset="-128"/>
              </a:rPr>
              <a:t>9.1%</a:t>
            </a:r>
            <a:r>
              <a:rPr kumimoji="1" lang="ja-JP" altLang="en-US" dirty="0" smtClean="0">
                <a:latin typeface="UD デジタル 教科書体 NP-R" panose="02020400000000000000" pitchFamily="18" charset="-128"/>
                <a:ea typeface="UD デジタル 教科書体 NP-R" panose="02020400000000000000" pitchFamily="18" charset="-128"/>
              </a:rPr>
              <a:t>と最も多いことや、</a:t>
            </a:r>
            <a:r>
              <a:rPr kumimoji="1" lang="en-US" altLang="ja-JP" dirty="0" smtClean="0">
                <a:latin typeface="UD デジタル 教科書体 NP-R" panose="02020400000000000000" pitchFamily="18" charset="-128"/>
                <a:ea typeface="UD デジタル 教科書体 NP-R" panose="02020400000000000000" pitchFamily="18" charset="-128"/>
              </a:rPr>
              <a:t>6,000</a:t>
            </a:r>
            <a:r>
              <a:rPr kumimoji="1" lang="ja-JP" altLang="en-US" dirty="0" smtClean="0">
                <a:latin typeface="UD デジタル 教科書体 NP-R" panose="02020400000000000000" pitchFamily="18" charset="-128"/>
                <a:ea typeface="UD デジタル 教科書体 NP-R" panose="02020400000000000000" pitchFamily="18" charset="-128"/>
              </a:rPr>
              <a:t>円から</a:t>
            </a:r>
            <a:r>
              <a:rPr kumimoji="1" lang="en-US" altLang="ja-JP" dirty="0" smtClean="0">
                <a:latin typeface="UD デジタル 教科書体 NP-R" panose="02020400000000000000" pitchFamily="18" charset="-128"/>
                <a:ea typeface="UD デジタル 教科書体 NP-R" panose="02020400000000000000" pitchFamily="18" charset="-128"/>
              </a:rPr>
              <a:t>11,000</a:t>
            </a:r>
            <a:r>
              <a:rPr kumimoji="1" lang="ja-JP" altLang="en-US" dirty="0" smtClean="0">
                <a:latin typeface="UD デジタル 教科書体 NP-R" panose="02020400000000000000" pitchFamily="18" charset="-128"/>
                <a:ea typeface="UD デジタル 教科書体 NP-R" panose="02020400000000000000" pitchFamily="18" charset="-128"/>
              </a:rPr>
              <a:t>円台に事業所が集中していることがわかります。</a:t>
            </a:r>
            <a:endParaRPr kumimoji="1" lang="en-US" altLang="ja-JP" dirty="0">
              <a:latin typeface="UD デジタル 教科書体 NP-R" panose="02020400000000000000" pitchFamily="18" charset="-128"/>
              <a:ea typeface="UD デジタル 教科書体 NP-R" panose="02020400000000000000" pitchFamily="18" charset="-128"/>
            </a:endParaRPr>
          </a:p>
          <a:p>
            <a:pPr marL="285750" indent="-285750">
              <a:buFont typeface="UD デジタル 教科書体 NP-R" panose="02020400000000000000" pitchFamily="18" charset="-128"/>
              <a:buChar char="○"/>
            </a:pPr>
            <a:r>
              <a:rPr kumimoji="1" lang="ja-JP" altLang="en-US" dirty="0" smtClean="0">
                <a:latin typeface="UD デジタル 教科書体 NP-R" panose="02020400000000000000" pitchFamily="18" charset="-128"/>
                <a:ea typeface="UD デジタル 教科書体 NP-R" panose="02020400000000000000" pitchFamily="18" charset="-128"/>
              </a:rPr>
              <a:t>また、事業開始時（Ｈ１８年度）からこれまでの間で、</a:t>
            </a:r>
            <a:r>
              <a:rPr kumimoji="1" lang="en-US" altLang="ja-JP" dirty="0" smtClean="0">
                <a:latin typeface="UD デジタル 教科書体 NP-R" panose="02020400000000000000" pitchFamily="18" charset="-128"/>
                <a:ea typeface="UD デジタル 教科書体 NP-R" panose="02020400000000000000" pitchFamily="18" charset="-128"/>
              </a:rPr>
              <a:t>9,000</a:t>
            </a:r>
            <a:r>
              <a:rPr kumimoji="1" lang="ja-JP" altLang="en-US" dirty="0" smtClean="0">
                <a:latin typeface="UD デジタル 教科書体 NP-R" panose="02020400000000000000" pitchFamily="18" charset="-128"/>
                <a:ea typeface="UD デジタル 教科書体 NP-R" panose="02020400000000000000" pitchFamily="18" charset="-128"/>
              </a:rPr>
              <a:t>円台までの事業所が減少し、</a:t>
            </a:r>
            <a:r>
              <a:rPr kumimoji="1" lang="en-US" altLang="ja-JP" dirty="0" smtClean="0">
                <a:latin typeface="UD デジタル 教科書体 NP-R" panose="02020400000000000000" pitchFamily="18" charset="-128"/>
                <a:ea typeface="UD デジタル 教科書体 NP-R" panose="02020400000000000000" pitchFamily="18" charset="-128"/>
              </a:rPr>
              <a:t>9,000</a:t>
            </a:r>
            <a:r>
              <a:rPr kumimoji="1" lang="ja-JP" altLang="en-US" dirty="0" smtClean="0">
                <a:latin typeface="UD デジタル 教科書体 NP-R" panose="02020400000000000000" pitchFamily="18" charset="-128"/>
                <a:ea typeface="UD デジタル 教科書体 NP-R" panose="02020400000000000000" pitchFamily="18" charset="-128"/>
              </a:rPr>
              <a:t>円から</a:t>
            </a:r>
            <a:r>
              <a:rPr kumimoji="1" lang="en-US" altLang="ja-JP" dirty="0" smtClean="0">
                <a:latin typeface="UD デジタル 教科書体 NP-R" panose="02020400000000000000" pitchFamily="18" charset="-128"/>
                <a:ea typeface="UD デジタル 教科書体 NP-R" panose="02020400000000000000" pitchFamily="18" charset="-128"/>
              </a:rPr>
              <a:t>13,000</a:t>
            </a:r>
            <a:r>
              <a:rPr kumimoji="1" lang="ja-JP" altLang="en-US" dirty="0" smtClean="0">
                <a:latin typeface="UD デジタル 教科書体 NP-R" panose="02020400000000000000" pitchFamily="18" charset="-128"/>
                <a:ea typeface="UD デジタル 教科書体 NP-R" panose="02020400000000000000" pitchFamily="18" charset="-128"/>
              </a:rPr>
              <a:t>円台までの事業所が増加していることがわかります。このような現状からも、これ</a:t>
            </a:r>
            <a:r>
              <a:rPr kumimoji="1" lang="ja-JP" altLang="en-US" dirty="0">
                <a:latin typeface="UD デジタル 教科書体 NP-R" panose="02020400000000000000" pitchFamily="18" charset="-128"/>
                <a:ea typeface="UD デジタル 教科書体 NP-R" panose="02020400000000000000" pitchFamily="18" charset="-128"/>
              </a:rPr>
              <a:t>までの取組みの成果がうかがえます</a:t>
            </a:r>
            <a:r>
              <a:rPr kumimoji="1" lang="ja-JP" altLang="en-US" dirty="0" smtClean="0">
                <a:latin typeface="UD デジタル 教科書体 NP-R" panose="02020400000000000000" pitchFamily="18" charset="-128"/>
                <a:ea typeface="UD デジタル 教科書体 NP-R" panose="02020400000000000000" pitchFamily="18" charset="-128"/>
              </a:rPr>
              <a:t>。</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spTree>
    <p:extLst>
      <p:ext uri="{BB962C8B-B14F-4D97-AF65-F5344CB8AC3E}">
        <p14:creationId xmlns:p14="http://schemas.microsoft.com/office/powerpoint/2010/main" val="38613291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22262" y="1469937"/>
            <a:ext cx="8910000" cy="2015881"/>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28197" y="790539"/>
            <a:ext cx="8909999" cy="448175"/>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82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各事業所が工賃を向上させるための事業計画となる「工賃引上げ計画シート」を策定するための支援を実施します</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28196" y="692696"/>
            <a:ext cx="3163645" cy="183428"/>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１　各事業所の工賃引上げシート策定支援</a:t>
            </a:r>
          </a:p>
        </p:txBody>
      </p:sp>
      <p:sp>
        <p:nvSpPr>
          <p:cNvPr id="13" name="角丸四角形 12"/>
          <p:cNvSpPr/>
          <p:nvPr/>
        </p:nvSpPr>
        <p:spPr>
          <a:xfrm>
            <a:off x="125655" y="1322865"/>
            <a:ext cx="2322259" cy="197462"/>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具体的事業の進捗＜別紙１＞</a:t>
            </a:r>
          </a:p>
        </p:txBody>
      </p:sp>
      <p:sp>
        <p:nvSpPr>
          <p:cNvPr id="27" name="正方形/長方形 26"/>
          <p:cNvSpPr/>
          <p:nvPr/>
        </p:nvSpPr>
        <p:spPr>
          <a:xfrm>
            <a:off x="278686" y="1763672"/>
            <a:ext cx="4320000" cy="513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事業所における「工賃引上げ計画シート」の策定をスムーズに進めるため、「工賃引上げ計画シート」のフォーマットを作成し、今後の目標や具体的な事業展開など、事業所の考え方や方策を容易に反映できるようにします。</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14617" y="1610171"/>
            <a:ext cx="2138203" cy="159143"/>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工賃引上げ計画シートの提示</a:t>
            </a:r>
          </a:p>
        </p:txBody>
      </p:sp>
      <p:sp>
        <p:nvSpPr>
          <p:cNvPr id="30" name="ホームベース 29"/>
          <p:cNvSpPr/>
          <p:nvPr/>
        </p:nvSpPr>
        <p:spPr>
          <a:xfrm>
            <a:off x="4612607" y="1761870"/>
            <a:ext cx="135000" cy="513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1" name="正方形/長方形 30"/>
          <p:cNvSpPr/>
          <p:nvPr/>
        </p:nvSpPr>
        <p:spPr>
          <a:xfrm>
            <a:off x="278686" y="2542313"/>
            <a:ext cx="4320000" cy="702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各事業所が工賃引上げ計画シートを策定するにあたり、事業所の状況等を鑑みた助言等を行います。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策定にあたっての相談に対応するため、経営コンサルタント等による個別相談会を実施するとともに、常設の相談窓口を設置します。</a:t>
            </a:r>
          </a:p>
        </p:txBody>
      </p:sp>
      <p:sp>
        <p:nvSpPr>
          <p:cNvPr id="32" name="正方形/長方形 31"/>
          <p:cNvSpPr/>
          <p:nvPr/>
        </p:nvSpPr>
        <p:spPr>
          <a:xfrm>
            <a:off x="4791514" y="2784151"/>
            <a:ext cx="4185000" cy="522041"/>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個別相談会に参加した事業所数：</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相談会は未実施</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相談窓口助言対応件数：</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146</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月まで</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246414" y="2366341"/>
            <a:ext cx="2106405" cy="200219"/>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工賃引上げシート策定支援</a:t>
            </a:r>
          </a:p>
        </p:txBody>
      </p:sp>
      <p:sp>
        <p:nvSpPr>
          <p:cNvPr id="21" name="ホームベース 20"/>
          <p:cNvSpPr/>
          <p:nvPr/>
        </p:nvSpPr>
        <p:spPr>
          <a:xfrm>
            <a:off x="4601850" y="2569313"/>
            <a:ext cx="135000" cy="648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57606" y="4002691"/>
            <a:ext cx="8874656" cy="1679765"/>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工賃引上げ計画シートは、提出率</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を目標としていたが、就労継続支援</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型事業所においては約</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78%</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にとどまっている。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当該シートは、事業所が目標工賃を策定し運営状況を自主的に評価するものだが、府へ提出後の活用が十分でなく、継続的、効果的な事業所支援につながっていない。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さらに、工賃引上げシート策定支援の相談窓口対応件数は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218</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件で、当該シート提出事業所の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839</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件のおよそ</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にとどまっている。また、助言・個別相談といった支援が実施できていないため、アウトリーチに転換する必要があるのではないか。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本支援が十分に行えていないことも、大阪府の平均工賃が全国水準を下回る要因と考えられ、今後、当該シートを活用した支援について、</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改めて検討する必要</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がある。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23893" y="3830172"/>
            <a:ext cx="1377000" cy="197462"/>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評価</a:t>
            </a:r>
          </a:p>
        </p:txBody>
      </p:sp>
      <p:sp>
        <p:nvSpPr>
          <p:cNvPr id="6" name="二等辺三角形 5"/>
          <p:cNvSpPr/>
          <p:nvPr/>
        </p:nvSpPr>
        <p:spPr>
          <a:xfrm rot="10800000">
            <a:off x="2521630" y="3567645"/>
            <a:ext cx="4157005" cy="353219"/>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4772196" y="1501759"/>
            <a:ext cx="4197446" cy="1188000"/>
          </a:xfrm>
          <a:prstGeom prst="rect">
            <a:avLst/>
          </a:prstGeom>
        </p:spPr>
        <p:style>
          <a:lnRef idx="2">
            <a:schemeClr val="accent1"/>
          </a:lnRef>
          <a:fillRef idx="1">
            <a:schemeClr val="lt1"/>
          </a:fillRef>
          <a:effectRef idx="0">
            <a:schemeClr val="accent1"/>
          </a:effectRef>
          <a:fontRef idx="minor">
            <a:schemeClr val="dk1"/>
          </a:fontRef>
        </p:style>
        <p:txBody>
          <a:bodyPr wrap="square" rtlCol="0">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フォーマットを活用した「工賃引上げ計画シート」提出事業所（</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1" name="表 10"/>
          <p:cNvGraphicFramePr>
            <a:graphicFrameLocks noGrp="1"/>
          </p:cNvGraphicFramePr>
          <p:nvPr>
            <p:extLst/>
          </p:nvPr>
        </p:nvGraphicFramePr>
        <p:xfrm>
          <a:off x="4921467" y="1722016"/>
          <a:ext cx="3955297" cy="910951"/>
        </p:xfrm>
        <a:graphic>
          <a:graphicData uri="http://schemas.openxmlformats.org/drawingml/2006/table">
            <a:tbl>
              <a:tblPr/>
              <a:tblGrid>
                <a:gridCol w="1063359">
                  <a:extLst>
                    <a:ext uri="{9D8B030D-6E8A-4147-A177-3AD203B41FA5}">
                      <a16:colId xmlns:a16="http://schemas.microsoft.com/office/drawing/2014/main" val="747196306"/>
                    </a:ext>
                  </a:extLst>
                </a:gridCol>
                <a:gridCol w="795035">
                  <a:extLst>
                    <a:ext uri="{9D8B030D-6E8A-4147-A177-3AD203B41FA5}">
                      <a16:colId xmlns:a16="http://schemas.microsoft.com/office/drawing/2014/main" val="2816684149"/>
                    </a:ext>
                  </a:extLst>
                </a:gridCol>
                <a:gridCol w="556524">
                  <a:extLst>
                    <a:ext uri="{9D8B030D-6E8A-4147-A177-3AD203B41FA5}">
                      <a16:colId xmlns:a16="http://schemas.microsoft.com/office/drawing/2014/main" val="903490782"/>
                    </a:ext>
                  </a:extLst>
                </a:gridCol>
                <a:gridCol w="556524">
                  <a:extLst>
                    <a:ext uri="{9D8B030D-6E8A-4147-A177-3AD203B41FA5}">
                      <a16:colId xmlns:a16="http://schemas.microsoft.com/office/drawing/2014/main" val="1082686263"/>
                    </a:ext>
                  </a:extLst>
                </a:gridCol>
                <a:gridCol w="983855">
                  <a:extLst>
                    <a:ext uri="{9D8B030D-6E8A-4147-A177-3AD203B41FA5}">
                      <a16:colId xmlns:a16="http://schemas.microsoft.com/office/drawing/2014/main" val="669855763"/>
                    </a:ext>
                  </a:extLst>
                </a:gridCol>
              </a:tblGrid>
              <a:tr h="147452">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施設区分</a:t>
                      </a:r>
                    </a:p>
                  </a:txBody>
                  <a:tcPr marL="7144" marR="7144" marT="7144"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zh-CN" altLang="en-US" sz="800" b="0" i="0" u="none" strike="noStrike" dirty="0">
                          <a:effectLst/>
                          <a:latin typeface="HG丸ｺﾞｼｯｸM-PRO" panose="020F0600000000000000" pitchFamily="50" charset="-128"/>
                          <a:ea typeface="HG丸ｺﾞｼｯｸM-PRO" panose="020F0600000000000000" pitchFamily="50" charset="-128"/>
                        </a:rPr>
                        <a:t>府内事業所数</a:t>
                      </a:r>
                    </a:p>
                  </a:txBody>
                  <a:tcPr marL="7144" marR="7144" marT="7144"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en-US" sz="800" b="0" i="0" u="none" strike="noStrike">
                          <a:effectLst/>
                          <a:latin typeface="HG丸ｺﾞｼｯｸM-PRO" panose="020F0600000000000000" pitchFamily="50" charset="-128"/>
                          <a:ea typeface="HG丸ｺﾞｼｯｸM-PRO" panose="020F0600000000000000" pitchFamily="50" charset="-128"/>
                        </a:rPr>
                        <a:t>a</a:t>
                      </a:r>
                      <a:r>
                        <a:rPr lang="ja-JP" altLang="en-US" sz="800" b="0" i="0" u="none" strike="noStrike">
                          <a:effectLst/>
                          <a:latin typeface="HG丸ｺﾞｼｯｸM-PRO" panose="020F0600000000000000" pitchFamily="50" charset="-128"/>
                          <a:ea typeface="HG丸ｺﾞｼｯｸM-PRO" panose="020F0600000000000000" pitchFamily="50" charset="-128"/>
                        </a:rPr>
                        <a:t>対象数</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en-US" sz="800" b="0" i="0" u="none" strike="noStrike">
                          <a:effectLst/>
                          <a:latin typeface="HG丸ｺﾞｼｯｸM-PRO" panose="020F0600000000000000" pitchFamily="50" charset="-128"/>
                          <a:ea typeface="HG丸ｺﾞｼｯｸM-PRO" panose="020F0600000000000000" pitchFamily="50" charset="-128"/>
                        </a:rPr>
                        <a:t>b</a:t>
                      </a:r>
                      <a:r>
                        <a:rPr lang="ja-JP" altLang="en-US" sz="800" b="0" i="0" u="none" strike="noStrike">
                          <a:effectLst/>
                          <a:latin typeface="HG丸ｺﾞｼｯｸM-PRO" panose="020F0600000000000000" pitchFamily="50" charset="-128"/>
                          <a:ea typeface="HG丸ｺﾞｼｯｸM-PRO" panose="020F0600000000000000" pitchFamily="50" charset="-128"/>
                        </a:rPr>
                        <a:t>提出数</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提出率（</a:t>
                      </a:r>
                      <a:r>
                        <a:rPr lang="en-US" sz="800" b="0" i="0" u="none" strike="noStrike">
                          <a:effectLst/>
                          <a:latin typeface="HG丸ｺﾞｼｯｸM-PRO" panose="020F0600000000000000" pitchFamily="50" charset="-128"/>
                          <a:ea typeface="HG丸ｺﾞｼｯｸM-PRO" panose="020F0600000000000000" pitchFamily="50" charset="-128"/>
                        </a:rPr>
                        <a:t>b/a）</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00113353"/>
                  </a:ext>
                </a:extLst>
              </a:tr>
              <a:tr h="147452">
                <a:tc>
                  <a:txBody>
                    <a:bodyPr/>
                    <a:lstStyle/>
                    <a:p>
                      <a:pPr algn="l" fontAlgn="ctr"/>
                      <a:r>
                        <a:rPr lang="ja-JP" altLang="en-US" sz="800" b="0" i="0" u="none" strike="noStrike">
                          <a:effectLst/>
                          <a:latin typeface="HG丸ｺﾞｼｯｸM-PRO" panose="020F0600000000000000" pitchFamily="50" charset="-128"/>
                          <a:ea typeface="HG丸ｺﾞｼｯｸM-PRO" panose="020F0600000000000000" pitchFamily="50" charset="-128"/>
                        </a:rPr>
                        <a:t>就労継続</a:t>
                      </a:r>
                      <a:r>
                        <a:rPr lang="en-US" sz="800" b="0" i="0" u="none" strike="noStrike">
                          <a:effectLst/>
                          <a:latin typeface="HG丸ｺﾞｼｯｸM-PRO" panose="020F0600000000000000" pitchFamily="50" charset="-128"/>
                          <a:ea typeface="HG丸ｺﾞｼｯｸM-PRO" panose="020F0600000000000000" pitchFamily="50" charset="-128"/>
                        </a:rPr>
                        <a:t>B</a:t>
                      </a:r>
                      <a:r>
                        <a:rPr lang="ja-JP" altLang="en-US" sz="800" b="0" i="0" u="none" strike="noStrike">
                          <a:effectLst/>
                          <a:latin typeface="HG丸ｺﾞｼｯｸM-PRO" panose="020F0600000000000000" pitchFamily="50" charset="-128"/>
                          <a:ea typeface="HG丸ｺﾞｼｯｸM-PRO" panose="020F0600000000000000" pitchFamily="50" charset="-128"/>
                        </a:rPr>
                        <a:t>型</a:t>
                      </a:r>
                    </a:p>
                  </a:txBody>
                  <a:tcPr marL="7144" marR="7144" marT="7144"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1049</a:t>
                      </a:r>
                    </a:p>
                  </a:txBody>
                  <a:tcPr marL="7144" marR="7144" marT="7144"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1049</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824</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78.6%</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7888364"/>
                  </a:ext>
                </a:extLst>
              </a:tr>
              <a:tr h="144348">
                <a:tc>
                  <a:txBody>
                    <a:bodyPr/>
                    <a:lstStyle/>
                    <a:p>
                      <a:pPr algn="l" fontAlgn="ctr"/>
                      <a:r>
                        <a:rPr lang="ja-JP" altLang="en-US" sz="800" b="0" i="0" u="none" strike="noStrike">
                          <a:effectLst/>
                          <a:latin typeface="HG丸ｺﾞｼｯｸM-PRO" panose="020F0600000000000000" pitchFamily="50" charset="-128"/>
                          <a:ea typeface="HG丸ｺﾞｼｯｸM-PRO" panose="020F0600000000000000" pitchFamily="50" charset="-128"/>
                        </a:rPr>
                        <a:t>就労継続</a:t>
                      </a:r>
                      <a:r>
                        <a:rPr lang="en-US" sz="800" b="0" i="0" u="none" strike="noStrike">
                          <a:effectLst/>
                          <a:latin typeface="HG丸ｺﾞｼｯｸM-PRO" panose="020F0600000000000000" pitchFamily="50" charset="-128"/>
                          <a:ea typeface="HG丸ｺﾞｼｯｸM-PRO" panose="020F0600000000000000" pitchFamily="50" charset="-128"/>
                        </a:rPr>
                        <a:t>A</a:t>
                      </a:r>
                      <a:r>
                        <a:rPr lang="ja-JP" altLang="en-US" sz="800" b="0" i="0" u="none" strike="noStrike">
                          <a:effectLst/>
                          <a:latin typeface="HG丸ｺﾞｼｯｸM-PRO" panose="020F0600000000000000" pitchFamily="50" charset="-128"/>
                          <a:ea typeface="HG丸ｺﾞｼｯｸM-PRO" panose="020F0600000000000000" pitchFamily="50" charset="-128"/>
                        </a:rPr>
                        <a:t>型</a:t>
                      </a:r>
                    </a:p>
                  </a:txBody>
                  <a:tcPr marL="7144" marR="7144" marT="7144"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350</a:t>
                      </a:r>
                    </a:p>
                  </a:txBody>
                  <a:tcPr marL="7144" marR="7144" marT="7144"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9</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9</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100.0%</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9530090"/>
                  </a:ext>
                </a:extLst>
              </a:tr>
              <a:tr h="182861">
                <a:tc>
                  <a:txBody>
                    <a:bodyPr/>
                    <a:lstStyle/>
                    <a:p>
                      <a:pPr algn="l" fontAlgn="ctr"/>
                      <a:r>
                        <a:rPr lang="ja-JP" altLang="en-US" sz="800" b="0" i="0" u="none" strike="noStrike">
                          <a:effectLst/>
                          <a:latin typeface="HG丸ｺﾞｼｯｸM-PRO" panose="020F0600000000000000" pitchFamily="50" charset="-128"/>
                          <a:ea typeface="HG丸ｺﾞｼｯｸM-PRO" panose="020F0600000000000000" pitchFamily="50" charset="-128"/>
                        </a:rPr>
                        <a:t>生活介護</a:t>
                      </a:r>
                    </a:p>
                  </a:txBody>
                  <a:tcPr marL="7144" marR="7144" marT="7144"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978</a:t>
                      </a:r>
                    </a:p>
                  </a:txBody>
                  <a:tcPr marL="7144" marR="7144" marT="7144"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effectLst/>
                          <a:latin typeface="HG丸ｺﾞｼｯｸM-PRO" panose="020F0600000000000000" pitchFamily="50" charset="-128"/>
                          <a:ea typeface="HG丸ｺﾞｼｯｸM-PRO" panose="020F0600000000000000" pitchFamily="50" charset="-128"/>
                        </a:rPr>
                        <a:t>4</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4</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effectLst/>
                          <a:latin typeface="HG丸ｺﾞｼｯｸM-PRO" panose="020F0600000000000000" pitchFamily="50" charset="-128"/>
                          <a:ea typeface="HG丸ｺﾞｼｯｸM-PRO" panose="020F0600000000000000" pitchFamily="50" charset="-128"/>
                        </a:rPr>
                        <a:t>100.0%</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0953760"/>
                  </a:ext>
                </a:extLst>
              </a:tr>
              <a:tr h="147452">
                <a:tc>
                  <a:txBody>
                    <a:bodyPr/>
                    <a:lstStyle/>
                    <a:p>
                      <a:pPr algn="l" fontAlgn="ctr"/>
                      <a:r>
                        <a:rPr lang="zh-TW" altLang="en-US" sz="800" b="0" i="0" u="none" strike="noStrike">
                          <a:effectLst/>
                          <a:latin typeface="HG丸ｺﾞｼｯｸM-PRO" panose="020F0600000000000000" pitchFamily="50" charset="-128"/>
                          <a:ea typeface="HG丸ｺﾞｼｯｸM-PRO" panose="020F0600000000000000" pitchFamily="50" charset="-128"/>
                        </a:rPr>
                        <a:t>地域活動支援ｾﾝﾀｰ</a:t>
                      </a:r>
                    </a:p>
                  </a:txBody>
                  <a:tcPr marL="7144" marR="7144" marT="7144"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162</a:t>
                      </a:r>
                    </a:p>
                  </a:txBody>
                  <a:tcPr marL="7144" marR="7144" marT="7144"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a:effectLst/>
                          <a:latin typeface="HG丸ｺﾞｼｯｸM-PRO" panose="020F0600000000000000" pitchFamily="50" charset="-128"/>
                          <a:ea typeface="HG丸ｺﾞｼｯｸM-PRO" panose="020F0600000000000000" pitchFamily="50" charset="-128"/>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effectLst/>
                          <a:latin typeface="HG丸ｺﾞｼｯｸM-PRO" panose="020F0600000000000000" pitchFamily="50" charset="-128"/>
                          <a:ea typeface="HG丸ｺﾞｼｯｸM-PRO" panose="020F0600000000000000" pitchFamily="50" charset="-128"/>
                        </a:rPr>
                        <a:t>100.0%</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1982429"/>
                  </a:ext>
                </a:extLst>
              </a:tr>
              <a:tr h="141386">
                <a:tc gridSpan="5">
                  <a:txBody>
                    <a:bodyPr/>
                    <a:lstStyle/>
                    <a:p>
                      <a:pPr algn="l" fontAlgn="ctr"/>
                      <a:r>
                        <a:rPr lang="en-US" altLang="ja-JP" sz="800" b="0" i="0" u="none" strike="noStrike" dirty="0">
                          <a:effectLst/>
                          <a:latin typeface="HG丸ｺﾞｼｯｸM-PRO" panose="020F0600000000000000" pitchFamily="50" charset="-128"/>
                          <a:ea typeface="HG丸ｺﾞｼｯｸM-PRO" panose="020F0600000000000000" pitchFamily="50" charset="-128"/>
                        </a:rPr>
                        <a:t>※</a:t>
                      </a:r>
                      <a:r>
                        <a:rPr lang="ja-JP" altLang="en-US" sz="800" b="0" i="0" u="none" strike="noStrike" dirty="0">
                          <a:effectLst/>
                          <a:latin typeface="HG丸ｺﾞｼｯｸM-PRO" panose="020F0600000000000000" pitchFamily="50" charset="-128"/>
                          <a:ea typeface="HG丸ｺﾞｼｯｸM-PRO" panose="020F0600000000000000" pitchFamily="50" charset="-128"/>
                        </a:rPr>
                        <a:t>就労継続</a:t>
                      </a:r>
                      <a:r>
                        <a:rPr lang="en-US" altLang="ja-JP" sz="800" b="0" i="0" u="none" strike="noStrike" dirty="0">
                          <a:effectLst/>
                          <a:latin typeface="HG丸ｺﾞｼｯｸM-PRO" panose="020F0600000000000000" pitchFamily="50" charset="-128"/>
                          <a:ea typeface="HG丸ｺﾞｼｯｸM-PRO" panose="020F0600000000000000" pitchFamily="50" charset="-128"/>
                        </a:rPr>
                        <a:t>B</a:t>
                      </a:r>
                      <a:r>
                        <a:rPr lang="ja-JP" altLang="en-US" sz="800" b="0" i="0" u="none" strike="noStrike" dirty="0">
                          <a:effectLst/>
                          <a:latin typeface="HG丸ｺﾞｼｯｸM-PRO" panose="020F0600000000000000" pitchFamily="50" charset="-128"/>
                          <a:ea typeface="HG丸ｺﾞｼｯｸM-PRO" panose="020F0600000000000000" pitchFamily="50" charset="-128"/>
                        </a:rPr>
                        <a:t>型以外は、計画シート提出事業所が対象となる。</a:t>
                      </a:r>
                    </a:p>
                  </a:txBody>
                  <a:tcPr marL="7144" marR="7144" marT="7144"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3565474"/>
                  </a:ext>
                </a:extLst>
              </a:tr>
            </a:tbl>
          </a:graphicData>
        </a:graphic>
      </p:graphicFrame>
      <p:sp>
        <p:nvSpPr>
          <p:cNvPr id="22" name="テキスト ボックス 21"/>
          <p:cNvSpPr txBox="1"/>
          <p:nvPr/>
        </p:nvSpPr>
        <p:spPr>
          <a:xfrm>
            <a:off x="0" y="-3156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Ⅴ-3</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工賃向上計画支援事業の進捗と</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評価</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26</a:t>
            </a:fld>
            <a:endParaRPr kumimoji="1" lang="ja-JP" altLang="en-US"/>
          </a:p>
        </p:txBody>
      </p:sp>
    </p:spTree>
    <p:extLst>
      <p:ext uri="{BB962C8B-B14F-4D97-AF65-F5344CB8AC3E}">
        <p14:creationId xmlns:p14="http://schemas.microsoft.com/office/powerpoint/2010/main" val="1191769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122262" y="548680"/>
            <a:ext cx="8915934" cy="5486991"/>
            <a:chOff x="122262" y="548680"/>
            <a:chExt cx="8915934" cy="5486991"/>
          </a:xfrm>
        </p:grpSpPr>
        <p:sp>
          <p:nvSpPr>
            <p:cNvPr id="9" name="正方形/長方形 8"/>
            <p:cNvSpPr/>
            <p:nvPr/>
          </p:nvSpPr>
          <p:spPr>
            <a:xfrm>
              <a:off x="128197" y="735590"/>
              <a:ext cx="8909999" cy="44817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単独での受注が困難な小規模な事業所を支援するため、共同受注窓口の運営を支援し、安定的な受注確保を図るとともに、「企業等との調整」、「契約等に関する事務手続き」、「事業所間の調整」等を行う地域連携の共同受注ネットワークの構築による事業所主導の運営をめざします。</a:t>
              </a:r>
              <a:endParaRPr kumimoji="1" lang="ja-JP" altLang="en-US" sz="11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28195" y="548680"/>
              <a:ext cx="5955687" cy="189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共同受注窓口による受発注促進並びに企業等との協働による製品開発及び販路開拓</a:t>
              </a:r>
            </a:p>
          </p:txBody>
        </p:sp>
        <p:sp>
          <p:nvSpPr>
            <p:cNvPr id="12" name="正方形/長方形 11"/>
            <p:cNvSpPr/>
            <p:nvPr/>
          </p:nvSpPr>
          <p:spPr>
            <a:xfrm>
              <a:off x="122262" y="1414988"/>
              <a:ext cx="8910000" cy="1958064"/>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25654" y="1252008"/>
              <a:ext cx="2897661" cy="194802"/>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具体的事業の進捗＜別紙１、３、４＞</a:t>
              </a:r>
            </a:p>
          </p:txBody>
        </p:sp>
        <p:sp>
          <p:nvSpPr>
            <p:cNvPr id="27" name="正方形/長方形 26"/>
            <p:cNvSpPr/>
            <p:nvPr/>
          </p:nvSpPr>
          <p:spPr>
            <a:xfrm>
              <a:off x="278686" y="1708723"/>
              <a:ext cx="4320000" cy="702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受発注コーディネーターを配置し、これまで取引等のある企業等からの受注（「共同受注」・「共同製作」・「共同販売」を含む）について、継続的な受注確保に努めるとともに、更なる受注拡大を図り、安定的な運営（自立化）をめざします。</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4773721" y="1712748"/>
              <a:ext cx="4185000" cy="702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受注取引額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48,312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48,249</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年度より取り引きにおける手数料の徴収⇒取引額の約</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2,240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p>
          </p:txBody>
        </p:sp>
        <p:sp>
          <p:nvSpPr>
            <p:cNvPr id="29" name="角丸四角形 28"/>
            <p:cNvSpPr/>
            <p:nvPr/>
          </p:nvSpPr>
          <p:spPr>
            <a:xfrm>
              <a:off x="214617" y="1555222"/>
              <a:ext cx="2138203" cy="159143"/>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共同受注窓口の運営の支援</a:t>
              </a:r>
            </a:p>
          </p:txBody>
        </p:sp>
        <p:sp>
          <p:nvSpPr>
            <p:cNvPr id="30" name="ホームベース 29"/>
            <p:cNvSpPr/>
            <p:nvPr/>
          </p:nvSpPr>
          <p:spPr>
            <a:xfrm>
              <a:off x="4612606" y="1706921"/>
              <a:ext cx="136622" cy="70380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1" name="正方形/長方形 30"/>
            <p:cNvSpPr/>
            <p:nvPr/>
          </p:nvSpPr>
          <p:spPr>
            <a:xfrm>
              <a:off x="278687" y="2609368"/>
              <a:ext cx="4320000" cy="702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官公需や民需に係る関係者（自治体、障がい者就労施設、民間企業等）が参画する協議会を設置し、地元企業等との協力・協働関係の構築を図ることにより、企業等との協働による製品開発、販路拡大について検討します。</a:t>
              </a:r>
            </a:p>
          </p:txBody>
        </p:sp>
        <p:sp>
          <p:nvSpPr>
            <p:cNvPr id="32" name="正方形/長方形 31"/>
            <p:cNvSpPr/>
            <p:nvPr/>
          </p:nvSpPr>
          <p:spPr>
            <a:xfrm>
              <a:off x="4760053" y="2618162"/>
              <a:ext cx="4185000" cy="702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　製品開発にかかる協議会を設置（</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年１１月までに計３回開催）</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２年４月　共同レシピによる菓子の販売開始</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246415" y="2455692"/>
              <a:ext cx="2106405" cy="200219"/>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企業等との協働による製品開発</a:t>
              </a:r>
            </a:p>
          </p:txBody>
        </p:sp>
        <p:sp>
          <p:nvSpPr>
            <p:cNvPr id="21" name="ホームベース 20"/>
            <p:cNvSpPr/>
            <p:nvPr/>
          </p:nvSpPr>
          <p:spPr>
            <a:xfrm>
              <a:off x="4614228" y="2628127"/>
              <a:ext cx="135000" cy="683241"/>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28196" y="3783697"/>
              <a:ext cx="8910000" cy="2251974"/>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優先調達において、共同受注窓口が発注側と受注側のコーディネートする重要な役割を担っており、受注額は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百万を超え、当該調達における目標を達成する上で大きく貢献している。一方、自立化に向けた手数料徴収は円滑に開始できたものの、手数料による運営には至っていない。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今後は</a:t>
              </a:r>
              <a:r>
                <a:rPr kumimoji="1" lang="zh-TW"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工賃向上計画支援事業</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支援を行いながら、併せて、新たな受注チャネルとなり得る公民連携等を積極的に活用するなど、受注販路拡大により注力することが、共同受注窓口の安定的な運営（自立化）だけではなく、各事業所の工賃向上につながると考えられるため、</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より充実させる必要がある。</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民間等と協働で製品開発した「大阪旨ソーッス！」は、開発のみならず、</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協働企業の販売チャネルを活用し販路拡大に繋げるなどの効果は大きい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が、本製品の製造事業所は現状５事業所程度に留まっていることや、コスト（時間及び費用）に対する効果が限定的であるため、このままでは</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工賃向上への期待は薄い。</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優先調達では、市町村の調達比率が最も高いことから、</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市町村（又は、市町村共同受注窓口）との連携方策を検討し実施していく必要がある。</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28195" y="3568056"/>
              <a:ext cx="1377000" cy="197462"/>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評価</a:t>
              </a:r>
            </a:p>
          </p:txBody>
        </p:sp>
        <p:sp>
          <p:nvSpPr>
            <p:cNvPr id="6" name="二等辺三角形 5"/>
            <p:cNvSpPr/>
            <p:nvPr/>
          </p:nvSpPr>
          <p:spPr>
            <a:xfrm rot="10800000">
              <a:off x="2498760" y="3453606"/>
              <a:ext cx="4157005" cy="353219"/>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9" name="テキスト ボックス 18"/>
          <p:cNvSpPr txBox="1"/>
          <p:nvPr/>
        </p:nvSpPr>
        <p:spPr>
          <a:xfrm>
            <a:off x="0" y="-3156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lvl="0" algn="ctr" defTabSz="914400">
              <a:lnSpc>
                <a:spcPct val="150000"/>
              </a:lnSpc>
              <a:defRPr/>
            </a:pP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Ⅴ-3</a:t>
            </a:r>
            <a:r>
              <a:rPr kumimoji="1"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工賃</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向上計画支援事業の進捗と</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評価</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27</a:t>
            </a:fld>
            <a:endParaRPr kumimoji="1" lang="ja-JP" altLang="en-US"/>
          </a:p>
        </p:txBody>
      </p:sp>
    </p:spTree>
    <p:extLst>
      <p:ext uri="{BB962C8B-B14F-4D97-AF65-F5344CB8AC3E}">
        <p14:creationId xmlns:p14="http://schemas.microsoft.com/office/powerpoint/2010/main" val="5918669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56215" y="548680"/>
            <a:ext cx="9015804" cy="4968552"/>
            <a:chOff x="56215" y="548680"/>
            <a:chExt cx="9015804" cy="4968552"/>
          </a:xfrm>
        </p:grpSpPr>
        <p:sp>
          <p:nvSpPr>
            <p:cNvPr id="9" name="正方形/長方形 8"/>
            <p:cNvSpPr/>
            <p:nvPr/>
          </p:nvSpPr>
          <p:spPr>
            <a:xfrm>
              <a:off x="128197" y="735590"/>
              <a:ext cx="8909999" cy="44817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就労施設等からの物品等の調達促進のために定めている府独自の優先発注制度（大阪府障がい者就労施設等からの物品等の調達の推進を図るための方針）を積極的に活用し、障がい者就労施設等で就労する障がい者、在宅就業障がい者等の自立の促進を図ります。</a:t>
              </a:r>
              <a:endParaRPr kumimoji="1" lang="ja-JP" altLang="en-US" sz="11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28195" y="548680"/>
              <a:ext cx="2700000" cy="189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優先調達制度の積極的活用</a:t>
              </a:r>
            </a:p>
          </p:txBody>
        </p:sp>
        <p:sp>
          <p:nvSpPr>
            <p:cNvPr id="12" name="正方形/長方形 11"/>
            <p:cNvSpPr/>
            <p:nvPr/>
          </p:nvSpPr>
          <p:spPr>
            <a:xfrm>
              <a:off x="122262" y="1414988"/>
              <a:ext cx="8910000" cy="196892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25654" y="1267916"/>
              <a:ext cx="2540273" cy="184546"/>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具体的事業の進捗＜別紙１、３＞</a:t>
              </a:r>
            </a:p>
          </p:txBody>
        </p:sp>
        <p:sp>
          <p:nvSpPr>
            <p:cNvPr id="27" name="正方形/長方形 26"/>
            <p:cNvSpPr/>
            <p:nvPr/>
          </p:nvSpPr>
          <p:spPr>
            <a:xfrm>
              <a:off x="278686" y="1708723"/>
              <a:ext cx="4320000" cy="648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者就労施設等からの調達を推進し、障がい者の経済的自立を支援する取組みを進めるため、物品購入等における随意契約の活用を図る優先調達方針を策定します。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優先調達の効果を検証する手法について、検討を進めます</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773721" y="1592145"/>
              <a:ext cx="4185000" cy="903833"/>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毎年</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月に優先調達方針を策定</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実績において、共同受注窓口より請け負う事業所の内訳を調査した結果、</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型事業所への効果想定を下回り、他の事業所等へ分散されていることが判明。よって、</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の優先調達方針に「</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型事業所への発注額が前年度に比べて増加に繋がるよう配慮するものとする。」を盛り込んだ。</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14616" y="1555222"/>
              <a:ext cx="2916000" cy="159143"/>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優先調達方針の策定及び効果検証手法の検討</a:t>
              </a:r>
            </a:p>
          </p:txBody>
        </p:sp>
        <p:sp>
          <p:nvSpPr>
            <p:cNvPr id="30" name="ホームベース 29"/>
            <p:cNvSpPr/>
            <p:nvPr/>
          </p:nvSpPr>
          <p:spPr>
            <a:xfrm>
              <a:off x="4612607" y="1706921"/>
              <a:ext cx="135000" cy="648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1" name="正方形/長方形 30"/>
            <p:cNvSpPr/>
            <p:nvPr/>
          </p:nvSpPr>
          <p:spPr>
            <a:xfrm>
              <a:off x="278687" y="2625419"/>
              <a:ext cx="4320000" cy="702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庁内への制度の周知を徹底し、各種イベント・式典、調査等の記念品や名刺・封筒の印刷、施設等の清掃や除草作業など役務の提供等に際して、積極的に</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者就労施設等から調達するよう促進します。</a:t>
              </a:r>
            </a:p>
          </p:txBody>
        </p:sp>
        <p:sp>
          <p:nvSpPr>
            <p:cNvPr id="32" name="正方形/長方形 31"/>
            <p:cNvSpPr/>
            <p:nvPr/>
          </p:nvSpPr>
          <p:spPr>
            <a:xfrm>
              <a:off x="4773721" y="2644178"/>
              <a:ext cx="4185000" cy="702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優先調達方針について次長会議にて周知徹底した。</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月以降に大阪府知事及び各任命権者において　「</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者である職員の活躍推進計画」等を策定。優先調達の推進を明記。</a:t>
              </a:r>
              <a:r>
                <a:rPr kumimoji="1" lang="ja-JP" altLang="en-US" sz="8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8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246415" y="2471744"/>
              <a:ext cx="2106405" cy="200219"/>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庁内への制度の周知の徹底</a:t>
              </a:r>
            </a:p>
          </p:txBody>
        </p:sp>
        <p:sp>
          <p:nvSpPr>
            <p:cNvPr id="21" name="ホームベース 20"/>
            <p:cNvSpPr/>
            <p:nvPr/>
          </p:nvSpPr>
          <p:spPr>
            <a:xfrm>
              <a:off x="4614228" y="2644178"/>
              <a:ext cx="135000" cy="702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56215" y="3824846"/>
              <a:ext cx="9015804" cy="1692386"/>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「優先調達の効果を見える化」により、優先調達だけでは、工賃向上への効果が十分でないことが判明。そのため、優先調達方針に優先調達就労継続支援</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型事業所への波及効果の増大を明確に位置付けることとした。</a:t>
              </a:r>
              <a:r>
                <a:rPr kumimoji="1" lang="ja-JP" altLang="en-US"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今後、当該目標設定の効果検証を優先調達の実績調査を活用して行う必要がある。</a:t>
              </a:r>
              <a:endParaRPr kumimoji="1" lang="en-US" altLang="ja-JP"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なお、優先調達が各事業所の安定的な受注の一部を担っていることは事実であり、優先調達促進のため、</a:t>
              </a:r>
              <a:r>
                <a:rPr kumimoji="1" lang="ja-JP" altLang="en-US"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庁内における優先調達方針や各部局単位の調達状況の周知を継続していく必要がある。</a:t>
              </a:r>
              <a:endParaRPr kumimoji="1" lang="en-US" altLang="ja-JP"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また、庁内の発注案件について、改めて調査分析し、新規案件の獲得や事業所とのマッチング等を共同受注窓口を通じて行うことも、今後の優先調達の促進方策として有効ではないかと考えられる。</a:t>
              </a:r>
            </a:p>
          </p:txBody>
        </p:sp>
        <p:sp>
          <p:nvSpPr>
            <p:cNvPr id="25" name="角丸四角形 24"/>
            <p:cNvSpPr/>
            <p:nvPr/>
          </p:nvSpPr>
          <p:spPr>
            <a:xfrm>
              <a:off x="128195" y="3668905"/>
              <a:ext cx="1377000" cy="197462"/>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評価</a:t>
              </a:r>
            </a:p>
          </p:txBody>
        </p:sp>
        <p:sp>
          <p:nvSpPr>
            <p:cNvPr id="6" name="二等辺三角形 5"/>
            <p:cNvSpPr/>
            <p:nvPr/>
          </p:nvSpPr>
          <p:spPr>
            <a:xfrm rot="10800000">
              <a:off x="2521630" y="3461963"/>
              <a:ext cx="4157005" cy="353219"/>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9" name="テキスト ボックス 18"/>
          <p:cNvSpPr txBox="1"/>
          <p:nvPr/>
        </p:nvSpPr>
        <p:spPr>
          <a:xfrm>
            <a:off x="0" y="-3156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lvl="0" algn="ctr" defTabSz="914400">
              <a:lnSpc>
                <a:spcPct val="150000"/>
              </a:lnSpc>
              <a:defRPr/>
            </a:pP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Ⅴ-3</a:t>
            </a:r>
            <a:r>
              <a:rPr kumimoji="1"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工賃</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向上計画支援事業の進捗と</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評価</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28</a:t>
            </a:fld>
            <a:endParaRPr kumimoji="1" lang="ja-JP" altLang="en-US"/>
          </a:p>
        </p:txBody>
      </p:sp>
    </p:spTree>
    <p:extLst>
      <p:ext uri="{BB962C8B-B14F-4D97-AF65-F5344CB8AC3E}">
        <p14:creationId xmlns:p14="http://schemas.microsoft.com/office/powerpoint/2010/main" val="19875699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122262" y="548680"/>
            <a:ext cx="8915934" cy="4968551"/>
            <a:chOff x="122262" y="1351865"/>
            <a:chExt cx="8915934" cy="4968551"/>
          </a:xfrm>
        </p:grpSpPr>
        <p:sp>
          <p:nvSpPr>
            <p:cNvPr id="9" name="正方形/長方形 8"/>
            <p:cNvSpPr/>
            <p:nvPr/>
          </p:nvSpPr>
          <p:spPr>
            <a:xfrm>
              <a:off x="128197" y="1538775"/>
              <a:ext cx="8909999" cy="44817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者就労施設等で生産されている製品の販売機会等並びに施設で働く障がい者の販売に関する経験とスキルを構築し、将来的に就労につながるよう、就労訓練の場の提供を検討します。</a:t>
              </a:r>
              <a:endParaRPr kumimoji="1" lang="ja-JP" altLang="en-US" sz="11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28195" y="1351865"/>
              <a:ext cx="2700000" cy="189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就労支援の場の提供</a:t>
              </a:r>
            </a:p>
          </p:txBody>
        </p:sp>
        <p:sp>
          <p:nvSpPr>
            <p:cNvPr id="12" name="正方形/長方形 11"/>
            <p:cNvSpPr/>
            <p:nvPr/>
          </p:nvSpPr>
          <p:spPr>
            <a:xfrm>
              <a:off x="122262" y="2218173"/>
              <a:ext cx="8910000" cy="196892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25654" y="2065003"/>
              <a:ext cx="2781752" cy="195098"/>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具体的事業の進捗＜別紙１、２、５＞</a:t>
              </a:r>
            </a:p>
          </p:txBody>
        </p:sp>
        <p:sp>
          <p:nvSpPr>
            <p:cNvPr id="27" name="正方形/長方形 26"/>
            <p:cNvSpPr/>
            <p:nvPr/>
          </p:nvSpPr>
          <p:spPr>
            <a:xfrm>
              <a:off x="278686" y="2511907"/>
              <a:ext cx="4320000" cy="108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就労訓練の場として庁内の空きスペースを活用し、アンテナショップ「福祉のコンビニ　こさえたん」を設置し、製品販売を通じて、参加事業所の商品力向上や事業所で働く</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者の販売スキルの構築・向上、ひいては、工賃向上につながるよう事業所の販売を支援します。</a:t>
              </a:r>
            </a:p>
          </p:txBody>
        </p:sp>
        <p:sp>
          <p:nvSpPr>
            <p:cNvPr id="28" name="正方形/長方形 27"/>
            <p:cNvSpPr/>
            <p:nvPr/>
          </p:nvSpPr>
          <p:spPr>
            <a:xfrm>
              <a:off x="4773721" y="2515933"/>
              <a:ext cx="4185000" cy="108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年間売上額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8,836</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8,235</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出店事業所選定審査会を年</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回開催し、委託販売製品を選定するとともに、委託販売製品の品質向上に向けた助言を行った。</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者就労施設の利用者が店員として従事することで、販売スキルやコミュニケーション力等の向上を図った。</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14616" y="2347856"/>
              <a:ext cx="2862000" cy="159143"/>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大阪府庁舎内アンテナショップの運営</a:t>
              </a:r>
            </a:p>
          </p:txBody>
        </p:sp>
        <p:sp>
          <p:nvSpPr>
            <p:cNvPr id="30" name="ホームベース 29"/>
            <p:cNvSpPr/>
            <p:nvPr/>
          </p:nvSpPr>
          <p:spPr>
            <a:xfrm>
              <a:off x="4612607" y="2510106"/>
              <a:ext cx="135000" cy="1080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22262" y="4661979"/>
              <a:ext cx="8910000" cy="1658437"/>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アンテナショップは</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就労施設の販路拡大や販売スキルの構築・向上について一翼を担っており、大阪府庁職員という固定顧客による安定的な収益を見込むことができる。今後は、公民連携等を活かし、よりアンテナショップの売上及び認知度向上に資するイベント等の仕掛けを行っていくことで、参加事業所及び顧客にとってもより</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魅力的な店舗構築を行っていくことが求められる。</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また、当該ショップ自体が</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者の多様就労形態、生産製品だけではなく、障がい理解に貢献するものであり、</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アンテナショップの役割を十分発揮できる運営が必要である。</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ただし、今後の運営では、限られた予算の中で</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他の取組とのバランスも十分に考慮する必要がある。</a:t>
              </a:r>
            </a:p>
          </p:txBody>
        </p:sp>
        <p:sp>
          <p:nvSpPr>
            <p:cNvPr id="25" name="角丸四角形 24"/>
            <p:cNvSpPr/>
            <p:nvPr/>
          </p:nvSpPr>
          <p:spPr>
            <a:xfrm>
              <a:off x="122262" y="4480831"/>
              <a:ext cx="1377000" cy="197462"/>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評価</a:t>
              </a:r>
            </a:p>
          </p:txBody>
        </p:sp>
        <p:sp>
          <p:nvSpPr>
            <p:cNvPr id="6" name="二等辺三角形 5"/>
            <p:cNvSpPr/>
            <p:nvPr/>
          </p:nvSpPr>
          <p:spPr>
            <a:xfrm rot="10800000">
              <a:off x="2521630" y="4265148"/>
              <a:ext cx="4157005" cy="353219"/>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5" name="テキスト ボックス 14"/>
          <p:cNvSpPr txBox="1"/>
          <p:nvPr/>
        </p:nvSpPr>
        <p:spPr>
          <a:xfrm>
            <a:off x="0" y="-14865"/>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lvl="0" algn="ctr" defTabSz="914400">
              <a:lnSpc>
                <a:spcPct val="150000"/>
              </a:lnSpc>
              <a:defRPr/>
            </a:pP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Ⅴ-3</a:t>
            </a:r>
            <a:r>
              <a:rPr kumimoji="1"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工賃</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向上計画支援事業の進捗と</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評価</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29</a:t>
            </a:fld>
            <a:endParaRPr kumimoji="1" lang="ja-JP" altLang="en-US"/>
          </a:p>
        </p:txBody>
      </p:sp>
    </p:spTree>
    <p:extLst>
      <p:ext uri="{BB962C8B-B14F-4D97-AF65-F5344CB8AC3E}">
        <p14:creationId xmlns:p14="http://schemas.microsoft.com/office/powerpoint/2010/main" val="390480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792324"/>
            <a:ext cx="8640960" cy="5411627"/>
          </a:xfrm>
        </p:spPr>
        <p:txBody>
          <a:bodyPr wrap="none" numCol="2" spcCol="180000">
            <a:noAutofit/>
          </a:bodyPr>
          <a:lstStyle/>
          <a:p>
            <a:pPr marL="0" indent="0">
              <a:buNone/>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Ⅰ</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計画策定の趣旨等</a:t>
            </a: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１．計画策定の趣旨　</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２．計画の</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位置づけ</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計画の基本的考え方</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計画期間</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５</a:t>
            </a: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の対象</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事業所</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Ⅱ</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目標工賃</a:t>
            </a:r>
          </a:p>
          <a:p>
            <a:pPr marL="0" indent="0" algn="just">
              <a:spcBef>
                <a:spcPts val="450"/>
              </a:spcBef>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目標工賃設定の考え方</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spcBef>
                <a:spcPts val="450"/>
              </a:spcBef>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２．大阪府の工賃目標</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Ⅲ</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官民一体の</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取組みにおける</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それぞれの</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役割</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大阪府</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２．市町村の役割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３．就労支援</a:t>
            </a:r>
            <a:r>
              <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B</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型事業所等の役割</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企業等の役割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Ⅳ</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今後の具体的</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方策</a:t>
            </a:r>
            <a:endPar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１．工賃引上げ計画シート策定及び実行支援</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２．共同受注窓口の運営、優先調達の促進</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３．優先調達制度の積極的活用</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en-US" sz="14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製品（こさえたん）認知度向上に向けた情報発信</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５．大阪府庁舎内アンテナショップの運営</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６．農と福祉の連携の促進</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Ⅴ</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資料編</a:t>
            </a:r>
            <a:endPar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buNone/>
              <a:tabLst>
                <a:tab pos="4253389" algn="r"/>
              </a:tabLst>
            </a:pPr>
            <a:r>
              <a:rPr kumimoji="1"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kumimoji="1"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１．大阪府内福祉事業所数の現状</a:t>
            </a:r>
            <a:endParaRPr kumimoji="1"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２．工賃の現状</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buNone/>
              <a:tabLst>
                <a:tab pos="4253389" algn="r"/>
              </a:tabLst>
            </a:pPr>
            <a:r>
              <a:rPr kumimoji="1"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kumimoji="1"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３．工賃向上支援事業の進捗と評価</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buNone/>
              <a:tabLst>
                <a:tab pos="4253389" algn="r"/>
              </a:tabLst>
            </a:pPr>
            <a:r>
              <a:rPr kumimoji="1"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kumimoji="1"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４．工賃引上げ計画シート（様式）</a:t>
            </a:r>
            <a:endParaRPr kumimoji="1" lang="ja-JP" altLang="en-US" sz="1600" dirty="0">
              <a:latin typeface="UD デジタル 教科書体 NK-R" panose="02020400000000000000" pitchFamily="18" charset="-128"/>
              <a:ea typeface="UD デジタル 教科書体 NK-R" panose="02020400000000000000" pitchFamily="18" charset="-128"/>
            </a:endParaRPr>
          </a:p>
        </p:txBody>
      </p:sp>
      <p:sp>
        <p:nvSpPr>
          <p:cNvPr id="5" name="タイトル 1"/>
          <p:cNvSpPr>
            <a:spLocks noGrp="1"/>
          </p:cNvSpPr>
          <p:nvPr>
            <p:ph type="title"/>
          </p:nvPr>
        </p:nvSpPr>
        <p:spPr>
          <a:xfrm>
            <a:off x="467420" y="292844"/>
            <a:ext cx="8229600" cy="380256"/>
          </a:xfrm>
        </p:spPr>
        <p:txBody>
          <a:bodyPr>
            <a:normAutofit fontScale="90000"/>
          </a:bodyPr>
          <a:lstStyle/>
          <a:p>
            <a:r>
              <a:rPr lang="zh-TW" altLang="en-US" dirty="0">
                <a:latin typeface="UD デジタル 教科書体 NK-R" panose="02020400000000000000" pitchFamily="18" charset="-128"/>
                <a:ea typeface="UD デジタル 教科書体 NK-R" panose="02020400000000000000" pitchFamily="18" charset="-128"/>
              </a:rPr>
              <a:t/>
            </a:r>
            <a:br>
              <a:rPr lang="zh-TW" altLang="en-US" dirty="0">
                <a:latin typeface="UD デジタル 教科書体 NK-R" panose="02020400000000000000" pitchFamily="18" charset="-128"/>
                <a:ea typeface="UD デジタル 教科書体 NK-R" panose="02020400000000000000" pitchFamily="18" charset="-128"/>
              </a:rPr>
            </a:br>
            <a:r>
              <a:rPr lang="ja-JP" altLang="en-US" sz="2700" dirty="0" smtClean="0">
                <a:latin typeface="UD デジタル 教科書体 NK-R" panose="02020400000000000000" pitchFamily="18" charset="-128"/>
                <a:ea typeface="UD デジタル 教科書体 NK-R" panose="02020400000000000000" pitchFamily="18" charset="-128"/>
              </a:rPr>
              <a:t>目　　　　　次</a:t>
            </a:r>
            <a:r>
              <a:rPr lang="zh-TW" altLang="en-US" dirty="0">
                <a:latin typeface="UD デジタル 教科書体 NK-R" panose="02020400000000000000" pitchFamily="18" charset="-128"/>
                <a:ea typeface="UD デジタル 教科書体 NK-R" panose="02020400000000000000" pitchFamily="18" charset="-128"/>
              </a:rPr>
              <a:t/>
            </a:r>
            <a:br>
              <a:rPr lang="zh-TW" altLang="en-US" dirty="0">
                <a:latin typeface="UD デジタル 教科書体 NK-R" panose="02020400000000000000" pitchFamily="18" charset="-128"/>
                <a:ea typeface="UD デジタル 教科書体 NK-R" panose="02020400000000000000" pitchFamily="18" charset="-128"/>
              </a:rPr>
            </a:b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716406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122262" y="548680"/>
            <a:ext cx="8915934" cy="5155830"/>
            <a:chOff x="122262" y="1351865"/>
            <a:chExt cx="8915934" cy="5155830"/>
          </a:xfrm>
        </p:grpSpPr>
        <p:sp>
          <p:nvSpPr>
            <p:cNvPr id="23" name="正方形/長方形 22"/>
            <p:cNvSpPr/>
            <p:nvPr/>
          </p:nvSpPr>
          <p:spPr>
            <a:xfrm>
              <a:off x="122262" y="5141532"/>
              <a:ext cx="8910000" cy="1366163"/>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サポートセンターへの相談件数は年間約</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件あるが、実践的な技術の習得や農地の確保がハードルとなり、参入数は年間</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者にとどまっていることから、</a:t>
              </a:r>
              <a:r>
                <a:rPr kumimoji="1" lang="ja-JP" altLang="en-US"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参入判断のための体験研修等の受け入れ体制の整備や関係機関と連携した農地の掘り起こしなどを行い、新規参入を促進していくことが求められる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請負契約締結に至った事例も増えてきており、</a:t>
              </a:r>
              <a:r>
                <a:rPr kumimoji="1" lang="ja-JP" altLang="en-US"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受け入れ農家と福祉事業所の更なる掘り起こしと地域でのきめ細かなマッチングが求められる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ハートフルアグリの府民認知度は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H30.8</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Q</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ネット調べ）であり、</a:t>
              </a:r>
              <a:r>
                <a:rPr kumimoji="1" lang="ja-JP" altLang="en-US"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民間企業等を連携したイベントの継続開催や他部局イベントへの出展により、更なる普及・啓発が求められる</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28197" y="1538775"/>
              <a:ext cx="8909999" cy="410902"/>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農業分野での</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者の就労を支援し、障がい者の工賃の向上及び農業の担い手の拡大を図るため関係部局と連携し、障がい者の雇用・就労支援の強化</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に取組みます</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28195" y="1351865"/>
              <a:ext cx="5955687" cy="189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農と福祉の連携の促進</a:t>
              </a:r>
            </a:p>
          </p:txBody>
        </p:sp>
        <p:sp>
          <p:nvSpPr>
            <p:cNvPr id="12" name="正方形/長方形 11"/>
            <p:cNvSpPr/>
            <p:nvPr/>
          </p:nvSpPr>
          <p:spPr>
            <a:xfrm>
              <a:off x="122262" y="2150558"/>
              <a:ext cx="8910000" cy="2660648"/>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28196" y="1990563"/>
              <a:ext cx="2322259" cy="189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具体的事業の進捗＜別紙１＞</a:t>
              </a:r>
            </a:p>
          </p:txBody>
        </p:sp>
        <p:sp>
          <p:nvSpPr>
            <p:cNvPr id="27" name="正方形/長方形 26"/>
            <p:cNvSpPr/>
            <p:nvPr/>
          </p:nvSpPr>
          <p:spPr>
            <a:xfrm>
              <a:off x="278686" y="2415315"/>
              <a:ext cx="4320000" cy="740813"/>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農業分野での</a:t>
              </a:r>
              <a:r>
                <a:rPr kumimoji="1" lang="ja-JP" altLang="en-US" sz="975"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者の雇用・就労を、より一層促進するためハートフルアグリサポートセンターを設置し、ワンストップ体制により、障がい者の雇用等を前提とした企業等の農業参入を支援します。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また、先行企業等で構成される企業コンソーシアムや関係機関などの相互連携により、参入から経営開始後の各段階における支援を行います。</a:t>
              </a:r>
            </a:p>
          </p:txBody>
        </p:sp>
        <p:sp>
          <p:nvSpPr>
            <p:cNvPr id="29" name="角丸四角形 28"/>
            <p:cNvSpPr/>
            <p:nvPr/>
          </p:nvSpPr>
          <p:spPr>
            <a:xfrm>
              <a:off x="214616" y="2242496"/>
              <a:ext cx="2412000" cy="18000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ハートフルアグリサポートセンターの運営</a:t>
              </a:r>
            </a:p>
          </p:txBody>
        </p:sp>
        <p:sp>
          <p:nvSpPr>
            <p:cNvPr id="30" name="ホームベース 29"/>
            <p:cNvSpPr/>
            <p:nvPr/>
          </p:nvSpPr>
          <p:spPr>
            <a:xfrm>
              <a:off x="4612607" y="2417091"/>
              <a:ext cx="135000" cy="756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1" name="正方形/長方形 30"/>
            <p:cNvSpPr/>
            <p:nvPr/>
          </p:nvSpPr>
          <p:spPr>
            <a:xfrm>
              <a:off x="278687" y="3382080"/>
              <a:ext cx="4320000" cy="75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ハートフルアグリを一層促進するため、農家等と地域の福祉事業所のマッチングを行い、農家等が試行的に</a:t>
              </a: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者の農作業体験を受け入れることで、農家等が障がい者の農業の担い手としての可能性を検証する機会と障がい者自身が農業への適性を把握する機会を創出します。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さらに、農作業体験を受け入れた農家等と福祉事業所の請負契約の締結を支援します。</a:t>
              </a:r>
            </a:p>
          </p:txBody>
        </p:sp>
        <p:sp>
          <p:nvSpPr>
            <p:cNvPr id="33" name="角丸四角形 32"/>
            <p:cNvSpPr/>
            <p:nvPr/>
          </p:nvSpPr>
          <p:spPr>
            <a:xfrm>
              <a:off x="246415" y="3267042"/>
              <a:ext cx="2412000" cy="18000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ハートフルアグリトライアル促進事業</a:t>
              </a:r>
            </a:p>
          </p:txBody>
        </p:sp>
        <p:sp>
          <p:nvSpPr>
            <p:cNvPr id="21" name="ホームベース 20"/>
            <p:cNvSpPr/>
            <p:nvPr/>
          </p:nvSpPr>
          <p:spPr>
            <a:xfrm>
              <a:off x="4614228" y="3388139"/>
              <a:ext cx="135000" cy="756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5" name="角丸四角形 24"/>
            <p:cNvSpPr/>
            <p:nvPr/>
          </p:nvSpPr>
          <p:spPr>
            <a:xfrm>
              <a:off x="148158" y="4923269"/>
              <a:ext cx="1377000" cy="197462"/>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評価</a:t>
              </a:r>
            </a:p>
          </p:txBody>
        </p:sp>
        <p:sp>
          <p:nvSpPr>
            <p:cNvPr id="6" name="二等辺三角形 5"/>
            <p:cNvSpPr/>
            <p:nvPr/>
          </p:nvSpPr>
          <p:spPr>
            <a:xfrm rot="10800000">
              <a:off x="2521629" y="4881976"/>
              <a:ext cx="4157005" cy="229754"/>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0" name="正方形/長方形 19"/>
            <p:cNvSpPr/>
            <p:nvPr/>
          </p:nvSpPr>
          <p:spPr>
            <a:xfrm>
              <a:off x="276926" y="4361540"/>
              <a:ext cx="4320000" cy="378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ハートフルアグリのさらなる拡大と発展を図るため、マルシェ等のイベントを開催し、ハートフルアグリの普及・啓発を行います。</a:t>
              </a:r>
            </a:p>
          </p:txBody>
        </p:sp>
        <p:sp>
          <p:nvSpPr>
            <p:cNvPr id="22" name="正方形/長方形 21"/>
            <p:cNvSpPr/>
            <p:nvPr/>
          </p:nvSpPr>
          <p:spPr>
            <a:xfrm>
              <a:off x="4758292" y="4216987"/>
              <a:ext cx="4186761" cy="539044"/>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ハートフルアグリまつり　開催日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会　場　イオンモール北花田１Ｆセンターコート</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共に生きる</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者展の</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マルシェ出展を通じて府民への普及・啓発を行った。</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244654" y="4178887"/>
              <a:ext cx="2196000" cy="18000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ハートフルアグリ普及・啓発事業</a:t>
              </a:r>
            </a:p>
          </p:txBody>
        </p:sp>
        <p:sp>
          <p:nvSpPr>
            <p:cNvPr id="34" name="正方形/長方形 33"/>
            <p:cNvSpPr/>
            <p:nvPr/>
          </p:nvSpPr>
          <p:spPr>
            <a:xfrm>
              <a:off x="4773721" y="2411177"/>
              <a:ext cx="4185000" cy="728621"/>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ワンストップ相談窓口を設置し、参入相談から研修の受入れ、経営開始後の販路拡大など、各段階を支援した。</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相談件数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参入数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p>
          </p:txBody>
        </p:sp>
        <p:sp>
          <p:nvSpPr>
            <p:cNvPr id="35" name="正方形/長方形 34"/>
            <p:cNvSpPr/>
            <p:nvPr/>
          </p:nvSpPr>
          <p:spPr>
            <a:xfrm>
              <a:off x="4760053" y="3475485"/>
              <a:ext cx="4185000" cy="54660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農家と福祉事業所のマッチングを行い、作業請負契約の締結を支援した。</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マッチング件数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うち請負契約締結数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p>
          </p:txBody>
        </p:sp>
      </p:grpSp>
      <p:sp>
        <p:nvSpPr>
          <p:cNvPr id="28" name="テキスト ボックス 27"/>
          <p:cNvSpPr txBox="1"/>
          <p:nvPr/>
        </p:nvSpPr>
        <p:spPr>
          <a:xfrm>
            <a:off x="0" y="-14865"/>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lvl="0" algn="ctr" defTabSz="914400">
              <a:lnSpc>
                <a:spcPct val="150000"/>
              </a:lnSpc>
              <a:defRPr/>
            </a:pP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Ⅴ-3</a:t>
            </a:r>
            <a:r>
              <a:rPr kumimoji="1"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工賃</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向上計画支援事業の進捗と</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評価</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6" name="ホームベース 25"/>
          <p:cNvSpPr/>
          <p:nvPr/>
        </p:nvSpPr>
        <p:spPr>
          <a:xfrm>
            <a:off x="4612467" y="3567499"/>
            <a:ext cx="135000" cy="378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30</a:t>
            </a:fld>
            <a:endParaRPr kumimoji="1" lang="ja-JP" altLang="en-US"/>
          </a:p>
        </p:txBody>
      </p:sp>
    </p:spTree>
    <p:extLst>
      <p:ext uri="{BB962C8B-B14F-4D97-AF65-F5344CB8AC3E}">
        <p14:creationId xmlns:p14="http://schemas.microsoft.com/office/powerpoint/2010/main" val="3866661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122262" y="548680"/>
            <a:ext cx="8931424" cy="4813438"/>
            <a:chOff x="122262" y="1351865"/>
            <a:chExt cx="8931424" cy="4813438"/>
          </a:xfrm>
        </p:grpSpPr>
        <p:sp>
          <p:nvSpPr>
            <p:cNvPr id="9" name="正方形/長方形 8"/>
            <p:cNvSpPr/>
            <p:nvPr/>
          </p:nvSpPr>
          <p:spPr>
            <a:xfrm>
              <a:off x="128197" y="1538775"/>
              <a:ext cx="8909999" cy="44817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事業所の経営の安定や</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者の働き甲斐の向上に資するよう、付加価値があり、収益性のある職域の開拓を検討します。</a:t>
              </a:r>
              <a:endParaRPr kumimoji="1" lang="ja-JP" altLang="en-US" sz="11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28195" y="1351865"/>
              <a:ext cx="2700000" cy="189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6</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新たな職域の開拓</a:t>
              </a:r>
            </a:p>
          </p:txBody>
        </p:sp>
        <p:sp>
          <p:nvSpPr>
            <p:cNvPr id="12" name="正方形/長方形 11"/>
            <p:cNvSpPr/>
            <p:nvPr/>
          </p:nvSpPr>
          <p:spPr>
            <a:xfrm>
              <a:off x="122262" y="2218173"/>
              <a:ext cx="8910000" cy="196892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25655" y="2071100"/>
              <a:ext cx="2322259" cy="189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具体的事業の進捗＜別紙１＞</a:t>
              </a:r>
            </a:p>
          </p:txBody>
        </p:sp>
        <p:sp>
          <p:nvSpPr>
            <p:cNvPr id="27" name="正方形/長方形 26"/>
            <p:cNvSpPr/>
            <p:nvPr/>
          </p:nvSpPr>
          <p:spPr>
            <a:xfrm>
              <a:off x="278686" y="2511907"/>
              <a:ext cx="4320000" cy="108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やレジャー施設などのサービス業に伴う清掃業務や接客業務など、収益性のある役務業務を提供できる事業所を増加させるため、技術習得の支援やノウハウの共有など工賃の向上につなげるための支援を行います。</a:t>
              </a:r>
            </a:p>
          </p:txBody>
        </p:sp>
        <p:sp>
          <p:nvSpPr>
            <p:cNvPr id="28" name="正方形/長方形 27"/>
            <p:cNvSpPr/>
            <p:nvPr/>
          </p:nvSpPr>
          <p:spPr>
            <a:xfrm>
              <a:off x="4773721" y="2515933"/>
              <a:ext cx="4185000" cy="108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セミナー（事例紹介）の実施（</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回開催　のべ</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事業所の参加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清掃現場の斡旋（</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事業所が請負契約中</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14616" y="2347856"/>
              <a:ext cx="2862000" cy="159143"/>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役務業務の開拓</a:t>
              </a:r>
            </a:p>
          </p:txBody>
        </p:sp>
        <p:sp>
          <p:nvSpPr>
            <p:cNvPr id="30" name="ホームベース 29"/>
            <p:cNvSpPr/>
            <p:nvPr/>
          </p:nvSpPr>
          <p:spPr>
            <a:xfrm>
              <a:off x="4612607" y="2510106"/>
              <a:ext cx="135000" cy="1080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43686" y="4709738"/>
              <a:ext cx="8910000" cy="1455565"/>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マンションの清掃業務の斡旋を</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所に行うものの、府内全体の事業所数を鑑みると職域開拓の効果は限定的なものとなっており、各事業所における利用者等の特性に合った収益性のある役務業務の提供をできるまでの事業所育成には至っていな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技術習得を目的に実施したセミナーが職域開拓にどのような効果を及ぼしたのか、セミナーへの今後参加事業所の請負業務や工賃の推移を検証する必要がある。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現時点では、職域開拓の取組の効果が十分に示されていないことから、成長が見込まれる分野における多種多様な役務業務を拡大していくためのノウハウを取得するなどして、より幅広くかつ効果的に職域拡大をしていくための</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実施手法を検討する必要がある。</a:t>
              </a:r>
            </a:p>
          </p:txBody>
        </p:sp>
        <p:sp>
          <p:nvSpPr>
            <p:cNvPr id="25" name="角丸四角形 24"/>
            <p:cNvSpPr/>
            <p:nvPr/>
          </p:nvSpPr>
          <p:spPr>
            <a:xfrm>
              <a:off x="150976" y="4512277"/>
              <a:ext cx="1377000" cy="197462"/>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評価</a:t>
              </a:r>
            </a:p>
          </p:txBody>
        </p:sp>
        <p:sp>
          <p:nvSpPr>
            <p:cNvPr id="6" name="二等辺三角形 5"/>
            <p:cNvSpPr/>
            <p:nvPr/>
          </p:nvSpPr>
          <p:spPr>
            <a:xfrm rot="10800000">
              <a:off x="2521630" y="4265148"/>
              <a:ext cx="4157005" cy="353219"/>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5" name="テキスト ボックス 14"/>
          <p:cNvSpPr txBox="1"/>
          <p:nvPr/>
        </p:nvSpPr>
        <p:spPr>
          <a:xfrm>
            <a:off x="0" y="-65697"/>
            <a:ext cx="9144000" cy="461665"/>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lvl="0" algn="ctr" defTabSz="914400">
              <a:lnSpc>
                <a:spcPct val="150000"/>
              </a:lnSpc>
              <a:defRPr/>
            </a:pP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Ⅴ-3</a:t>
            </a:r>
            <a:r>
              <a:rPr kumimoji="1"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工賃</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向上計画支援事業の進捗と</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評価</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31</a:t>
            </a:fld>
            <a:endParaRPr kumimoji="1" lang="ja-JP" altLang="en-US"/>
          </a:p>
        </p:txBody>
      </p:sp>
    </p:spTree>
    <p:extLst>
      <p:ext uri="{BB962C8B-B14F-4D97-AF65-F5344CB8AC3E}">
        <p14:creationId xmlns:p14="http://schemas.microsoft.com/office/powerpoint/2010/main" val="23581376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125654" y="548680"/>
            <a:ext cx="8923876" cy="5231484"/>
            <a:chOff x="125654" y="1362416"/>
            <a:chExt cx="8923876" cy="5231484"/>
          </a:xfrm>
        </p:grpSpPr>
        <p:sp>
          <p:nvSpPr>
            <p:cNvPr id="9" name="正方形/長方形 8"/>
            <p:cNvSpPr/>
            <p:nvPr/>
          </p:nvSpPr>
          <p:spPr>
            <a:xfrm>
              <a:off x="128197" y="1538775"/>
              <a:ext cx="8909999" cy="408697"/>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府民や企業等に事業内容を理解いただき、製品の社会的認知度の向上を図り、地域住民の購買意欲の向上や福祉事業所への発注機会の増大に向けた効果的な広報活動を行います。</a:t>
              </a:r>
              <a:endParaRPr kumimoji="1" lang="ja-JP" altLang="en-US" sz="112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28195" y="1362416"/>
              <a:ext cx="5955687" cy="189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7</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府民・企業等に対する情報発信機能の強化</a:t>
              </a:r>
            </a:p>
          </p:txBody>
        </p:sp>
        <p:sp>
          <p:nvSpPr>
            <p:cNvPr id="12" name="正方形/長方形 11"/>
            <p:cNvSpPr/>
            <p:nvPr/>
          </p:nvSpPr>
          <p:spPr>
            <a:xfrm>
              <a:off x="133280" y="2139549"/>
              <a:ext cx="8910000" cy="2241496"/>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25654" y="2030964"/>
              <a:ext cx="2781752" cy="181308"/>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具体的事業の進捗＜別紙１、２、５＞</a:t>
              </a:r>
            </a:p>
          </p:txBody>
        </p:sp>
        <p:sp>
          <p:nvSpPr>
            <p:cNvPr id="27" name="正方形/長方形 26"/>
            <p:cNvSpPr/>
            <p:nvPr/>
          </p:nvSpPr>
          <p:spPr>
            <a:xfrm>
              <a:off x="246415" y="2405602"/>
              <a:ext cx="432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ホームページ、メールマガジン、Ｆａｃｅｂｏｏｋ等により出店情報や製品情報などを発信し、府民の自主的な事業所製品等の購入の促進や、企業等の理解・協力を求めていきます。</a:t>
              </a:r>
            </a:p>
          </p:txBody>
        </p:sp>
        <p:sp>
          <p:nvSpPr>
            <p:cNvPr id="28" name="正方形/長方形 27"/>
            <p:cNvSpPr/>
            <p:nvPr/>
          </p:nvSpPr>
          <p:spPr>
            <a:xfrm>
              <a:off x="4741450" y="2403385"/>
              <a:ext cx="4185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の運営　・おおさか就労施設ガイドの運営　・メールマガジン　月</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回発信</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こさえたんサポーター</a:t>
              </a: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facebook</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の運営　・メールマガジンの随時発信</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56202" y="2262652"/>
              <a:ext cx="2322000" cy="159143"/>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7-1</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情報発信コンテンツの充実</a:t>
              </a:r>
            </a:p>
          </p:txBody>
        </p:sp>
        <p:sp>
          <p:nvSpPr>
            <p:cNvPr id="30" name="ホームベース 29"/>
            <p:cNvSpPr/>
            <p:nvPr/>
          </p:nvSpPr>
          <p:spPr>
            <a:xfrm>
              <a:off x="4580336" y="2403800"/>
              <a:ext cx="135000" cy="540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1" name="正方形/長方形 30"/>
            <p:cNvSpPr/>
            <p:nvPr/>
          </p:nvSpPr>
          <p:spPr>
            <a:xfrm>
              <a:off x="246415" y="3108968"/>
              <a:ext cx="4320000" cy="567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サポーターの登録者数を拡大することによって、普及啓発や製品の情報発信、販売促進につなげていきます。</a:t>
              </a:r>
            </a:p>
          </p:txBody>
        </p:sp>
        <p:sp>
          <p:nvSpPr>
            <p:cNvPr id="32" name="正方形/長方形 31"/>
            <p:cNvSpPr/>
            <p:nvPr/>
          </p:nvSpPr>
          <p:spPr>
            <a:xfrm>
              <a:off x="4758292" y="3142227"/>
              <a:ext cx="4185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年間登録者数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153</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総計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1,283</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月現在）</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244654" y="3003625"/>
              <a:ext cx="2340000" cy="200219"/>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7-2</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「こさえたんサポーター」の登録促進</a:t>
              </a:r>
            </a:p>
          </p:txBody>
        </p:sp>
        <p:sp>
          <p:nvSpPr>
            <p:cNvPr id="21" name="ホームベース 20"/>
            <p:cNvSpPr/>
            <p:nvPr/>
          </p:nvSpPr>
          <p:spPr>
            <a:xfrm>
              <a:off x="4580336" y="3115473"/>
              <a:ext cx="135000" cy="567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39530" y="4637564"/>
              <a:ext cx="8910000" cy="1956336"/>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者施設や生産する商品を紹介している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「おおさか就労施設ガイド」は、月平均</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12,000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ページビューを超え、情報発信コンテンツとして</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府民に定着している。</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「こさえたんロゴマーク」はロゴマークは、府が承認しているシンボライズされたアイコンとして</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府民に定着している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だけではなく、各事業所やアンテナショップで販売する商品の</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質を担保する上で重要な役割を果たしている。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（承認にあたって、商標権を侵害禁止、食品製造等に必要な許可取得（食品を取り扱う場合）及び生産物賠償責任保険（</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PL</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保険）又は福祉事業者総合賠償責任補償制度の生産物損害補償の加入を義務付けている。）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こさえたんサポーターの新規登録者数は低調であり、販売促進への貢献度は低く、</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今後は、これまでと同様にサポーター登録促進に注力すべきかを十分に検討する必要がある。</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令和元年度以降、公民連携の取組みとして「こさえたん」を指名する企業が増加していることも、情報発信機能の強化の効果と考えることができ、</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情報発信は継続して実施する必要がある。</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39530" y="4434136"/>
              <a:ext cx="1377000" cy="21761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評価</a:t>
              </a:r>
            </a:p>
          </p:txBody>
        </p:sp>
        <p:sp>
          <p:nvSpPr>
            <p:cNvPr id="6" name="二等辺三角形 5"/>
            <p:cNvSpPr/>
            <p:nvPr/>
          </p:nvSpPr>
          <p:spPr>
            <a:xfrm rot="10800000">
              <a:off x="2404654" y="4447850"/>
              <a:ext cx="4157005" cy="126959"/>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0" name="正方形/長方形 19"/>
            <p:cNvSpPr/>
            <p:nvPr/>
          </p:nvSpPr>
          <p:spPr>
            <a:xfrm>
              <a:off x="259816" y="3833728"/>
              <a:ext cx="4320000" cy="513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製品イメージの向上を図り、販路拡大につなげるため、ロゴマークを適正かつ効果的に活用し、製品とともに認知度向上に努める。</a:t>
              </a:r>
            </a:p>
          </p:txBody>
        </p:sp>
        <p:sp>
          <p:nvSpPr>
            <p:cNvPr id="22" name="正方形/長方形 21"/>
            <p:cNvSpPr/>
            <p:nvPr/>
          </p:nvSpPr>
          <p:spPr>
            <a:xfrm>
              <a:off x="4769279" y="3826778"/>
              <a:ext cx="4185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出店などで施設にロゴマークの承知を促進、こさえたんへの出品にはロゴマークの申請は必須としている。（</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年９月現在で</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事業所）</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255641" y="3734276"/>
              <a:ext cx="2340000" cy="200219"/>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7-3</a:t>
              </a:r>
              <a:r>
                <a:rPr kumimoji="1" lang="ja-JP" altLang="en-US" sz="97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「こさえたんロゴマーク」の認知度向上</a:t>
              </a:r>
            </a:p>
          </p:txBody>
        </p:sp>
        <p:sp>
          <p:nvSpPr>
            <p:cNvPr id="26" name="ホームベース 25"/>
            <p:cNvSpPr/>
            <p:nvPr/>
          </p:nvSpPr>
          <p:spPr>
            <a:xfrm>
              <a:off x="4588280" y="3833728"/>
              <a:ext cx="135000" cy="513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34" name="テキスト ボックス 33"/>
          <p:cNvSpPr txBox="1"/>
          <p:nvPr/>
        </p:nvSpPr>
        <p:spPr>
          <a:xfrm>
            <a:off x="0" y="-14865"/>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lvl="0" algn="ctr" defTabSz="914400">
              <a:lnSpc>
                <a:spcPct val="150000"/>
              </a:lnSpc>
              <a:defRPr/>
            </a:pP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Ⅴ-3</a:t>
            </a:r>
            <a:r>
              <a:rPr kumimoji="1"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工賃</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向上計画支援事業の進捗と</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評価</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32</a:t>
            </a:fld>
            <a:endParaRPr kumimoji="1" lang="ja-JP" altLang="en-US"/>
          </a:p>
        </p:txBody>
      </p:sp>
    </p:spTree>
    <p:extLst>
      <p:ext uri="{BB962C8B-B14F-4D97-AF65-F5344CB8AC3E}">
        <p14:creationId xmlns:p14="http://schemas.microsoft.com/office/powerpoint/2010/main" val="26209296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616501768"/>
              </p:ext>
            </p:extLst>
          </p:nvPr>
        </p:nvGraphicFramePr>
        <p:xfrm>
          <a:off x="174811" y="443765"/>
          <a:ext cx="4424082" cy="6346996"/>
        </p:xfrm>
        <a:graphic>
          <a:graphicData uri="http://schemas.openxmlformats.org/drawingml/2006/table">
            <a:tbl>
              <a:tblPr/>
              <a:tblGrid>
                <a:gridCol w="65519">
                  <a:extLst>
                    <a:ext uri="{9D8B030D-6E8A-4147-A177-3AD203B41FA5}">
                      <a16:colId xmlns:a16="http://schemas.microsoft.com/office/drawing/2014/main" val="3075640617"/>
                    </a:ext>
                  </a:extLst>
                </a:gridCol>
                <a:gridCol w="820609">
                  <a:extLst>
                    <a:ext uri="{9D8B030D-6E8A-4147-A177-3AD203B41FA5}">
                      <a16:colId xmlns:a16="http://schemas.microsoft.com/office/drawing/2014/main" val="1494650156"/>
                    </a:ext>
                  </a:extLst>
                </a:gridCol>
                <a:gridCol w="694487">
                  <a:extLst>
                    <a:ext uri="{9D8B030D-6E8A-4147-A177-3AD203B41FA5}">
                      <a16:colId xmlns:a16="http://schemas.microsoft.com/office/drawing/2014/main" val="4157547804"/>
                    </a:ext>
                  </a:extLst>
                </a:gridCol>
                <a:gridCol w="694487">
                  <a:extLst>
                    <a:ext uri="{9D8B030D-6E8A-4147-A177-3AD203B41FA5}">
                      <a16:colId xmlns:a16="http://schemas.microsoft.com/office/drawing/2014/main" val="2870779506"/>
                    </a:ext>
                  </a:extLst>
                </a:gridCol>
                <a:gridCol w="694487">
                  <a:extLst>
                    <a:ext uri="{9D8B030D-6E8A-4147-A177-3AD203B41FA5}">
                      <a16:colId xmlns:a16="http://schemas.microsoft.com/office/drawing/2014/main" val="3913260387"/>
                    </a:ext>
                  </a:extLst>
                </a:gridCol>
                <a:gridCol w="694487">
                  <a:extLst>
                    <a:ext uri="{9D8B030D-6E8A-4147-A177-3AD203B41FA5}">
                      <a16:colId xmlns:a16="http://schemas.microsoft.com/office/drawing/2014/main" val="2994557787"/>
                    </a:ext>
                  </a:extLst>
                </a:gridCol>
                <a:gridCol w="694487">
                  <a:extLst>
                    <a:ext uri="{9D8B030D-6E8A-4147-A177-3AD203B41FA5}">
                      <a16:colId xmlns:a16="http://schemas.microsoft.com/office/drawing/2014/main" val="2037433114"/>
                    </a:ext>
                  </a:extLst>
                </a:gridCol>
                <a:gridCol w="65519">
                  <a:extLst>
                    <a:ext uri="{9D8B030D-6E8A-4147-A177-3AD203B41FA5}">
                      <a16:colId xmlns:a16="http://schemas.microsoft.com/office/drawing/2014/main" val="2775378522"/>
                    </a:ext>
                  </a:extLst>
                </a:gridCol>
              </a:tblGrid>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（様式）</a:t>
                      </a: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2927043043"/>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gridSpan="6">
                  <a:txBody>
                    <a:bodyPr/>
                    <a:lstStyle/>
                    <a:p>
                      <a:pPr algn="ctr" fontAlgn="ctr"/>
                      <a:r>
                        <a:rPr lang="ja-JP" altLang="en-US" sz="700" b="1" i="0" u="none" strike="noStrike" dirty="0">
                          <a:solidFill>
                            <a:srgbClr val="000000"/>
                          </a:solidFill>
                          <a:effectLst/>
                          <a:latin typeface="HG丸ｺﾞｼｯｸM-PRO" panose="020F0600000000000000" pitchFamily="50" charset="-128"/>
                          <a:ea typeface="HG丸ｺﾞｼｯｸM-PRO" panose="020F0600000000000000" pitchFamily="50" charset="-128"/>
                        </a:rPr>
                        <a:t>工賃引上げ計画シート</a:t>
                      </a:r>
                    </a:p>
                  </a:txBody>
                  <a:tcPr marL="3259" marR="3259" marT="325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4197146547"/>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提出日</a:t>
                      </a:r>
                    </a:p>
                  </a:txBody>
                  <a:tcPr marL="3259" marR="3259" marT="3259" marB="0" anchor="ctr">
                    <a:lnL>
                      <a:noFill/>
                    </a:lnL>
                    <a:lnR>
                      <a:noFill/>
                    </a:lnR>
                    <a:lnT>
                      <a:noFill/>
                    </a:lnT>
                    <a:lnB>
                      <a:noFill/>
                    </a:lnB>
                  </a:tcPr>
                </a:tc>
                <a:tc gridSpan="2">
                  <a:txBody>
                    <a:bodyPr/>
                    <a:lstStyle/>
                    <a:p>
                      <a:pPr algn="ctr"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令和　　　　年　　　月　　　日　</a:t>
                      </a:r>
                    </a:p>
                  </a:txBody>
                  <a:tcPr marL="3259" marR="3259" marT="3259"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2204114517"/>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記入者名</a:t>
                      </a:r>
                    </a:p>
                  </a:txBody>
                  <a:tcPr marL="3259" marR="3259" marT="3259" marB="0" anchor="ctr">
                    <a:lnL>
                      <a:noFill/>
                    </a:lnL>
                    <a:lnR>
                      <a:noFill/>
                    </a:lnR>
                    <a:lnT>
                      <a:noFill/>
                    </a:lnT>
                    <a:lnB>
                      <a:noFill/>
                    </a:lnB>
                  </a:tcPr>
                </a:tc>
                <a:tc gridSpan="2">
                  <a:txBody>
                    <a:bodyPr/>
                    <a:lstStyle/>
                    <a:p>
                      <a:pPr algn="ctr"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2528689802"/>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gridSpan="6">
                  <a:txBody>
                    <a:bodyPr/>
                    <a:lstStyle/>
                    <a:p>
                      <a:pPr algn="l"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１</a:t>
                      </a:r>
                      <a:r>
                        <a:rPr lang="en-US" altLang="ja-JP" sz="300" b="1" i="0" u="none" strike="noStrike">
                          <a:solidFill>
                            <a:srgbClr val="000000"/>
                          </a:solidFill>
                          <a:effectLst/>
                          <a:latin typeface="HG丸ｺﾞｼｯｸM-PRO" panose="020F0600000000000000" pitchFamily="50" charset="-128"/>
                          <a:ea typeface="HG丸ｺﾞｼｯｸM-PRO" panose="020F0600000000000000" pitchFamily="50" charset="-128"/>
                        </a:rPr>
                        <a:t>-</a:t>
                      </a: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１．事業所の概要</a:t>
                      </a:r>
                    </a:p>
                  </a:txBody>
                  <a:tcPr marL="3259" marR="3259" marT="3259"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1284156290"/>
                  </a:ext>
                </a:extLst>
              </a:tr>
              <a:tr h="223927">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事業所の報酬体制</a:t>
                      </a:r>
                      <a:b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（①または②を選択してください。）</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D9D9"/>
                    </a:solidFill>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16564452"/>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法人名</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518546"/>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事業所番号</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81128153"/>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事業所名</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06974362"/>
                  </a:ext>
                </a:extLst>
              </a:tr>
              <a:tr h="113334">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300" b="1"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r>
                        <a:rPr lang="en-US" altLang="ja-JP" sz="300" b="1"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77525334"/>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事業所長名</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48104697"/>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事業所住所</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b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br>
                      <a:endPar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16861146"/>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580314261"/>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連絡先</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300" b="1" i="0" u="none" strike="noStrike">
                          <a:solidFill>
                            <a:srgbClr val="000000"/>
                          </a:solidFill>
                          <a:effectLst/>
                          <a:latin typeface="ＭＳ Ｐゴシック" panose="020B0600070205080204" pitchFamily="50" charset="-128"/>
                          <a:ea typeface="ＭＳ Ｐゴシック" panose="020B0600070205080204" pitchFamily="50" charset="-128"/>
                        </a:rPr>
                        <a:t>TEL</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4">
                  <a:txBody>
                    <a:bodyPr/>
                    <a:lstStyle/>
                    <a:p>
                      <a:pPr algn="ctr"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60805335"/>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en-US" sz="300" b="1" i="0" u="none" strike="noStrike">
                          <a:solidFill>
                            <a:srgbClr val="000000"/>
                          </a:solidFill>
                          <a:effectLst/>
                          <a:latin typeface="ＭＳ Ｐゴシック" panose="020B0600070205080204" pitchFamily="50" charset="-128"/>
                          <a:ea typeface="ＭＳ Ｐゴシック" panose="020B0600070205080204" pitchFamily="50" charset="-128"/>
                        </a:rPr>
                        <a:t>FAX</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4">
                  <a:txBody>
                    <a:bodyPr/>
                    <a:lstStyle/>
                    <a:p>
                      <a:pPr algn="ctr"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82546771"/>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en-US" sz="300" b="1" i="0" u="none" strike="noStrike">
                          <a:solidFill>
                            <a:srgbClr val="000000"/>
                          </a:solidFill>
                          <a:effectLst/>
                          <a:latin typeface="ＭＳ Ｐゴシック" panose="020B0600070205080204" pitchFamily="50" charset="-128"/>
                          <a:ea typeface="ＭＳ Ｐゴシック" panose="020B0600070205080204" pitchFamily="50" charset="-128"/>
                        </a:rPr>
                        <a:t>E-mail</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gn="ctr"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67329371"/>
                  </a:ext>
                </a:extLst>
              </a:tr>
              <a:tr h="121254">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2094841399"/>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事業所種別</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就労継続支援</a:t>
                      </a:r>
                      <a:r>
                        <a:rPr 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B</a:t>
                      </a: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型</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就労継続支援</a:t>
                      </a:r>
                      <a:r>
                        <a:rPr 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A</a:t>
                      </a: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型</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生活介護</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地域活動支援センター</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その他（左以外）</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546869232"/>
                  </a:ext>
                </a:extLst>
              </a:tr>
              <a:tr h="223927">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定員数（人）</a:t>
                      </a:r>
                      <a:b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a:t>
                      </a:r>
                      <a:r>
                        <a:rPr lang="en-US" altLang="ja-JP" sz="300" b="1" i="0" u="none" strike="noStrike">
                          <a:solidFill>
                            <a:srgbClr val="000000"/>
                          </a:solidFill>
                          <a:effectLst/>
                          <a:latin typeface="HG丸ｺﾞｼｯｸM-PRO" panose="020F0600000000000000" pitchFamily="50" charset="-128"/>
                          <a:ea typeface="HG丸ｺﾞｼｯｸM-PRO" panose="020F0600000000000000" pitchFamily="50" charset="-128"/>
                        </a:rPr>
                        <a:t>R3.4.1</a:t>
                      </a: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現在または開設日現在）</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18113428"/>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zh-CN"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利用者数（人）</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199430882"/>
                  </a:ext>
                </a:extLst>
              </a:tr>
              <a:tr h="134965">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1990812590"/>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gridSpan="6">
                  <a:txBody>
                    <a:bodyPr/>
                    <a:lstStyle/>
                    <a:p>
                      <a:pPr algn="l"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１</a:t>
                      </a:r>
                      <a:r>
                        <a:rPr lang="en-US" altLang="ja-JP" sz="300" b="1" i="0" u="none" strike="noStrike">
                          <a:solidFill>
                            <a:srgbClr val="000000"/>
                          </a:solidFill>
                          <a:effectLst/>
                          <a:latin typeface="HG丸ｺﾞｼｯｸM-PRO" panose="020F0600000000000000" pitchFamily="50" charset="-128"/>
                          <a:ea typeface="HG丸ｺﾞｼｯｸM-PRO" panose="020F0600000000000000" pitchFamily="50" charset="-128"/>
                        </a:rPr>
                        <a:t>-</a:t>
                      </a: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２．従たる事業所（事業所番号が同じで、一体的かつ独立して設置された事業所）の概要　＊従たる事業所がない場合は記入不要　</a:t>
                      </a:r>
                    </a:p>
                  </a:txBody>
                  <a:tcPr marL="3259" marR="3259" marT="3259"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203264865"/>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事業所名</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ct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9460136"/>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事業所住所</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b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br>
                      <a:endPar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50258836"/>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gridSpan="5">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04151345"/>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ja-JP" altLang="en-US" sz="300" b="1" i="0" u="none" strike="noStrike">
                          <a:solidFill>
                            <a:srgbClr val="000000"/>
                          </a:solidFill>
                          <a:effectLst/>
                          <a:latin typeface="ＭＳ Ｐゴシック" panose="020B0600070205080204" pitchFamily="50" charset="-128"/>
                          <a:ea typeface="ＭＳ Ｐゴシック" panose="020B0600070205080204" pitchFamily="50" charset="-128"/>
                        </a:rPr>
                        <a:t>連絡先</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300" b="1" i="0" u="none" strike="noStrike">
                          <a:solidFill>
                            <a:srgbClr val="000000"/>
                          </a:solidFill>
                          <a:effectLst/>
                          <a:latin typeface="ＭＳ Ｐゴシック" panose="020B0600070205080204" pitchFamily="50" charset="-128"/>
                          <a:ea typeface="ＭＳ Ｐゴシック" panose="020B0600070205080204" pitchFamily="50" charset="-128"/>
                        </a:rPr>
                        <a:t>TEL</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4">
                  <a:txBody>
                    <a:bodyPr/>
                    <a:lstStyle/>
                    <a:p>
                      <a:pPr algn="ctr"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7042317"/>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en-US" sz="300" b="1" i="0" u="none" strike="noStrike">
                          <a:solidFill>
                            <a:srgbClr val="000000"/>
                          </a:solidFill>
                          <a:effectLst/>
                          <a:latin typeface="ＭＳ Ｐゴシック" panose="020B0600070205080204" pitchFamily="50" charset="-128"/>
                          <a:ea typeface="ＭＳ Ｐゴシック" panose="020B0600070205080204" pitchFamily="50" charset="-128"/>
                        </a:rPr>
                        <a:t>FAX</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4">
                  <a:txBody>
                    <a:bodyPr/>
                    <a:lstStyle/>
                    <a:p>
                      <a:pPr algn="ctr"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91140318"/>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en-US" sz="300" b="1" i="0" u="none" strike="noStrike">
                          <a:solidFill>
                            <a:srgbClr val="000000"/>
                          </a:solidFill>
                          <a:effectLst/>
                          <a:latin typeface="ＭＳ Ｐゴシック" panose="020B0600070205080204" pitchFamily="50" charset="-128"/>
                          <a:ea typeface="ＭＳ Ｐゴシック" panose="020B0600070205080204" pitchFamily="50" charset="-128"/>
                        </a:rPr>
                        <a:t>E-mail</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gn="ctr"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93362516"/>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3083434385"/>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事業所種別</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就労継続支援</a:t>
                      </a:r>
                      <a:r>
                        <a:rPr 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B</a:t>
                      </a: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型</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就労継続支援</a:t>
                      </a:r>
                      <a:r>
                        <a:rPr 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A</a:t>
                      </a: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型</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生活介護</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地域活動支援センター</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その他（左以外）</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17632471"/>
                  </a:ext>
                </a:extLst>
              </a:tr>
              <a:tr h="223927">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定員数（人）</a:t>
                      </a:r>
                      <a:b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a:t>
                      </a:r>
                      <a:r>
                        <a:rPr lang="en-US" altLang="ja-JP" sz="300" b="1" i="0" u="none" strike="noStrike">
                          <a:solidFill>
                            <a:srgbClr val="000000"/>
                          </a:solidFill>
                          <a:effectLst/>
                          <a:latin typeface="HG丸ｺﾞｼｯｸM-PRO" panose="020F0600000000000000" pitchFamily="50" charset="-128"/>
                          <a:ea typeface="HG丸ｺﾞｼｯｸM-PRO" panose="020F0600000000000000" pitchFamily="50" charset="-128"/>
                        </a:rPr>
                        <a:t>R3.4.1</a:t>
                      </a:r>
                      <a:r>
                        <a:rPr lang="ja-JP"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現在または開設日現在）</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21171172"/>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zh-CN" altLang="en-US" sz="300" b="1" i="0" u="none" strike="noStrike">
                          <a:solidFill>
                            <a:srgbClr val="000000"/>
                          </a:solidFill>
                          <a:effectLst/>
                          <a:latin typeface="HG丸ｺﾞｼｯｸM-PRO" panose="020F0600000000000000" pitchFamily="50" charset="-128"/>
                          <a:ea typeface="HG丸ｺﾞｼｯｸM-PRO" panose="020F0600000000000000" pitchFamily="50" charset="-128"/>
                        </a:rPr>
                        <a:t>利用者数（人）</a:t>
                      </a:r>
                    </a:p>
                  </a:txBody>
                  <a:tcPr marL="3259" marR="3259" marT="32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259" marR="3259" marT="32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6726572"/>
                  </a:ext>
                </a:extLst>
              </a:tr>
              <a:tr h="196506">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3259" marR="3259" marT="3259" marB="0" anchor="ctr">
                    <a:lnL>
                      <a:noFill/>
                    </a:lnL>
                    <a:lnR>
                      <a:noFill/>
                    </a:lnR>
                    <a:lnT>
                      <a:noFill/>
                    </a:lnT>
                    <a:lnB>
                      <a:noFill/>
                    </a:lnB>
                  </a:tcPr>
                </a:tc>
                <a:extLst>
                  <a:ext uri="{0D108BD9-81ED-4DB2-BD59-A6C34878D82A}">
                    <a16:rowId xmlns:a16="http://schemas.microsoft.com/office/drawing/2014/main" val="4274281541"/>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567202550"/>
              </p:ext>
            </p:extLst>
          </p:nvPr>
        </p:nvGraphicFramePr>
        <p:xfrm>
          <a:off x="4598893" y="380391"/>
          <a:ext cx="4545107" cy="6444512"/>
        </p:xfrm>
        <a:graphic>
          <a:graphicData uri="http://schemas.openxmlformats.org/drawingml/2006/table">
            <a:tbl>
              <a:tblPr/>
              <a:tblGrid>
                <a:gridCol w="857342">
                  <a:extLst>
                    <a:ext uri="{9D8B030D-6E8A-4147-A177-3AD203B41FA5}">
                      <a16:colId xmlns:a16="http://schemas.microsoft.com/office/drawing/2014/main" val="3746296156"/>
                    </a:ext>
                  </a:extLst>
                </a:gridCol>
                <a:gridCol w="723863">
                  <a:extLst>
                    <a:ext uri="{9D8B030D-6E8A-4147-A177-3AD203B41FA5}">
                      <a16:colId xmlns:a16="http://schemas.microsoft.com/office/drawing/2014/main" val="162254669"/>
                    </a:ext>
                  </a:extLst>
                </a:gridCol>
                <a:gridCol w="723863">
                  <a:extLst>
                    <a:ext uri="{9D8B030D-6E8A-4147-A177-3AD203B41FA5}">
                      <a16:colId xmlns:a16="http://schemas.microsoft.com/office/drawing/2014/main" val="1809527754"/>
                    </a:ext>
                  </a:extLst>
                </a:gridCol>
                <a:gridCol w="723863">
                  <a:extLst>
                    <a:ext uri="{9D8B030D-6E8A-4147-A177-3AD203B41FA5}">
                      <a16:colId xmlns:a16="http://schemas.microsoft.com/office/drawing/2014/main" val="699143331"/>
                    </a:ext>
                  </a:extLst>
                </a:gridCol>
                <a:gridCol w="723863">
                  <a:extLst>
                    <a:ext uri="{9D8B030D-6E8A-4147-A177-3AD203B41FA5}">
                      <a16:colId xmlns:a16="http://schemas.microsoft.com/office/drawing/2014/main" val="2362878557"/>
                    </a:ext>
                  </a:extLst>
                </a:gridCol>
                <a:gridCol w="723863">
                  <a:extLst>
                    <a:ext uri="{9D8B030D-6E8A-4147-A177-3AD203B41FA5}">
                      <a16:colId xmlns:a16="http://schemas.microsoft.com/office/drawing/2014/main" val="4239238754"/>
                    </a:ext>
                  </a:extLst>
                </a:gridCol>
                <a:gridCol w="68450">
                  <a:extLst>
                    <a:ext uri="{9D8B030D-6E8A-4147-A177-3AD203B41FA5}">
                      <a16:colId xmlns:a16="http://schemas.microsoft.com/office/drawing/2014/main" val="3867045548"/>
                    </a:ext>
                  </a:extLst>
                </a:gridCol>
              </a:tblGrid>
              <a:tr h="136530">
                <a:tc gridSpan="6">
                  <a:txBody>
                    <a:bodyPr/>
                    <a:lstStyle/>
                    <a:p>
                      <a:pPr algn="l"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２．工賃の現状と引き上げ目標　</a:t>
                      </a:r>
                    </a:p>
                  </a:txBody>
                  <a:tcPr marL="2299" marR="2299" marT="2299"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a:noFill/>
                    </a:lnB>
                  </a:tcPr>
                </a:tc>
                <a:extLst>
                  <a:ext uri="{0D108BD9-81ED-4DB2-BD59-A6C34878D82A}">
                    <a16:rowId xmlns:a16="http://schemas.microsoft.com/office/drawing/2014/main" val="3964621118"/>
                  </a:ext>
                </a:extLst>
              </a:tr>
              <a:tr h="136530">
                <a:tc row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工賃向上に向けた</a:t>
                      </a:r>
                      <a:b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基本的な考え方</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gridSpan="5">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296598833"/>
                  </a:ext>
                </a:extLst>
              </a:tr>
              <a:tr h="136530">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36565501"/>
                  </a:ext>
                </a:extLst>
              </a:tr>
              <a:tr h="68371">
                <a:tc>
                  <a:txBody>
                    <a:bodyPr/>
                    <a:lstStyle/>
                    <a:p>
                      <a:pPr algn="l" fontAlgn="ctr"/>
                      <a:endPar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a:noFill/>
                    </a:lnB>
                  </a:tcPr>
                </a:tc>
                <a:extLst>
                  <a:ext uri="{0D108BD9-81ED-4DB2-BD59-A6C34878D82A}">
                    <a16:rowId xmlns:a16="http://schemas.microsoft.com/office/drawing/2014/main" val="2083080012"/>
                  </a:ext>
                </a:extLst>
              </a:tr>
              <a:tr h="136530">
                <a:tc grid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a:txBody>
                    <a:bodyPr/>
                    <a:lstStyle/>
                    <a:p>
                      <a:pPr algn="ctr" fontAlgn="ct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令和２年度　実績</a:t>
                      </a:r>
                    </a:p>
                  </a:txBody>
                  <a:tcPr marL="2299" marR="2299" marT="229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令和３年度　目標</a:t>
                      </a:r>
                    </a:p>
                  </a:txBody>
                  <a:tcPr marL="2299" marR="2299" marT="229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令和４年度　目標</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令和５年度　目標</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44571306"/>
                  </a:ext>
                </a:extLst>
              </a:tr>
              <a:tr h="136530">
                <a:tc gridSpan="2">
                  <a:txBody>
                    <a:bodyPr/>
                    <a:lstStyle/>
                    <a:p>
                      <a:pPr algn="ctr" fontAlgn="ct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売上総額（円）</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89853877"/>
                  </a:ext>
                </a:extLst>
              </a:tr>
              <a:tr h="136530">
                <a:tc gridSpan="2">
                  <a:txBody>
                    <a:bodyPr/>
                    <a:lstStyle/>
                    <a:p>
                      <a:pPr algn="ctr" fontAlgn="ct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工賃支払総額（円）　①</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24881574"/>
                  </a:ext>
                </a:extLst>
              </a:tr>
              <a:tr h="136530">
                <a:tc row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月　額</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のべ人数（人）　②</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85659712"/>
                  </a:ext>
                </a:extLst>
              </a:tr>
              <a:tr h="136530">
                <a:tc vMerge="1">
                  <a:txBody>
                    <a:bodyPr/>
                    <a:lstStyle/>
                    <a:p>
                      <a:endParaRPr kumimoji="1" lang="ja-JP" altLang="en-US"/>
                    </a:p>
                  </a:txBody>
                  <a:tcPr/>
                </a:tc>
                <a:tc>
                  <a:txBody>
                    <a:bodyPr/>
                    <a:lstStyle/>
                    <a:p>
                      <a:pPr algn="ctr" fontAlgn="ct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平均工賃額（①</a:t>
                      </a:r>
                      <a:r>
                        <a:rPr lang="en-US" altLang="zh-TW" sz="200" b="1" i="0" u="none" strike="noStrike">
                          <a:solidFill>
                            <a:srgbClr val="000000"/>
                          </a:solidFill>
                          <a:effectLst/>
                          <a:latin typeface="HG丸ｺﾞｼｯｸM-PRO" panose="020F0600000000000000" pitchFamily="50" charset="-128"/>
                          <a:ea typeface="HG丸ｺﾞｼｯｸM-PRO" panose="020F0600000000000000" pitchFamily="50" charset="-128"/>
                        </a:rPr>
                        <a:t>÷②</a:t>
                      </a: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#DIV/0!</a:t>
                      </a:r>
                    </a:p>
                  </a:txBody>
                  <a:tcPr marL="2299" marR="2299" marT="229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#DIV/0!</a:t>
                      </a:r>
                    </a:p>
                  </a:txBody>
                  <a:tcPr marL="2299" marR="2299" marT="229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#DIV/0!</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#DIV/0!</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78046213"/>
                  </a:ext>
                </a:extLst>
              </a:tr>
              <a:tr h="136530">
                <a:tc row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時間額</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のべ人数（人）　③</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33747203"/>
                  </a:ext>
                </a:extLst>
              </a:tr>
              <a:tr h="136530">
                <a:tc vMerge="1">
                  <a:txBody>
                    <a:bodyPr/>
                    <a:lstStyle/>
                    <a:p>
                      <a:endParaRPr kumimoji="1" lang="ja-JP" altLang="en-US"/>
                    </a:p>
                  </a:txBody>
                  <a:tcPr/>
                </a:tc>
                <a:tc>
                  <a:txBody>
                    <a:bodyPr/>
                    <a:lstStyle/>
                    <a:p>
                      <a:pPr algn="ctr" fontAlgn="ct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平均工賃額（①</a:t>
                      </a:r>
                      <a:r>
                        <a:rPr lang="en-US" altLang="zh-TW" sz="200" b="1" i="0" u="none" strike="noStrike">
                          <a:solidFill>
                            <a:srgbClr val="000000"/>
                          </a:solidFill>
                          <a:effectLst/>
                          <a:latin typeface="HG丸ｺﾞｼｯｸM-PRO" panose="020F0600000000000000" pitchFamily="50" charset="-128"/>
                          <a:ea typeface="HG丸ｺﾞｼｯｸM-PRO" panose="020F0600000000000000" pitchFamily="50" charset="-128"/>
                        </a:rPr>
                        <a:t>÷③</a:t>
                      </a:r>
                      <a:r>
                        <a:rPr lang="zh-TW"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#DIV/0!</a:t>
                      </a:r>
                    </a:p>
                  </a:txBody>
                  <a:tcPr marL="2299" marR="2299" marT="229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#DIV/0!</a:t>
                      </a:r>
                    </a:p>
                  </a:txBody>
                  <a:tcPr marL="2299" marR="2299" marT="229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#DIV/0!</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#DIV/0!</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26108915"/>
                  </a:ext>
                </a:extLst>
              </a:tr>
              <a:tr h="136530">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a:noFill/>
                    </a:lnB>
                  </a:tcPr>
                </a:tc>
                <a:extLst>
                  <a:ext uri="{0D108BD9-81ED-4DB2-BD59-A6C34878D82A}">
                    <a16:rowId xmlns:a16="http://schemas.microsoft.com/office/drawing/2014/main" val="1140996450"/>
                  </a:ext>
                </a:extLst>
              </a:tr>
              <a:tr h="136530">
                <a:tc gridSpan="6">
                  <a:txBody>
                    <a:bodyPr/>
                    <a:lstStyle/>
                    <a:p>
                      <a:pPr algn="l"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３．作業内容</a:t>
                      </a:r>
                    </a:p>
                  </a:txBody>
                  <a:tcPr marL="2299" marR="2299" marT="2299"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a:noFill/>
                    </a:lnB>
                  </a:tcPr>
                </a:tc>
                <a:extLst>
                  <a:ext uri="{0D108BD9-81ED-4DB2-BD59-A6C34878D82A}">
                    <a16:rowId xmlns:a16="http://schemas.microsoft.com/office/drawing/2014/main" val="1565555595"/>
                  </a:ext>
                </a:extLst>
              </a:tr>
              <a:tr h="136530">
                <a:tc grid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作業名</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grid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作業の内容・主な取引先や販売方法など</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grid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課題と方向性</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27480765"/>
                  </a:ext>
                </a:extLst>
              </a:tr>
              <a:tr h="136530">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分類コード（下記参照）</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gridSpan="2">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03746996"/>
                  </a:ext>
                </a:extLst>
              </a:tr>
              <a:tr h="363657">
                <a:tc gridSpan="2">
                  <a:txBody>
                    <a:bodyPr/>
                    <a:lstStyle/>
                    <a:p>
                      <a:pPr algn="l"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81413268"/>
                  </a:ext>
                </a:extLst>
              </a:tr>
              <a:tr h="139705">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作業分類コード（下記参照）</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gridSpan="2">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90859591"/>
                  </a:ext>
                </a:extLst>
              </a:tr>
              <a:tr h="363657">
                <a:tc gridSpan="2">
                  <a:txBody>
                    <a:bodyPr/>
                    <a:lstStyle/>
                    <a:p>
                      <a:pPr algn="l"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7602774"/>
                  </a:ext>
                </a:extLst>
              </a:tr>
              <a:tr h="157273">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作業分類コード（下記参照）</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gridSpan="2">
                  <a:txBody>
                    <a:bodyPr/>
                    <a:lstStyle/>
                    <a:p>
                      <a:pPr algn="l" fontAlgn="ctr"/>
                      <a:r>
                        <a:rPr lang="ja-JP" altLang="en-US" sz="3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24321146"/>
                  </a:ext>
                </a:extLst>
              </a:tr>
              <a:tr h="363657">
                <a:tc gridSpan="2">
                  <a:txBody>
                    <a:bodyPr/>
                    <a:lstStyle/>
                    <a:p>
                      <a:pPr algn="l" fontAlgn="ctr"/>
                      <a:r>
                        <a:rPr lang="ja-JP" altLang="en-US" sz="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65000802"/>
                  </a:ext>
                </a:extLst>
              </a:tr>
              <a:tr h="157273">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作業分類コード（下記参照）</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gridSpan="2">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53425975"/>
                  </a:ext>
                </a:extLst>
              </a:tr>
              <a:tr h="365986">
                <a:tc gridSpan="2">
                  <a:txBody>
                    <a:bodyPr/>
                    <a:lstStyle/>
                    <a:p>
                      <a:pPr algn="l"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27759625"/>
                  </a:ext>
                </a:extLst>
              </a:tr>
              <a:tr h="157273">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作業分類コード（下記参照）</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gridSpan="2">
                  <a:txBody>
                    <a:bodyPr/>
                    <a:lstStyle/>
                    <a:p>
                      <a:pPr algn="l" fontAlgn="ctr"/>
                      <a:r>
                        <a:rPr lang="ja-JP" altLang="en-US" sz="3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299" marR="2299" marT="22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63675832"/>
                  </a:ext>
                </a:extLst>
              </a:tr>
              <a:tr h="363657">
                <a:tc gridSpan="2">
                  <a:txBody>
                    <a:bodyPr/>
                    <a:lstStyle/>
                    <a:p>
                      <a:pPr algn="l" fontAlgn="ctr"/>
                      <a:r>
                        <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01509522"/>
                  </a:ext>
                </a:extLst>
              </a:tr>
              <a:tr h="53977">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a:noFill/>
                    </a:lnB>
                  </a:tcPr>
                </a:tc>
                <a:extLst>
                  <a:ext uri="{0D108BD9-81ED-4DB2-BD59-A6C34878D82A}">
                    <a16:rowId xmlns:a16="http://schemas.microsoft.com/office/drawing/2014/main" val="2935295085"/>
                  </a:ext>
                </a:extLst>
              </a:tr>
              <a:tr h="86575">
                <a:tc>
                  <a:txBody>
                    <a:bodyPr/>
                    <a:lstStyle/>
                    <a:p>
                      <a:pPr algn="l" fontAlgn="ctr"/>
                      <a:r>
                        <a:rPr lang="ja-JP" altLang="en-US" sz="200" b="1" i="0" u="none" strike="noStrike">
                          <a:solidFill>
                            <a:srgbClr val="000000"/>
                          </a:solidFill>
                          <a:effectLst/>
                          <a:latin typeface="HG丸ｺﾞｼｯｸM-PRO" panose="020F0600000000000000" pitchFamily="50" charset="-128"/>
                          <a:ea typeface="HG丸ｺﾞｼｯｸM-PRO" panose="020F0600000000000000" pitchFamily="50" charset="-128"/>
                        </a:rPr>
                        <a:t>作業分類コード</a:t>
                      </a:r>
                    </a:p>
                  </a:txBody>
                  <a:tcPr marL="2299" marR="2299" marT="229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a:noFill/>
                    </a:lnL>
                    <a:lnR>
                      <a:noFill/>
                    </a:lnR>
                    <a:lnT>
                      <a:noFill/>
                    </a:lnT>
                    <a:lnB>
                      <a:noFill/>
                    </a:lnB>
                  </a:tcPr>
                </a:tc>
                <a:extLst>
                  <a:ext uri="{0D108BD9-81ED-4DB2-BD59-A6C34878D82A}">
                    <a16:rowId xmlns:a16="http://schemas.microsoft.com/office/drawing/2014/main" val="2296479780"/>
                  </a:ext>
                </a:extLst>
              </a:tr>
              <a:tr h="0">
                <a:tc gridSpan="2">
                  <a:txBody>
                    <a:bodyPr/>
                    <a:lstStyle/>
                    <a:p>
                      <a:pPr algn="l" fontAlgn="b"/>
                      <a:r>
                        <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rPr>
                        <a:t>一般加工食品</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rPr>
                        <a:t>繊維・皮革・木工製品</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b"/>
                      <a:r>
                        <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その他の雑貨製品</a:t>
                      </a:r>
                    </a:p>
                  </a:txBody>
                  <a:tcPr marL="2299" marR="2299" marT="22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57500235"/>
                  </a:ext>
                </a:extLst>
              </a:tr>
              <a:tr h="511194">
                <a:tc gridSpan="2">
                  <a:txBody>
                    <a:bodyPr/>
                    <a:lstStyle/>
                    <a:p>
                      <a:pPr algn="l" fontAlgn="t"/>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１．パン・ラスク</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２．菓子（クッキー・ケーキ等）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３．麺類（うどん・そば等）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４．豆加工品（豆腐・納豆等）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５．飲料（ジュース・お茶等）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６．弁当・惣菜</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７．だし・調味料</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８．その他加工</a:t>
                      </a:r>
                      <a:r>
                        <a:rPr lang="ja-JP" altLang="en-US" sz="4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食品</a:t>
                      </a:r>
                      <a:endParaRPr lang="ja-JP" altLang="en-US" sz="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t"/>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9</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刺繍・染物加工品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10</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衣料品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11</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その他繊維製品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12</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皮革製品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13</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木製玩具（おもちゃ・パズル等）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14</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木製事務用品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15</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その他の木工</a:t>
                      </a:r>
                      <a:r>
                        <a:rPr lang="ja-JP" altLang="en-US" sz="4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製品</a:t>
                      </a:r>
                      <a:endPar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16</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紙製品（便箋・はがき等）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17</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陶磁器（皿・花瓶等）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18</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金属製品（玩具・雑貨等）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19</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石鹸・洗剤</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20</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たわし・台所用品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21</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芳香・消臭製品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22</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文具・事務用品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23</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雑貨・アクセサリー</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24</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その他雑貨・日用品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endPar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04487270"/>
                  </a:ext>
                </a:extLst>
              </a:tr>
              <a:tr h="66323">
                <a:tc gridSpan="2">
                  <a:txBody>
                    <a:bodyPr/>
                    <a:lstStyle/>
                    <a:p>
                      <a:pPr algn="l" fontAlgn="b"/>
                      <a:r>
                        <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rPr>
                        <a:t>農産品</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ギフト</a:t>
                      </a:r>
                      <a:endPar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b"/>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その他商品</a:t>
                      </a:r>
                    </a:p>
                  </a:txBody>
                  <a:tcPr marL="2299" marR="2299" marT="22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79391501"/>
                  </a:ext>
                </a:extLst>
              </a:tr>
              <a:tr h="257184">
                <a:tc gridSpan="2">
                  <a:txBody>
                    <a:bodyPr/>
                    <a:lstStyle/>
                    <a:p>
                      <a:pPr algn="l" fontAlgn="t"/>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25</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花卉類（花苗・園芸等）</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26</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果実類</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27</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野菜類（芋類・きのこ類含む）</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28</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穀物類（米・小麦・大豆等</a:t>
                      </a:r>
                      <a:r>
                        <a:rPr lang="ja-JP" altLang="en-US" sz="4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endParaRPr lang="ja-JP" altLang="en-US" sz="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t"/>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29</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贈答品</a:t>
                      </a:r>
                      <a:b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30</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記念品</a:t>
                      </a:r>
                      <a:b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31</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セット品</a:t>
                      </a:r>
                      <a:endPar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t"/>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32</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その他商品</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endPar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43762764"/>
                  </a:ext>
                </a:extLst>
              </a:tr>
              <a:tr h="66323">
                <a:tc gridSpan="2">
                  <a:txBody>
                    <a:bodyPr/>
                    <a:lstStyle/>
                    <a:p>
                      <a:pPr algn="l" fontAlgn="b"/>
                      <a:r>
                        <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rPr>
                        <a:t>一般作業</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清掃・造園・クリーニング</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b"/>
                      <a:r>
                        <a:rPr lang="ja-JP" altLang="en-US" sz="500" b="0" i="0" u="none" strike="noStrike">
                          <a:solidFill>
                            <a:srgbClr val="000000"/>
                          </a:solidFill>
                          <a:effectLst/>
                          <a:latin typeface="HG丸ｺﾞｼｯｸM-PRO" panose="020F0600000000000000" pitchFamily="50" charset="-128"/>
                          <a:ea typeface="HG丸ｺﾞｼｯｸM-PRO" panose="020F0600000000000000" pitchFamily="50" charset="-128"/>
                        </a:rPr>
                        <a:t>データ管理</a:t>
                      </a:r>
                    </a:p>
                  </a:txBody>
                  <a:tcPr marL="2299" marR="2299" marT="22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87284263"/>
                  </a:ext>
                </a:extLst>
              </a:tr>
              <a:tr h="460392">
                <a:tc gridSpan="2">
                  <a:txBody>
                    <a:bodyPr/>
                    <a:lstStyle/>
                    <a:p>
                      <a:pPr algn="l" fontAlgn="t"/>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33</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箱折り</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34</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小分け・袋詰め作業</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35</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加工・組立作業</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36</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検品作業</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37</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印刷</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38</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ＤＭ封入・配布作業</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39</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その他一般作業</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40</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穀物類（米・小麦・大豆等</a:t>
                      </a:r>
                      <a:r>
                        <a:rPr lang="ja-JP" altLang="en-US" sz="4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endPar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t"/>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41</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建物の清掃</a:t>
                      </a:r>
                      <a:b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42</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公園等の清掃</a:t>
                      </a:r>
                      <a:b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43</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草刈り作業</a:t>
                      </a:r>
                      <a:b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44</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造園作業</a:t>
                      </a:r>
                      <a:b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45</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クリーニング</a:t>
                      </a:r>
                      <a:b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46</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リネンサプライ</a:t>
                      </a:r>
                      <a:b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47</a:t>
                      </a:r>
                      <a:r>
                        <a:rPr lang="ja-JP" altLang="en-US" sz="5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5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a:t>
                      </a:r>
                      <a:r>
                        <a:rPr lang="ja-JP" altLang="en-US" sz="5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クリーニング</a:t>
                      </a:r>
                      <a:endPar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t"/>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48</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各種データ入力作業</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49</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画像データ加工作業</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50</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出版・印刷物のデータ校正</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51</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ＷＥＢ作成</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52</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テープ起こし</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53</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その他データ管理業務</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endPar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8321540"/>
                  </a:ext>
                </a:extLst>
              </a:tr>
              <a:tr h="66323">
                <a:tc gridSpan="2">
                  <a:txBody>
                    <a:bodyPr/>
                    <a:lstStyle/>
                    <a:p>
                      <a:pPr algn="l" fontAlgn="b"/>
                      <a:r>
                        <a:rPr lang="ja-JP" altLang="en-US" sz="300" b="0" i="0" u="none" strike="noStrike" dirty="0">
                          <a:solidFill>
                            <a:srgbClr val="000000"/>
                          </a:solidFill>
                          <a:effectLst/>
                          <a:latin typeface="HG丸ｺﾞｼｯｸM-PRO" panose="020F0600000000000000" pitchFamily="50" charset="-128"/>
                          <a:ea typeface="HG丸ｺﾞｼｯｸM-PRO" panose="020F0600000000000000" pitchFamily="50" charset="-128"/>
                        </a:rPr>
                        <a:t>製品加工</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その他作業</a:t>
                      </a:r>
                    </a:p>
                  </a:txBody>
                  <a:tcPr marL="2299" marR="2299" marT="22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b"/>
                      <a:r>
                        <a:rPr lang="ja-JP" altLang="en-US" sz="3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2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40017024"/>
                  </a:ext>
                </a:extLst>
              </a:tr>
              <a:tr h="215909">
                <a:tc gridSpan="2">
                  <a:txBody>
                    <a:bodyPr/>
                    <a:lstStyle/>
                    <a:p>
                      <a:pPr algn="l" fontAlgn="t"/>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54</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刺繍加工</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55</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縫製加工</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56</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その他製品</a:t>
                      </a:r>
                      <a:r>
                        <a:rPr lang="ja-JP" altLang="en-US" sz="4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加工</a:t>
                      </a:r>
                      <a:endPar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t"/>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57</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資源回収・リサイクル</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ja-JP"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58</a:t>
                      </a:r>
                      <a:r>
                        <a:rPr lang="ja-JP" altLang="en-US" sz="400" b="0" i="0" u="none" strike="noStrike" dirty="0" err="1">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その他作業</a:t>
                      </a:r>
                      <a:br>
                        <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endParaRPr lang="ja-JP" altLang="en-US" sz="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t"/>
                      <a:r>
                        <a:rPr lang="ja-JP" altLang="en-US" sz="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2299" marR="2299" marT="229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2299" marR="2299" marT="2299"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72901856"/>
                  </a:ext>
                </a:extLst>
              </a:tr>
            </a:tbl>
          </a:graphicData>
        </a:graphic>
      </p:graphicFrame>
      <p:sp>
        <p:nvSpPr>
          <p:cNvPr id="6" name="テキスト ボックス 5"/>
          <p:cNvSpPr txBox="1"/>
          <p:nvPr/>
        </p:nvSpPr>
        <p:spPr>
          <a:xfrm>
            <a:off x="0" y="-14865"/>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lvl="0" algn="ctr" defTabSz="914400">
              <a:lnSpc>
                <a:spcPct val="150000"/>
              </a:lnSpc>
              <a:defRPr/>
            </a:pPr>
            <a:r>
              <a:rPr kumimoji="1" lang="en-US" altLang="ja-JP" sz="1600" b="1" dirty="0">
                <a:solidFill>
                  <a:prstClr val="white"/>
                </a:solidFill>
                <a:latin typeface="UD デジタル 教科書体 NP-R" panose="02020400000000000000" pitchFamily="18" charset="-128"/>
                <a:ea typeface="UD デジタル 教科書体 NP-R" panose="02020400000000000000" pitchFamily="18" charset="-128"/>
              </a:rPr>
              <a:t>Ⅴ</a:t>
            </a: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-3</a:t>
            </a:r>
            <a:r>
              <a:rPr kumimoji="1"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a:t>
            </a:r>
            <a:r>
              <a:rPr kumimoji="1" lang="ja-JP" altLang="en-US" sz="1600" b="1" dirty="0" smtClean="0">
                <a:solidFill>
                  <a:prstClr val="white"/>
                </a:solidFill>
                <a:latin typeface="UD デジタル 教科書体 NP-R" panose="02020400000000000000" pitchFamily="18" charset="-128"/>
                <a:ea typeface="UD デジタル 教科書体 NP-R" panose="02020400000000000000" pitchFamily="18" charset="-128"/>
              </a:rPr>
              <a:t>工賃引上げ計画シート</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Tree>
    <p:extLst>
      <p:ext uri="{BB962C8B-B14F-4D97-AF65-F5344CB8AC3E}">
        <p14:creationId xmlns:p14="http://schemas.microsoft.com/office/powerpoint/2010/main" val="775334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34</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279948734"/>
              </p:ext>
            </p:extLst>
          </p:nvPr>
        </p:nvGraphicFramePr>
        <p:xfrm>
          <a:off x="242049" y="389966"/>
          <a:ext cx="4329951" cy="6331510"/>
        </p:xfrm>
        <a:graphic>
          <a:graphicData uri="http://schemas.openxmlformats.org/drawingml/2006/table">
            <a:tbl>
              <a:tblPr/>
              <a:tblGrid>
                <a:gridCol w="64123">
                  <a:extLst>
                    <a:ext uri="{9D8B030D-6E8A-4147-A177-3AD203B41FA5}">
                      <a16:colId xmlns:a16="http://schemas.microsoft.com/office/drawing/2014/main" val="2971265076"/>
                    </a:ext>
                  </a:extLst>
                </a:gridCol>
                <a:gridCol w="803150">
                  <a:extLst>
                    <a:ext uri="{9D8B030D-6E8A-4147-A177-3AD203B41FA5}">
                      <a16:colId xmlns:a16="http://schemas.microsoft.com/office/drawing/2014/main" val="308254521"/>
                    </a:ext>
                  </a:extLst>
                </a:gridCol>
                <a:gridCol w="679711">
                  <a:extLst>
                    <a:ext uri="{9D8B030D-6E8A-4147-A177-3AD203B41FA5}">
                      <a16:colId xmlns:a16="http://schemas.microsoft.com/office/drawing/2014/main" val="3677889189"/>
                    </a:ext>
                  </a:extLst>
                </a:gridCol>
                <a:gridCol w="679711">
                  <a:extLst>
                    <a:ext uri="{9D8B030D-6E8A-4147-A177-3AD203B41FA5}">
                      <a16:colId xmlns:a16="http://schemas.microsoft.com/office/drawing/2014/main" val="3428087692"/>
                    </a:ext>
                  </a:extLst>
                </a:gridCol>
                <a:gridCol w="679711">
                  <a:extLst>
                    <a:ext uri="{9D8B030D-6E8A-4147-A177-3AD203B41FA5}">
                      <a16:colId xmlns:a16="http://schemas.microsoft.com/office/drawing/2014/main" val="1286772154"/>
                    </a:ext>
                  </a:extLst>
                </a:gridCol>
                <a:gridCol w="679711">
                  <a:extLst>
                    <a:ext uri="{9D8B030D-6E8A-4147-A177-3AD203B41FA5}">
                      <a16:colId xmlns:a16="http://schemas.microsoft.com/office/drawing/2014/main" val="3737278530"/>
                    </a:ext>
                  </a:extLst>
                </a:gridCol>
                <a:gridCol w="679711">
                  <a:extLst>
                    <a:ext uri="{9D8B030D-6E8A-4147-A177-3AD203B41FA5}">
                      <a16:colId xmlns:a16="http://schemas.microsoft.com/office/drawing/2014/main" val="4109029440"/>
                    </a:ext>
                  </a:extLst>
                </a:gridCol>
                <a:gridCol w="64123">
                  <a:extLst>
                    <a:ext uri="{9D8B030D-6E8A-4147-A177-3AD203B41FA5}">
                      <a16:colId xmlns:a16="http://schemas.microsoft.com/office/drawing/2014/main" val="32647166"/>
                    </a:ext>
                  </a:extLst>
                </a:gridCol>
              </a:tblGrid>
              <a:tr h="90179">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extLst>
                  <a:ext uri="{0D108BD9-81ED-4DB2-BD59-A6C34878D82A}">
                    <a16:rowId xmlns:a16="http://schemas.microsoft.com/office/drawing/2014/main" val="2210623533"/>
                  </a:ext>
                </a:extLst>
              </a:tr>
              <a:tr h="139323">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gridSpan="6">
                  <a:txBody>
                    <a:bodyPr/>
                    <a:lstStyle/>
                    <a:p>
                      <a:pPr algn="l"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４．工賃向上計画（作業別の計画を記入。作業が複数ある場合は、シートをコピーしてください。）</a:t>
                      </a:r>
                    </a:p>
                  </a:txBody>
                  <a:tcPr marL="3560" marR="3560" marT="356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extLst>
                  <a:ext uri="{0D108BD9-81ED-4DB2-BD59-A6C34878D82A}">
                    <a16:rowId xmlns:a16="http://schemas.microsoft.com/office/drawing/2014/main" val="902879881"/>
                  </a:ext>
                </a:extLst>
              </a:tr>
              <a:tr h="164201">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作業分類コード（前ページ参照）</a:t>
                      </a:r>
                    </a:p>
                  </a:txBody>
                  <a:tcPr marL="3560" marR="3560" marT="35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D9D9D9"/>
                    </a:solidFill>
                  </a:tcPr>
                </a:tc>
                <a:tc gridSpan="5">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262179342"/>
                  </a:ext>
                </a:extLst>
              </a:tr>
              <a:tr h="326083">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対象となる作業</a:t>
                      </a:r>
                    </a:p>
                  </a:txBody>
                  <a:tcPr marL="3560" marR="3560" marT="35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ctr"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46560763"/>
                  </a:ext>
                </a:extLst>
              </a:tr>
              <a:tr h="482654">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作業の評価</a:t>
                      </a:r>
                      <a:b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br>
                      <a:r>
                        <a:rPr lang="en-US" altLang="ja-JP" sz="400" b="1" i="0" u="none" strike="noStrike">
                          <a:solidFill>
                            <a:srgbClr val="000000"/>
                          </a:solidFill>
                          <a:effectLst/>
                          <a:latin typeface="HG丸ｺﾞｼｯｸM-PRO" panose="020F0600000000000000" pitchFamily="50" charset="-128"/>
                          <a:ea typeface="HG丸ｺﾞｼｯｸM-PRO" panose="020F0600000000000000" pitchFamily="50" charset="-128"/>
                        </a:rPr>
                        <a:t>(</a:t>
                      </a: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評価のポイントは、「自分たちの強み」「弱み」「収益性」「将来性」「意義」など）</a:t>
                      </a:r>
                    </a:p>
                  </a:txBody>
                  <a:tcPr marL="3560" marR="3560" marT="35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ctr"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89362857"/>
                  </a:ext>
                </a:extLst>
              </a:tr>
              <a:tr h="537388">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改善目標</a:t>
                      </a:r>
                    </a:p>
                  </a:txBody>
                  <a:tcPr marL="3560" marR="3560" marT="35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5">
                  <a:txBody>
                    <a:bodyPr/>
                    <a:lstStyle/>
                    <a:p>
                      <a:pPr algn="ctr"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09519566"/>
                  </a:ext>
                </a:extLst>
              </a:tr>
              <a:tr h="975260">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ja-JP" altLang="en-US" sz="400" b="1" i="0" u="none" strike="noStrike" dirty="0">
                          <a:solidFill>
                            <a:srgbClr val="000000"/>
                          </a:solidFill>
                          <a:effectLst/>
                          <a:latin typeface="HG丸ｺﾞｼｯｸM-PRO" panose="020F0600000000000000" pitchFamily="50" charset="-128"/>
                          <a:ea typeface="HG丸ｺﾞｼｯｸM-PRO" panose="020F0600000000000000" pitchFamily="50" charset="-128"/>
                        </a:rPr>
                        <a:t>取り組みの内容</a:t>
                      </a:r>
                    </a:p>
                  </a:txBody>
                  <a:tcPr marL="3560" marR="3560" marT="35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令和</a:t>
                      </a:r>
                      <a:r>
                        <a:rPr lang="en-US" altLang="ja-JP" sz="400" b="1" i="0" u="none" strike="noStrike">
                          <a:solidFill>
                            <a:srgbClr val="000000"/>
                          </a:solidFill>
                          <a:effectLst/>
                          <a:latin typeface="HG丸ｺﾞｼｯｸM-PRO" panose="020F0600000000000000" pitchFamily="50" charset="-128"/>
                          <a:ea typeface="HG丸ｺﾞｼｯｸM-PRO" panose="020F0600000000000000" pitchFamily="50" charset="-128"/>
                        </a:rPr>
                        <a:t>3</a:t>
                      </a: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年度</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87261536"/>
                  </a:ext>
                </a:extLst>
              </a:tr>
              <a:tr h="975260">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令和</a:t>
                      </a:r>
                      <a:r>
                        <a:rPr lang="en-US" altLang="ja-JP" sz="400" b="1" i="0" u="none" strike="noStrike">
                          <a:solidFill>
                            <a:srgbClr val="000000"/>
                          </a:solidFill>
                          <a:effectLst/>
                          <a:latin typeface="HG丸ｺﾞｼｯｸM-PRO" panose="020F0600000000000000" pitchFamily="50" charset="-128"/>
                          <a:ea typeface="HG丸ｺﾞｼｯｸM-PRO" panose="020F0600000000000000" pitchFamily="50" charset="-128"/>
                        </a:rPr>
                        <a:t>4</a:t>
                      </a: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年度</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60578067"/>
                  </a:ext>
                </a:extLst>
              </a:tr>
              <a:tr h="975260">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令和</a:t>
                      </a:r>
                      <a:r>
                        <a:rPr lang="en-US" altLang="ja-JP" sz="400" b="1" i="0" u="none" strike="noStrike">
                          <a:solidFill>
                            <a:srgbClr val="000000"/>
                          </a:solidFill>
                          <a:effectLst/>
                          <a:latin typeface="HG丸ｺﾞｼｯｸM-PRO" panose="020F0600000000000000" pitchFamily="50" charset="-128"/>
                          <a:ea typeface="HG丸ｺﾞｼｯｸM-PRO" panose="020F0600000000000000" pitchFamily="50" charset="-128"/>
                        </a:rPr>
                        <a:t>5</a:t>
                      </a: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年度</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72114282"/>
                  </a:ext>
                </a:extLst>
              </a:tr>
              <a:tr h="323429">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必要となる支援</a:t>
                      </a:r>
                      <a:b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400" b="1" i="0" u="none" strike="noStrike">
                          <a:solidFill>
                            <a:srgbClr val="000000"/>
                          </a:solidFill>
                          <a:effectLst/>
                          <a:latin typeface="HG丸ｺﾞｼｯｸM-PRO" panose="020F0600000000000000" pitchFamily="50" charset="-128"/>
                          <a:ea typeface="HG丸ｺﾞｼｯｸM-PRO" panose="020F0600000000000000" pitchFamily="50" charset="-128"/>
                        </a:rPr>
                        <a:t>（必要となる支援とは、営業力・技術力提供・情報など）</a:t>
                      </a:r>
                    </a:p>
                  </a:txBody>
                  <a:tcPr marL="3560" marR="3560" marT="35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5">
                  <a:txBody>
                    <a:bodyPr/>
                    <a:lstStyle/>
                    <a:p>
                      <a:pPr algn="l"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68265276"/>
                  </a:ext>
                </a:extLst>
              </a:tr>
              <a:tr h="139323">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tc gridSpan="6">
                  <a:txBody>
                    <a:bodyPr/>
                    <a:lstStyle/>
                    <a:p>
                      <a:pPr algn="l" fontAlgn="ctr"/>
                      <a:r>
                        <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3560" marR="3560" marT="356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3560" marR="3560" marT="3560" marB="0" anchor="ctr">
                    <a:lnL>
                      <a:noFill/>
                    </a:lnL>
                    <a:lnR>
                      <a:noFill/>
                    </a:lnR>
                    <a:lnT>
                      <a:noFill/>
                    </a:lnT>
                    <a:lnB>
                      <a:noFill/>
                    </a:lnB>
                  </a:tcPr>
                </a:tc>
                <a:extLst>
                  <a:ext uri="{0D108BD9-81ED-4DB2-BD59-A6C34878D82A}">
                    <a16:rowId xmlns:a16="http://schemas.microsoft.com/office/drawing/2014/main" val="3135128326"/>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2454397352"/>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688156566"/>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3706546709"/>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2467450024"/>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633974129"/>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2252592239"/>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1104333080"/>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3459671825"/>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399415582"/>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2877661089"/>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3188837782"/>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1271657948"/>
                  </a:ext>
                </a:extLst>
              </a:tr>
              <a:tr h="92550">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tc>
                  <a:txBody>
                    <a:bodyPr/>
                    <a:lstStyle/>
                    <a:p>
                      <a:pPr algn="l" fontAlgn="b"/>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560" marR="3560" marT="3560" marB="0" anchor="b">
                    <a:lnL>
                      <a:noFill/>
                    </a:lnL>
                    <a:lnR>
                      <a:noFill/>
                    </a:lnR>
                    <a:lnT>
                      <a:noFill/>
                    </a:lnT>
                    <a:lnB>
                      <a:noFill/>
                    </a:lnB>
                  </a:tcPr>
                </a:tc>
                <a:extLst>
                  <a:ext uri="{0D108BD9-81ED-4DB2-BD59-A6C34878D82A}">
                    <a16:rowId xmlns:a16="http://schemas.microsoft.com/office/drawing/2014/main" val="360141661"/>
                  </a:ext>
                </a:extLst>
              </a:tr>
            </a:tbl>
          </a:graphicData>
        </a:graphic>
      </p:graphicFrame>
      <p:sp>
        <p:nvSpPr>
          <p:cNvPr id="4" name="テキスト ボックス 3"/>
          <p:cNvSpPr txBox="1"/>
          <p:nvPr/>
        </p:nvSpPr>
        <p:spPr>
          <a:xfrm>
            <a:off x="0" y="-14865"/>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noAutofit/>
          </a:bodyPr>
          <a:lstStyle/>
          <a:p>
            <a:pPr lvl="0" algn="ctr" defTabSz="914400">
              <a:lnSpc>
                <a:spcPct val="150000"/>
              </a:lnSpc>
              <a:defRPr/>
            </a:pPr>
            <a:r>
              <a:rPr kumimoji="1" lang="en-US" altLang="ja-JP" sz="1600" b="1" dirty="0">
                <a:solidFill>
                  <a:prstClr val="white"/>
                </a:solidFill>
                <a:latin typeface="UD デジタル 教科書体 NP-R" panose="02020400000000000000" pitchFamily="18" charset="-128"/>
                <a:ea typeface="UD デジタル 教科書体 NP-R" panose="02020400000000000000" pitchFamily="18" charset="-128"/>
              </a:rPr>
              <a:t>Ⅴ</a:t>
            </a:r>
            <a:r>
              <a:rPr kumimoji="1" lang="en-US" altLang="ja-JP" sz="1600" b="1" dirty="0" smtClean="0">
                <a:solidFill>
                  <a:prstClr val="white"/>
                </a:solidFill>
                <a:latin typeface="UD デジタル 教科書体 NP-R" panose="02020400000000000000" pitchFamily="18" charset="-128"/>
                <a:ea typeface="UD デジタル 教科書体 NP-R" panose="02020400000000000000" pitchFamily="18" charset="-128"/>
              </a:rPr>
              <a:t>-3</a:t>
            </a:r>
            <a:r>
              <a:rPr kumimoji="1"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a:t>
            </a:r>
            <a:r>
              <a:rPr kumimoji="1" lang="ja-JP" altLang="en-US" sz="1600" b="1" dirty="0" smtClean="0">
                <a:solidFill>
                  <a:prstClr val="white"/>
                </a:solidFill>
                <a:latin typeface="UD デジタル 教科書体 NP-R" panose="02020400000000000000" pitchFamily="18" charset="-128"/>
                <a:ea typeface="UD デジタル 教科書体 NP-R" panose="02020400000000000000" pitchFamily="18" charset="-128"/>
              </a:rPr>
              <a:t>工賃引上げ計画シート</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Tree>
    <p:extLst>
      <p:ext uri="{BB962C8B-B14F-4D97-AF65-F5344CB8AC3E}">
        <p14:creationId xmlns:p14="http://schemas.microsoft.com/office/powerpoint/2010/main" val="10119434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35</a:t>
            </a:fld>
            <a:endParaRPr kumimoji="1" lang="ja-JP" altLang="en-US"/>
          </a:p>
        </p:txBody>
      </p:sp>
    </p:spTree>
    <p:extLst>
      <p:ext uri="{BB962C8B-B14F-4D97-AF65-F5344CB8AC3E}">
        <p14:creationId xmlns:p14="http://schemas.microsoft.com/office/powerpoint/2010/main" val="1762285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548680"/>
            <a:ext cx="8640960" cy="3297179"/>
          </a:xfrm>
        </p:spPr>
        <p:txBody>
          <a:bodyPr>
            <a:noAutofit/>
          </a:bodyPr>
          <a:lstStyle/>
          <a:p>
            <a:pPr marL="0" indent="0" algn="just">
              <a:spcBef>
                <a:spcPts val="450"/>
              </a:spcBef>
              <a:spcAft>
                <a:spcPts val="900"/>
              </a:spcAft>
              <a:buNone/>
            </a:pPr>
            <a:r>
              <a:rPr lang="ja-JP" altLang="en-US" sz="1600" b="1" kern="100" dirty="0">
                <a:latin typeface="Century" panose="02040604050505020304" pitchFamily="18" charset="0"/>
                <a:ea typeface="UD デジタル 教科書体 NP-R" panose="02020400000000000000" pitchFamily="18" charset="-128"/>
                <a:cs typeface="Times New Roman" panose="02020603050405020304" pitchFamily="18" charset="0"/>
              </a:rPr>
              <a:t>１．計画策定の趣旨</a:t>
            </a:r>
          </a:p>
          <a:p>
            <a:pPr marL="266700" indent="180975" algn="just">
              <a:spcBef>
                <a:spcPts val="450"/>
              </a:spcBef>
              <a:spcAft>
                <a:spcPts val="900"/>
              </a:spcAft>
              <a:buNone/>
            </a:pPr>
            <a:r>
              <a:rPr lang="ja-JP" altLang="en-US" sz="1400" kern="100" dirty="0" err="1"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障</a:t>
            </a:r>
            <a:r>
              <a:rPr lang="ja-JP" altLang="en-US" sz="1400" kern="100" dirty="0" err="1">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がい</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者が地域において自立した生活を営むためには、一般就労へのステップアップと併せて工賃向上に資する取組みを推進し、福祉的就労を充実していくことが必要です</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dirty="0"/>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大阪府</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では、平成２０年</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３月から工賃向上計画を策定するとともに、</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福祉</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事業所等の</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技術力の向上や経営に関する知識・ノウハウの習熟、販路開拓等の支援を中心とした「工賃倍増計画推進事業」を開始しました</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これまでの取組み</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で、大阪府</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の月額</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平均</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工賃は着実に増加を続け、令和元年度では、</a:t>
            </a:r>
            <a:r>
              <a:rPr lang="en-US" altLang="ja-JP"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12,688</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円と</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、事業開始前の平成１８年度に比べ、</a:t>
            </a:r>
            <a:r>
              <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1.5</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倍以上に向上しました。しかしながら</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、全国では依然として低い水準にあり、自立した生活を営むには大変厳しい状況にあります</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ため、大阪府においては、</a:t>
            </a:r>
            <a:r>
              <a:rPr lang="ja-JP" altLang="en-US" sz="1400" kern="100" dirty="0" err="1">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障がい</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者や支援を担う地域及び指定サービス事業所の実態に即した観点で、就労継続支援Ｂ型事業所等のさらなる工賃向上を目指すとともに、一般就労への</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移行や社会参加を促進するため、</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令和３年度からの３年間を計画期間とした新たな「大阪府工賃向上計画」を策定することとしました</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5" name="テキスト ボックス 4"/>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テキスト ボックス 1"/>
          <p:cNvSpPr txBox="1"/>
          <p:nvPr/>
        </p:nvSpPr>
        <p:spPr>
          <a:xfrm>
            <a:off x="403412" y="3953440"/>
            <a:ext cx="8354598" cy="2492990"/>
          </a:xfrm>
          <a:prstGeom prst="rect">
            <a:avLst/>
          </a:prstGeom>
          <a:noFill/>
          <a:ln w="12700">
            <a:solidFill>
              <a:srgbClr val="0070C0"/>
            </a:solidFill>
            <a:prstDash val="sysDash"/>
          </a:ln>
        </p:spPr>
        <p:txBody>
          <a:bodyPr wrap="square" rtlCol="0">
            <a:spAutoFit/>
          </a:bodyPr>
          <a:lstStyle/>
          <a:p>
            <a:r>
              <a:rPr kumimoji="1" lang="ja-JP" altLang="en-US" sz="1600" b="1" dirty="0" smtClean="0">
                <a:latin typeface="UD デジタル 教科書体 NK-R" panose="02020400000000000000" pitchFamily="18" charset="-128"/>
                <a:ea typeface="UD デジタル 教科書体 NK-R" panose="02020400000000000000" pitchFamily="18" charset="-128"/>
              </a:rPr>
              <a:t>◇　新計画策定に当たって踏まえるべき制度等の変化</a:t>
            </a:r>
            <a:endParaRPr kumimoji="1" lang="en-US" altLang="ja-JP" sz="16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b="1" dirty="0">
                <a:latin typeface="UD デジタル 教科書体 NK-R" panose="02020400000000000000" pitchFamily="18" charset="-128"/>
                <a:ea typeface="UD デジタル 教科書体 NK-R" panose="02020400000000000000" pitchFamily="18" charset="-128"/>
              </a:rPr>
              <a:t>　</a:t>
            </a:r>
            <a:endParaRPr kumimoji="1" lang="en-US" altLang="ja-JP" sz="14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令和３年度</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福祉サービス等報酬改定では、就労継続支援</a:t>
            </a:r>
            <a:r>
              <a:rPr kumimoji="1" lang="en-US" altLang="ja-JP" sz="1400" dirty="0" smtClean="0">
                <a:latin typeface="UD デジタル 教科書体 NK-R" panose="02020400000000000000" pitchFamily="18" charset="-128"/>
                <a:ea typeface="UD デジタル 教科書体 NK-R" panose="02020400000000000000" pitchFamily="18" charset="-128"/>
              </a:rPr>
              <a:t>B</a:t>
            </a:r>
            <a:r>
              <a:rPr kumimoji="1" lang="ja-JP" altLang="en-US" sz="1400" dirty="0" smtClean="0">
                <a:latin typeface="UD デジタル 教科書体 NK-R" panose="02020400000000000000" pitchFamily="18" charset="-128"/>
                <a:ea typeface="UD デジタル 教科書体 NK-R" panose="02020400000000000000" pitchFamily="18" charset="-128"/>
              </a:rPr>
              <a:t>型の報酬体系について、地域における多様なニーズに対応する観点から、現行の「平均工賃月額」に応じて評価する報酬体系に加え、「利用者の就労や生産活動等への参加等」をもって評価する報酬体系が新設され、各事業所が選択できるようになりました。</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社会参加から一般就労移行まで幅広い目的で利用する</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者の実態に応じた支援がこれまで以上に評価されることになります。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今回の改正で報酬体系が類型化したことに伴い、「平均工賃月額」に応じて評価する報酬体系を選択した事業所</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ja-JP" altLang="en-US" sz="1400" dirty="0" smtClean="0">
                <a:latin typeface="UD デジタル 教科書体 NK-R" panose="02020400000000000000" pitchFamily="18" charset="-128"/>
                <a:ea typeface="UD デジタル 教科書体 NK-R" panose="02020400000000000000" pitchFamily="18" charset="-128"/>
              </a:rPr>
              <a:t>は、「工賃</a:t>
            </a:r>
            <a:r>
              <a:rPr kumimoji="1" lang="ja-JP" altLang="en-US" sz="1400" dirty="0">
                <a:latin typeface="UD デジタル 教科書体 NK-R" panose="02020400000000000000" pitchFamily="18" charset="-128"/>
                <a:ea typeface="UD デジタル 教科書体 NK-R" panose="02020400000000000000" pitchFamily="18" charset="-128"/>
              </a:rPr>
              <a:t>引上げ計画</a:t>
            </a:r>
            <a:r>
              <a:rPr kumimoji="1" lang="ja-JP" altLang="en-US" sz="1400" dirty="0" smtClean="0">
                <a:latin typeface="UD デジタル 教科書体 NK-R" panose="02020400000000000000" pitchFamily="18" charset="-128"/>
                <a:ea typeface="UD デジタル 教科書体 NK-R" panose="02020400000000000000" pitchFamily="18" charset="-128"/>
              </a:rPr>
              <a:t>シート」の作成と府及び指定権者への提出義務が課せられることになります。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また、市町村が認めた在宅利用者に対しても一定の要件を満たした場合には、基本報酬の算定が可能となります。</a:t>
            </a:r>
            <a:r>
              <a:rPr kumimoji="1" lang="ja-JP" altLang="en-US" sz="1400" dirty="0">
                <a:latin typeface="UD デジタル 教科書体 NK-R" panose="02020400000000000000" pitchFamily="18" charset="-128"/>
                <a:ea typeface="UD デジタル 教科書体 NK-R" panose="02020400000000000000" pitchFamily="18" charset="-128"/>
              </a:rPr>
              <a:t>今後</a:t>
            </a:r>
            <a:r>
              <a:rPr kumimoji="1" lang="ja-JP" altLang="en-US" sz="1400" dirty="0" smtClean="0">
                <a:latin typeface="UD デジタル 教科書体 NK-R" panose="02020400000000000000" pitchFamily="18" charset="-128"/>
                <a:ea typeface="UD デジタル 教科書体 NK-R" panose="02020400000000000000" pitchFamily="18" charset="-128"/>
              </a:rPr>
              <a:t>は、在宅利用者に対する支援についても検討し、具体的な取組みを進める必要があります。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79561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グループ化 40"/>
          <p:cNvGrpSpPr/>
          <p:nvPr/>
        </p:nvGrpSpPr>
        <p:grpSpPr>
          <a:xfrm>
            <a:off x="253702" y="2137048"/>
            <a:ext cx="8638777" cy="4553519"/>
            <a:chOff x="253702" y="701598"/>
            <a:chExt cx="8641979" cy="5441852"/>
          </a:xfrm>
        </p:grpSpPr>
        <p:sp>
          <p:nvSpPr>
            <p:cNvPr id="31" name="下矢印 30"/>
            <p:cNvSpPr>
              <a:spLocks noChangeArrowheads="1"/>
            </p:cNvSpPr>
            <p:nvPr/>
          </p:nvSpPr>
          <p:spPr bwMode="auto">
            <a:xfrm>
              <a:off x="4054899" y="2503124"/>
              <a:ext cx="1034336" cy="172093"/>
            </a:xfrm>
            <a:prstGeom prst="downArrow">
              <a:avLst>
                <a:gd name="adj1" fmla="val 65601"/>
                <a:gd name="adj2" fmla="val 48628"/>
              </a:avLst>
            </a:prstGeom>
            <a:solidFill>
              <a:srgbClr val="FFFFFF"/>
            </a:solidFill>
            <a:ln w="9525"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0" name="グループ化 39"/>
            <p:cNvGrpSpPr/>
            <p:nvPr/>
          </p:nvGrpSpPr>
          <p:grpSpPr>
            <a:xfrm>
              <a:off x="253702" y="701598"/>
              <a:ext cx="8641979" cy="5441852"/>
              <a:chOff x="253702" y="701598"/>
              <a:chExt cx="8641979" cy="5441852"/>
            </a:xfrm>
          </p:grpSpPr>
          <p:grpSp>
            <p:nvGrpSpPr>
              <p:cNvPr id="4" name="グループ化 3"/>
              <p:cNvGrpSpPr/>
              <p:nvPr/>
            </p:nvGrpSpPr>
            <p:grpSpPr>
              <a:xfrm>
                <a:off x="253702" y="701598"/>
                <a:ext cx="8641979" cy="5441852"/>
                <a:chOff x="20220" y="187510"/>
                <a:chExt cx="6961044" cy="4418269"/>
              </a:xfrm>
            </p:grpSpPr>
            <p:grpSp>
              <p:nvGrpSpPr>
                <p:cNvPr id="5" name="グループ化 4"/>
                <p:cNvGrpSpPr/>
                <p:nvPr/>
              </p:nvGrpSpPr>
              <p:grpSpPr>
                <a:xfrm>
                  <a:off x="20220" y="1823357"/>
                  <a:ext cx="6949839" cy="1526256"/>
                  <a:chOff x="20220" y="1823357"/>
                  <a:chExt cx="6949839" cy="1526256"/>
                </a:xfrm>
              </p:grpSpPr>
              <p:sp>
                <p:nvSpPr>
                  <p:cNvPr id="29" name="角丸四角形 28"/>
                  <p:cNvSpPr>
                    <a:spLocks noChangeArrowheads="1"/>
                  </p:cNvSpPr>
                  <p:nvPr/>
                </p:nvSpPr>
                <p:spPr bwMode="auto">
                  <a:xfrm>
                    <a:off x="20220" y="1969712"/>
                    <a:ext cx="6949839" cy="1379901"/>
                  </a:xfrm>
                  <a:prstGeom prst="roundRect">
                    <a:avLst>
                      <a:gd name="adj" fmla="val 8947"/>
                    </a:avLst>
                  </a:prstGeom>
                  <a:solidFill>
                    <a:schemeClr val="bg1"/>
                  </a:solidFill>
                  <a:ln w="19050"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フローチャート: 処理 22"/>
                  <p:cNvSpPr>
                    <a:spLocks noChangeArrowheads="1"/>
                  </p:cNvSpPr>
                  <p:nvPr/>
                </p:nvSpPr>
                <p:spPr bwMode="auto">
                  <a:xfrm>
                    <a:off x="158899" y="2153587"/>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Ⅰ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「地域やまちで暮らす」</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4" name="フローチャート: 処理 23"/>
                  <p:cNvSpPr>
                    <a:spLocks noChangeArrowheads="1"/>
                  </p:cNvSpPr>
                  <p:nvPr/>
                </p:nvSpPr>
                <p:spPr bwMode="auto">
                  <a:xfrm>
                    <a:off x="158900" y="2499031"/>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Ⅱ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「学ぶ」</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5" name="フローチャート: 処理 24"/>
                  <p:cNvSpPr>
                    <a:spLocks noChangeArrowheads="1"/>
                  </p:cNvSpPr>
                  <p:nvPr/>
                </p:nvSpPr>
                <p:spPr bwMode="auto">
                  <a:xfrm>
                    <a:off x="168425" y="2913268"/>
                    <a:ext cx="3240000" cy="288000"/>
                  </a:xfrm>
                  <a:prstGeom prst="flowChartProcess">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Ⅲ </a:t>
                    </a: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「働く」</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6" name="フローチャート: 処理 25"/>
                  <p:cNvSpPr>
                    <a:spLocks noChangeArrowheads="1"/>
                  </p:cNvSpPr>
                  <p:nvPr/>
                </p:nvSpPr>
                <p:spPr bwMode="auto">
                  <a:xfrm>
                    <a:off x="3541062" y="2140598"/>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Ⅳ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「心や体、命を大切にする」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7" name="フローチャート: 処理 26"/>
                  <p:cNvSpPr>
                    <a:spLocks noChangeArrowheads="1"/>
                  </p:cNvSpPr>
                  <p:nvPr/>
                </p:nvSpPr>
                <p:spPr bwMode="auto">
                  <a:xfrm>
                    <a:off x="3540242" y="2507690"/>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Ⅴ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「楽しむ」</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8" name="フローチャート: 処理 27"/>
                  <p:cNvSpPr>
                    <a:spLocks noChangeArrowheads="1"/>
                  </p:cNvSpPr>
                  <p:nvPr/>
                </p:nvSpPr>
                <p:spPr bwMode="auto">
                  <a:xfrm>
                    <a:off x="3529203" y="2904003"/>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Ⅵ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「人間（ひと）としての尊厳を持って生きる</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30" name="角丸四角形 29"/>
                  <p:cNvSpPr>
                    <a:spLocks noChangeArrowheads="1"/>
                  </p:cNvSpPr>
                  <p:nvPr/>
                </p:nvSpPr>
                <p:spPr bwMode="auto">
                  <a:xfrm>
                    <a:off x="1630321" y="1823357"/>
                    <a:ext cx="3407595" cy="233829"/>
                  </a:xfrm>
                  <a:prstGeom prst="roundRect">
                    <a:avLst>
                      <a:gd name="adj" fmla="val 16667"/>
                    </a:avLst>
                  </a:prstGeom>
                  <a:solidFill>
                    <a:srgbClr val="FFFFFF"/>
                  </a:solidFill>
                  <a:ln w="38100" cmpd="dbl"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生活場面に応じた施策の推進方向</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grpSp>
              <p:nvGrpSpPr>
                <p:cNvPr id="6" name="グループ化 5"/>
                <p:cNvGrpSpPr/>
                <p:nvPr/>
              </p:nvGrpSpPr>
              <p:grpSpPr>
                <a:xfrm>
                  <a:off x="68574" y="187510"/>
                  <a:ext cx="6887915" cy="474231"/>
                  <a:chOff x="68574" y="187510"/>
                  <a:chExt cx="6887915" cy="474231"/>
                </a:xfrm>
              </p:grpSpPr>
              <p:sp>
                <p:nvSpPr>
                  <p:cNvPr id="21" name="正方形/長方形 20"/>
                  <p:cNvSpPr>
                    <a:spLocks noChangeArrowheads="1"/>
                  </p:cNvSpPr>
                  <p:nvPr/>
                </p:nvSpPr>
                <p:spPr bwMode="auto">
                  <a:xfrm>
                    <a:off x="68574" y="187510"/>
                    <a:ext cx="6887915" cy="285117"/>
                  </a:xfrm>
                  <a:prstGeom prst="rect">
                    <a:avLst/>
                  </a:prstGeom>
                  <a:solidFill>
                    <a:srgbClr val="FFFFFF"/>
                  </a:solidFill>
                  <a:ln w="38100"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第５次</a:t>
                    </a:r>
                    <a:r>
                      <a:rPr kumimoji="1" lang="ja-JP" altLang="en-US" sz="1400" b="0"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大阪府障がい</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者計画（後期計画）</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2" name="下矢印 21"/>
                  <p:cNvSpPr>
                    <a:spLocks noChangeArrowheads="1"/>
                  </p:cNvSpPr>
                  <p:nvPr/>
                </p:nvSpPr>
                <p:spPr bwMode="auto">
                  <a:xfrm>
                    <a:off x="3089274" y="522018"/>
                    <a:ext cx="833149" cy="139723"/>
                  </a:xfrm>
                  <a:prstGeom prst="downArrow">
                    <a:avLst>
                      <a:gd name="adj1" fmla="val 65601"/>
                      <a:gd name="adj2" fmla="val 48628"/>
                    </a:avLst>
                  </a:prstGeom>
                  <a:solidFill>
                    <a:srgbClr val="FFFFFF"/>
                  </a:solidFill>
                  <a:ln w="9525"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14" name="グループ化 13"/>
                <p:cNvGrpSpPr/>
                <p:nvPr/>
              </p:nvGrpSpPr>
              <p:grpSpPr>
                <a:xfrm>
                  <a:off x="25313" y="689120"/>
                  <a:ext cx="6955951" cy="939173"/>
                  <a:chOff x="25313" y="689120"/>
                  <a:chExt cx="6955951" cy="939173"/>
                </a:xfrm>
              </p:grpSpPr>
              <p:sp>
                <p:nvSpPr>
                  <p:cNvPr id="19" name="角丸四角形 18"/>
                  <p:cNvSpPr>
                    <a:spLocks noChangeArrowheads="1"/>
                  </p:cNvSpPr>
                  <p:nvPr/>
                </p:nvSpPr>
                <p:spPr bwMode="auto">
                  <a:xfrm>
                    <a:off x="25313" y="883550"/>
                    <a:ext cx="6955951" cy="744743"/>
                  </a:xfrm>
                  <a:prstGeom prst="roundRect">
                    <a:avLst>
                      <a:gd name="adj" fmla="val 16667"/>
                    </a:avLst>
                  </a:prstGeom>
                  <a:noFill/>
                  <a:ln w="19050"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フローチャート: 処理 15"/>
                  <p:cNvSpPr>
                    <a:spLocks noChangeArrowheads="1"/>
                  </p:cNvSpPr>
                  <p:nvPr/>
                </p:nvSpPr>
                <p:spPr bwMode="auto">
                  <a:xfrm>
                    <a:off x="104174" y="989090"/>
                    <a:ext cx="2160000" cy="457779"/>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入所施設や精神科病院から</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地域生活へ</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の移行の推進</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7" name="フローチャート: 処理 16"/>
                  <p:cNvSpPr>
                    <a:spLocks noChangeArrowheads="1"/>
                  </p:cNvSpPr>
                  <p:nvPr/>
                </p:nvSpPr>
                <p:spPr bwMode="auto">
                  <a:xfrm>
                    <a:off x="2366408" y="990440"/>
                    <a:ext cx="2282314" cy="459179"/>
                  </a:xfrm>
                  <a:prstGeom prst="flowChartProcess">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2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障がい者の就労支援の強化</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8" name="フローチャート: 処理 17"/>
                  <p:cNvSpPr>
                    <a:spLocks noChangeArrowheads="1"/>
                  </p:cNvSpPr>
                  <p:nvPr/>
                </p:nvSpPr>
                <p:spPr bwMode="auto">
                  <a:xfrm>
                    <a:off x="4760406" y="995427"/>
                    <a:ext cx="2160000" cy="457779"/>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専門性の高い分野への</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支援の充実</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0" name="角丸四角形 19"/>
                  <p:cNvSpPr>
                    <a:spLocks noChangeArrowheads="1"/>
                  </p:cNvSpPr>
                  <p:nvPr/>
                </p:nvSpPr>
                <p:spPr bwMode="auto">
                  <a:xfrm>
                    <a:off x="2781665" y="689120"/>
                    <a:ext cx="1429049" cy="233829"/>
                  </a:xfrm>
                  <a:prstGeom prst="roundRect">
                    <a:avLst>
                      <a:gd name="adj" fmla="val 16667"/>
                    </a:avLst>
                  </a:prstGeom>
                  <a:solidFill>
                    <a:srgbClr val="FFFFFF"/>
                  </a:solidFill>
                  <a:ln w="38100" cmpd="dbl"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最重点施策</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grpSp>
              <p:nvGrpSpPr>
                <p:cNvPr id="8" name="グループ化 7"/>
                <p:cNvGrpSpPr/>
                <p:nvPr/>
              </p:nvGrpSpPr>
              <p:grpSpPr>
                <a:xfrm>
                  <a:off x="552393" y="3379412"/>
                  <a:ext cx="6417667" cy="1226367"/>
                  <a:chOff x="552393" y="3379412"/>
                  <a:chExt cx="6417667" cy="1226367"/>
                </a:xfrm>
              </p:grpSpPr>
              <p:sp>
                <p:nvSpPr>
                  <p:cNvPr id="12" name="正方形/長方形 11"/>
                  <p:cNvSpPr/>
                  <p:nvPr/>
                </p:nvSpPr>
                <p:spPr>
                  <a:xfrm>
                    <a:off x="3933256" y="3379412"/>
                    <a:ext cx="3036804" cy="1226367"/>
                  </a:xfrm>
                  <a:prstGeom prst="rect">
                    <a:avLst/>
                  </a:prstGeom>
                  <a:solidFill>
                    <a:schemeClr val="accent1">
                      <a:lumMod val="60000"/>
                      <a:lumOff val="4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福祉</a:t>
                    </a:r>
                    <a:r>
                      <a:rPr kumimoji="1" lang="ja-JP" alt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施設での工賃について、 市町村とともに共同受注の取組みを強化する他、就労支援継続</a:t>
                    </a:r>
                    <a:r>
                      <a:rPr kumimoji="1" 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B</a:t>
                    </a:r>
                    <a:r>
                      <a:rPr kumimoji="1" lang="ja-JP" alt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型事業所の状況に応じた経営改善・技術力・支援力の向上などを支援し、工賃水準の向上を図ります。 </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9" name="テキスト ボックス 45"/>
                  <p:cNvSpPr txBox="1">
                    <a:spLocks noChangeArrowheads="1"/>
                  </p:cNvSpPr>
                  <p:nvPr/>
                </p:nvSpPr>
                <p:spPr bwMode="auto">
                  <a:xfrm>
                    <a:off x="561140" y="3525477"/>
                    <a:ext cx="3044760" cy="258114"/>
                  </a:xfrm>
                  <a:prstGeom prst="rect">
                    <a:avLst/>
                  </a:prstGeom>
                  <a:solidFill>
                    <a:srgbClr val="FFFFFF"/>
                  </a:solidFill>
                  <a:ln w="12700">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（１）実際に多くの</a:t>
                    </a:r>
                    <a:r>
                      <a:rPr kumimoji="1" lang="ja-JP" altLang="en-US" sz="12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者が働いている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0" name="テキスト ボックス 45"/>
                  <p:cNvSpPr txBox="1">
                    <a:spLocks noChangeArrowheads="1"/>
                  </p:cNvSpPr>
                  <p:nvPr/>
                </p:nvSpPr>
                <p:spPr bwMode="auto">
                  <a:xfrm>
                    <a:off x="563596" y="3887426"/>
                    <a:ext cx="3044760" cy="258114"/>
                  </a:xfrm>
                  <a:prstGeom prst="rect">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（２）いろいろな場で</a:t>
                    </a:r>
                    <a:r>
                      <a:rPr kumimoji="1" lang="ja-JP" altLang="en-US" sz="12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者が仕事をできる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1" name="テキスト ボックス 45"/>
                  <p:cNvSpPr txBox="1">
                    <a:spLocks noChangeArrowheads="1"/>
                  </p:cNvSpPr>
                  <p:nvPr/>
                </p:nvSpPr>
                <p:spPr bwMode="auto">
                  <a:xfrm>
                    <a:off x="552393" y="4257219"/>
                    <a:ext cx="3044760" cy="258114"/>
                  </a:xfrm>
                  <a:prstGeom prst="rect">
                    <a:avLst/>
                  </a:prstGeom>
                  <a:solidFill>
                    <a:srgbClr val="FFFFFF"/>
                  </a:solidFill>
                  <a:ln w="12700">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（３）障がい者がながく働き続けることができる</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3" name="右矢印 12"/>
                  <p:cNvSpPr/>
                  <p:nvPr/>
                </p:nvSpPr>
                <p:spPr>
                  <a:xfrm>
                    <a:off x="3664325" y="3831391"/>
                    <a:ext cx="216000" cy="360000"/>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grpSp>
            <p:nvGrpSpPr>
              <p:cNvPr id="39" name="グループ化 38"/>
              <p:cNvGrpSpPr/>
              <p:nvPr/>
            </p:nvGrpSpPr>
            <p:grpSpPr>
              <a:xfrm>
                <a:off x="605118" y="4402143"/>
                <a:ext cx="324607" cy="1476000"/>
                <a:chOff x="605118" y="4402143"/>
                <a:chExt cx="324607" cy="1476000"/>
              </a:xfrm>
            </p:grpSpPr>
            <p:cxnSp>
              <p:nvCxnSpPr>
                <p:cNvPr id="34" name="直線矢印コネクタ 33"/>
                <p:cNvCxnSpPr/>
                <p:nvPr/>
              </p:nvCxnSpPr>
              <p:spPr>
                <a:xfrm>
                  <a:off x="605118" y="4402143"/>
                  <a:ext cx="0" cy="1476000"/>
                </a:xfrm>
                <a:prstGeom prst="straightConnector1">
                  <a:avLst/>
                </a:prstGeom>
                <a:ln w="34925" cmpd="sng">
                  <a:solidFill>
                    <a:schemeClr val="bg2">
                      <a:lumMod val="75000"/>
                    </a:schemeClr>
                  </a:solidFill>
                  <a:tailEnd type="none"/>
                </a:ln>
              </p:spPr>
              <p:style>
                <a:lnRef idx="2">
                  <a:schemeClr val="dk1"/>
                </a:lnRef>
                <a:fillRef idx="0">
                  <a:schemeClr val="dk1"/>
                </a:fillRef>
                <a:effectRef idx="1">
                  <a:schemeClr val="dk1"/>
                </a:effectRef>
                <a:fontRef idx="minor">
                  <a:schemeClr val="tx1"/>
                </a:fontRef>
              </p:style>
            </p:cxnSp>
            <p:cxnSp>
              <p:nvCxnSpPr>
                <p:cNvPr id="36" name="直線矢印コネクタ 35"/>
                <p:cNvCxnSpPr>
                  <a:endCxn id="9" idx="1"/>
                </p:cNvCxnSpPr>
                <p:nvPr/>
              </p:nvCxnSpPr>
              <p:spPr>
                <a:xfrm flipV="1">
                  <a:off x="605118" y="4971830"/>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609601" y="5393170"/>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609601" y="5863815"/>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sp>
        <p:nvSpPr>
          <p:cNvPr id="35" name="コンテンツ プレースホルダー 2"/>
          <p:cNvSpPr txBox="1">
            <a:spLocks/>
          </p:cNvSpPr>
          <p:nvPr/>
        </p:nvSpPr>
        <p:spPr>
          <a:xfrm>
            <a:off x="253702" y="375469"/>
            <a:ext cx="8624872" cy="1729931"/>
          </a:xfrm>
          <a:prstGeom prst="rect">
            <a:avLst/>
          </a:prstGeom>
        </p:spPr>
        <p:txBody>
          <a:bodyPr vert="horz" lIns="91440" tIns="45720" rIns="91440" bIns="45720" rtlCol="0">
            <a:noAutofit/>
          </a:bodyPr>
          <a:lstStyle>
            <a:lvl1pPr marL="0" indent="0" algn="ctr" defTabSz="6858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1pPr>
            <a:lvl2pPr marL="342900" indent="0" algn="ctr" defTabSz="685800" rtl="0" eaLnBrk="1" latinLnBrk="0" hangingPunct="1">
              <a:spcBef>
                <a:spcPct val="20000"/>
              </a:spcBef>
              <a:buFont typeface="Arial" pitchFamily="34" charset="0"/>
              <a:buNone/>
              <a:defRPr kumimoji="1"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itchFamily="34" charset="0"/>
              <a:buNone/>
              <a:defRPr kumimoji="1"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9pPr>
          </a:lstStyle>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600" b="1"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２．計画の位置づけ</a:t>
            </a:r>
          </a:p>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　令和３年３月に策定した「第５次</a:t>
            </a:r>
            <a:r>
              <a:rPr kumimoji="1" lang="ja-JP" altLang="en-US" sz="1400" b="0" i="0" u="none" strike="noStrike" kern="100" cap="none" spc="0" normalizeH="0" baseline="0" noProof="0" dirty="0" err="1"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大阪府障がい</a:t>
            </a: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者計画」では、最重点施策の一つとして「障がい者の就労支援の強化」を定め、福祉的就労の活性化を図るための支援策をとりまとめ、工賃水準の向上に向けた基本的な考え方を定めています。</a:t>
            </a:r>
            <a:endParaRPr kumimoji="1" lang="en-US" altLang="ja-JP"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endParaRPr>
          </a:p>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　本計画はこの考え方を受けて「工賃水準の向上」に向けた取組を具体的に推進するための個別の事業実施計画として策定しています。</a:t>
            </a:r>
            <a:endParaRPr kumimoji="1" lang="ja-JP" altLang="en-US" sz="1400" b="0" i="0" u="none" strike="noStrike" kern="100" cap="none" spc="0" normalizeH="0" baseline="0" noProof="0" dirty="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endParaRPr>
          </a:p>
        </p:txBody>
      </p:sp>
      <p:sp>
        <p:nvSpPr>
          <p:cNvPr id="42" name="テキスト ボックス 41"/>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43" name="スライド番号プレースホルダー 1"/>
          <p:cNvSpPr>
            <a:spLocks noGrp="1"/>
          </p:cNvSpPr>
          <p:nvPr>
            <p:ph type="sldNum" sz="quarter" idx="12"/>
          </p:nvPr>
        </p:nvSpPr>
        <p:spPr>
          <a:xfrm>
            <a:off x="6553200" y="6356352"/>
            <a:ext cx="2133600" cy="365125"/>
          </a:xfrm>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2759676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446956"/>
            <a:ext cx="8640960" cy="5534744"/>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３．</a:t>
            </a:r>
            <a:r>
              <a:rPr lang="ja-JP" altLang="en-US" sz="1600" b="1" dirty="0">
                <a:latin typeface="UD デジタル 教科書体 NP-R" panose="02020400000000000000" pitchFamily="18" charset="-128"/>
                <a:ea typeface="UD デジタル 教科書体 NP-R" panose="02020400000000000000" pitchFamily="18" charset="-128"/>
              </a:rPr>
              <a:t>計画の基本的考え方</a:t>
            </a:r>
          </a:p>
          <a:p>
            <a:pPr marL="35560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本計画</a:t>
            </a:r>
            <a:r>
              <a:rPr lang="ja-JP" altLang="en-US" sz="1400" dirty="0">
                <a:latin typeface="UD デジタル 教科書体 NP-R" panose="02020400000000000000" pitchFamily="18" charset="-128"/>
                <a:ea typeface="UD デジタル 教科書体 NP-R" panose="02020400000000000000" pitchFamily="18" charset="-128"/>
              </a:rPr>
              <a:t>の主たる対象事業所である就労継続支援Ｂ型事業所においては、生産活動による就労機会の提供を行うものです。</a:t>
            </a:r>
            <a:r>
              <a:rPr lang="ja-JP" altLang="en-US" sz="1400" dirty="0" err="1">
                <a:latin typeface="UD デジタル 教科書体 NP-R" panose="02020400000000000000" pitchFamily="18" charset="-128"/>
                <a:ea typeface="UD デジタル 教科書体 NP-R" panose="02020400000000000000" pitchFamily="18" charset="-128"/>
              </a:rPr>
              <a:t>障がい</a:t>
            </a:r>
            <a:r>
              <a:rPr lang="ja-JP" altLang="en-US" sz="1400" dirty="0">
                <a:latin typeface="UD デジタル 教科書体 NP-R" panose="02020400000000000000" pitchFamily="18" charset="-128"/>
                <a:ea typeface="UD デジタル 教科書体 NP-R" panose="02020400000000000000" pitchFamily="18" charset="-128"/>
              </a:rPr>
              <a:t>者が地域において自立した生活を営むためには、これら事業所の工賃向上に</a:t>
            </a:r>
            <a:r>
              <a:rPr lang="ja-JP" altLang="en-US" sz="1400" dirty="0" smtClean="0">
                <a:latin typeface="UD デジタル 教科書体 NP-R" panose="02020400000000000000" pitchFamily="18" charset="-128"/>
                <a:ea typeface="UD デジタル 教科書体 NP-R" panose="02020400000000000000" pitchFamily="18" charset="-128"/>
              </a:rPr>
              <a:t>資する取組みを</a:t>
            </a:r>
            <a:r>
              <a:rPr lang="ja-JP" altLang="en-US" sz="1400" dirty="0">
                <a:latin typeface="UD デジタル 教科書体 NP-R" panose="02020400000000000000" pitchFamily="18" charset="-128"/>
                <a:ea typeface="UD デジタル 教科書体 NP-R" panose="02020400000000000000" pitchFamily="18" charset="-128"/>
              </a:rPr>
              <a:t>推進する必要があり、これまでも「障がい者の就労支援の強化」として取り組んできました</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一方</a:t>
            </a:r>
            <a:r>
              <a:rPr lang="ja-JP" altLang="en-US" sz="1400" dirty="0">
                <a:latin typeface="UD デジタル 教科書体 NP-R" panose="02020400000000000000" pitchFamily="18" charset="-128"/>
                <a:ea typeface="UD デジタル 教科書体 NP-R" panose="02020400000000000000" pitchFamily="18" charset="-128"/>
              </a:rPr>
              <a:t>で大阪府には、重度の</a:t>
            </a:r>
            <a:r>
              <a:rPr lang="ja-JP" altLang="en-US" sz="1400" dirty="0" err="1">
                <a:latin typeface="UD デジタル 教科書体 NP-R" panose="02020400000000000000" pitchFamily="18" charset="-128"/>
                <a:ea typeface="UD デジタル 教科書体 NP-R" panose="02020400000000000000" pitchFamily="18" charset="-128"/>
              </a:rPr>
              <a:t>障がい</a:t>
            </a:r>
            <a:r>
              <a:rPr lang="ja-JP" altLang="en-US" sz="1400" dirty="0">
                <a:latin typeface="UD デジタル 教科書体 NP-R" panose="02020400000000000000" pitchFamily="18" charset="-128"/>
                <a:ea typeface="UD デジタル 教科書体 NP-R" panose="02020400000000000000" pitchFamily="18" charset="-128"/>
              </a:rPr>
              <a:t>者をはじめ、利用者にデイサービス的な日中活動を提供し、社会参加や生きがいづくりを支援すると</a:t>
            </a:r>
            <a:r>
              <a:rPr lang="ja-JP" altLang="en-US" sz="1400" dirty="0" smtClean="0">
                <a:latin typeface="UD デジタル 教科書体 NP-R" panose="02020400000000000000" pitchFamily="18" charset="-128"/>
                <a:ea typeface="UD デジタル 教科書体 NP-R" panose="02020400000000000000" pitchFamily="18" charset="-128"/>
              </a:rPr>
              <a:t>いう役割を担う就労継続支援</a:t>
            </a:r>
            <a:r>
              <a:rPr lang="en-US" altLang="ja-JP" sz="1400" dirty="0" smtClean="0">
                <a:latin typeface="UD デジタル 教科書体 NP-R" panose="02020400000000000000" pitchFamily="18" charset="-128"/>
                <a:ea typeface="UD デジタル 教科書体 NP-R" panose="02020400000000000000" pitchFamily="18" charset="-128"/>
              </a:rPr>
              <a:t>B</a:t>
            </a:r>
            <a:r>
              <a:rPr lang="ja-JP" altLang="en-US" sz="1400" dirty="0" smtClean="0">
                <a:latin typeface="UD デジタル 教科書体 NP-R" panose="02020400000000000000" pitchFamily="18" charset="-128"/>
                <a:ea typeface="UD デジタル 教科書体 NP-R" panose="02020400000000000000" pitchFamily="18" charset="-128"/>
              </a:rPr>
              <a:t>型事業所</a:t>
            </a:r>
            <a:r>
              <a:rPr lang="ja-JP" altLang="en-US" sz="1400" dirty="0">
                <a:latin typeface="UD デジタル 教科書体 NP-R" panose="02020400000000000000" pitchFamily="18" charset="-128"/>
                <a:ea typeface="UD デジタル 教科書体 NP-R" panose="02020400000000000000" pitchFamily="18" charset="-128"/>
              </a:rPr>
              <a:t>も多数存在</a:t>
            </a:r>
            <a:r>
              <a:rPr lang="ja-JP" altLang="en-US" sz="1400" dirty="0" smtClean="0">
                <a:latin typeface="UD デジタル 教科書体 NP-R" panose="02020400000000000000" pitchFamily="18" charset="-128"/>
                <a:ea typeface="UD デジタル 教科書体 NP-R" panose="02020400000000000000" pitchFamily="18" charset="-128"/>
              </a:rPr>
              <a:t>しています。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このように、大阪府内の全ての事業所が、それぞれ担っている役割に応じて「がんばりを見せることができる」支援策が必要です。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そのため、新た</a:t>
            </a:r>
            <a:r>
              <a:rPr lang="ja-JP" altLang="en-US" sz="1400" dirty="0">
                <a:latin typeface="UD デジタル 教科書体 NP-R" panose="02020400000000000000" pitchFamily="18" charset="-128"/>
                <a:ea typeface="UD デジタル 教科書体 NP-R" panose="02020400000000000000" pitchFamily="18" charset="-128"/>
              </a:rPr>
              <a:t>な「大阪府工賃向上計画</a:t>
            </a:r>
            <a:r>
              <a:rPr lang="ja-JP" altLang="en-US" sz="1400" dirty="0" smtClean="0">
                <a:latin typeface="UD デジタル 教科書体 NP-R" panose="02020400000000000000" pitchFamily="18" charset="-128"/>
                <a:ea typeface="UD デジタル 教科書体 NP-R" panose="02020400000000000000" pitchFamily="18" charset="-128"/>
              </a:rPr>
              <a:t>」では、地域で様々な役割を担う就労</a:t>
            </a:r>
            <a:r>
              <a:rPr lang="ja-JP" altLang="en-US" sz="1400" dirty="0">
                <a:latin typeface="UD デジタル 教科書体 NP-R" panose="02020400000000000000" pitchFamily="18" charset="-128"/>
                <a:ea typeface="UD デジタル 教科書体 NP-R" panose="02020400000000000000" pitchFamily="18" charset="-128"/>
              </a:rPr>
              <a:t>継続支援Ｂ型</a:t>
            </a:r>
            <a:r>
              <a:rPr lang="ja-JP" altLang="en-US" sz="1400" dirty="0" smtClean="0">
                <a:latin typeface="UD デジタル 教科書体 NP-R" panose="02020400000000000000" pitchFamily="18" charset="-128"/>
                <a:ea typeface="UD デジタル 教科書体 NP-R" panose="02020400000000000000" pitchFamily="18" charset="-128"/>
              </a:rPr>
              <a:t>事業所の実態を踏まえ、</a:t>
            </a:r>
            <a:r>
              <a:rPr lang="ja-JP" altLang="en-US" sz="1400" dirty="0">
                <a:latin typeface="UD デジタル 教科書体 NP-R" panose="02020400000000000000" pitchFamily="18" charset="-128"/>
                <a:ea typeface="UD デジタル 教科書体 NP-R" panose="02020400000000000000" pitchFamily="18" charset="-128"/>
              </a:rPr>
              <a:t>今後３年間で工賃向上を図るための具体的方策を提示していきます。</a:t>
            </a:r>
          </a:p>
          <a:p>
            <a:pPr marL="0" indent="0">
              <a:buNone/>
            </a:pPr>
            <a:endParaRPr lang="en-US" altLang="ja-JP" sz="16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a:latin typeface="UD デジタル 教科書体 NP-R" panose="02020400000000000000" pitchFamily="18" charset="-128"/>
                <a:ea typeface="UD デジタル 教科書体 NP-R" panose="02020400000000000000" pitchFamily="18" charset="-128"/>
              </a:rPr>
              <a:t>４</a:t>
            </a:r>
            <a:r>
              <a:rPr lang="ja-JP" altLang="en-US" sz="1600" b="1" dirty="0" smtClean="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計画期間</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計画</a:t>
            </a:r>
            <a:r>
              <a:rPr lang="ja-JP" altLang="en-US" sz="1400" dirty="0">
                <a:latin typeface="UD デジタル 教科書体 NP-R" panose="02020400000000000000" pitchFamily="18" charset="-128"/>
                <a:ea typeface="UD デジタル 教科書体 NP-R" panose="02020400000000000000" pitchFamily="18" charset="-128"/>
              </a:rPr>
              <a:t>期間は、</a:t>
            </a:r>
            <a:r>
              <a:rPr lang="ja-JP" altLang="en-US" sz="1400" dirty="0" smtClean="0">
                <a:latin typeface="UD デジタル 教科書体 NP-R" panose="02020400000000000000" pitchFamily="18" charset="-128"/>
                <a:ea typeface="UD デジタル 教科書体 NP-R" panose="02020400000000000000" pitchFamily="18" charset="-128"/>
              </a:rPr>
              <a:t>２０２１年度（令和</a:t>
            </a:r>
            <a:r>
              <a:rPr lang="en-US" altLang="ja-JP" sz="1400" dirty="0" smtClean="0">
                <a:latin typeface="UD デジタル 教科書体 NP-R" panose="02020400000000000000" pitchFamily="18" charset="-128"/>
                <a:ea typeface="UD デジタル 教科書体 NP-R" panose="02020400000000000000" pitchFamily="18" charset="-128"/>
              </a:rPr>
              <a:t>3</a:t>
            </a:r>
            <a:r>
              <a:rPr lang="ja-JP" altLang="en-US" sz="1400" dirty="0" smtClean="0">
                <a:latin typeface="UD デジタル 教科書体 NP-R" panose="02020400000000000000" pitchFamily="18" charset="-128"/>
                <a:ea typeface="UD デジタル 教科書体 NP-R" panose="02020400000000000000" pitchFamily="18" charset="-128"/>
              </a:rPr>
              <a:t>年度）</a:t>
            </a:r>
            <a:r>
              <a:rPr lang="ja-JP" altLang="en-US" sz="1400" dirty="0">
                <a:latin typeface="UD デジタル 教科書体 NP-R" panose="02020400000000000000" pitchFamily="18" charset="-128"/>
                <a:ea typeface="UD デジタル 教科書体 NP-R" panose="02020400000000000000" pitchFamily="18" charset="-128"/>
              </a:rPr>
              <a:t>から</a:t>
            </a:r>
            <a:r>
              <a:rPr lang="ja-JP" altLang="en-US" sz="1400" dirty="0" smtClean="0">
                <a:latin typeface="UD デジタル 教科書体 NP-R" panose="02020400000000000000" pitchFamily="18" charset="-128"/>
                <a:ea typeface="UD デジタル 教科書体 NP-R" panose="02020400000000000000" pitchFamily="18" charset="-128"/>
              </a:rPr>
              <a:t>２０２３年度</a:t>
            </a:r>
            <a:r>
              <a:rPr lang="ja-JP" altLang="en-US" sz="1400" dirty="0">
                <a:latin typeface="UD デジタル 教科書体 NP-R" panose="02020400000000000000" pitchFamily="18" charset="-128"/>
                <a:ea typeface="UD デジタル 教科書体 NP-R" panose="02020400000000000000" pitchFamily="18" charset="-128"/>
              </a:rPr>
              <a:t>までの３年間と</a:t>
            </a:r>
            <a:r>
              <a:rPr lang="ja-JP" altLang="en-US" sz="1400" dirty="0" smtClean="0">
                <a:latin typeface="UD デジタル 教科書体 NP-R" panose="02020400000000000000" pitchFamily="18" charset="-128"/>
                <a:ea typeface="UD デジタル 教科書体 NP-R" panose="02020400000000000000" pitchFamily="18" charset="-128"/>
              </a:rPr>
              <a:t>します。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５．</a:t>
            </a:r>
            <a:r>
              <a:rPr lang="ja-JP" altLang="en-US" sz="1600" b="1" dirty="0">
                <a:latin typeface="UD デジタル 教科書体 NP-R" panose="02020400000000000000" pitchFamily="18" charset="-128"/>
                <a:ea typeface="UD デジタル 教科書体 NP-R" panose="02020400000000000000" pitchFamily="18" charset="-128"/>
              </a:rPr>
              <a:t>計画の対象事業所</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）就労継続支援Ｂ型事業所</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2</a:t>
            </a:r>
            <a:r>
              <a:rPr lang="ja-JP" altLang="en-US" sz="1400" dirty="0">
                <a:latin typeface="UD デジタル 教科書体 NP-R" panose="02020400000000000000" pitchFamily="18" charset="-128"/>
                <a:ea typeface="UD デジタル 教科書体 NP-R" panose="02020400000000000000" pitchFamily="18" charset="-128"/>
              </a:rPr>
              <a:t>）就労継続支援Ａ型事業所</a:t>
            </a:r>
            <a:r>
              <a:rPr lang="ja-JP" altLang="en-US" sz="1400" dirty="0" smtClean="0">
                <a:latin typeface="UD デジタル 教科書体 NP-R" panose="02020400000000000000" pitchFamily="18" charset="-128"/>
                <a:ea typeface="UD デジタル 教科書体 NP-R" panose="02020400000000000000" pitchFamily="18" charset="-128"/>
              </a:rPr>
              <a:t>、生活</a:t>
            </a:r>
            <a:r>
              <a:rPr lang="ja-JP" altLang="en-US" sz="1400" dirty="0">
                <a:latin typeface="UD デジタル 教科書体 NP-R" panose="02020400000000000000" pitchFamily="18" charset="-128"/>
                <a:ea typeface="UD デジタル 教科書体 NP-R" panose="02020400000000000000" pitchFamily="18" charset="-128"/>
              </a:rPr>
              <a:t>介護事業所</a:t>
            </a:r>
            <a:r>
              <a:rPr lang="ja-JP" altLang="en-US" sz="1400" dirty="0" smtClean="0">
                <a:latin typeface="UD デジタル 教科書体 NP-R" panose="02020400000000000000" pitchFamily="18" charset="-128"/>
                <a:ea typeface="UD デジタル 教科書体 NP-R" panose="02020400000000000000" pitchFamily="18" charset="-128"/>
              </a:rPr>
              <a:t>（ただし、生産活動の実施を要する）</a:t>
            </a:r>
            <a:r>
              <a:rPr lang="ja-JP" altLang="en-US" sz="1400" dirty="0">
                <a:latin typeface="UD デジタル 教科書体 NP-R" panose="02020400000000000000" pitchFamily="18" charset="-128"/>
                <a:ea typeface="UD デジタル 教科書体 NP-R" panose="02020400000000000000" pitchFamily="18" charset="-128"/>
              </a:rPr>
              <a:t>、地域活動</a:t>
            </a:r>
            <a:r>
              <a:rPr lang="ja-JP" altLang="en-US" sz="1400" dirty="0" smtClean="0">
                <a:latin typeface="UD デジタル 教科書体 NP-R" panose="02020400000000000000" pitchFamily="18" charset="-128"/>
                <a:ea typeface="UD デジタル 教科書体 NP-R" panose="02020400000000000000" pitchFamily="18" charset="-128"/>
              </a:rPr>
              <a:t>支援</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センターのうち、「</a:t>
            </a:r>
            <a:r>
              <a:rPr lang="ja-JP" altLang="en-US" sz="1400" dirty="0">
                <a:latin typeface="UD デジタル 教科書体 NP-R" panose="02020400000000000000" pitchFamily="18" charset="-128"/>
                <a:ea typeface="UD デジタル 教科書体 NP-R" panose="02020400000000000000" pitchFamily="18" charset="-128"/>
              </a:rPr>
              <a:t>工賃向上計画」を作成し、積極的な取組を行っており、</a:t>
            </a:r>
            <a:r>
              <a:rPr lang="ja-JP" altLang="en-US" sz="1400" dirty="0" smtClean="0">
                <a:latin typeface="UD デジタル 教科書体 NP-R" panose="02020400000000000000" pitchFamily="18" charset="-128"/>
                <a:ea typeface="UD デジタル 教科書体 NP-R" panose="02020400000000000000" pitchFamily="18" charset="-128"/>
              </a:rPr>
              <a:t>工賃向上</a:t>
            </a:r>
            <a:r>
              <a:rPr lang="ja-JP" altLang="en-US" sz="1400" dirty="0">
                <a:latin typeface="UD デジタル 教科書体 NP-R" panose="02020400000000000000" pitchFamily="18" charset="-128"/>
                <a:ea typeface="UD デジタル 教科書体 NP-R" panose="02020400000000000000" pitchFamily="18" charset="-128"/>
              </a:rPr>
              <a:t>に意欲的</a:t>
            </a:r>
            <a:r>
              <a:rPr lang="ja-JP" altLang="en-US" sz="1400" dirty="0" smtClean="0">
                <a:latin typeface="UD デジタル 教科書体 NP-R" panose="02020400000000000000" pitchFamily="18" charset="-128"/>
                <a:ea typeface="UD デジタル 教科書体 NP-R" panose="02020400000000000000" pitchFamily="18" charset="-128"/>
              </a:rPr>
              <a:t>に</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取組む事業所</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4206114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2512154"/>
            <a:ext cx="8640960" cy="3660046"/>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１．目標</a:t>
            </a:r>
            <a:r>
              <a:rPr lang="ja-JP" altLang="en-US" sz="1600" b="1" dirty="0">
                <a:latin typeface="UD デジタル 教科書体 NP-R" panose="02020400000000000000" pitchFamily="18" charset="-128"/>
                <a:ea typeface="UD デジタル 教科書体 NP-R" panose="02020400000000000000" pitchFamily="18" charset="-128"/>
              </a:rPr>
              <a:t>工賃設定の</a:t>
            </a:r>
            <a:r>
              <a:rPr lang="ja-JP" altLang="en-US" sz="1600" b="1" dirty="0" smtClean="0">
                <a:latin typeface="UD デジタル 教科書体 NP-R" panose="02020400000000000000" pitchFamily="18" charset="-128"/>
                <a:ea typeface="UD デジタル 教科書体 NP-R" panose="02020400000000000000" pitchFamily="18" charset="-128"/>
              </a:rPr>
              <a:t>考え方</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大阪府内事業所の月額</a:t>
            </a:r>
            <a:r>
              <a:rPr lang="ja-JP" altLang="en-US" sz="1400" dirty="0">
                <a:latin typeface="UD デジタル 教科書体 NP-R" panose="02020400000000000000" pitchFamily="18" charset="-128"/>
                <a:ea typeface="UD デジタル 教科書体 NP-R" panose="02020400000000000000" pitchFamily="18" charset="-128"/>
              </a:rPr>
              <a:t>平均</a:t>
            </a:r>
            <a:r>
              <a:rPr lang="ja-JP" altLang="en-US" sz="1400" dirty="0" smtClean="0">
                <a:latin typeface="UD デジタル 教科書体 NP-R" panose="02020400000000000000" pitchFamily="18" charset="-128"/>
                <a:ea typeface="UD デジタル 教科書体 NP-R" panose="02020400000000000000" pitchFamily="18" charset="-128"/>
              </a:rPr>
              <a:t>工賃は、約</a:t>
            </a:r>
            <a:r>
              <a:rPr lang="en-US" altLang="ja-JP" sz="1400" dirty="0">
                <a:latin typeface="UD デジタル 教科書体 NP-R" panose="02020400000000000000" pitchFamily="18" charset="-128"/>
                <a:ea typeface="UD デジタル 教科書体 NP-R" panose="02020400000000000000" pitchFamily="18" charset="-128"/>
              </a:rPr>
              <a:t>3,000</a:t>
            </a:r>
            <a:r>
              <a:rPr lang="ja-JP" altLang="en-US" sz="1400" dirty="0">
                <a:latin typeface="UD デジタル 教科書体 NP-R" panose="02020400000000000000" pitchFamily="18" charset="-128"/>
                <a:ea typeface="UD デジタル 教科書体 NP-R" panose="02020400000000000000" pitchFamily="18" charset="-128"/>
              </a:rPr>
              <a:t>円</a:t>
            </a:r>
            <a:r>
              <a:rPr lang="ja-JP" altLang="en-US" sz="1400" dirty="0" smtClean="0">
                <a:latin typeface="UD デジタル 教科書体 NP-R" panose="02020400000000000000" pitchFamily="18" charset="-128"/>
                <a:ea typeface="UD デジタル 教科書体 NP-R" panose="02020400000000000000" pitchFamily="18" charset="-128"/>
              </a:rPr>
              <a:t>から約</a:t>
            </a:r>
            <a:r>
              <a:rPr lang="en-US" altLang="ja-JP" sz="1400" dirty="0" smtClean="0">
                <a:latin typeface="UD デジタル 教科書体 NP-R" panose="02020400000000000000" pitchFamily="18" charset="-128"/>
                <a:ea typeface="UD デジタル 教科書体 NP-R" panose="02020400000000000000" pitchFamily="18" charset="-128"/>
              </a:rPr>
              <a:t>100,000</a:t>
            </a:r>
            <a:r>
              <a:rPr lang="ja-JP" altLang="en-US" sz="1400" dirty="0" smtClean="0">
                <a:latin typeface="UD デジタル 教科書体 NP-R" panose="02020400000000000000" pitchFamily="18" charset="-128"/>
                <a:ea typeface="UD デジタル 教科書体 NP-R" panose="02020400000000000000" pitchFamily="18" charset="-128"/>
              </a:rPr>
              <a:t>円まで、幅広い</a:t>
            </a:r>
            <a:r>
              <a:rPr lang="ja-JP" altLang="en-US" sz="1400" dirty="0">
                <a:latin typeface="UD デジタル 教科書体 NP-R" panose="02020400000000000000" pitchFamily="18" charset="-128"/>
                <a:ea typeface="UD デジタル 教科書体 NP-R" panose="02020400000000000000" pitchFamily="18" charset="-128"/>
              </a:rPr>
              <a:t>範囲で分布しています</a:t>
            </a:r>
            <a:r>
              <a:rPr lang="ja-JP" altLang="en-US" sz="1400" dirty="0" smtClean="0">
                <a:latin typeface="UD デジタル 教科書体 NP-R" panose="02020400000000000000" pitchFamily="18" charset="-128"/>
                <a:ea typeface="UD デジタル 教科書体 NP-R" panose="02020400000000000000" pitchFamily="18" charset="-128"/>
              </a:rPr>
              <a:t>。各事業所</a:t>
            </a:r>
            <a:r>
              <a:rPr lang="ja-JP" altLang="en-US" sz="1400" dirty="0">
                <a:latin typeface="UD デジタル 教科書体 NP-R" panose="02020400000000000000" pitchFamily="18" charset="-128"/>
                <a:ea typeface="UD デジタル 教科書体 NP-R" panose="02020400000000000000" pitchFamily="18" charset="-128"/>
              </a:rPr>
              <a:t>の目標設定</a:t>
            </a:r>
            <a:r>
              <a:rPr lang="ja-JP" altLang="en-US" sz="1400" dirty="0" smtClean="0">
                <a:latin typeface="UD デジタル 教科書体 NP-R" panose="02020400000000000000" pitchFamily="18" charset="-128"/>
                <a:ea typeface="UD デジタル 教科書体 NP-R" panose="02020400000000000000" pitchFamily="18" charset="-128"/>
              </a:rPr>
              <a:t>を調査する</a:t>
            </a:r>
            <a:r>
              <a:rPr lang="ja-JP" altLang="en-US" sz="1400" dirty="0">
                <a:latin typeface="UD デジタル 教科書体 NP-R" panose="02020400000000000000" pitchFamily="18" charset="-128"/>
                <a:ea typeface="UD デジタル 教科書体 NP-R" panose="02020400000000000000" pitchFamily="18" charset="-128"/>
              </a:rPr>
              <a:t>と、前年比</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smtClean="0">
                <a:latin typeface="UD デジタル 教科書体 NP-R" panose="02020400000000000000" pitchFamily="18" charset="-128"/>
                <a:ea typeface="UD デジタル 教科書体 NP-R" panose="02020400000000000000" pitchFamily="18" charset="-128"/>
              </a:rPr>
              <a:t>割増で着実</a:t>
            </a:r>
            <a:r>
              <a:rPr lang="ja-JP" altLang="en-US" sz="1400" dirty="0">
                <a:latin typeface="UD デジタル 教科書体 NP-R" panose="02020400000000000000" pitchFamily="18" charset="-128"/>
                <a:ea typeface="UD デジタル 教科書体 NP-R" panose="02020400000000000000" pitchFamily="18" charset="-128"/>
              </a:rPr>
              <a:t>に向上させるものから、一気に</a:t>
            </a:r>
            <a:r>
              <a:rPr lang="en-US" altLang="ja-JP" sz="1400" dirty="0">
                <a:latin typeface="UD デジタル 教科書体 NP-R" panose="02020400000000000000" pitchFamily="18" charset="-128"/>
                <a:ea typeface="UD デジタル 教科書体 NP-R" panose="02020400000000000000" pitchFamily="18" charset="-128"/>
              </a:rPr>
              <a:t>5</a:t>
            </a:r>
            <a:r>
              <a:rPr lang="ja-JP" altLang="en-US" sz="1400" dirty="0">
                <a:latin typeface="UD デジタル 教科書体 NP-R" panose="02020400000000000000" pitchFamily="18" charset="-128"/>
                <a:ea typeface="UD デジタル 教科書体 NP-R" panose="02020400000000000000" pitchFamily="18" charset="-128"/>
              </a:rPr>
              <a:t>倍程度向上</a:t>
            </a:r>
            <a:r>
              <a:rPr lang="ja-JP" altLang="en-US" sz="1400" dirty="0" smtClean="0">
                <a:latin typeface="UD デジタル 教科書体 NP-R" panose="02020400000000000000" pitchFamily="18" charset="-128"/>
                <a:ea typeface="UD デジタル 教科書体 NP-R" panose="02020400000000000000" pitchFamily="18" charset="-128"/>
              </a:rPr>
              <a:t>させるものなど</a:t>
            </a:r>
            <a:r>
              <a:rPr lang="ja-JP" altLang="en-US" sz="1400" dirty="0">
                <a:latin typeface="UD デジタル 教科書体 NP-R" panose="02020400000000000000" pitchFamily="18" charset="-128"/>
                <a:ea typeface="UD デジタル 教科書体 NP-R" panose="02020400000000000000" pitchFamily="18" charset="-128"/>
              </a:rPr>
              <a:t>、様々</a:t>
            </a:r>
            <a:r>
              <a:rPr lang="ja-JP" altLang="en-US" sz="1400" dirty="0" smtClean="0">
                <a:latin typeface="UD デジタル 教科書体 NP-R" panose="02020400000000000000" pitchFamily="18" charset="-128"/>
                <a:ea typeface="UD デジタル 教科書体 NP-R" panose="02020400000000000000" pitchFamily="18" charset="-128"/>
              </a:rPr>
              <a:t>な目標設定</a:t>
            </a:r>
            <a:r>
              <a:rPr lang="ja-JP" altLang="en-US" sz="1400" dirty="0">
                <a:latin typeface="UD デジタル 教科書体 NP-R" panose="02020400000000000000" pitchFamily="18" charset="-128"/>
                <a:ea typeface="UD デジタル 教科書体 NP-R" panose="02020400000000000000" pitchFamily="18" charset="-128"/>
              </a:rPr>
              <a:t>がなされています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それら</a:t>
            </a:r>
            <a:r>
              <a:rPr lang="ja-JP" altLang="en-US" sz="1400" dirty="0">
                <a:latin typeface="UD デジタル 教科書体 NP-R" panose="02020400000000000000" pitchFamily="18" charset="-128"/>
                <a:ea typeface="UD デジタル 教科書体 NP-R" panose="02020400000000000000" pitchFamily="18" charset="-128"/>
              </a:rPr>
              <a:t>を分析すると、概ね１割増までの目標を設定している事業所の工賃向上実績が良く、さらに事業所の満足度が</a:t>
            </a:r>
            <a:r>
              <a:rPr lang="ja-JP" altLang="en-US" sz="1400" dirty="0" smtClean="0">
                <a:latin typeface="UD デジタル 教科書体 NP-R" panose="02020400000000000000" pitchFamily="18" charset="-128"/>
                <a:ea typeface="UD デジタル 教科書体 NP-R" panose="02020400000000000000" pitchFamily="18" charset="-128"/>
              </a:rPr>
              <a:t>高い</a:t>
            </a:r>
            <a:r>
              <a:rPr lang="en-US" altLang="ja-JP" sz="1400" baseline="30000"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と</a:t>
            </a:r>
            <a:r>
              <a:rPr lang="ja-JP" altLang="en-US" sz="1400" dirty="0">
                <a:latin typeface="UD デジタル 教科書体 NP-R" panose="02020400000000000000" pitchFamily="18" charset="-128"/>
                <a:ea typeface="UD デジタル 教科書体 NP-R" panose="02020400000000000000" pitchFamily="18" charset="-128"/>
              </a:rPr>
              <a:t>いうことが</a:t>
            </a:r>
            <a:r>
              <a:rPr lang="ja-JP" altLang="en-US" sz="1400" dirty="0" smtClean="0">
                <a:latin typeface="UD デジタル 教科書体 NP-R" panose="02020400000000000000" pitchFamily="18" charset="-128"/>
                <a:ea typeface="UD デジタル 教科書体 NP-R" panose="02020400000000000000" pitchFamily="18" charset="-128"/>
              </a:rPr>
              <a:t>わかりました（</a:t>
            </a:r>
            <a:r>
              <a:rPr lang="en-US" altLang="ja-JP"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利用者</a:t>
            </a:r>
            <a:r>
              <a:rPr lang="ja-JP" altLang="en-US" sz="1400" dirty="0" smtClean="0">
                <a:latin typeface="UD デジタル 教科書体 NP-R" panose="02020400000000000000" pitchFamily="18" charset="-128"/>
                <a:ea typeface="UD デジタル 教科書体 NP-R" panose="02020400000000000000" pitchFamily="18" charset="-128"/>
              </a:rPr>
              <a:t>ではなく、あくまで事業所の満足度です）。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lgn="r">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⇒８、９ページ</a:t>
            </a:r>
            <a:r>
              <a:rPr lang="ja-JP" altLang="en-US" sz="1400" dirty="0">
                <a:latin typeface="UD デジタル 教科書体 NP-R" panose="02020400000000000000" pitchFamily="18" charset="-128"/>
                <a:ea typeface="UD デジタル 教科書体 NP-R" panose="02020400000000000000" pitchFamily="18" charset="-128"/>
              </a:rPr>
              <a:t>参照</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工賃向上の成果を出し、満足度も高い事業所の目標設定の平均は、前年度実績の８％の向上でした。</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そのため、本計画では、結果を出すことができ、かつ、満足度も高い目標設定を参考に、その平均を採用することで、様々な役割を担う全ての事業所が、目標達成や満足度の向上につなげてもらいたいと考えてい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なお、令和元年度の実績は、前年度比</a:t>
            </a:r>
            <a:r>
              <a:rPr lang="en-US" altLang="ja-JP" sz="1400" dirty="0" smtClean="0">
                <a:latin typeface="UD デジタル 教科書体 NP-R" panose="02020400000000000000" pitchFamily="18" charset="-128"/>
                <a:ea typeface="UD デジタル 教科書体 NP-R" panose="02020400000000000000" pitchFamily="18" charset="-128"/>
              </a:rPr>
              <a:t>6%</a:t>
            </a:r>
            <a:r>
              <a:rPr lang="ja-JP" altLang="en-US" sz="1400" dirty="0" smtClean="0">
                <a:latin typeface="UD デジタル 教科書体 NP-R" panose="02020400000000000000" pitchFamily="18" charset="-128"/>
                <a:ea typeface="UD デジタル 教科書体 NP-R" panose="02020400000000000000" pitchFamily="18" charset="-128"/>
              </a:rPr>
              <a:t>の向上となっており、全国で</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番目に高い向上率となっていることから、今回の目標設定は高いレベルの設定といえます。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また、事業所</a:t>
            </a:r>
            <a:r>
              <a:rPr lang="ja-JP" altLang="en-US" sz="1400" dirty="0">
                <a:latin typeface="UD デジタル 教科書体 NP-R" panose="02020400000000000000" pitchFamily="18" charset="-128"/>
                <a:ea typeface="UD デジタル 教科書体 NP-R" panose="02020400000000000000" pitchFamily="18" charset="-128"/>
              </a:rPr>
              <a:t>が独自に設定する目標工賃については、本計画の目標設定の考え方を踏まえて、月額により算出する方法を基本としますが、事業所及び利用者により、一日、一月の利用時間や一月の利用日数に違いがあることを考慮し、時間額による算出も行うこととし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227"/>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Ⅱ</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目標工賃</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6" name="正方形/長方形 5"/>
          <p:cNvSpPr/>
          <p:nvPr/>
        </p:nvSpPr>
        <p:spPr>
          <a:xfrm>
            <a:off x="251520" y="743372"/>
            <a:ext cx="8640960" cy="1400638"/>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それぞれ</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の事業所が</a:t>
            </a:r>
            <a:r>
              <a:rPr kumimoji="1" lang="ja-JP" altLang="en-US" sz="2400" b="1" i="0" u="sng" strike="noStrike" kern="100" cap="none" spc="0" normalizeH="0" baseline="0" noProof="0" dirty="0">
                <a:ln>
                  <a:noFill/>
                </a:ln>
                <a:solidFill>
                  <a:srgbClr val="FF0066"/>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前年度実績から８％以上の向上</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を図ること</a:t>
            </a: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a:t>
            </a:r>
            <a:endParaRPr kumimoji="1" lang="en-US" altLang="ja-JP"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本計画の工賃目標設定</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とします。</a:t>
            </a:r>
            <a:endParaRPr kumimoji="1" lang="ja-JP" altLang="en-US" sz="18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例えば、月額</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平均工賃が</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5,000</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円ならば、次年度は</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5,400</a:t>
            </a: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円以上を</a:t>
            </a:r>
            <a:endParaRPr kumimoji="1" lang="ja-JP" altLang="en-US" sz="16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月額</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平均工賃が</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13,000</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円ならば、次年度は</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14,040</a:t>
            </a: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円以上をめざします。</a:t>
            </a:r>
            <a:endParaRPr kumimoji="1" lang="ja-JP" altLang="en-US" sz="16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171088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78323" y="907382"/>
            <a:ext cx="8994729" cy="942848"/>
            <a:chOff x="199027" y="66843"/>
            <a:chExt cx="11992972" cy="1257130"/>
          </a:xfrm>
        </p:grpSpPr>
        <p:cxnSp>
          <p:nvCxnSpPr>
            <p:cNvPr id="7" name="直線コネクタ 6"/>
            <p:cNvCxnSpPr/>
            <p:nvPr/>
          </p:nvCxnSpPr>
          <p:spPr>
            <a:xfrm>
              <a:off x="199027" y="768160"/>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8" name="正方形/長方形 7"/>
            <p:cNvSpPr/>
            <p:nvPr/>
          </p:nvSpPr>
          <p:spPr>
            <a:xfrm>
              <a:off x="199028" y="66843"/>
              <a:ext cx="11829840" cy="769441"/>
            </a:xfrm>
            <a:prstGeom prst="rect">
              <a:avLst/>
            </a:prstGeom>
          </p:spPr>
          <p:txBody>
            <a:bodyPr wrap="square">
              <a:spAutoFit/>
            </a:bodyPr>
            <a:lstStyle/>
            <a:p>
              <a:pPr algn="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目標工賃額設定に向けた分析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rPr>
                <a:t> ◆</a:t>
              </a:r>
              <a:r>
                <a:rPr lang="ja-JP" altLang="en-US" sz="1350" dirty="0">
                  <a:solidFill>
                    <a:srgbClr val="000000"/>
                  </a:solidFill>
                  <a:latin typeface="Meiryo UI" panose="020B0604030504040204" pitchFamily="50" charset="-128"/>
                  <a:ea typeface="Meiryo UI" panose="020B0604030504040204" pitchFamily="50" charset="-128"/>
                </a:rPr>
                <a:t>実績に満足している又は、目標を達成している事業所は前年に比して、どの程度の割合の目標設定となっているか？　　　　　</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924020" y="893086"/>
              <a:ext cx="10537511" cy="430887"/>
            </a:xfrm>
            <a:prstGeom prst="rect">
              <a:avLst/>
            </a:prstGeom>
          </p:spPr>
          <p:txBody>
            <a:bodyPr wrap="square">
              <a:spAutoFit/>
            </a:bodyPr>
            <a:lstStyle/>
            <a:p>
              <a:r>
                <a:rPr lang="ja-JP" altLang="en-US" sz="1500" dirty="0">
                  <a:solidFill>
                    <a:srgbClr val="000000"/>
                  </a:solidFill>
                  <a:latin typeface="Meiryo UI" panose="020B0604030504040204" pitchFamily="50" charset="-128"/>
                  <a:ea typeface="Meiryo UI" panose="020B0604030504040204" pitchFamily="50" charset="-128"/>
                </a:rPr>
                <a:t>　</a:t>
              </a:r>
              <a:r>
                <a:rPr lang="en-US" altLang="ja-JP" sz="1050" dirty="0">
                  <a:solidFill>
                    <a:srgbClr val="000000"/>
                  </a:solidFill>
                  <a:latin typeface="Meiryo UI" panose="020B0604030504040204" pitchFamily="50" charset="-128"/>
                  <a:ea typeface="Meiryo UI" panose="020B0604030504040204" pitchFamily="50" charset="-128"/>
                </a:rPr>
                <a:t>477</a:t>
              </a:r>
              <a:r>
                <a:rPr lang="ja-JP" altLang="en-US" sz="1050" dirty="0">
                  <a:solidFill>
                    <a:srgbClr val="000000"/>
                  </a:solidFill>
                  <a:latin typeface="Meiryo UI" panose="020B0604030504040204" pitchFamily="50" charset="-128"/>
                  <a:ea typeface="Meiryo UI" panose="020B0604030504040204" pitchFamily="50" charset="-128"/>
                </a:rPr>
                <a:t>事業所のうち、</a:t>
              </a:r>
              <a:r>
                <a:rPr lang="en-US" altLang="ja-JP" sz="1050" dirty="0">
                  <a:solidFill>
                    <a:srgbClr val="000000"/>
                  </a:solidFill>
                  <a:latin typeface="Meiryo UI" panose="020B0604030504040204" pitchFamily="50" charset="-128"/>
                  <a:ea typeface="Meiryo UI" panose="020B0604030504040204" pitchFamily="50" charset="-128"/>
                </a:rPr>
                <a:t>R1</a:t>
              </a:r>
              <a:r>
                <a:rPr lang="ja-JP" altLang="en-US" sz="1050" dirty="0">
                  <a:solidFill>
                    <a:srgbClr val="000000"/>
                  </a:solidFill>
                  <a:latin typeface="Meiryo UI" panose="020B0604030504040204" pitchFamily="50" charset="-128"/>
                  <a:ea typeface="Meiryo UI" panose="020B0604030504040204" pitchFamily="50" charset="-128"/>
                </a:rPr>
                <a:t>実績の評価を「わからない・どちらでもない」と答えた事業所を除き、</a:t>
              </a:r>
              <a:r>
                <a:rPr lang="en-US" altLang="ja-JP" sz="1050" dirty="0">
                  <a:solidFill>
                    <a:srgbClr val="000000"/>
                  </a:solidFill>
                  <a:latin typeface="Meiryo UI" panose="020B0604030504040204" pitchFamily="50" charset="-128"/>
                  <a:ea typeface="Meiryo UI" panose="020B0604030504040204" pitchFamily="50" charset="-128"/>
                </a:rPr>
                <a:t>333</a:t>
              </a:r>
              <a:r>
                <a:rPr lang="ja-JP" altLang="en-US" sz="1050" dirty="0">
                  <a:solidFill>
                    <a:srgbClr val="000000"/>
                  </a:solidFill>
                  <a:latin typeface="Meiryo UI" panose="020B0604030504040204" pitchFamily="50" charset="-128"/>
                  <a:ea typeface="Meiryo UI" panose="020B0604030504040204" pitchFamily="50" charset="-128"/>
                </a:rPr>
                <a:t>事業所の目標設定を満足度と目標達成別に検証</a:t>
              </a:r>
              <a:endParaRPr lang="en-US" altLang="ja-JP" sz="1500" dirty="0">
                <a:solidFill>
                  <a:srgbClr val="000000"/>
                </a:solidFill>
                <a:latin typeface="Meiryo UI" panose="020B0604030504040204" pitchFamily="50" charset="-128"/>
                <a:ea typeface="Meiryo UI" panose="020B0604030504040204" pitchFamily="50" charset="-128"/>
              </a:endParaRPr>
            </a:p>
          </p:txBody>
        </p:sp>
      </p:grpSp>
      <p:sp>
        <p:nvSpPr>
          <p:cNvPr id="10" name="正方形/長方形 9"/>
          <p:cNvSpPr/>
          <p:nvPr/>
        </p:nvSpPr>
        <p:spPr>
          <a:xfrm>
            <a:off x="0" y="3890224"/>
            <a:ext cx="9144000" cy="2110526"/>
          </a:xfrm>
          <a:prstGeom prst="rect">
            <a:avLst/>
          </a:prstGeom>
          <a:ln w="38100">
            <a:solidFill>
              <a:srgbClr val="FF0000"/>
            </a:solidFill>
          </a:ln>
        </p:spPr>
        <p:txBody>
          <a:bodyPr wrap="square" anchor="ctr" anchorCtr="0">
            <a:noAutofit/>
          </a:bodyPr>
          <a:lstStyle/>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実績を満足としている事業所は、前年比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108%</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の目標を設定していた。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実績を不満としている事業所は、前年比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127%</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の目標を設定していた。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目標を達成した事業所の目標設定率は、</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99%</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目標を達成できなかった事業所の目標設定率は、</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142%</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◇目標を達成しており、且つ、実績を満足としている事業所は目標設定を</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◇目標達成を優先した場合の目標設定の範囲は、前年度比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98~101%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となる。ただし、現状維持では工賃向上計画の趣旨にそぐわない（目標工賃額が現状よりも下がっていれば工賃向上のインセンティブが働かない）。</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◇満足できることを優先した場合には、前年度実績比の</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101~127</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％の範囲で目標を設定している。</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3" name="表 2"/>
          <p:cNvGraphicFramePr>
            <a:graphicFrameLocks noGrp="1"/>
          </p:cNvGraphicFramePr>
          <p:nvPr>
            <p:extLst/>
          </p:nvPr>
        </p:nvGraphicFramePr>
        <p:xfrm>
          <a:off x="826440" y="1827147"/>
          <a:ext cx="7640391" cy="2050150"/>
        </p:xfrm>
        <a:graphic>
          <a:graphicData uri="http://schemas.openxmlformats.org/drawingml/2006/table">
            <a:tbl>
              <a:tblPr/>
              <a:tblGrid>
                <a:gridCol w="1220273">
                  <a:extLst>
                    <a:ext uri="{9D8B030D-6E8A-4147-A177-3AD203B41FA5}">
                      <a16:colId xmlns:a16="http://schemas.microsoft.com/office/drawing/2014/main" val="3542409053"/>
                    </a:ext>
                  </a:extLst>
                </a:gridCol>
                <a:gridCol w="1220273">
                  <a:extLst>
                    <a:ext uri="{9D8B030D-6E8A-4147-A177-3AD203B41FA5}">
                      <a16:colId xmlns:a16="http://schemas.microsoft.com/office/drawing/2014/main" val="2724464091"/>
                    </a:ext>
                  </a:extLst>
                </a:gridCol>
                <a:gridCol w="1220273">
                  <a:extLst>
                    <a:ext uri="{9D8B030D-6E8A-4147-A177-3AD203B41FA5}">
                      <a16:colId xmlns:a16="http://schemas.microsoft.com/office/drawing/2014/main" val="1839806963"/>
                    </a:ext>
                  </a:extLst>
                </a:gridCol>
                <a:gridCol w="1220273">
                  <a:extLst>
                    <a:ext uri="{9D8B030D-6E8A-4147-A177-3AD203B41FA5}">
                      <a16:colId xmlns:a16="http://schemas.microsoft.com/office/drawing/2014/main" val="3198284126"/>
                    </a:ext>
                  </a:extLst>
                </a:gridCol>
                <a:gridCol w="1220273">
                  <a:extLst>
                    <a:ext uri="{9D8B030D-6E8A-4147-A177-3AD203B41FA5}">
                      <a16:colId xmlns:a16="http://schemas.microsoft.com/office/drawing/2014/main" val="771502418"/>
                    </a:ext>
                  </a:extLst>
                </a:gridCol>
                <a:gridCol w="1539026">
                  <a:extLst>
                    <a:ext uri="{9D8B030D-6E8A-4147-A177-3AD203B41FA5}">
                      <a16:colId xmlns:a16="http://schemas.microsoft.com/office/drawing/2014/main" val="2756442549"/>
                    </a:ext>
                  </a:extLst>
                </a:gridCol>
              </a:tblGrid>
              <a:tr h="384995">
                <a:tc rowSpan="2" gridSpan="2">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N=333</a:t>
                      </a:r>
                      <a:r>
                        <a:rPr lang="ja-JP" altLang="en-US" sz="1200" b="0" i="0" u="none" strike="noStrike" dirty="0">
                          <a:effectLst/>
                          <a:latin typeface="Meiryo UI" panose="020B0604030504040204" pitchFamily="50" charset="-128"/>
                          <a:ea typeface="Meiryo UI"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R</a:t>
                      </a:r>
                      <a:r>
                        <a:rPr lang="ja-JP" altLang="en-US" sz="1200" b="0" i="0" u="none" strike="noStrike" dirty="0" smtClean="0">
                          <a:effectLst/>
                          <a:latin typeface="Meiryo UI" panose="020B0604030504040204" pitchFamily="50" charset="-128"/>
                          <a:ea typeface="Meiryo UI" panose="020B0604030504040204" pitchFamily="50" charset="-128"/>
                        </a:rPr>
                        <a:t>１の目標を達成したか</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8026807"/>
                  </a:ext>
                </a:extLst>
              </a:tr>
              <a:tr h="384995">
                <a:tc gridSpan="2" v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v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369351485"/>
                  </a:ext>
                </a:extLst>
              </a:tr>
              <a:tr h="205740">
                <a:tc rowSpan="6">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R1</a:t>
                      </a:r>
                      <a:r>
                        <a:rPr lang="ja-JP" altLang="en-US" sz="1200" b="0" i="0" u="none" strike="noStrike" dirty="0" smtClean="0">
                          <a:effectLst/>
                          <a:latin typeface="Meiryo UI" panose="020B0604030504040204" pitchFamily="50" charset="-128"/>
                          <a:ea typeface="Meiryo UI" panose="020B0604030504040204" pitchFamily="50" charset="-128"/>
                        </a:rPr>
                        <a:t>実績の</a:t>
                      </a:r>
                      <a:endParaRPr lang="en-US" altLang="ja-JP" sz="1200" b="0" i="0" u="none" strike="noStrike" dirty="0" smtClean="0">
                        <a:effectLst/>
                        <a:latin typeface="Meiryo UI" panose="020B0604030504040204" pitchFamily="50" charset="-128"/>
                        <a:ea typeface="Meiryo UI" panose="020B0604030504040204" pitchFamily="50" charset="-128"/>
                      </a:endParaRPr>
                    </a:p>
                    <a:p>
                      <a:pPr algn="ctr" fontAlgn="ctr"/>
                      <a:r>
                        <a:rPr lang="ja-JP" altLang="en-US" sz="1200" b="0" i="0" u="none" strike="noStrike" dirty="0" smtClean="0">
                          <a:effectLst/>
                          <a:latin typeface="Meiryo UI" panose="020B0604030504040204" pitchFamily="50" charset="-128"/>
                          <a:ea typeface="Meiryo UI" panose="020B0604030504040204" pitchFamily="50" charset="-128"/>
                        </a:rPr>
                        <a:t>満足度</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ja-JP" altLang="en-US" sz="1200" b="0" i="0" u="none" strike="noStrike" dirty="0" smtClean="0">
                          <a:effectLst/>
                          <a:latin typeface="Meiryo UI" panose="020B0604030504040204" pitchFamily="50" charset="-128"/>
                          <a:ea typeface="Meiryo UI" panose="020B0604030504040204" pitchFamily="50" charset="-128"/>
                        </a:rPr>
                        <a:t>満足・大いに満足</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79</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711248"/>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101%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1042496"/>
                  </a:ext>
                </a:extLst>
              </a:tr>
              <a:tr h="205740">
                <a:tc vMerge="1">
                  <a:txBody>
                    <a:bodyPr/>
                    <a:lstStyle/>
                    <a:p>
                      <a:endParaRPr kumimoji="1" lang="ja-JP" altLang="en-US"/>
                    </a:p>
                  </a:txBody>
                  <a:tcPr/>
                </a:tc>
                <a:tc rowSpan="2">
                  <a:txBody>
                    <a:bodyPr/>
                    <a:lstStyle/>
                    <a:p>
                      <a:pPr algn="ctr" fontAlgn="ctr"/>
                      <a:r>
                        <a:rPr lang="ja-JP" altLang="en-US" sz="1200" b="0" i="0" u="none" strike="noStrike" dirty="0" smtClean="0">
                          <a:effectLst/>
                          <a:latin typeface="Meiryo UI" panose="020B0604030504040204" pitchFamily="50" charset="-128"/>
                          <a:ea typeface="Meiryo UI" panose="020B0604030504040204" pitchFamily="50" charset="-128"/>
                        </a:rPr>
                        <a:t>不満・やや不満</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224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4821192"/>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7650822"/>
                  </a:ext>
                </a:extLst>
              </a:tr>
              <a:tr h="205740">
                <a:tc vMerge="1">
                  <a:txBody>
                    <a:bodyPr/>
                    <a:lstStyle/>
                    <a:p>
                      <a:endParaRPr kumimoji="1" lang="ja-JP" altLang="en-US"/>
                    </a:p>
                  </a:txBody>
                  <a:tcPr/>
                </a:tc>
                <a:tc rowSpan="2">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4317936"/>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394073"/>
                  </a:ext>
                </a:extLst>
              </a:tr>
            </a:tbl>
          </a:graphicData>
        </a:graphic>
      </p:graphicFrame>
      <p:sp>
        <p:nvSpPr>
          <p:cNvPr id="11" name="スライド番号プレースホルダー 1"/>
          <p:cNvSpPr>
            <a:spLocks noGrp="1"/>
          </p:cNvSpPr>
          <p:nvPr>
            <p:ph type="sldNum" sz="quarter" idx="12"/>
          </p:nvPr>
        </p:nvSpPr>
        <p:spPr>
          <a:xfrm>
            <a:off x="7015418" y="6283058"/>
            <a:ext cx="2057400" cy="273844"/>
          </a:xfrm>
        </p:spPr>
        <p:txBody>
          <a:bodyPr/>
          <a:lstStyle/>
          <a:p>
            <a:fld id="{00B90DFF-2327-4A71-8B67-9668A02A1B14}" type="slidenum">
              <a:rPr kumimoji="1" lang="ja-JP" altLang="en-US" sz="1350"/>
              <a:t>8</a:t>
            </a:fld>
            <a:endParaRPr kumimoji="1" lang="ja-JP" altLang="en-US" sz="1350"/>
          </a:p>
        </p:txBody>
      </p:sp>
      <p:sp>
        <p:nvSpPr>
          <p:cNvPr id="2" name="テキスト ボックス 1"/>
          <p:cNvSpPr txBox="1"/>
          <p:nvPr/>
        </p:nvSpPr>
        <p:spPr>
          <a:xfrm>
            <a:off x="3348818" y="470583"/>
            <a:ext cx="5724000" cy="276999"/>
          </a:xfrm>
          <a:prstGeom prst="rect">
            <a:avLst/>
          </a:prstGeom>
          <a:noFill/>
          <a:ln>
            <a:solidFill>
              <a:schemeClr val="accent2"/>
            </a:solidFill>
            <a:prstDash val="dash"/>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年度第</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回工賃向上計画の推進に関する専門委員会</a:t>
            </a:r>
            <a:r>
              <a:rPr kumimoji="1" lang="en-US" altLang="ja-JP" sz="1200" dirty="0" smtClean="0">
                <a:latin typeface="Meiryo UI" panose="020B0604030504040204" pitchFamily="50" charset="-128"/>
                <a:ea typeface="Meiryo UI" panose="020B0604030504040204" pitchFamily="50" charset="-128"/>
              </a:rPr>
              <a:t>2.12.21</a:t>
            </a:r>
            <a:r>
              <a:rPr kumimoji="1" lang="ja-JP" altLang="en-US" sz="1200" dirty="0" smtClean="0">
                <a:latin typeface="Meiryo UI" panose="020B0604030504040204" pitchFamily="50" charset="-128"/>
                <a:ea typeface="Meiryo UI" panose="020B0604030504040204" pitchFamily="50" charset="-128"/>
              </a:rPr>
              <a:t>［資料</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］より抜粋</a:t>
            </a:r>
            <a:endParaRPr kumimoji="1" lang="ja-JP" altLang="en-US" sz="12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044118" y="215657"/>
            <a:ext cx="972000" cy="276999"/>
          </a:xfrm>
          <a:prstGeom prst="rect">
            <a:avLst/>
          </a:prstGeom>
          <a:noFill/>
          <a:ln>
            <a:noFill/>
            <a:prstDash val="dash"/>
          </a:ln>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　考</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1832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49271" y="907383"/>
            <a:ext cx="8994729" cy="369332"/>
            <a:chOff x="199028" y="66843"/>
            <a:chExt cx="11992972" cy="492442"/>
          </a:xfrm>
        </p:grpSpPr>
        <p:cxnSp>
          <p:nvCxnSpPr>
            <p:cNvPr id="5" name="直線コネクタ 4"/>
            <p:cNvCxnSpPr/>
            <p:nvPr/>
          </p:nvCxnSpPr>
          <p:spPr>
            <a:xfrm>
              <a:off x="199028" y="483153"/>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6" name="正方形/長方形 5"/>
            <p:cNvSpPr/>
            <p:nvPr/>
          </p:nvSpPr>
          <p:spPr>
            <a:xfrm>
              <a:off x="199028" y="66843"/>
              <a:ext cx="7596429" cy="49244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具体的な目標工賃額設定に</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49271" y="1439413"/>
            <a:ext cx="8702899" cy="2859757"/>
          </a:xfrm>
          <a:prstGeom prst="rect">
            <a:avLst/>
          </a:prstGeom>
          <a:ln>
            <a:solidFill>
              <a:schemeClr val="accent1"/>
            </a:solidFill>
          </a:ln>
        </p:spPr>
        <p:txBody>
          <a:bodyPr wrap="square">
            <a:spAutoFit/>
          </a:bodyPr>
          <a:lstStyle/>
          <a:p>
            <a:pPr marL="214313" indent="-214313" algn="just">
              <a:lnSpc>
                <a:spcPts val="1350"/>
              </a:lnSpc>
              <a:buFont typeface="Wingdings" panose="05000000000000000000" pitchFamily="2" charset="2"/>
              <a:buChar char="u"/>
            </a:pP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lnSpc>
                <a:spcPts val="1350"/>
              </a:lnSpc>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金額での目標を設定する場合、平均月額工賃が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20,000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円以上、または前年度比</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円以上で、満足とする事業所の割合が増加していく。ただし、</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円未満が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4</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割以上を占める府の現状では、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20,000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円を超える目標は現実的ではないのではないか。また、増加額</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円以上を目標とした場合には、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円の意味が、事業所の平均工賃により大きく異なることになる。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実績額について、評価できない（わからない・どちらでもない）とする約</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割の事業所は、目標設定の意図が十分理解できていないのではないか。そのために、非現実的な目標設定となってている事業所も多いのではないか。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あるいは、評価できないのではなく、社会参加や生きがいづく</a:t>
            </a:r>
            <a:r>
              <a:rPr lang="ja-JP" altLang="en-US" sz="1350" kern="100" dirty="0" err="1">
                <a:latin typeface="Meiryo UI" panose="020B0604030504040204" pitchFamily="50" charset="-128"/>
                <a:ea typeface="Meiryo UI" panose="020B0604030504040204" pitchFamily="50" charset="-128"/>
                <a:cs typeface="Times New Roman" panose="02020603050405020304" pitchFamily="18" charset="0"/>
              </a:rPr>
              <a:t>りのための</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日中活動の場として運営しているため、あえて、実績額について、自己評価しないことも考えられるのではないか。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前年度実績比で目標を設定する場合、事業所の満足と目標達成の双方を踏まえると、前年度と同等あるいは、やや低い割合での目標設定となり、工賃向上計画のインセンティブが機能しないことになる（目標達成のみを優先した場合も同様）。</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一方で、前年比</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120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％以上の高い目標設定をした場合には、目標達成に苦戦する傾向がみられ、未達成→満足度が低い→高い目標設の悪循環を繰り返す可能性が高くなるのではないか。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実績に満足している事業所が次の目標として設定している、前年度実績比を次期計画の目標設定のベースにしてはどうか。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右矢印 10"/>
          <p:cNvSpPr/>
          <p:nvPr/>
        </p:nvSpPr>
        <p:spPr>
          <a:xfrm>
            <a:off x="147713" y="1321482"/>
            <a:ext cx="3672000" cy="243000"/>
          </a:xfrm>
          <a:prstGeom prst="rightArrow">
            <a:avLst>
              <a:gd name="adj1" fmla="val 100000"/>
              <a:gd name="adj2" fmla="val 1241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dirty="0">
                <a:latin typeface="Meiryo UI" panose="020B0604030504040204" pitchFamily="50" charset="-128"/>
                <a:ea typeface="Meiryo UI" panose="020B0604030504040204" pitchFamily="50" charset="-128"/>
              </a:rPr>
              <a:t>工賃実績調査から</a:t>
            </a:r>
          </a:p>
        </p:txBody>
      </p:sp>
      <p:sp>
        <p:nvSpPr>
          <p:cNvPr id="12" name="正方形/長方形 11"/>
          <p:cNvSpPr/>
          <p:nvPr/>
        </p:nvSpPr>
        <p:spPr>
          <a:xfrm>
            <a:off x="149271" y="4422129"/>
            <a:ext cx="8702899" cy="1641475"/>
          </a:xfrm>
          <a:prstGeom prst="rect">
            <a:avLst/>
          </a:prstGeom>
          <a:ln>
            <a:solidFill>
              <a:schemeClr val="accent1"/>
            </a:solidFill>
          </a:ln>
        </p:spPr>
        <p:txBody>
          <a:bodyPr wrap="square">
            <a:spAutoFit/>
          </a:bodyPr>
          <a:lstStyle/>
          <a:p>
            <a:pPr marL="214313" indent="-214313" algn="just">
              <a:lnSpc>
                <a:spcPts val="1350"/>
              </a:lnSpc>
              <a:buFont typeface="Wingdings" panose="05000000000000000000" pitchFamily="2" charset="2"/>
              <a:buChar char="u"/>
            </a:pP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lnSpc>
                <a:spcPts val="1350"/>
              </a:lnSpc>
              <a:buFont typeface="Wingdings" panose="05000000000000000000" pitchFamily="2" charset="2"/>
              <a:buChar char="u"/>
            </a:pP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R1</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実績に満足している事業所が設定した目標の対前年度比平均は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％。府の直近の対前年度伸び率が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105.7</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％、全国平均が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101.6%</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であることから、高い目標せっていであるが、達成が困難な</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110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％までに収まっているため過剰な目標設定ではないといえる。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その場合、次期計画</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年目となる</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年度は、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R2</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年度推計値</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13,224</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14,200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様々な役割を担う事業所が大阪府の工賃計画目標を意識できるよう、額の区分ごとに目標額を計画内で提示</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併せて、目標達成事業所を</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割（現在約</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割）とするなど、目標を付加し、目標未達成の事業所や平均工賃より低い区分の事業所の支援を強化したい。</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右矢印 12"/>
          <p:cNvSpPr/>
          <p:nvPr/>
        </p:nvSpPr>
        <p:spPr>
          <a:xfrm>
            <a:off x="147713" y="4296689"/>
            <a:ext cx="3672000" cy="243000"/>
          </a:xfrm>
          <a:prstGeom prst="rightArrow">
            <a:avLst>
              <a:gd name="adj1" fmla="val 100000"/>
              <a:gd name="adj2" fmla="val 1241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b="1" dirty="0">
                <a:latin typeface="Meiryo UI" panose="020B0604030504040204" pitchFamily="50" charset="-128"/>
                <a:ea typeface="Meiryo UI" panose="020B0604030504040204" pitchFamily="50" charset="-128"/>
              </a:rPr>
              <a:t>目標</a:t>
            </a:r>
            <a:r>
              <a:rPr kumimoji="1" lang="ja-JP" altLang="en-US" sz="1350" b="1" dirty="0">
                <a:latin typeface="Meiryo UI" panose="020B0604030504040204" pitchFamily="50" charset="-128"/>
                <a:ea typeface="Meiryo UI" panose="020B0604030504040204" pitchFamily="50" charset="-128"/>
              </a:rPr>
              <a:t>工賃額の考え方</a:t>
            </a:r>
          </a:p>
        </p:txBody>
      </p:sp>
      <p:sp>
        <p:nvSpPr>
          <p:cNvPr id="10" name="スライド番号プレースホルダー 1"/>
          <p:cNvSpPr>
            <a:spLocks noGrp="1"/>
          </p:cNvSpPr>
          <p:nvPr>
            <p:ph type="sldNum" sz="quarter" idx="12"/>
          </p:nvPr>
        </p:nvSpPr>
        <p:spPr>
          <a:xfrm>
            <a:off x="6906640" y="6186563"/>
            <a:ext cx="2057400" cy="273844"/>
          </a:xfrm>
        </p:spPr>
        <p:txBody>
          <a:bodyPr/>
          <a:lstStyle/>
          <a:p>
            <a:fld id="{00B90DFF-2327-4A71-8B67-9668A02A1B14}" type="slidenum">
              <a:rPr kumimoji="1" lang="ja-JP" altLang="en-US" sz="1350"/>
              <a:t>9</a:t>
            </a:fld>
            <a:endParaRPr kumimoji="1" lang="ja-JP" altLang="en-US" sz="1350" dirty="0"/>
          </a:p>
        </p:txBody>
      </p:sp>
      <p:sp>
        <p:nvSpPr>
          <p:cNvPr id="15" name="テキスト ボックス 14"/>
          <p:cNvSpPr txBox="1"/>
          <p:nvPr/>
        </p:nvSpPr>
        <p:spPr>
          <a:xfrm>
            <a:off x="3348818" y="470583"/>
            <a:ext cx="5724000" cy="276999"/>
          </a:xfrm>
          <a:prstGeom prst="rect">
            <a:avLst/>
          </a:prstGeom>
          <a:noFill/>
          <a:ln>
            <a:solidFill>
              <a:schemeClr val="accent2"/>
            </a:solidFill>
            <a:prstDash val="dash"/>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年度第</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回工賃向上計画の推進に関する専門委員会</a:t>
            </a:r>
            <a:r>
              <a:rPr kumimoji="1" lang="en-US" altLang="ja-JP" sz="1200" dirty="0" smtClean="0">
                <a:latin typeface="Meiryo UI" panose="020B0604030504040204" pitchFamily="50" charset="-128"/>
                <a:ea typeface="Meiryo UI" panose="020B0604030504040204" pitchFamily="50" charset="-128"/>
              </a:rPr>
              <a:t>2.12.21</a:t>
            </a:r>
            <a:r>
              <a:rPr kumimoji="1" lang="ja-JP" altLang="en-US" sz="1200" dirty="0" smtClean="0">
                <a:latin typeface="Meiryo UI" panose="020B0604030504040204" pitchFamily="50" charset="-128"/>
                <a:ea typeface="Meiryo UI" panose="020B0604030504040204" pitchFamily="50" charset="-128"/>
              </a:rPr>
              <a:t>［資料</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］より抜粋</a:t>
            </a:r>
            <a:endParaRPr kumimoji="1" lang="ja-JP" altLang="en-US" sz="12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8044118" y="215657"/>
            <a:ext cx="972000" cy="276999"/>
          </a:xfrm>
          <a:prstGeom prst="rect">
            <a:avLst/>
          </a:prstGeom>
          <a:noFill/>
          <a:ln>
            <a:noFill/>
            <a:prstDash val="dash"/>
          </a:ln>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　考</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381056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1673</TotalTime>
  <Words>11274</Words>
  <Application>Microsoft Office PowerPoint</Application>
  <PresentationFormat>画面に合わせる (4:3)</PresentationFormat>
  <Paragraphs>1236</Paragraphs>
  <Slides>35</Slides>
  <Notes>8</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35</vt:i4>
      </vt:variant>
    </vt:vector>
  </HeadingPairs>
  <TitlesOfParts>
    <vt:vector size="51" baseType="lpstr">
      <vt:lpstr>HG丸ｺﾞｼｯｸM-PRO</vt:lpstr>
      <vt:lpstr>Meiryo UI</vt:lpstr>
      <vt:lpstr>ＭＳ Ｐゴシック</vt:lpstr>
      <vt:lpstr>新細明體</vt:lpstr>
      <vt:lpstr>UD デジタル 教科書体 NK-R</vt:lpstr>
      <vt:lpstr>UD デジタル 教科書体 NP-R</vt:lpstr>
      <vt:lpstr>メイリオ</vt:lpstr>
      <vt:lpstr>游ゴシック</vt:lpstr>
      <vt:lpstr>游明朝</vt:lpstr>
      <vt:lpstr>Arial</vt:lpstr>
      <vt:lpstr>Calibri</vt:lpstr>
      <vt:lpstr>Century</vt:lpstr>
      <vt:lpstr>Courier New</vt:lpstr>
      <vt:lpstr>Times New Roman</vt:lpstr>
      <vt:lpstr>Wingdings</vt:lpstr>
      <vt:lpstr>1_Office テーマ</vt:lpstr>
      <vt:lpstr> 令和3年3月 大　阪　府 </vt:lpstr>
      <vt:lpstr>PowerPoint プレゼンテーション</vt:lpstr>
      <vt:lpstr> 目　　　　　次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令和３年○月 大　阪　府</dc:title>
  <dc:creator>岡本　勝之</dc:creator>
  <cp:lastModifiedBy>定道　理絵美</cp:lastModifiedBy>
  <cp:revision>93</cp:revision>
  <cp:lastPrinted>2021-03-22T09:47:50Z</cp:lastPrinted>
  <dcterms:created xsi:type="dcterms:W3CDTF">2021-03-08T11:03:13Z</dcterms:created>
  <dcterms:modified xsi:type="dcterms:W3CDTF">2021-03-22T12:06:48Z</dcterms:modified>
</cp:coreProperties>
</file>