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56" r:id="rId2"/>
    <p:sldId id="259"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EA4BB7-2733-4684-8003-2D7EC4A9BA28}" type="datetimeFigureOut">
              <a:rPr kumimoji="1" lang="ja-JP" altLang="en-US" smtClean="0"/>
              <a:t>2020/12/18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6D5AE1-E8F7-454C-9710-1D1BAB19A63A}" type="slidenum">
              <a:rPr kumimoji="1" lang="ja-JP" altLang="en-US" smtClean="0"/>
              <a:t>‹#›</a:t>
            </a:fld>
            <a:endParaRPr kumimoji="1" lang="ja-JP" altLang="en-US"/>
          </a:p>
        </p:txBody>
      </p:sp>
    </p:spTree>
    <p:extLst>
      <p:ext uri="{BB962C8B-B14F-4D97-AF65-F5344CB8AC3E}">
        <p14:creationId xmlns:p14="http://schemas.microsoft.com/office/powerpoint/2010/main" val="11926844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329635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398798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66211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98804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160174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3009638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299312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263855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63311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25843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161EAA-5255-4FC1-9A27-9CDDD82B6484}" type="datetimeFigureOut">
              <a:rPr kumimoji="1" lang="ja-JP" altLang="en-US" smtClean="0"/>
              <a:t>2020/12/18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427944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61EAA-5255-4FC1-9A27-9CDDD82B6484}" type="datetimeFigureOut">
              <a:rPr kumimoji="1" lang="ja-JP" altLang="en-US" smtClean="0"/>
              <a:t>2020/12/18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426F2-DC1E-4B3C-B9E4-3E6FF313FDB9}" type="slidenum">
              <a:rPr kumimoji="1" lang="ja-JP" altLang="en-US" smtClean="0"/>
              <a:t>‹#›</a:t>
            </a:fld>
            <a:endParaRPr kumimoji="1" lang="ja-JP" altLang="en-US"/>
          </a:p>
        </p:txBody>
      </p:sp>
    </p:spTree>
    <p:extLst>
      <p:ext uri="{BB962C8B-B14F-4D97-AF65-F5344CB8AC3E}">
        <p14:creationId xmlns:p14="http://schemas.microsoft.com/office/powerpoint/2010/main" val="1739157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838200" y="1162843"/>
            <a:ext cx="10515600" cy="1325563"/>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新たな工賃向上支援事業について</a:t>
            </a:r>
            <a:endParaRPr lang="ja-JP" altLang="en-US" dirty="0"/>
          </a:p>
        </p:txBody>
      </p:sp>
      <p:sp>
        <p:nvSpPr>
          <p:cNvPr id="5" name="コンテンツ プレースホルダー 2"/>
          <p:cNvSpPr txBox="1">
            <a:spLocks/>
          </p:cNvSpPr>
          <p:nvPr/>
        </p:nvSpPr>
        <p:spPr>
          <a:xfrm>
            <a:off x="1108720" y="2769760"/>
            <a:ext cx="10013730" cy="62055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t>進捗と評価を踏まえた方向性の確認</a:t>
            </a:r>
            <a:endParaRPr lang="ja-JP" altLang="en-US" dirty="0"/>
          </a:p>
        </p:txBody>
      </p:sp>
      <p:sp>
        <p:nvSpPr>
          <p:cNvPr id="7" name="正方形/長方形 6"/>
          <p:cNvSpPr/>
          <p:nvPr/>
        </p:nvSpPr>
        <p:spPr>
          <a:xfrm>
            <a:off x="1041009" y="4970015"/>
            <a:ext cx="10114671" cy="460639"/>
          </a:xfrm>
          <a:prstGeom prst="rect">
            <a:avLst/>
          </a:prstGeom>
        </p:spPr>
        <p:txBody>
          <a:bodyPr wrap="square">
            <a:spAutoFit/>
          </a:bodyPr>
          <a:lstStyle/>
          <a:p>
            <a:pPr algn="ctr">
              <a:lnSpc>
                <a:spcPts val="33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　</a:t>
            </a:r>
            <a:r>
              <a:rPr lang="ja-JP" altLang="en-US" sz="20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大阪府福祉部障がい</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福祉室　自立支援課</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0200068" y="708337"/>
            <a:ext cx="955612" cy="369332"/>
          </a:xfrm>
          <a:prstGeom prst="rect">
            <a:avLst/>
          </a:prstGeom>
          <a:noFill/>
          <a:ln>
            <a:solidFill>
              <a:schemeClr val="tx1"/>
            </a:solidFill>
          </a:ln>
        </p:spPr>
        <p:txBody>
          <a:bodyPr wrap="square" rtlCol="0">
            <a:spAutoFit/>
          </a:bodyPr>
          <a:lstStyle/>
          <a:p>
            <a:r>
              <a:rPr kumimoji="1" lang="ja-JP" altLang="en-US" dirty="0" smtClean="0"/>
              <a:t>資料３</a:t>
            </a:r>
            <a:endParaRPr kumimoji="1" lang="ja-JP" altLang="en-US" dirty="0"/>
          </a:p>
        </p:txBody>
      </p:sp>
    </p:spTree>
    <p:extLst>
      <p:ext uri="{BB962C8B-B14F-4D97-AF65-F5344CB8AC3E}">
        <p14:creationId xmlns:p14="http://schemas.microsoft.com/office/powerpoint/2010/main" val="88430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68781" y="54594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各事業所が工賃を向上させるための事業計画となる「工賃引上げ計画シート」を策定するための支援を実施します</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68779" y="415482"/>
            <a:ext cx="4218193" cy="244571"/>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１　各事業所の工賃引上げシート策定支援</a:t>
            </a:r>
          </a:p>
        </p:txBody>
      </p:sp>
      <p:sp>
        <p:nvSpPr>
          <p:cNvPr id="8" name="正方形/長方形 7"/>
          <p:cNvSpPr/>
          <p:nvPr/>
        </p:nvSpPr>
        <p:spPr>
          <a:xfrm>
            <a:off x="168780" y="1447971"/>
            <a:ext cx="11880000" cy="667922"/>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の提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出をめざすとともに、実態と乖離した目標などを精査</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23829" y="1217944"/>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10" name="正方形/長方形 9"/>
          <p:cNvSpPr/>
          <p:nvPr/>
        </p:nvSpPr>
        <p:spPr>
          <a:xfrm>
            <a:off x="10643" y="218939"/>
            <a:ext cx="12159891" cy="206305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9640" y="2374207"/>
            <a:ext cx="12159891" cy="216165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23829" y="2754765"/>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独での受注が困難な小規模な事業所を支援するため、共同受注窓口の運営を支援し、安定的な受注確保を図るとともに、「企業等との調整」、「契約等に関する事務手続き」、「事業所間の調整」等を行う地域連携の共同受注ネットワークの構築による事業所主導の運営をめざし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123827" y="2505551"/>
            <a:ext cx="7940916"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2</a:t>
            </a:r>
            <a:r>
              <a:rPr lang="ja-JP" altLang="en-US" sz="1600" b="1" dirty="0">
                <a:solidFill>
                  <a:schemeClr val="bg1"/>
                </a:solidFill>
                <a:latin typeface="Meiryo UI" panose="020B0604030504040204" pitchFamily="50" charset="-128"/>
                <a:ea typeface="Meiryo UI" panose="020B0604030504040204" pitchFamily="50" charset="-128"/>
              </a:rPr>
              <a:t>　共同受注窓口による受発注促進並びに企業等との協働による製品開発及び販路開拓</a:t>
            </a:r>
          </a:p>
        </p:txBody>
      </p:sp>
      <p:sp>
        <p:nvSpPr>
          <p:cNvPr id="20" name="正方形/長方形 19"/>
          <p:cNvSpPr/>
          <p:nvPr/>
        </p:nvSpPr>
        <p:spPr>
          <a:xfrm>
            <a:off x="166632" y="3712507"/>
            <a:ext cx="11880000" cy="667922"/>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今後は工賃向上計画支援事業による支援を行いながら、新たな受注チャネルとなり得る公民連携等を積極的に活用する取組により受注販路拡大により注力</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「大阪旨ソーッス！」の生産事業所及び販路拡大</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市町村（又は、市町村共同受注窓口）との連携強化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21681" y="3482480"/>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22" name="正方形/長方形 21"/>
          <p:cNvSpPr/>
          <p:nvPr/>
        </p:nvSpPr>
        <p:spPr>
          <a:xfrm>
            <a:off x="168780" y="5981339"/>
            <a:ext cx="11880000" cy="667922"/>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優先調達指針の目標設定の効果検証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庁内における優先調達方針や各部局単位の調達状況の周知</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庁内の発注案件についての調査分析し、新規案件の獲得や事業所とのマッチング等の実施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123829" y="5751312"/>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24" name="正方形/長方形 23"/>
          <p:cNvSpPr/>
          <p:nvPr/>
        </p:nvSpPr>
        <p:spPr>
          <a:xfrm>
            <a:off x="10643" y="4590375"/>
            <a:ext cx="12159891" cy="217103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66632" y="4965458"/>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166630" y="4716244"/>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3</a:t>
            </a:r>
            <a:r>
              <a:rPr lang="ja-JP" altLang="en-US" sz="1600" b="1" dirty="0">
                <a:solidFill>
                  <a:schemeClr val="bg1"/>
                </a:solidFill>
                <a:latin typeface="Meiryo UI" panose="020B0604030504040204" pitchFamily="50" charset="-128"/>
                <a:ea typeface="Meiryo UI" panose="020B0604030504040204" pitchFamily="50" charset="-128"/>
              </a:rPr>
              <a:t>　優先調達制度の積極的活用</a:t>
            </a:r>
          </a:p>
        </p:txBody>
      </p:sp>
      <p:sp>
        <p:nvSpPr>
          <p:cNvPr id="2" name="スライド番号プレースホルダー 1"/>
          <p:cNvSpPr>
            <a:spLocks noGrp="1"/>
          </p:cNvSpPr>
          <p:nvPr>
            <p:ph type="sldNum" sz="quarter" idx="12"/>
          </p:nvPr>
        </p:nvSpPr>
        <p:spPr/>
        <p:txBody>
          <a:bodyPr/>
          <a:lstStyle/>
          <a:p>
            <a:fld id="{4E9426F2-DC1E-4B3C-B9E4-3E6FF313FDB9}" type="slidenum">
              <a:rPr kumimoji="1" lang="ja-JP" altLang="en-US" sz="1600" smtClean="0">
                <a:latin typeface="Meiryo UI" panose="020B0604030504040204" pitchFamily="50" charset="-128"/>
                <a:ea typeface="Meiryo UI" panose="020B0604030504040204" pitchFamily="50" charset="-128"/>
              </a:rPr>
              <a:t>2</a:t>
            </a:fld>
            <a:endParaRPr kumimoji="1" lang="ja-JP" altLang="en-US" sz="16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909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8780" y="1315450"/>
            <a:ext cx="11880000" cy="672128"/>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公民連携等を活かした認知度向上に資するイベント等の実施、参加事業所及び顧客にとってもより魅力的な店舗構築</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アンテナショップの役割を十分検討した運営</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限られた予算の中で他の取組とのバランスを考慮</a:t>
            </a:r>
          </a:p>
        </p:txBody>
      </p:sp>
      <p:sp>
        <p:nvSpPr>
          <p:cNvPr id="9" name="角丸四角形 8"/>
          <p:cNvSpPr/>
          <p:nvPr/>
        </p:nvSpPr>
        <p:spPr>
          <a:xfrm>
            <a:off x="123829" y="1085423"/>
            <a:ext cx="1836000"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10" name="正方形/長方形 9"/>
          <p:cNvSpPr/>
          <p:nvPr/>
        </p:nvSpPr>
        <p:spPr>
          <a:xfrm>
            <a:off x="10643" y="218939"/>
            <a:ext cx="12159891" cy="18775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9640" y="2148923"/>
            <a:ext cx="12159891" cy="169933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23829" y="2423465"/>
            <a:ext cx="11879999" cy="506274"/>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府民や企業等に事業内容を理解いただき、製品の社会的認知度の向上を図り、地域住民の購買意欲の向上や福祉事業所への発注機会の増大に向けた効果的な広報活動を行います。</a:t>
            </a:r>
            <a:endPar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123827" y="2212684"/>
            <a:ext cx="4319384"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smtClean="0">
                <a:solidFill>
                  <a:schemeClr val="bg1"/>
                </a:solidFill>
                <a:latin typeface="Meiryo UI" panose="020B0604030504040204" pitchFamily="50" charset="-128"/>
                <a:ea typeface="Meiryo UI" panose="020B0604030504040204" pitchFamily="50" charset="-128"/>
              </a:rPr>
              <a:t>7</a:t>
            </a:r>
            <a:r>
              <a:rPr lang="ja-JP" altLang="en-US" sz="1600" b="1" dirty="0" smtClean="0">
                <a:solidFill>
                  <a:schemeClr val="bg1"/>
                </a:solidFill>
                <a:latin typeface="Meiryo UI" panose="020B0604030504040204" pitchFamily="50" charset="-128"/>
                <a:ea typeface="Meiryo UI" panose="020B0604030504040204" pitchFamily="50" charset="-128"/>
              </a:rPr>
              <a:t>　府民・企業等に対する情報発信機能の強化</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166632" y="3195674"/>
            <a:ext cx="11880000" cy="537473"/>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こさえたんサポーターは今後登録継続について十分に検討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をはじめとするさまざまな媒体を活用した情報発信の継続協化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21681" y="2978899"/>
            <a:ext cx="1836000"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24" name="正方形/長方形 23"/>
          <p:cNvSpPr/>
          <p:nvPr/>
        </p:nvSpPr>
        <p:spPr>
          <a:xfrm>
            <a:off x="0" y="6000498"/>
            <a:ext cx="12159891" cy="84876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70929" y="495080"/>
            <a:ext cx="11879999" cy="525338"/>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者就労施設等で生産されている製品の販売機会等並びに施設で働く障がい者の販売に関する経験とスキルを構築し、将来的に就労につながるよう、就労訓練の場の提供を検討します。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170927" y="272370"/>
            <a:ext cx="3600000"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4</a:t>
            </a:r>
            <a:r>
              <a:rPr lang="ja-JP" altLang="en-US" sz="1600" b="1" dirty="0">
                <a:solidFill>
                  <a:schemeClr val="bg1"/>
                </a:solidFill>
                <a:latin typeface="Meiryo UI" panose="020B0604030504040204" pitchFamily="50" charset="-128"/>
                <a:ea typeface="Meiryo UI" panose="020B0604030504040204" pitchFamily="50" charset="-128"/>
              </a:rPr>
              <a:t>　就労支援の場の提供</a:t>
            </a:r>
          </a:p>
        </p:txBody>
      </p:sp>
      <p:sp>
        <p:nvSpPr>
          <p:cNvPr id="27" name="角丸四角形 26"/>
          <p:cNvSpPr/>
          <p:nvPr/>
        </p:nvSpPr>
        <p:spPr>
          <a:xfrm>
            <a:off x="111038" y="6064894"/>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6</a:t>
            </a:r>
            <a:r>
              <a:rPr lang="ja-JP" altLang="en-US" sz="1600" b="1" dirty="0">
                <a:solidFill>
                  <a:schemeClr val="bg1"/>
                </a:solidFill>
                <a:latin typeface="Meiryo UI" panose="020B0604030504040204" pitchFamily="50" charset="-128"/>
                <a:ea typeface="Meiryo UI" panose="020B0604030504040204" pitchFamily="50" charset="-128"/>
              </a:rPr>
              <a:t>　新たな職域の開拓</a:t>
            </a:r>
          </a:p>
        </p:txBody>
      </p:sp>
      <p:sp>
        <p:nvSpPr>
          <p:cNvPr id="16" name="正方形/長方形 15"/>
          <p:cNvSpPr/>
          <p:nvPr/>
        </p:nvSpPr>
        <p:spPr>
          <a:xfrm>
            <a:off x="9640" y="3893770"/>
            <a:ext cx="12159891" cy="196971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22844" y="5027488"/>
            <a:ext cx="11875560" cy="796244"/>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者の雇用・就労による農業参入に向けた体験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研修等の受け入れ体制の整備や関係機関と連携した農地の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掘り起こしの実施</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農作業請負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契約締結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に向けた受け入れ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農家と福祉事業所の更なる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掘り起こしの実施</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企業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等と連携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したイベントの継続開催や他部局イベントへの出展に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よる更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なる普及・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啓発</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122845" y="4831815"/>
            <a:ext cx="1858330"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方向性</a:t>
            </a:r>
          </a:p>
        </p:txBody>
      </p:sp>
      <p:sp>
        <p:nvSpPr>
          <p:cNvPr id="25" name="正方形/長方形 24"/>
          <p:cNvSpPr/>
          <p:nvPr/>
        </p:nvSpPr>
        <p:spPr>
          <a:xfrm>
            <a:off x="122846" y="4168094"/>
            <a:ext cx="11875559" cy="621429"/>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農業分野での</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者の就労を支援し、障がい者の工賃の向上及び農業の担い手の拡大を図るため関係部局と連携し、障がい者の雇用・就労支援の強化に取り組みます。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122845" y="3952467"/>
            <a:ext cx="3670264" cy="216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5</a:t>
            </a:r>
            <a:r>
              <a:rPr lang="ja-JP" altLang="en-US" sz="1600" b="1" dirty="0">
                <a:solidFill>
                  <a:schemeClr val="bg1"/>
                </a:solidFill>
                <a:latin typeface="Meiryo UI" panose="020B0604030504040204" pitchFamily="50" charset="-128"/>
                <a:ea typeface="Meiryo UI" panose="020B0604030504040204" pitchFamily="50" charset="-128"/>
              </a:rPr>
              <a:t>　農と福祉の連携の促進</a:t>
            </a:r>
          </a:p>
        </p:txBody>
      </p:sp>
      <p:sp>
        <p:nvSpPr>
          <p:cNvPr id="28" name="スライド番号プレースホルダー 1"/>
          <p:cNvSpPr>
            <a:spLocks noGrp="1"/>
          </p:cNvSpPr>
          <p:nvPr>
            <p:ph type="sldNum" sz="quarter" idx="12"/>
          </p:nvPr>
        </p:nvSpPr>
        <p:spPr>
          <a:xfrm>
            <a:off x="9022724" y="6357384"/>
            <a:ext cx="2743200" cy="365125"/>
          </a:xfrm>
        </p:spPr>
        <p:txBody>
          <a:bodyPr/>
          <a:lstStyle/>
          <a:p>
            <a:fld id="{4E9426F2-DC1E-4B3C-B9E4-3E6FF313FDB9}" type="slidenum">
              <a:rPr kumimoji="1" lang="ja-JP" altLang="en-US" sz="1600" smtClean="0">
                <a:latin typeface="Meiryo UI" panose="020B0604030504040204" pitchFamily="50" charset="-128"/>
                <a:ea typeface="Meiryo UI" panose="020B0604030504040204" pitchFamily="50" charset="-128"/>
              </a:rPr>
              <a:t>3</a:t>
            </a:fld>
            <a:endParaRPr kumimoji="1" lang="ja-JP" altLang="en-US" sz="16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26223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724</Words>
  <Application>Microsoft Office PowerPoint</Application>
  <PresentationFormat>ワイド画面</PresentationFormat>
  <Paragraphs>41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勝之</dc:creator>
  <cp:lastModifiedBy>定道　理絵美</cp:lastModifiedBy>
  <cp:revision>7</cp:revision>
  <dcterms:created xsi:type="dcterms:W3CDTF">2020-12-13T07:06:55Z</dcterms:created>
  <dcterms:modified xsi:type="dcterms:W3CDTF">2020-12-18T01:02:27Z</dcterms:modified>
</cp:coreProperties>
</file>