
<file path=[Content_Types].xml><?xml version="1.0" encoding="utf-8"?>
<Types xmlns="http://schemas.openxmlformats.org/package/2006/content-types">
  <Default Extension="jpeg" ContentType="image/jpe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drawings/drawing2.xml" ContentType="application/vnd.openxmlformats-officedocument.drawingml.chartshapes+xml"/>
  <Override PartName="/ppt/charts/chart5.xml" ContentType="application/vnd.openxmlformats-officedocument.drawingml.chart+xml"/>
  <Override PartName="/ppt/drawings/drawing3.xml" ContentType="application/vnd.openxmlformats-officedocument.drawingml.chartshapes+xml"/>
  <Override PartName="/ppt/charts/chart6.xml" ContentType="application/vnd.openxmlformats-officedocument.drawingml.chart+xml"/>
  <Override PartName="/ppt/drawings/drawing4.xml" ContentType="application/vnd.openxmlformats-officedocument.drawingml.chartshapes+xml"/>
  <Override PartName="/ppt/charts/chart7.xml" ContentType="application/vnd.openxmlformats-officedocument.drawingml.chart+xml"/>
  <Override PartName="/ppt/drawings/drawing5.xml" ContentType="application/vnd.openxmlformats-officedocument.drawingml.chartshapes+xml"/>
  <Override PartName="/ppt/charts/chart8.xml" ContentType="application/vnd.openxmlformats-officedocument.drawingml.chart+xml"/>
  <Override PartName="/ppt/drawings/drawing6.xml" ContentType="application/vnd.openxmlformats-officedocument.drawingml.chartshapes+xml"/>
  <Override PartName="/ppt/charts/chart9.xml" ContentType="application/vnd.openxmlformats-officedocument.drawingml.chart+xml"/>
  <Override PartName="/ppt/drawings/drawing7.xml" ContentType="application/vnd.openxmlformats-officedocument.drawingml.chartshapes+xml"/>
  <Override PartName="/ppt/charts/chart10.xml" ContentType="application/vnd.openxmlformats-officedocument.drawingml.chart+xml"/>
  <Override PartName="/ppt/drawings/drawing8.xml" ContentType="application/vnd.openxmlformats-officedocument.drawingml.chartshapes+xml"/>
  <Override PartName="/ppt/charts/chart11.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drawings/drawing9.xml" ContentType="application/vnd.openxmlformats-officedocument.drawingml.chartshapes+xml"/>
  <Override PartName="/ppt/charts/chart12.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13"/>
  </p:notesMasterIdLst>
  <p:sldIdLst>
    <p:sldId id="288" r:id="rId2"/>
    <p:sldId id="279" r:id="rId3"/>
    <p:sldId id="281" r:id="rId4"/>
    <p:sldId id="286" r:id="rId5"/>
    <p:sldId id="282" r:id="rId6"/>
    <p:sldId id="283" r:id="rId7"/>
    <p:sldId id="284" r:id="rId8"/>
    <p:sldId id="285" r:id="rId9"/>
    <p:sldId id="275" r:id="rId10"/>
    <p:sldId id="287" r:id="rId11"/>
    <p:sldId id="297" r:id="rId12"/>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186" autoAdjust="0"/>
    <p:restoredTop sz="94660"/>
  </p:normalViewPr>
  <p:slideViewPr>
    <p:cSldViewPr snapToGrid="0">
      <p:cViewPr varScale="1">
        <p:scale>
          <a:sx n="88" d="100"/>
          <a:sy n="88" d="100"/>
        </p:scale>
        <p:origin x="72" y="33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oleObject" Target="file:///\\G0000sv0ns101\d11263$\doc\02%20&#33258;&#31435;&#25903;&#25588;&#35506;\&#23601;&#21172;&#12539;IT&#25903;&#25588;&#12464;&#12523;&#12540;&#12503;&#65288;&#20491;&#20154;&#24773;&#22577;&#12487;&#12540;&#12479;&#21547;&#12416;&#65289;\014_&#24037;&#36035;&#21521;&#19978;&#25903;&#25588;&#38306;&#20418;&#9733;&#9733;&#9733;\40_10_&#24037;&#36035;_&#36035;&#37329;_&#23455;&#32318;&#35519;&#26619;&#38306;&#20418;\10_&#24037;&#36035;&#23455;&#32318;&#65288;&#21402;&#21172;&#30465;&#35519;&#26619;&#65289;&#38306;&#20418;\20&#65306;&#20196;&#21644;&#20803;&#24180;&#24230;&#20998;\&#9733;&#23713;&#26412;&#20316;&#26989;&#29992;_&#12304;020929&#26368;&#26032;&#12305;&#12304;&#22823;&#38442;&#24220;&#12305;&#65330;&#65297;&#24220;&#35519;&#26619;&#31080;%20.xls"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9.xml"/><Relationship Id="rId4" Type="http://schemas.openxmlformats.org/officeDocument/2006/relationships/package" Target="../embeddings/Microsoft_Excel_Worksheet6.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5.xml"/><Relationship Id="rId1" Type="http://schemas.microsoft.com/office/2011/relationships/chartStyle" Target="style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G0000sv0ns101\d11263$\doc\02%20&#33258;&#31435;&#25903;&#25588;&#35506;\&#23601;&#21172;&#12539;IT&#25903;&#25588;&#12464;&#12523;&#12540;&#12503;&#65288;&#20491;&#20154;&#24773;&#22577;&#12487;&#12540;&#12479;&#21547;&#12416;&#65289;\014_&#24037;&#36035;&#21521;&#19978;&#25903;&#25588;&#38306;&#20418;&#9733;&#9733;&#9733;\40_10_&#24037;&#36035;_&#36035;&#37329;_&#23455;&#32318;&#35519;&#26619;&#38306;&#20418;\10_&#24037;&#36035;&#23455;&#32318;&#65288;&#21402;&#21172;&#30465;&#35519;&#26619;&#65289;&#38306;&#20418;\20&#65306;&#20196;&#21644;&#20803;&#24180;&#24230;&#20998;\&#9733;&#23713;&#26412;&#20316;&#26989;&#29992;_&#12304;020929&#26368;&#26032;&#12305;&#12304;&#22823;&#38442;&#24220;&#12305;&#65330;&#65297;&#24220;&#35519;&#26619;&#31080;%20.xls"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G0000sv0ns101\d11263$\doc\02%20&#33258;&#31435;&#25903;&#25588;&#35506;\&#23601;&#21172;&#12539;IT&#25903;&#25588;&#12464;&#12523;&#12540;&#12503;&#65288;&#20491;&#20154;&#24773;&#22577;&#12487;&#12540;&#12479;&#21547;&#12416;&#65289;\014_&#24037;&#36035;&#21521;&#19978;&#25903;&#25588;&#38306;&#20418;&#9733;&#9733;&#9733;\40_10_&#24037;&#36035;_&#36035;&#37329;_&#23455;&#32318;&#35519;&#26619;&#38306;&#20418;\10_&#24037;&#36035;&#23455;&#32318;&#65288;&#21402;&#21172;&#30465;&#35519;&#26619;&#65289;&#38306;&#20418;\20&#65306;&#20196;&#21644;&#20803;&#24180;&#24230;&#20998;\&#9733;&#23713;&#26412;&#20316;&#26989;&#29992;_&#12304;020929&#26368;&#26032;&#12305;&#12304;&#22823;&#38442;&#24220;&#12305;&#65330;&#65297;&#24220;&#35519;&#26619;&#31080;%20.xls"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G0000sv0ns101\d11263$\doc\02%20&#33258;&#31435;&#25903;&#25588;&#35506;\&#23601;&#21172;&#12539;IT&#25903;&#25588;&#12464;&#12523;&#12540;&#12503;&#65288;&#20491;&#20154;&#24773;&#22577;&#12487;&#12540;&#12479;&#21547;&#12416;&#65289;\014_&#24037;&#36035;&#21521;&#19978;&#25903;&#25588;&#38306;&#20418;&#9733;&#9733;&#9733;\40_10_&#24037;&#36035;_&#36035;&#37329;_&#23455;&#32318;&#35519;&#26619;&#38306;&#20418;\10_&#24037;&#36035;&#23455;&#32318;&#65288;&#21402;&#21172;&#30465;&#35519;&#26619;&#65289;&#38306;&#20418;\20&#65306;&#20196;&#21644;&#20803;&#24180;&#24230;&#20998;\&#9733;&#23713;&#26412;&#20316;&#26989;&#29992;_&#12304;020929&#26368;&#26032;&#12305;&#12304;&#22823;&#38442;&#24220;&#12305;&#65330;&#65297;&#24220;&#35519;&#26619;&#31080;%20.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areaChart>
        <c:grouping val="standard"/>
        <c:varyColors val="0"/>
        <c:ser>
          <c:idx val="5"/>
          <c:order val="0"/>
          <c:spPr>
            <a:solidFill>
              <a:srgbClr val="0070C0"/>
            </a:solidFill>
            <a:ln>
              <a:solidFill>
                <a:srgbClr val="0070C0"/>
              </a:solidFill>
            </a:ln>
            <a:effectLst/>
          </c:spPr>
          <c:dLbls>
            <c:dLbl>
              <c:idx val="0"/>
              <c:layout>
                <c:manualLayout>
                  <c:x val="5.1055473735886127E-2"/>
                  <c:y val="-9.25925925925934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E03-4518-B012-8ADD496D8364}"/>
                </c:ext>
              </c:extLst>
            </c:dLbl>
            <c:dLbl>
              <c:idx val="7"/>
              <c:layout>
                <c:manualLayout>
                  <c:x val="-4.320078546882685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E03-4518-B012-8ADD496D8364}"/>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満足度分析!$B$8:$I$8</c:f>
              <c:numCache>
                <c:formatCode>General</c:formatCode>
                <c:ptCount val="8"/>
                <c:pt idx="0">
                  <c:v>12</c:v>
                </c:pt>
                <c:pt idx="1">
                  <c:v>32</c:v>
                </c:pt>
                <c:pt idx="2">
                  <c:v>167</c:v>
                </c:pt>
                <c:pt idx="3">
                  <c:v>106</c:v>
                </c:pt>
                <c:pt idx="4">
                  <c:v>37</c:v>
                </c:pt>
                <c:pt idx="5">
                  <c:v>46</c:v>
                </c:pt>
                <c:pt idx="6">
                  <c:v>45</c:v>
                </c:pt>
                <c:pt idx="7">
                  <c:v>32</c:v>
                </c:pt>
              </c:numCache>
            </c:numRef>
          </c:val>
          <c:extLst>
            <c:ext xmlns:c15="http://schemas.microsoft.com/office/drawing/2012/chart" uri="{02D57815-91ED-43cb-92C2-25804820EDAC}">
              <c15:filteredSeriesTitle>
                <c15:tx>
                  <c:strRef>
                    <c:extLst>
                      <c:ext uri="{02D57815-91ED-43cb-92C2-25804820EDAC}">
                        <c15:formulaRef>
                          <c15:sqref>満足度分析!$A$8</c15:sqref>
                        </c15:formulaRef>
                      </c:ext>
                    </c:extLst>
                    <c:strCache>
                      <c:ptCount val="1"/>
                      <c:pt idx="0">
                        <c:v>抽出</c:v>
                      </c:pt>
                    </c:strCache>
                  </c:strRef>
                </c15:tx>
              </c15:filteredSeriesTitle>
            </c:ext>
            <c:ext xmlns:c15="http://schemas.microsoft.com/office/drawing/2012/chart" uri="{02D57815-91ED-43cb-92C2-25804820EDAC}">
              <c15:filteredCategoryTitle>
                <c15:cat>
                  <c:strRef>
                    <c:extLst>
                      <c:ext uri="{02D57815-91ED-43cb-92C2-25804820EDAC}">
                        <c15:formulaRef>
                          <c15:sqref>満足度分析!$B$2:$I$2</c15:sqref>
                        </c15:formulaRef>
                      </c:ext>
                    </c:extLst>
                    <c:strCache>
                      <c:ptCount val="8"/>
                      <c:pt idx="0">
                        <c:v>3,000円未満</c:v>
                      </c:pt>
                      <c:pt idx="1">
                        <c:v>3,000円～5,000円</c:v>
                      </c:pt>
                      <c:pt idx="2">
                        <c:v>5,000円～10,000円</c:v>
                      </c:pt>
                      <c:pt idx="3">
                        <c:v>10,000円～13,000円</c:v>
                      </c:pt>
                      <c:pt idx="4">
                        <c:v>13,000円～15,000円</c:v>
                      </c:pt>
                      <c:pt idx="5">
                        <c:v>15,000円～20,000円</c:v>
                      </c:pt>
                      <c:pt idx="6">
                        <c:v>20,000円～30,000円</c:v>
                      </c:pt>
                      <c:pt idx="7">
                        <c:v>30,000円以上</c:v>
                      </c:pt>
                    </c:strCache>
                  </c:strRef>
                </c15:cat>
              </c15:filteredCategoryTitle>
            </c:ext>
            <c:ext xmlns:c16="http://schemas.microsoft.com/office/drawing/2014/chart" uri="{C3380CC4-5D6E-409C-BE32-E72D297353CC}">
              <c16:uniqueId val="{00000002-2E03-4518-B012-8ADD496D8364}"/>
            </c:ext>
          </c:extLst>
        </c:ser>
        <c:dLbls>
          <c:showLegendKey val="0"/>
          <c:showVal val="0"/>
          <c:showCatName val="0"/>
          <c:showSerName val="0"/>
          <c:showPercent val="0"/>
          <c:showBubbleSize val="0"/>
        </c:dLbls>
        <c:axId val="962753247"/>
        <c:axId val="962751583"/>
      </c:areaChart>
      <c:lineChart>
        <c:grouping val="standard"/>
        <c:varyColors val="0"/>
        <c:ser>
          <c:idx val="6"/>
          <c:order val="1"/>
          <c:spPr>
            <a:ln w="28575" cap="rnd">
              <a:solidFill>
                <a:schemeClr val="accent1">
                  <a:lumMod val="60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満足度分析!$B$9:$I$9</c:f>
              <c:numCache>
                <c:formatCode>General</c:formatCode>
                <c:ptCount val="8"/>
                <c:pt idx="0">
                  <c:v>25</c:v>
                </c:pt>
                <c:pt idx="1">
                  <c:v>67</c:v>
                </c:pt>
                <c:pt idx="2">
                  <c:v>305</c:v>
                </c:pt>
                <c:pt idx="3">
                  <c:v>190</c:v>
                </c:pt>
                <c:pt idx="4">
                  <c:v>61</c:v>
                </c:pt>
                <c:pt idx="5">
                  <c:v>81</c:v>
                </c:pt>
                <c:pt idx="6">
                  <c:v>83</c:v>
                </c:pt>
                <c:pt idx="7">
                  <c:v>54</c:v>
                </c:pt>
              </c:numCache>
            </c:numRef>
          </c:val>
          <c:smooth val="0"/>
          <c:extLst>
            <c:ext xmlns:c15="http://schemas.microsoft.com/office/drawing/2012/chart" uri="{02D57815-91ED-43cb-92C2-25804820EDAC}">
              <c15:filteredSeriesTitle>
                <c15:tx>
                  <c:strRef>
                    <c:extLst>
                      <c:ext uri="{02D57815-91ED-43cb-92C2-25804820EDAC}">
                        <c15:formulaRef>
                          <c15:sqref>満足度分析!$A$9</c15:sqref>
                        </c15:formulaRef>
                      </c:ext>
                    </c:extLst>
                    <c:strCache>
                      <c:ptCount val="1"/>
                      <c:pt idx="0">
                        <c:v>国調査</c:v>
                      </c:pt>
                    </c:strCache>
                  </c:strRef>
                </c15:tx>
              </c15:filteredSeriesTitle>
            </c:ext>
            <c:ext xmlns:c15="http://schemas.microsoft.com/office/drawing/2012/chart" uri="{02D57815-91ED-43cb-92C2-25804820EDAC}">
              <c15:filteredCategoryTitle>
                <c15:cat>
                  <c:strRef>
                    <c:extLst>
                      <c:ext uri="{02D57815-91ED-43cb-92C2-25804820EDAC}">
                        <c15:formulaRef>
                          <c15:sqref>満足度分析!$B$2:$I$2</c15:sqref>
                        </c15:formulaRef>
                      </c:ext>
                    </c:extLst>
                    <c:strCache>
                      <c:ptCount val="8"/>
                      <c:pt idx="0">
                        <c:v>3,000円未満</c:v>
                      </c:pt>
                      <c:pt idx="1">
                        <c:v>3,000円～5,000円</c:v>
                      </c:pt>
                      <c:pt idx="2">
                        <c:v>5,000円～10,000円</c:v>
                      </c:pt>
                      <c:pt idx="3">
                        <c:v>10,000円～13,000円</c:v>
                      </c:pt>
                      <c:pt idx="4">
                        <c:v>13,000円～15,000円</c:v>
                      </c:pt>
                      <c:pt idx="5">
                        <c:v>15,000円～20,000円</c:v>
                      </c:pt>
                      <c:pt idx="6">
                        <c:v>20,000円～30,000円</c:v>
                      </c:pt>
                      <c:pt idx="7">
                        <c:v>30,000円以上</c:v>
                      </c:pt>
                    </c:strCache>
                  </c:strRef>
                </c15:cat>
              </c15:filteredCategoryTitle>
            </c:ext>
            <c:ext xmlns:c16="http://schemas.microsoft.com/office/drawing/2014/chart" uri="{C3380CC4-5D6E-409C-BE32-E72D297353CC}">
              <c16:uniqueId val="{00000003-2E03-4518-B012-8ADD496D8364}"/>
            </c:ext>
          </c:extLst>
        </c:ser>
        <c:dLbls>
          <c:showLegendKey val="0"/>
          <c:showVal val="0"/>
          <c:showCatName val="0"/>
          <c:showSerName val="0"/>
          <c:showPercent val="0"/>
          <c:showBubbleSize val="0"/>
        </c:dLbls>
        <c:marker val="1"/>
        <c:smooth val="0"/>
        <c:axId val="962753247"/>
        <c:axId val="962751583"/>
      </c:lineChart>
      <c:catAx>
        <c:axId val="962753247"/>
        <c:scaling>
          <c:orientation val="minMax"/>
        </c:scaling>
        <c:delete val="0"/>
        <c:axPos val="b"/>
        <c:numFmt formatCode="General" sourceLinked="1"/>
        <c:majorTickMark val="cross"/>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962751583"/>
        <c:crosses val="autoZero"/>
        <c:auto val="1"/>
        <c:lblAlgn val="ctr"/>
        <c:lblOffset val="100"/>
        <c:noMultiLvlLbl val="0"/>
      </c:catAx>
      <c:valAx>
        <c:axId val="9627515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9627532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solidFill>
                <a:latin typeface="Meiryo UI" panose="020B0604030504040204" pitchFamily="50" charset="-128"/>
                <a:ea typeface="Meiryo UI" panose="020B0604030504040204" pitchFamily="50" charset="-128"/>
                <a:cs typeface="+mn-cs"/>
              </a:defRPr>
            </a:pPr>
            <a:r>
              <a:rPr lang="ja-JP" altLang="ja-JP" sz="1400" b="1" i="0" baseline="0" dirty="0">
                <a:solidFill>
                  <a:schemeClr val="tx1"/>
                </a:solidFill>
                <a:effectLst/>
                <a:latin typeface="Meiryo UI" panose="020B0604030504040204" pitchFamily="50" charset="-128"/>
                <a:ea typeface="Meiryo UI" panose="020B0604030504040204" pitchFamily="50" charset="-128"/>
              </a:rPr>
              <a:t>工賃実績の満足度が</a:t>
            </a:r>
            <a:endParaRPr lang="en-US" altLang="ja-JP" sz="1400" b="1" i="0" baseline="0" dirty="0">
              <a:solidFill>
                <a:schemeClr val="tx1"/>
              </a:solidFill>
              <a:effectLst/>
              <a:latin typeface="Meiryo UI" panose="020B0604030504040204" pitchFamily="50" charset="-128"/>
              <a:ea typeface="Meiryo UI" panose="020B0604030504040204" pitchFamily="50" charset="-128"/>
            </a:endParaRPr>
          </a:p>
          <a:p>
            <a:pPr>
              <a:defRPr sz="1800" b="0" i="0" u="none" strike="noStrike" kern="1200" spc="0" baseline="0">
                <a:solidFill>
                  <a:schemeClr val="tx1"/>
                </a:solidFill>
                <a:latin typeface="Meiryo UI" panose="020B0604030504040204" pitchFamily="50" charset="-128"/>
                <a:ea typeface="Meiryo UI" panose="020B0604030504040204" pitchFamily="50" charset="-128"/>
                <a:cs typeface="+mn-cs"/>
              </a:defRPr>
            </a:pPr>
            <a:r>
              <a:rPr lang="ja-JP" altLang="en-US" sz="1400" b="1" i="0" baseline="0" dirty="0">
                <a:solidFill>
                  <a:schemeClr val="tx1"/>
                </a:solidFill>
                <a:effectLst/>
                <a:latin typeface="Meiryo UI" panose="020B0604030504040204" pitchFamily="50" charset="-128"/>
                <a:ea typeface="Meiryo UI" panose="020B0604030504040204" pitchFamily="50" charset="-128"/>
              </a:rPr>
              <a:t>低い</a:t>
            </a:r>
            <a:r>
              <a:rPr lang="ja-JP" altLang="ja-JP" sz="1400" b="1" i="0" baseline="0" dirty="0">
                <a:solidFill>
                  <a:schemeClr val="tx1"/>
                </a:solidFill>
                <a:effectLst/>
                <a:latin typeface="Meiryo UI" panose="020B0604030504040204" pitchFamily="50" charset="-128"/>
                <a:ea typeface="Meiryo UI" panose="020B0604030504040204" pitchFamily="50" charset="-128"/>
              </a:rPr>
              <a:t>事業所の目標設定</a:t>
            </a:r>
            <a:endParaRPr lang="ja-JP" altLang="ja-JP" sz="1400" dirty="0">
              <a:solidFill>
                <a:schemeClr val="tx1"/>
              </a:solidFill>
              <a:effectLst/>
              <a:latin typeface="Meiryo UI" panose="020B0604030504040204" pitchFamily="50" charset="-128"/>
              <a:ea typeface="Meiryo UI" panose="020B0604030504040204" pitchFamily="50" charset="-128"/>
            </a:endParaRPr>
          </a:p>
        </c:rich>
      </c:tx>
      <c:layout>
        <c:manualLayout>
          <c:xMode val="edge"/>
          <c:yMode val="edge"/>
          <c:x val="0.23218954248366014"/>
          <c:y val="2.0408631772268135E-2"/>
        </c:manualLayout>
      </c:layout>
      <c:overlay val="0"/>
      <c:spPr>
        <a:noFill/>
        <a:ln>
          <a:noFill/>
        </a:ln>
        <a:effectLst/>
      </c:spPr>
    </c:title>
    <c:autoTitleDeleted val="0"/>
    <c:plotArea>
      <c:layout/>
      <c:barChart>
        <c:barDir val="col"/>
        <c:grouping val="clustered"/>
        <c:varyColors val="0"/>
        <c:ser>
          <c:idx val="0"/>
          <c:order val="0"/>
          <c:spPr>
            <a:solidFill>
              <a:srgbClr val="0070C0"/>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満足度別目標設定!$C$15:$K$15</c:f>
              <c:numCache>
                <c:formatCode>0%</c:formatCode>
                <c:ptCount val="9"/>
                <c:pt idx="0">
                  <c:v>9.375E-2</c:v>
                </c:pt>
                <c:pt idx="1">
                  <c:v>0.23660714285714285</c:v>
                </c:pt>
                <c:pt idx="2">
                  <c:v>0.19196428571428573</c:v>
                </c:pt>
                <c:pt idx="3">
                  <c:v>0.11160714285714286</c:v>
                </c:pt>
                <c:pt idx="4">
                  <c:v>6.25E-2</c:v>
                </c:pt>
                <c:pt idx="5">
                  <c:v>3.5714285714285712E-2</c:v>
                </c:pt>
                <c:pt idx="6">
                  <c:v>0.13392857142857142</c:v>
                </c:pt>
                <c:pt idx="7">
                  <c:v>7.5892857142857137E-2</c:v>
                </c:pt>
                <c:pt idx="8">
                  <c:v>5.8035714285714288E-2</c:v>
                </c:pt>
              </c:numCache>
            </c:numRef>
          </c:val>
          <c:extLst>
            <c:ext xmlns:c15="http://schemas.microsoft.com/office/drawing/2012/chart" uri="{02D57815-91ED-43cb-92C2-25804820EDAC}">
              <c15:filteredSeriesTitle>
                <c15:tx>
                  <c:strRef>
                    <c:extLst>
                      <c:ext uri="{02D57815-91ED-43cb-92C2-25804820EDAC}">
                        <c15:formulaRef>
                          <c15:sqref>満足度別目標設定!$B$15</c15:sqref>
                        </c15:formulaRef>
                      </c:ext>
                    </c:extLst>
                    <c:strCache>
                      <c:ptCount val="1"/>
                      <c:pt idx="0">
                        <c:v>R5目標設定/R1実績</c:v>
                      </c:pt>
                    </c:strCache>
                  </c:strRef>
                </c15:tx>
              </c15:filteredSeriesTitle>
            </c:ext>
            <c:ext xmlns:c15="http://schemas.microsoft.com/office/drawing/2012/chart" uri="{02D57815-91ED-43cb-92C2-25804820EDAC}">
              <c15:filteredCategoryTitle>
                <c15:cat>
                  <c:strRef>
                    <c:extLst>
                      <c:ext uri="{02D57815-91ED-43cb-92C2-25804820EDAC}">
                        <c15:formulaRef>
                          <c15:sqref>満足度別目標設定!$C$12:$K$12</c15:sqref>
                        </c15:formulaRef>
                      </c:ext>
                    </c:extLst>
                    <c:strCache>
                      <c:ptCount val="9"/>
                      <c:pt idx="0">
                        <c:v>100%未満</c:v>
                      </c:pt>
                      <c:pt idx="1">
                        <c:v>100%以上
110%未満</c:v>
                      </c:pt>
                      <c:pt idx="2">
                        <c:v>110%以上
120%未満</c:v>
                      </c:pt>
                      <c:pt idx="3">
                        <c:v>120%以上
130%未満</c:v>
                      </c:pt>
                      <c:pt idx="4">
                        <c:v>130%以上
140%未満</c:v>
                      </c:pt>
                      <c:pt idx="5">
                        <c:v>140%以上
150%未満</c:v>
                      </c:pt>
                      <c:pt idx="6">
                        <c:v>150%以上
200%未満</c:v>
                      </c:pt>
                      <c:pt idx="7">
                        <c:v>200%以上
300%未満</c:v>
                      </c:pt>
                      <c:pt idx="8">
                        <c:v>300%以上</c:v>
                      </c:pt>
                    </c:strCache>
                  </c:strRef>
                </c15:cat>
              </c15:filteredCategoryTitle>
            </c:ext>
            <c:ext xmlns:c16="http://schemas.microsoft.com/office/drawing/2014/chart" uri="{C3380CC4-5D6E-409C-BE32-E72D297353CC}">
              <c16:uniqueId val="{00000000-BF0E-44FE-8D8C-27A99F8E59FB}"/>
            </c:ext>
          </c:extLst>
        </c:ser>
        <c:ser>
          <c:idx val="1"/>
          <c:order val="1"/>
          <c:spPr>
            <a:solidFill>
              <a:srgbClr val="FF0000"/>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満足度別目標設定!$C$16:$K$16</c:f>
              <c:numCache>
                <c:formatCode>0%</c:formatCode>
                <c:ptCount val="9"/>
                <c:pt idx="0">
                  <c:v>0.25</c:v>
                </c:pt>
                <c:pt idx="1">
                  <c:v>0.25892857142857145</c:v>
                </c:pt>
                <c:pt idx="2">
                  <c:v>0.17410714285714285</c:v>
                </c:pt>
                <c:pt idx="3">
                  <c:v>5.3571428571428568E-2</c:v>
                </c:pt>
                <c:pt idx="4">
                  <c:v>4.0178571428571432E-2</c:v>
                </c:pt>
                <c:pt idx="5">
                  <c:v>5.3571428571428568E-2</c:v>
                </c:pt>
                <c:pt idx="6">
                  <c:v>8.0357142857142863E-2</c:v>
                </c:pt>
                <c:pt idx="7">
                  <c:v>6.6964285714285712E-2</c:v>
                </c:pt>
                <c:pt idx="8">
                  <c:v>2.2321428571428572E-2</c:v>
                </c:pt>
              </c:numCache>
            </c:numRef>
          </c:val>
          <c:extLst>
            <c:ext xmlns:c15="http://schemas.microsoft.com/office/drawing/2012/chart" uri="{02D57815-91ED-43cb-92C2-25804820EDAC}">
              <c15:filteredSeriesTitle>
                <c15:tx>
                  <c:strRef>
                    <c:extLst>
                      <c:ext uri="{02D57815-91ED-43cb-92C2-25804820EDAC}">
                        <c15:formulaRef>
                          <c15:sqref>満足度別目標設定!$B$16</c15:sqref>
                        </c15:formulaRef>
                      </c:ext>
                    </c:extLst>
                    <c:strCache>
                      <c:ptCount val="1"/>
                      <c:pt idx="0">
                        <c:v>R1目標設定/H30実績</c:v>
                      </c:pt>
                    </c:strCache>
                  </c:strRef>
                </c15:tx>
              </c15:filteredSeriesTitle>
            </c:ext>
            <c:ext xmlns:c15="http://schemas.microsoft.com/office/drawing/2012/chart" uri="{02D57815-91ED-43cb-92C2-25804820EDAC}">
              <c15:filteredCategoryTitle>
                <c15:cat>
                  <c:strRef>
                    <c:extLst>
                      <c:ext uri="{02D57815-91ED-43cb-92C2-25804820EDAC}">
                        <c15:formulaRef>
                          <c15:sqref>満足度別目標設定!$C$12:$K$12</c15:sqref>
                        </c15:formulaRef>
                      </c:ext>
                    </c:extLst>
                    <c:strCache>
                      <c:ptCount val="9"/>
                      <c:pt idx="0">
                        <c:v>100%未満</c:v>
                      </c:pt>
                      <c:pt idx="1">
                        <c:v>100%以上
110%未満</c:v>
                      </c:pt>
                      <c:pt idx="2">
                        <c:v>110%以上
120%未満</c:v>
                      </c:pt>
                      <c:pt idx="3">
                        <c:v>120%以上
130%未満</c:v>
                      </c:pt>
                      <c:pt idx="4">
                        <c:v>130%以上
140%未満</c:v>
                      </c:pt>
                      <c:pt idx="5">
                        <c:v>140%以上
150%未満</c:v>
                      </c:pt>
                      <c:pt idx="6">
                        <c:v>150%以上
200%未満</c:v>
                      </c:pt>
                      <c:pt idx="7">
                        <c:v>200%以上
300%未満</c:v>
                      </c:pt>
                      <c:pt idx="8">
                        <c:v>300%以上</c:v>
                      </c:pt>
                    </c:strCache>
                  </c:strRef>
                </c15:cat>
              </c15:filteredCategoryTitle>
            </c:ext>
            <c:ext xmlns:c16="http://schemas.microsoft.com/office/drawing/2014/chart" uri="{C3380CC4-5D6E-409C-BE32-E72D297353CC}">
              <c16:uniqueId val="{00000001-BF0E-44FE-8D8C-27A99F8E59FB}"/>
            </c:ext>
          </c:extLst>
        </c:ser>
        <c:dLbls>
          <c:showLegendKey val="0"/>
          <c:showVal val="0"/>
          <c:showCatName val="0"/>
          <c:showSerName val="0"/>
          <c:showPercent val="0"/>
          <c:showBubbleSize val="0"/>
        </c:dLbls>
        <c:gapWidth val="100"/>
        <c:axId val="822874255"/>
        <c:axId val="1"/>
      </c:barChart>
      <c:catAx>
        <c:axId val="822874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eiryo UI" panose="020B0604030504040204" pitchFamily="50" charset="-128"/>
                <a:cs typeface="+mn-cs"/>
              </a:defRPr>
            </a:pPr>
            <a:endParaRPr lang="ja-JP"/>
          </a:p>
        </c:txPr>
        <c:crossAx val="1"/>
        <c:crosses val="autoZero"/>
        <c:auto val="1"/>
        <c:lblAlgn val="ctr"/>
        <c:lblOffset val="100"/>
        <c:noMultiLvlLbl val="0"/>
      </c:catAx>
      <c:valAx>
        <c:axId val="1"/>
        <c:scaling>
          <c:orientation val="minMax"/>
          <c:max val="0.45"/>
        </c:scaling>
        <c:delete val="0"/>
        <c:axPos val="l"/>
        <c:majorGridlines>
          <c:spPr>
            <a:ln w="9525" cap="flat" cmpd="sng" algn="ctr">
              <a:solidFill>
                <a:schemeClr val="tx1"/>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822874255"/>
        <c:crosses val="autoZero"/>
        <c:crossBetween val="between"/>
      </c:valAx>
      <c:spPr>
        <a:noFill/>
        <a:ln w="25400">
          <a:noFill/>
        </a:ln>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solidFill>
      <a:schemeClr val="bg1"/>
    </a:solidFill>
    <a:ln w="9525" cap="flat" cmpd="sng" algn="ctr">
      <a:solidFill>
        <a:srgbClr val="0070C0"/>
      </a:solidFill>
      <a:round/>
    </a:ln>
    <a:effectLst/>
  </c:spPr>
  <c:txPr>
    <a:bodyPr/>
    <a:lstStyle/>
    <a:p>
      <a:pPr>
        <a:defRPr/>
      </a:pPr>
      <a:endParaRPr lang="ja-JP"/>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ja-JP" dirty="0">
                <a:latin typeface="Meiryo UI" panose="020B0604030504040204" pitchFamily="50" charset="-128"/>
                <a:ea typeface="Meiryo UI" panose="020B0604030504040204" pitchFamily="50" charset="-128"/>
              </a:rPr>
              <a:t>目標設定率（</a:t>
            </a:r>
            <a:r>
              <a:rPr lang="en-US" dirty="0">
                <a:latin typeface="Meiryo UI" panose="020B0604030504040204" pitchFamily="50" charset="-128"/>
                <a:ea typeface="Meiryo UI" panose="020B0604030504040204" pitchFamily="50" charset="-128"/>
              </a:rPr>
              <a:t>R1</a:t>
            </a:r>
            <a:r>
              <a:rPr lang="ja-JP" dirty="0">
                <a:latin typeface="Meiryo UI" panose="020B0604030504040204" pitchFamily="50" charset="-128"/>
                <a:ea typeface="Meiryo UI" panose="020B0604030504040204" pitchFamily="50" charset="-128"/>
              </a:rPr>
              <a:t>目標</a:t>
            </a:r>
            <a:r>
              <a:rPr lang="en-US" dirty="0">
                <a:latin typeface="Meiryo UI" panose="020B0604030504040204" pitchFamily="50" charset="-128"/>
                <a:ea typeface="Meiryo UI" panose="020B0604030504040204" pitchFamily="50" charset="-128"/>
              </a:rPr>
              <a:t>/H30</a:t>
            </a:r>
            <a:r>
              <a:rPr lang="ja-JP" dirty="0">
                <a:latin typeface="Meiryo UI" panose="020B0604030504040204" pitchFamily="50" charset="-128"/>
                <a:ea typeface="Meiryo UI" panose="020B0604030504040204" pitchFamily="50" charset="-128"/>
              </a:rPr>
              <a:t>実績）</a:t>
            </a:r>
            <a:r>
              <a:rPr lang="en-US" dirty="0">
                <a:latin typeface="Meiryo UI" panose="020B0604030504040204" pitchFamily="50" charset="-128"/>
                <a:ea typeface="Meiryo UI" panose="020B0604030504040204" pitchFamily="50" charset="-128"/>
              </a:rPr>
              <a:t>×</a:t>
            </a:r>
            <a:r>
              <a:rPr lang="ja-JP" dirty="0">
                <a:latin typeface="Meiryo UI" panose="020B0604030504040204" pitchFamily="50" charset="-128"/>
                <a:ea typeface="Meiryo UI" panose="020B0604030504040204" pitchFamily="50" charset="-128"/>
              </a:rPr>
              <a:t>達成</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ja-JP"/>
        </a:p>
      </c:txPr>
    </c:title>
    <c:autoTitleDeleted val="0"/>
    <c:plotArea>
      <c:layout/>
      <c:barChart>
        <c:barDir val="bar"/>
        <c:grouping val="percentStacked"/>
        <c:varyColors val="0"/>
        <c:ser>
          <c:idx val="0"/>
          <c:order val="0"/>
          <c:spPr>
            <a:solidFill>
              <a:srgbClr val="0070C0"/>
            </a:solidFill>
            <a:ln>
              <a:solidFill>
                <a:srgbClr val="0070C0"/>
              </a:solidFill>
            </a:ln>
            <a:effectLst/>
          </c:spPr>
          <c:invertIfNegative val="0"/>
          <c:dLbls>
            <c:dLbl>
              <c:idx val="5"/>
              <c:delete val="1"/>
              <c:extLst>
                <c:ext xmlns:c15="http://schemas.microsoft.com/office/drawing/2012/chart" uri="{CE6537A1-D6FC-4f65-9D91-7224C49458BB}"/>
                <c:ext xmlns:c16="http://schemas.microsoft.com/office/drawing/2014/chart" uri="{C3380CC4-5D6E-409C-BE32-E72D297353CC}">
                  <c16:uniqueId val="{00000000-2C52-448D-9B63-C9C755C0FB7C}"/>
                </c:ext>
              </c:extLst>
            </c:dLbl>
            <c:dLbl>
              <c:idx val="6"/>
              <c:delete val="1"/>
              <c:extLst>
                <c:ext xmlns:c15="http://schemas.microsoft.com/office/drawing/2012/chart" uri="{CE6537A1-D6FC-4f65-9D91-7224C49458BB}"/>
                <c:ext xmlns:c16="http://schemas.microsoft.com/office/drawing/2014/chart" uri="{C3380CC4-5D6E-409C-BE32-E72D297353CC}">
                  <c16:uniqueId val="{00000001-2C52-448D-9B63-C9C755C0FB7C}"/>
                </c:ext>
              </c:extLst>
            </c:dLbl>
            <c:dLbl>
              <c:idx val="8"/>
              <c:delete val="1"/>
              <c:extLst>
                <c:ext xmlns:c15="http://schemas.microsoft.com/office/drawing/2012/chart" uri="{CE6537A1-D6FC-4f65-9D91-7224C49458BB}"/>
                <c:ext xmlns:c16="http://schemas.microsoft.com/office/drawing/2014/chart" uri="{C3380CC4-5D6E-409C-BE32-E72D297353CC}">
                  <c16:uniqueId val="{00000002-2C52-448D-9B63-C9C755C0FB7C}"/>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目標設定と達成度!$C$7:$K$7</c:f>
              <c:numCache>
                <c:formatCode>0%</c:formatCode>
                <c:ptCount val="9"/>
                <c:pt idx="0">
                  <c:v>0.86928104575163401</c:v>
                </c:pt>
                <c:pt idx="1">
                  <c:v>0.55555555555555558</c:v>
                </c:pt>
                <c:pt idx="2">
                  <c:v>0.28358208955223879</c:v>
                </c:pt>
                <c:pt idx="3">
                  <c:v>0.21428571428571427</c:v>
                </c:pt>
                <c:pt idx="4">
                  <c:v>0.17391304347826086</c:v>
                </c:pt>
                <c:pt idx="5">
                  <c:v>0</c:v>
                </c:pt>
                <c:pt idx="6">
                  <c:v>0</c:v>
                </c:pt>
                <c:pt idx="7">
                  <c:v>0.21739130434782608</c:v>
                </c:pt>
                <c:pt idx="8">
                  <c:v>0</c:v>
                </c:pt>
              </c:numCache>
            </c:numRef>
          </c:val>
          <c:extLst>
            <c:ext xmlns:c15="http://schemas.microsoft.com/office/drawing/2012/chart" uri="{02D57815-91ED-43cb-92C2-25804820EDAC}">
              <c15:filteredSeriesTitle>
                <c15:tx>
                  <c:strRef>
                    <c:extLst>
                      <c:ext uri="{02D57815-91ED-43cb-92C2-25804820EDAC}">
                        <c15:formulaRef>
                          <c15:sqref>目標設定と達成度!$B$7</c15:sqref>
                        </c15:formulaRef>
                      </c:ext>
                    </c:extLst>
                    <c:strCache>
                      <c:ptCount val="1"/>
                      <c:pt idx="0">
                        <c:v>達成</c:v>
                      </c:pt>
                    </c:strCache>
                  </c:strRef>
                </c15:tx>
              </c15:filteredSeriesTitle>
            </c:ext>
            <c:ext xmlns:c15="http://schemas.microsoft.com/office/drawing/2012/chart" uri="{02D57815-91ED-43cb-92C2-25804820EDAC}">
              <c15:filteredCategoryTitle>
                <c15:cat>
                  <c:strRef>
                    <c:extLst>
                      <c:ext uri="{02D57815-91ED-43cb-92C2-25804820EDAC}">
                        <c15:formulaRef>
                          <c15:sqref>目標設定と達成度!$C$3:$K$3</c15:sqref>
                        </c15:formulaRef>
                      </c:ext>
                    </c:extLst>
                    <c:strCache>
                      <c:ptCount val="9"/>
                      <c:pt idx="0">
                        <c:v>100%未満</c:v>
                      </c:pt>
                      <c:pt idx="1">
                        <c:v>100%以上
110%未満</c:v>
                      </c:pt>
                      <c:pt idx="2">
                        <c:v>110%以上
120%未満</c:v>
                      </c:pt>
                      <c:pt idx="3">
                        <c:v>120%以上
130%未満</c:v>
                      </c:pt>
                      <c:pt idx="4">
                        <c:v>130%以上
140%未満</c:v>
                      </c:pt>
                      <c:pt idx="5">
                        <c:v>140%以上
150%未満</c:v>
                      </c:pt>
                      <c:pt idx="6">
                        <c:v>150%以上
200%未満</c:v>
                      </c:pt>
                      <c:pt idx="7">
                        <c:v>200%以上
300%未満</c:v>
                      </c:pt>
                      <c:pt idx="8">
                        <c:v>300%以上</c:v>
                      </c:pt>
                    </c:strCache>
                  </c:strRef>
                </c15:cat>
              </c15:filteredCategoryTitle>
            </c:ext>
            <c:ext xmlns:c16="http://schemas.microsoft.com/office/drawing/2014/chart" uri="{C3380CC4-5D6E-409C-BE32-E72D297353CC}">
              <c16:uniqueId val="{00000003-2C52-448D-9B63-C9C755C0FB7C}"/>
            </c:ext>
          </c:extLst>
        </c:ser>
        <c:ser>
          <c:idx val="1"/>
          <c:order val="1"/>
          <c:spPr>
            <a:solidFill>
              <a:srgbClr val="FF0000"/>
            </a:solidFill>
            <a:ln>
              <a:solidFill>
                <a:srgbClr val="0070C0"/>
              </a:solidFill>
            </a:ln>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目標設定と達成度!$C$8:$K$8</c:f>
              <c:numCache>
                <c:formatCode>0%</c:formatCode>
                <c:ptCount val="9"/>
                <c:pt idx="0">
                  <c:v>0.13071895424836602</c:v>
                </c:pt>
                <c:pt idx="1">
                  <c:v>0.44444444444444442</c:v>
                </c:pt>
                <c:pt idx="2">
                  <c:v>0.71641791044776115</c:v>
                </c:pt>
                <c:pt idx="3">
                  <c:v>0.7857142857142857</c:v>
                </c:pt>
                <c:pt idx="4">
                  <c:v>0.82608695652173914</c:v>
                </c:pt>
                <c:pt idx="5">
                  <c:v>1</c:v>
                </c:pt>
                <c:pt idx="6">
                  <c:v>1</c:v>
                </c:pt>
                <c:pt idx="7">
                  <c:v>0.78260869565217395</c:v>
                </c:pt>
                <c:pt idx="8">
                  <c:v>1</c:v>
                </c:pt>
              </c:numCache>
            </c:numRef>
          </c:val>
          <c:extLst>
            <c:ext xmlns:c15="http://schemas.microsoft.com/office/drawing/2012/chart" uri="{02D57815-91ED-43cb-92C2-25804820EDAC}">
              <c15:filteredSeriesTitle>
                <c15:tx>
                  <c:strRef>
                    <c:extLst>
                      <c:ext uri="{02D57815-91ED-43cb-92C2-25804820EDAC}">
                        <c15:formulaRef>
                          <c15:sqref>目標設定と達成度!$B$8</c15:sqref>
                        </c15:formulaRef>
                      </c:ext>
                    </c:extLst>
                    <c:strCache>
                      <c:ptCount val="1"/>
                      <c:pt idx="0">
                        <c:v>未達</c:v>
                      </c:pt>
                    </c:strCache>
                  </c:strRef>
                </c15:tx>
              </c15:filteredSeriesTitle>
            </c:ext>
            <c:ext xmlns:c15="http://schemas.microsoft.com/office/drawing/2012/chart" uri="{02D57815-91ED-43cb-92C2-25804820EDAC}">
              <c15:filteredCategoryTitle>
                <c15:cat>
                  <c:strRef>
                    <c:extLst>
                      <c:ext uri="{02D57815-91ED-43cb-92C2-25804820EDAC}">
                        <c15:formulaRef>
                          <c15:sqref>目標設定と達成度!$C$3:$K$3</c15:sqref>
                        </c15:formulaRef>
                      </c:ext>
                    </c:extLst>
                    <c:strCache>
                      <c:ptCount val="9"/>
                      <c:pt idx="0">
                        <c:v>100%未満</c:v>
                      </c:pt>
                      <c:pt idx="1">
                        <c:v>100%以上
110%未満</c:v>
                      </c:pt>
                      <c:pt idx="2">
                        <c:v>110%以上
120%未満</c:v>
                      </c:pt>
                      <c:pt idx="3">
                        <c:v>120%以上
130%未満</c:v>
                      </c:pt>
                      <c:pt idx="4">
                        <c:v>130%以上
140%未満</c:v>
                      </c:pt>
                      <c:pt idx="5">
                        <c:v>140%以上
150%未満</c:v>
                      </c:pt>
                      <c:pt idx="6">
                        <c:v>150%以上
200%未満</c:v>
                      </c:pt>
                      <c:pt idx="7">
                        <c:v>200%以上
300%未満</c:v>
                      </c:pt>
                      <c:pt idx="8">
                        <c:v>300%以上</c:v>
                      </c:pt>
                    </c:strCache>
                  </c:strRef>
                </c15:cat>
              </c15:filteredCategoryTitle>
            </c:ext>
            <c:ext xmlns:c16="http://schemas.microsoft.com/office/drawing/2014/chart" uri="{C3380CC4-5D6E-409C-BE32-E72D297353CC}">
              <c16:uniqueId val="{00000004-2C52-448D-9B63-C9C755C0FB7C}"/>
            </c:ext>
          </c:extLst>
        </c:ser>
        <c:dLbls>
          <c:dLblPos val="ctr"/>
          <c:showLegendKey val="0"/>
          <c:showVal val="1"/>
          <c:showCatName val="0"/>
          <c:showSerName val="0"/>
          <c:showPercent val="0"/>
          <c:showBubbleSize val="0"/>
        </c:dLbls>
        <c:gapWidth val="50"/>
        <c:overlap val="100"/>
        <c:axId val="991382287"/>
        <c:axId val="991383119"/>
      </c:barChart>
      <c:catAx>
        <c:axId val="9913822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991383119"/>
        <c:crosses val="autoZero"/>
        <c:auto val="1"/>
        <c:lblAlgn val="ctr"/>
        <c:lblOffset val="100"/>
        <c:noMultiLvlLbl val="0"/>
      </c:catAx>
      <c:valAx>
        <c:axId val="99138311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991382287"/>
        <c:crosses val="autoZero"/>
        <c:crossBetween val="between"/>
      </c:valAx>
      <c:spPr>
        <a:noFill/>
        <a:ln>
          <a:noFill/>
        </a:ln>
        <a:effectLst/>
      </c:spPr>
    </c:plotArea>
    <c:legend>
      <c:legendPos val="b"/>
      <c:layout>
        <c:manualLayout>
          <c:xMode val="edge"/>
          <c:yMode val="edge"/>
          <c:x val="0.42845269360269361"/>
          <c:y val="0.93330716253443524"/>
          <c:w val="0.19654562289562286"/>
          <c:h val="4.9199724517906336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solidFill>
        <a:srgbClr val="0070C0"/>
      </a:solidFill>
    </a:ln>
    <a:effectLst/>
  </c:spPr>
  <c:txPr>
    <a:bodyPr/>
    <a:lstStyle/>
    <a:p>
      <a:pPr>
        <a:defRPr>
          <a:solidFill>
            <a:schemeClr val="tx1"/>
          </a:solidFill>
        </a:defRPr>
      </a:pPr>
      <a:endParaRPr lang="ja-JP"/>
    </a:p>
  </c:txPr>
  <c:externalData r:id="rId4">
    <c:autoUpdate val="0"/>
  </c:externalData>
  <c:userShapes r:id="rId5"/>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グラフ_R01実績更新!$B$25</c:f>
              <c:strCache>
                <c:ptCount val="1"/>
                <c:pt idx="0">
                  <c:v>全国</c:v>
                </c:pt>
              </c:strCache>
            </c:strRef>
          </c:tx>
          <c:spPr>
            <a:ln w="28575" cap="rnd" cmpd="dbl">
              <a:solidFill>
                <a:schemeClr val="bg1">
                  <a:lumMod val="50000"/>
                </a:schemeClr>
              </a:solidFill>
              <a:round/>
            </a:ln>
            <a:effectLst/>
          </c:spPr>
          <c:marker>
            <c:symbol val="circle"/>
            <c:size val="6"/>
            <c:spPr>
              <a:solidFill>
                <a:schemeClr val="accent1"/>
              </a:solidFill>
              <a:ln w="9525">
                <a:solidFill>
                  <a:schemeClr val="accent1"/>
                </a:solidFill>
              </a:ln>
              <a:effectLst/>
            </c:spPr>
          </c:marker>
          <c:dPt>
            <c:idx val="9"/>
            <c:marker>
              <c:symbol val="circle"/>
              <c:size val="6"/>
              <c:spPr>
                <a:solidFill>
                  <a:schemeClr val="accent1"/>
                </a:solidFill>
                <a:ln w="9525">
                  <a:solidFill>
                    <a:schemeClr val="accent1"/>
                  </a:solidFill>
                </a:ln>
                <a:effectLst/>
              </c:spPr>
            </c:marker>
            <c:bubble3D val="0"/>
            <c:spPr>
              <a:ln w="28575" cap="rnd" cmpd="dbl">
                <a:solidFill>
                  <a:schemeClr val="bg1">
                    <a:lumMod val="50000"/>
                  </a:schemeClr>
                </a:solidFill>
                <a:miter lim="800000"/>
              </a:ln>
              <a:effectLst/>
            </c:spPr>
            <c:extLst>
              <c:ext xmlns:c16="http://schemas.microsoft.com/office/drawing/2014/chart" uri="{C3380CC4-5D6E-409C-BE32-E72D297353CC}">
                <c16:uniqueId val="{00000001-1FA8-404F-A629-C5A33752B826}"/>
              </c:ext>
            </c:extLst>
          </c:dPt>
          <c:dLbls>
            <c:dLbl>
              <c:idx val="8"/>
              <c:tx>
                <c:rich>
                  <a:bodyPr/>
                  <a:lstStyle/>
                  <a:p>
                    <a:fld id="{DD7D3A02-6067-4694-BAAD-7931E907E2F6}" type="VALUE">
                      <a:rPr lang="en-US" altLang="ja-JP" b="0" i="0" u="none"/>
                      <a:pPr/>
                      <a:t>[値]</a:t>
                    </a:fld>
                    <a:endParaRPr lang="ja-JP" altLang="en-US"/>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FA8-404F-A629-C5A33752B826}"/>
                </c:ext>
              </c:extLst>
            </c:dLbl>
            <c:dLbl>
              <c:idx val="9"/>
              <c:tx>
                <c:rich>
                  <a:bodyPr rot="0" spcFirstLastPara="1" vertOverflow="ellipsis" vert="horz" wrap="square" anchor="ctr" anchorCtr="1"/>
                  <a:lstStyle/>
                  <a:p>
                    <a:pPr>
                      <a:defRPr sz="900" b="1" i="1"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fld id="{0F4803D8-B60D-47B5-A54D-A13F2BFA0B03}" type="VALUE">
                      <a:rPr lang="en-US" altLang="ja-JP" u="sng"/>
                      <a:pPr>
                        <a:defRPr b="1" i="1"/>
                      </a:pPr>
                      <a:t>[値]</a:t>
                    </a:fld>
                    <a:endParaRPr lang="ja-JP" altLang="en-US"/>
                  </a:p>
                </c:rich>
              </c:tx>
              <c:spPr>
                <a:noFill/>
                <a:ln>
                  <a:noFill/>
                </a:ln>
                <a:effectLst/>
              </c:spPr>
              <c:txPr>
                <a:bodyPr rot="0" spcFirstLastPara="1" vertOverflow="ellipsis" vert="horz" wrap="square" anchor="ctr" anchorCtr="1"/>
                <a:lstStyle/>
                <a:p>
                  <a:pPr>
                    <a:defRPr sz="900" b="1" i="1"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endParaRPr lang="ja-JP"/>
                </a:p>
              </c:txPr>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FA8-404F-A629-C5A33752B826}"/>
                </c:ext>
              </c:extLst>
            </c:dLbl>
            <c:dLbl>
              <c:idx val="10"/>
              <c:tx>
                <c:rich>
                  <a:bodyPr rot="0" spcFirstLastPara="1" vertOverflow="ellipsis" vert="horz" wrap="square" anchor="ctr" anchorCtr="1"/>
                  <a:lstStyle/>
                  <a:p>
                    <a:pPr>
                      <a:defRPr sz="900" b="1" i="1"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fld id="{823AFF35-E001-4077-AC62-0B8445C1626A}" type="VALUE">
                      <a:rPr lang="en-US" altLang="ja-JP" u="sng"/>
                      <a:pPr>
                        <a:defRPr b="1" i="1"/>
                      </a:pPr>
                      <a:t>[値]</a:t>
                    </a:fld>
                    <a:endParaRPr lang="ja-JP" altLang="en-US"/>
                  </a:p>
                </c:rich>
              </c:tx>
              <c:spPr>
                <a:noFill/>
                <a:ln>
                  <a:noFill/>
                </a:ln>
                <a:effectLst/>
              </c:spPr>
              <c:txPr>
                <a:bodyPr rot="0" spcFirstLastPara="1" vertOverflow="ellipsis" vert="horz" wrap="square" anchor="ctr" anchorCtr="1"/>
                <a:lstStyle/>
                <a:p>
                  <a:pPr>
                    <a:defRPr sz="900" b="1" i="1"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endParaRPr lang="ja-JP"/>
                </a:p>
              </c:txPr>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FA8-404F-A629-C5A33752B826}"/>
                </c:ext>
              </c:extLst>
            </c:dLbl>
            <c:dLbl>
              <c:idx val="11"/>
              <c:spPr>
                <a:noFill/>
                <a:ln>
                  <a:noFill/>
                </a:ln>
                <a:effectLst/>
              </c:spPr>
              <c:txPr>
                <a:bodyPr rot="0" spcFirstLastPara="1" vertOverflow="ellipsis" vert="horz" wrap="square" anchor="ctr" anchorCtr="1"/>
                <a:lstStyle/>
                <a:p>
                  <a:pPr>
                    <a:defRPr sz="900" b="1" i="1" u="sng"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4-1FA8-404F-A629-C5A33752B826}"/>
                </c:ext>
              </c:extLst>
            </c:dLbl>
            <c:dLbl>
              <c:idx val="12"/>
              <c:spPr>
                <a:noFill/>
                <a:ln>
                  <a:noFill/>
                </a:ln>
                <a:effectLst/>
              </c:spPr>
              <c:txPr>
                <a:bodyPr rot="0" spcFirstLastPara="1" vertOverflow="ellipsis" vert="horz" wrap="square" anchor="ctr" anchorCtr="1"/>
                <a:lstStyle/>
                <a:p>
                  <a:pPr>
                    <a:defRPr sz="900" b="1" i="1" u="sng"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5-1FA8-404F-A629-C5A33752B826}"/>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グラフ_R01実績更新!$C$24:$O$24</c:f>
              <c:strCache>
                <c:ptCount val="13"/>
                <c:pt idx="0">
                  <c:v>H23</c:v>
                </c:pt>
                <c:pt idx="1">
                  <c:v>H24</c:v>
                </c:pt>
                <c:pt idx="2">
                  <c:v>H25</c:v>
                </c:pt>
                <c:pt idx="3">
                  <c:v>H26</c:v>
                </c:pt>
                <c:pt idx="4">
                  <c:v>H27</c:v>
                </c:pt>
                <c:pt idx="5">
                  <c:v>H28</c:v>
                </c:pt>
                <c:pt idx="6">
                  <c:v>H29</c:v>
                </c:pt>
                <c:pt idx="7">
                  <c:v>H30</c:v>
                </c:pt>
                <c:pt idx="8">
                  <c:v>R1</c:v>
                </c:pt>
                <c:pt idx="9">
                  <c:v>R2</c:v>
                </c:pt>
                <c:pt idx="10">
                  <c:v>R3</c:v>
                </c:pt>
                <c:pt idx="11">
                  <c:v>R4</c:v>
                </c:pt>
                <c:pt idx="12">
                  <c:v>R5</c:v>
                </c:pt>
              </c:strCache>
            </c:strRef>
          </c:cat>
          <c:val>
            <c:numRef>
              <c:f>グラフ_R01実績更新!$C$25:$O$25</c:f>
              <c:numCache>
                <c:formatCode>#,##0_);[Red]\(#,##0\)</c:formatCode>
                <c:ptCount val="13"/>
                <c:pt idx="0">
                  <c:v>13585</c:v>
                </c:pt>
                <c:pt idx="1">
                  <c:v>14190</c:v>
                </c:pt>
                <c:pt idx="2">
                  <c:v>14437</c:v>
                </c:pt>
                <c:pt idx="3">
                  <c:v>14838</c:v>
                </c:pt>
                <c:pt idx="4">
                  <c:v>15033</c:v>
                </c:pt>
                <c:pt idx="5">
                  <c:v>15295</c:v>
                </c:pt>
                <c:pt idx="6">
                  <c:v>15603</c:v>
                </c:pt>
                <c:pt idx="7">
                  <c:v>16118</c:v>
                </c:pt>
                <c:pt idx="8">
                  <c:v>16369</c:v>
                </c:pt>
                <c:pt idx="9">
                  <c:v>16743.939717978268</c:v>
                </c:pt>
                <c:pt idx="10">
                  <c:v>17127.467608240586</c:v>
                </c:pt>
                <c:pt idx="11">
                  <c:v>17519.780386951297</c:v>
                </c:pt>
                <c:pt idx="12">
                  <c:v>17921.079276151901</c:v>
                </c:pt>
              </c:numCache>
            </c:numRef>
          </c:val>
          <c:smooth val="0"/>
          <c:extLst>
            <c:ext xmlns:c16="http://schemas.microsoft.com/office/drawing/2014/chart" uri="{C3380CC4-5D6E-409C-BE32-E72D297353CC}">
              <c16:uniqueId val="{00000006-1FA8-404F-A629-C5A33752B826}"/>
            </c:ext>
          </c:extLst>
        </c:ser>
        <c:ser>
          <c:idx val="1"/>
          <c:order val="1"/>
          <c:tx>
            <c:strRef>
              <c:f>グラフ_R01実績更新!$B$26</c:f>
              <c:strCache>
                <c:ptCount val="1"/>
                <c:pt idx="0">
                  <c:v>工賃計画</c:v>
                </c:pt>
              </c:strCache>
            </c:strRef>
          </c:tx>
          <c:spPr>
            <a:ln w="28575" cap="rnd">
              <a:solidFill>
                <a:srgbClr val="FF0000"/>
              </a:solidFill>
              <a:prstDash val="sysDash"/>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グラフ_R01実績更新!$C$24:$O$24</c:f>
              <c:strCache>
                <c:ptCount val="13"/>
                <c:pt idx="0">
                  <c:v>H23</c:v>
                </c:pt>
                <c:pt idx="1">
                  <c:v>H24</c:v>
                </c:pt>
                <c:pt idx="2">
                  <c:v>H25</c:v>
                </c:pt>
                <c:pt idx="3">
                  <c:v>H26</c:v>
                </c:pt>
                <c:pt idx="4">
                  <c:v>H27</c:v>
                </c:pt>
                <c:pt idx="5">
                  <c:v>H28</c:v>
                </c:pt>
                <c:pt idx="6">
                  <c:v>H29</c:v>
                </c:pt>
                <c:pt idx="7">
                  <c:v>H30</c:v>
                </c:pt>
                <c:pt idx="8">
                  <c:v>R1</c:v>
                </c:pt>
                <c:pt idx="9">
                  <c:v>R2</c:v>
                </c:pt>
                <c:pt idx="10">
                  <c:v>R3</c:v>
                </c:pt>
                <c:pt idx="11">
                  <c:v>R4</c:v>
                </c:pt>
                <c:pt idx="12">
                  <c:v>R5</c:v>
                </c:pt>
              </c:strCache>
            </c:strRef>
          </c:cat>
          <c:val>
            <c:numRef>
              <c:f>グラフ_R01実績更新!$C$26:$O$26</c:f>
              <c:numCache>
                <c:formatCode>General</c:formatCode>
                <c:ptCount val="13"/>
                <c:pt idx="4" formatCode="#,##0_);[Red]\(#,##0\)">
                  <c:v>11534</c:v>
                </c:pt>
                <c:pt idx="5" formatCode="#,##0_);[Red]\(#,##0\)">
                  <c:v>12723</c:v>
                </c:pt>
                <c:pt idx="6" formatCode="#,##0_);[Red]\(#,##0\)">
                  <c:v>13900</c:v>
                </c:pt>
                <c:pt idx="7" formatCode="#,##0_);[Red]\(#,##0\)">
                  <c:v>12900</c:v>
                </c:pt>
                <c:pt idx="8" formatCode="#,##0_);[Red]\(#,##0\)">
                  <c:v>13600</c:v>
                </c:pt>
                <c:pt idx="9" formatCode="#,##0_);[Red]\(#,##0\)">
                  <c:v>14200</c:v>
                </c:pt>
                <c:pt idx="10" formatCode="#,##0_);[Red]\(#,##0\)">
                  <c:v>14200</c:v>
                </c:pt>
                <c:pt idx="11" formatCode="#,##0_);[Red]\(#,##0\)">
                  <c:v>14800</c:v>
                </c:pt>
                <c:pt idx="12" formatCode="#,##0_);[Red]\(#,##0\)">
                  <c:v>15500</c:v>
                </c:pt>
              </c:numCache>
            </c:numRef>
          </c:val>
          <c:smooth val="0"/>
          <c:extLst>
            <c:ext xmlns:c16="http://schemas.microsoft.com/office/drawing/2014/chart" uri="{C3380CC4-5D6E-409C-BE32-E72D297353CC}">
              <c16:uniqueId val="{00000007-1FA8-404F-A629-C5A33752B826}"/>
            </c:ext>
          </c:extLst>
        </c:ser>
        <c:ser>
          <c:idx val="2"/>
          <c:order val="2"/>
          <c:tx>
            <c:strRef>
              <c:f>グラフ_R01実績更新!$B$27</c:f>
              <c:strCache>
                <c:ptCount val="1"/>
                <c:pt idx="0">
                  <c:v>大阪府</c:v>
                </c:pt>
              </c:strCache>
            </c:strRef>
          </c:tx>
          <c:spPr>
            <a:ln w="28575" cap="rnd">
              <a:solidFill>
                <a:schemeClr val="tx1"/>
              </a:solidFill>
              <a:round/>
            </a:ln>
            <a:effectLst/>
          </c:spPr>
          <c:marker>
            <c:symbol val="circle"/>
            <c:size val="5"/>
            <c:spPr>
              <a:solidFill>
                <a:schemeClr val="accent3"/>
              </a:solidFill>
              <a:ln w="9525">
                <a:solidFill>
                  <a:schemeClr val="accent3"/>
                </a:solidFill>
              </a:ln>
              <a:effectLst/>
            </c:spPr>
          </c:marker>
          <c:dLbls>
            <c:dLbl>
              <c:idx val="8"/>
              <c:tx>
                <c:rich>
                  <a:bodyPr/>
                  <a:lstStyle/>
                  <a:p>
                    <a:fld id="{593AFC8B-294E-4C6A-BA0F-89747A4C3063}" type="VALUE">
                      <a:rPr lang="en-US" altLang="ja-JP" b="0" i="0" u="none"/>
                      <a:pPr/>
                      <a:t>[値]</a:t>
                    </a:fld>
                    <a:endParaRPr lang="ja-JP" altLang="en-US"/>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1FA8-404F-A629-C5A33752B826}"/>
                </c:ext>
              </c:extLst>
            </c:dLbl>
            <c:dLbl>
              <c:idx val="9"/>
              <c:tx>
                <c:rich>
                  <a:bodyPr rot="0" spcFirstLastPara="1" vertOverflow="ellipsis" vert="horz" wrap="square" anchor="ctr" anchorCtr="1"/>
                  <a:lstStyle/>
                  <a:p>
                    <a:pPr>
                      <a:defRPr sz="900" b="1" i="1"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fld id="{62E72B35-C5D0-4515-B353-40B12AD25A66}" type="VALUE">
                      <a:rPr lang="en-US" altLang="ja-JP" u="sng"/>
                      <a:pPr>
                        <a:defRPr b="1" i="1"/>
                      </a:pPr>
                      <a:t>[値]</a:t>
                    </a:fld>
                    <a:endParaRPr lang="ja-JP" altLang="en-US"/>
                  </a:p>
                </c:rich>
              </c:tx>
              <c:spPr>
                <a:noFill/>
                <a:ln>
                  <a:noFill/>
                </a:ln>
                <a:effectLst/>
              </c:spPr>
              <c:txPr>
                <a:bodyPr rot="0" spcFirstLastPara="1" vertOverflow="ellipsis" vert="horz" wrap="square" anchor="ctr" anchorCtr="1"/>
                <a:lstStyle/>
                <a:p>
                  <a:pPr>
                    <a:defRPr sz="900" b="1" i="1"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endParaRPr lang="ja-JP"/>
                </a:p>
              </c:txPr>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FA8-404F-A629-C5A33752B826}"/>
                </c:ext>
              </c:extLst>
            </c:dLbl>
            <c:dLbl>
              <c:idx val="10"/>
              <c:tx>
                <c:rich>
                  <a:bodyPr rot="0" spcFirstLastPara="1" vertOverflow="ellipsis" vert="horz" wrap="square" anchor="ctr" anchorCtr="1"/>
                  <a:lstStyle/>
                  <a:p>
                    <a:pPr>
                      <a:defRPr sz="900" b="1" i="1"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fld id="{7DB8EBDD-9B63-4E07-866A-AB32FC4CA5DF}" type="VALUE">
                      <a:rPr lang="en-US" altLang="ja-JP" u="sng"/>
                      <a:pPr>
                        <a:defRPr b="1" i="1"/>
                      </a:pPr>
                      <a:t>[値]</a:t>
                    </a:fld>
                    <a:endParaRPr lang="ja-JP" altLang="en-US"/>
                  </a:p>
                </c:rich>
              </c:tx>
              <c:spPr>
                <a:noFill/>
                <a:ln>
                  <a:noFill/>
                </a:ln>
                <a:effectLst/>
              </c:spPr>
              <c:txPr>
                <a:bodyPr rot="0" spcFirstLastPara="1" vertOverflow="ellipsis" vert="horz" wrap="square" anchor="ctr" anchorCtr="1"/>
                <a:lstStyle/>
                <a:p>
                  <a:pPr>
                    <a:defRPr sz="900" b="1" i="1"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endParaRPr lang="ja-JP"/>
                </a:p>
              </c:txPr>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1FA8-404F-A629-C5A33752B826}"/>
                </c:ext>
              </c:extLst>
            </c:dLbl>
            <c:dLbl>
              <c:idx val="11"/>
              <c:spPr>
                <a:noFill/>
                <a:ln>
                  <a:noFill/>
                </a:ln>
                <a:effectLst/>
              </c:spPr>
              <c:txPr>
                <a:bodyPr rot="0" spcFirstLastPara="1" vertOverflow="ellipsis" vert="horz" wrap="square" anchor="ctr" anchorCtr="1"/>
                <a:lstStyle/>
                <a:p>
                  <a:pPr>
                    <a:defRPr sz="900" b="1" i="1" u="sng"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endParaRPr lang="ja-JP"/>
                </a:p>
              </c:txPr>
              <c:dLblPos val="b"/>
              <c:showLegendKey val="0"/>
              <c:showVal val="1"/>
              <c:showCatName val="0"/>
              <c:showSerName val="0"/>
              <c:showPercent val="0"/>
              <c:showBubbleSize val="0"/>
              <c:extLst>
                <c:ext xmlns:c16="http://schemas.microsoft.com/office/drawing/2014/chart" uri="{C3380CC4-5D6E-409C-BE32-E72D297353CC}">
                  <c16:uniqueId val="{0000000B-1FA8-404F-A629-C5A33752B826}"/>
                </c:ext>
              </c:extLst>
            </c:dLbl>
            <c:dLbl>
              <c:idx val="12"/>
              <c:spPr>
                <a:noFill/>
                <a:ln>
                  <a:noFill/>
                </a:ln>
                <a:effectLst/>
              </c:spPr>
              <c:txPr>
                <a:bodyPr rot="0" spcFirstLastPara="1" vertOverflow="ellipsis" vert="horz" wrap="square" anchor="ctr" anchorCtr="1"/>
                <a:lstStyle/>
                <a:p>
                  <a:pPr>
                    <a:defRPr sz="900" b="1" i="1" u="sng"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endParaRPr lang="ja-JP"/>
                </a:p>
              </c:txPr>
              <c:dLblPos val="b"/>
              <c:showLegendKey val="0"/>
              <c:showVal val="1"/>
              <c:showCatName val="0"/>
              <c:showSerName val="0"/>
              <c:showPercent val="0"/>
              <c:showBubbleSize val="0"/>
              <c:extLst>
                <c:ext xmlns:c16="http://schemas.microsoft.com/office/drawing/2014/chart" uri="{C3380CC4-5D6E-409C-BE32-E72D297353CC}">
                  <c16:uniqueId val="{0000000C-1FA8-404F-A629-C5A33752B826}"/>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グラフ_R01実績更新!$C$24:$O$24</c:f>
              <c:strCache>
                <c:ptCount val="13"/>
                <c:pt idx="0">
                  <c:v>H23</c:v>
                </c:pt>
                <c:pt idx="1">
                  <c:v>H24</c:v>
                </c:pt>
                <c:pt idx="2">
                  <c:v>H25</c:v>
                </c:pt>
                <c:pt idx="3">
                  <c:v>H26</c:v>
                </c:pt>
                <c:pt idx="4">
                  <c:v>H27</c:v>
                </c:pt>
                <c:pt idx="5">
                  <c:v>H28</c:v>
                </c:pt>
                <c:pt idx="6">
                  <c:v>H29</c:v>
                </c:pt>
                <c:pt idx="7">
                  <c:v>H30</c:v>
                </c:pt>
                <c:pt idx="8">
                  <c:v>R1</c:v>
                </c:pt>
                <c:pt idx="9">
                  <c:v>R2</c:v>
                </c:pt>
                <c:pt idx="10">
                  <c:v>R3</c:v>
                </c:pt>
                <c:pt idx="11">
                  <c:v>R4</c:v>
                </c:pt>
                <c:pt idx="12">
                  <c:v>R5</c:v>
                </c:pt>
              </c:strCache>
            </c:strRef>
          </c:cat>
          <c:val>
            <c:numRef>
              <c:f>グラフ_R01実績更新!$C$27:$O$27</c:f>
              <c:numCache>
                <c:formatCode>#,##0_);[Red]\(#,##0\)</c:formatCode>
                <c:ptCount val="13"/>
                <c:pt idx="0">
                  <c:v>9761</c:v>
                </c:pt>
                <c:pt idx="1">
                  <c:v>10072</c:v>
                </c:pt>
                <c:pt idx="2">
                  <c:v>10345</c:v>
                </c:pt>
                <c:pt idx="3">
                  <c:v>10763</c:v>
                </c:pt>
                <c:pt idx="4">
                  <c:v>11190</c:v>
                </c:pt>
                <c:pt idx="5">
                  <c:v>11209</c:v>
                </c:pt>
                <c:pt idx="6">
                  <c:v>11575</c:v>
                </c:pt>
                <c:pt idx="7">
                  <c:v>12009</c:v>
                </c:pt>
                <c:pt idx="8">
                  <c:v>12688</c:v>
                </c:pt>
                <c:pt idx="9">
                  <c:v>13223.805193524979</c:v>
                </c:pt>
                <c:pt idx="10">
                  <c:v>13782.237058346329</c:v>
                </c:pt>
                <c:pt idx="11">
                  <c:v>14364.251102660201</c:v>
                </c:pt>
                <c:pt idx="12">
                  <c:v>14970.843185092597</c:v>
                </c:pt>
              </c:numCache>
            </c:numRef>
          </c:val>
          <c:smooth val="0"/>
          <c:extLst>
            <c:ext xmlns:c16="http://schemas.microsoft.com/office/drawing/2014/chart" uri="{C3380CC4-5D6E-409C-BE32-E72D297353CC}">
              <c16:uniqueId val="{0000000D-1FA8-404F-A629-C5A33752B826}"/>
            </c:ext>
          </c:extLst>
        </c:ser>
        <c:dLbls>
          <c:showLegendKey val="0"/>
          <c:showVal val="0"/>
          <c:showCatName val="0"/>
          <c:showSerName val="0"/>
          <c:showPercent val="0"/>
          <c:showBubbleSize val="0"/>
        </c:dLbls>
        <c:marker val="1"/>
        <c:smooth val="0"/>
        <c:axId val="1178818848"/>
        <c:axId val="1178811776"/>
      </c:lineChart>
      <c:catAx>
        <c:axId val="1178818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endParaRPr lang="ja-JP"/>
          </a:p>
        </c:txPr>
        <c:crossAx val="1178811776"/>
        <c:crosses val="autoZero"/>
        <c:auto val="1"/>
        <c:lblAlgn val="ctr"/>
        <c:lblOffset val="100"/>
        <c:noMultiLvlLbl val="0"/>
      </c:catAx>
      <c:valAx>
        <c:axId val="1178811776"/>
        <c:scaling>
          <c:orientation val="minMax"/>
          <c:max val="18000"/>
          <c:min val="8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HG丸ｺﾞｼｯｸM-PRO" panose="020F0600000000000000" pitchFamily="50" charset="-128"/>
                <a:ea typeface="HG丸ｺﾞｼｯｸM-PRO" panose="020F0600000000000000" pitchFamily="50" charset="-128"/>
                <a:cs typeface="+mn-cs"/>
              </a:defRPr>
            </a:pPr>
            <a:endParaRPr lang="ja-JP"/>
          </a:p>
        </c:txPr>
        <c:crossAx val="1178818848"/>
        <c:crosses val="autoZero"/>
        <c:crossBetween val="between"/>
      </c:valAx>
      <c:spPr>
        <a:solidFill>
          <a:schemeClr val="bg1"/>
        </a:solidFill>
        <a:ln w="25400">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ea"/>
              <a:ea typeface="+mn-ea"/>
              <a:cs typeface="+mn-cs"/>
            </a:defRPr>
          </a:pPr>
          <a:endParaRPr lang="ja-JP"/>
        </a:p>
      </c:txPr>
    </c:legend>
    <c:plotVisOnly val="1"/>
    <c:dispBlanksAs val="gap"/>
    <c:showDLblsOverMax val="0"/>
  </c:chart>
  <c:spPr>
    <a:noFill/>
    <a:ln>
      <a:noFill/>
    </a:ln>
    <a:effectLst/>
  </c:spPr>
  <c:txPr>
    <a:bodyPr/>
    <a:lstStyle/>
    <a:p>
      <a:pPr>
        <a:defRPr>
          <a:solidFill>
            <a:schemeClr val="tx1"/>
          </a:solidFill>
          <a:latin typeface="HG丸ｺﾞｼｯｸM-PRO" panose="020F0600000000000000" pitchFamily="50" charset="-128"/>
          <a:ea typeface="HG丸ｺﾞｼｯｸM-PRO" panose="020F0600000000000000" pitchFamily="50" charset="-128"/>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ja-JP" sz="1400" b="0" i="0" baseline="0" dirty="0">
                <a:solidFill>
                  <a:schemeClr val="tx1"/>
                </a:solidFill>
                <a:effectLst/>
                <a:latin typeface="Meiryo UI" panose="020B0604030504040204" pitchFamily="50" charset="-128"/>
                <a:ea typeface="Meiryo UI" panose="020B0604030504040204" pitchFamily="50" charset="-128"/>
              </a:rPr>
              <a:t>R1</a:t>
            </a:r>
            <a:r>
              <a:rPr lang="ja-JP" altLang="ja-JP" sz="1400" b="0" i="0" baseline="0" dirty="0">
                <a:solidFill>
                  <a:schemeClr val="tx1"/>
                </a:solidFill>
                <a:effectLst/>
                <a:latin typeface="Meiryo UI" panose="020B0604030504040204" pitchFamily="50" charset="-128"/>
                <a:ea typeface="Meiryo UI" panose="020B0604030504040204" pitchFamily="50" charset="-128"/>
              </a:rPr>
              <a:t>工賃実績に満足しているか</a:t>
            </a:r>
            <a:endParaRPr lang="ja-JP" altLang="ja-JP" sz="1100" dirty="0">
              <a:solidFill>
                <a:schemeClr val="tx1"/>
              </a:solidFill>
              <a:effectLst/>
              <a:latin typeface="Meiryo UI" panose="020B0604030504040204" pitchFamily="50" charset="-128"/>
              <a:ea typeface="Meiryo UI" panose="020B0604030504040204" pitchFamily="50" charset="-128"/>
            </a:endParaRPr>
          </a:p>
        </c:rich>
      </c:tx>
      <c:layout>
        <c:manualLayout>
          <c:xMode val="edge"/>
          <c:yMode val="edge"/>
          <c:x val="0.18590595247063854"/>
          <c:y val="9.012380313933612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percentStacked"/>
        <c:varyColors val="0"/>
        <c:ser>
          <c:idx val="8"/>
          <c:order val="0"/>
          <c:spPr>
            <a:solidFill>
              <a:schemeClr val="accent3">
                <a:lumMod val="60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満足度分析!$J$13</c:f>
              <c:numCache>
                <c:formatCode>0.0%</c:formatCode>
                <c:ptCount val="1"/>
                <c:pt idx="0">
                  <c:v>0.23955442770488924</c:v>
                </c:pt>
              </c:numCache>
            </c:numRef>
          </c:val>
          <c:extLst>
            <c:ext xmlns:c15="http://schemas.microsoft.com/office/drawing/2012/chart" uri="{02D57815-91ED-43cb-92C2-25804820EDAC}">
              <c15:filteredSeriesTitle>
                <c15:tx>
                  <c:strRef>
                    <c:extLst>
                      <c:ext uri="{02D57815-91ED-43cb-92C2-25804820EDAC}">
                        <c15:formulaRef>
                          <c15:sqref>満足度分析!$A$13</c15:sqref>
                        </c15:formulaRef>
                      </c:ext>
                    </c:extLst>
                    <c:strCache>
                      <c:ptCount val="1"/>
                      <c:pt idx="0">
                        <c:v>やや不満</c:v>
                      </c:pt>
                    </c:strCache>
                  </c:strRef>
                </c15:tx>
              </c15:filteredSeriesTitle>
            </c:ext>
            <c:ext xmlns:c15="http://schemas.microsoft.com/office/drawing/2012/chart" uri="{02D57815-91ED-43cb-92C2-25804820EDAC}">
              <c15:filteredCategoryTitle>
                <c15:cat>
                  <c:strRef>
                    <c:extLst>
                      <c:ext uri="{02D57815-91ED-43cb-92C2-25804820EDAC}">
                        <c15:formulaRef>
                          <c15:sqref>満足度分析!$J$12</c15:sqref>
                        </c15:formulaRef>
                      </c:ext>
                    </c:extLst>
                    <c:strCache>
                      <c:ptCount val="1"/>
                      <c:pt idx="0">
                        <c:v>全体平均</c:v>
                      </c:pt>
                    </c:strCache>
                  </c:strRef>
                </c15:cat>
              </c15:filteredCategoryTitle>
            </c:ext>
            <c:ext xmlns:c16="http://schemas.microsoft.com/office/drawing/2014/chart" uri="{C3380CC4-5D6E-409C-BE32-E72D297353CC}">
              <c16:uniqueId val="{00000000-9C17-4D06-B8E4-E817A6483D80}"/>
            </c:ext>
          </c:extLst>
        </c:ser>
        <c:ser>
          <c:idx val="0"/>
          <c:order val="1"/>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満足度分析!$J$14</c:f>
              <c:numCache>
                <c:formatCode>0.0%</c:formatCode>
                <c:ptCount val="1"/>
                <c:pt idx="0">
                  <c:v>0.25515088211627435</c:v>
                </c:pt>
              </c:numCache>
            </c:numRef>
          </c:val>
          <c:extLst>
            <c:ext xmlns:c15="http://schemas.microsoft.com/office/drawing/2012/chart" uri="{02D57815-91ED-43cb-92C2-25804820EDAC}">
              <c15:filteredSeriesTitle>
                <c15:tx>
                  <c:strRef>
                    <c:extLst>
                      <c:ext uri="{02D57815-91ED-43cb-92C2-25804820EDAC}">
                        <c15:formulaRef>
                          <c15:sqref>満足度分析!$A$14</c15:sqref>
                        </c15:formulaRef>
                      </c:ext>
                    </c:extLst>
                    <c:strCache>
                      <c:ptCount val="1"/>
                      <c:pt idx="0">
                        <c:v>不満</c:v>
                      </c:pt>
                    </c:strCache>
                  </c:strRef>
                </c15:tx>
              </c15:filteredSeriesTitle>
            </c:ext>
            <c:ext xmlns:c15="http://schemas.microsoft.com/office/drawing/2012/chart" uri="{02D57815-91ED-43cb-92C2-25804820EDAC}">
              <c15:filteredCategoryTitle>
                <c15:cat>
                  <c:strRef>
                    <c:extLst>
                      <c:ext uri="{02D57815-91ED-43cb-92C2-25804820EDAC}">
                        <c15:formulaRef>
                          <c15:sqref>満足度分析!$J$12</c15:sqref>
                        </c15:formulaRef>
                      </c:ext>
                    </c:extLst>
                    <c:strCache>
                      <c:ptCount val="1"/>
                      <c:pt idx="0">
                        <c:v>全体平均</c:v>
                      </c:pt>
                    </c:strCache>
                  </c:strRef>
                </c15:cat>
              </c15:filteredCategoryTitle>
            </c:ext>
            <c:ext xmlns:c16="http://schemas.microsoft.com/office/drawing/2014/chart" uri="{C3380CC4-5D6E-409C-BE32-E72D297353CC}">
              <c16:uniqueId val="{00000001-9C17-4D06-B8E4-E817A6483D80}"/>
            </c:ext>
          </c:extLst>
        </c:ser>
        <c:ser>
          <c:idx val="1"/>
          <c:order val="2"/>
          <c:spPr>
            <a:solidFill>
              <a:schemeClr val="accent2"/>
            </a:solidFill>
            <a:ln>
              <a:noFill/>
            </a:ln>
            <a:effectLst/>
          </c:spPr>
          <c:invertIfNegative val="0"/>
          <c:dLbls>
            <c:dLbl>
              <c:idx val="0"/>
              <c:layout>
                <c:manualLayout>
                  <c:x val="0"/>
                  <c:y val="0.236111111111111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C17-4D06-B8E4-E817A6483D8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満足度分析!$J$15</c:f>
              <c:numCache>
                <c:formatCode>0.0%</c:formatCode>
                <c:ptCount val="1"/>
                <c:pt idx="0">
                  <c:v>5.1362683438155136E-3</c:v>
                </c:pt>
              </c:numCache>
            </c:numRef>
          </c:val>
          <c:extLst>
            <c:ext xmlns:c15="http://schemas.microsoft.com/office/drawing/2012/chart" uri="{02D57815-91ED-43cb-92C2-25804820EDAC}">
              <c15:filteredSeriesTitle>
                <c15:tx>
                  <c:strRef>
                    <c:extLst>
                      <c:ext uri="{02D57815-91ED-43cb-92C2-25804820EDAC}">
                        <c15:formulaRef>
                          <c15:sqref>満足度分析!$A$15</c15:sqref>
                        </c15:formulaRef>
                      </c:ext>
                    </c:extLst>
                    <c:strCache>
                      <c:ptCount val="1"/>
                      <c:pt idx="0">
                        <c:v>大いに満足</c:v>
                      </c:pt>
                    </c:strCache>
                  </c:strRef>
                </c15:tx>
              </c15:filteredSeriesTitle>
            </c:ext>
            <c:ext xmlns:c15="http://schemas.microsoft.com/office/drawing/2012/chart" uri="{02D57815-91ED-43cb-92C2-25804820EDAC}">
              <c15:filteredCategoryTitle>
                <c15:cat>
                  <c:strRef>
                    <c:extLst>
                      <c:ext uri="{02D57815-91ED-43cb-92C2-25804820EDAC}">
                        <c15:formulaRef>
                          <c15:sqref>満足度分析!$J$12</c15:sqref>
                        </c15:formulaRef>
                      </c:ext>
                    </c:extLst>
                    <c:strCache>
                      <c:ptCount val="1"/>
                      <c:pt idx="0">
                        <c:v>全体平均</c:v>
                      </c:pt>
                    </c:strCache>
                  </c:strRef>
                </c15:cat>
              </c15:filteredCategoryTitle>
            </c:ext>
            <c:ext xmlns:c16="http://schemas.microsoft.com/office/drawing/2014/chart" uri="{C3380CC4-5D6E-409C-BE32-E72D297353CC}">
              <c16:uniqueId val="{00000003-9C17-4D06-B8E4-E817A6483D80}"/>
            </c:ext>
          </c:extLst>
        </c:ser>
        <c:ser>
          <c:idx val="2"/>
          <c:order val="3"/>
          <c:spPr>
            <a:solidFill>
              <a:schemeClr val="accent3"/>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満足度分析!$J$16</c:f>
              <c:numCache>
                <c:formatCode>0.0%</c:formatCode>
                <c:ptCount val="1"/>
                <c:pt idx="0">
                  <c:v>0.2177066548338962</c:v>
                </c:pt>
              </c:numCache>
            </c:numRef>
          </c:val>
          <c:extLst>
            <c:ext xmlns:c15="http://schemas.microsoft.com/office/drawing/2012/chart" uri="{02D57815-91ED-43cb-92C2-25804820EDAC}">
              <c15:filteredSeriesTitle>
                <c15:tx>
                  <c:strRef>
                    <c:extLst>
                      <c:ext uri="{02D57815-91ED-43cb-92C2-25804820EDAC}">
                        <c15:formulaRef>
                          <c15:sqref>満足度分析!$A$16</c15:sqref>
                        </c15:formulaRef>
                      </c:ext>
                    </c:extLst>
                    <c:strCache>
                      <c:ptCount val="1"/>
                      <c:pt idx="0">
                        <c:v>満足</c:v>
                      </c:pt>
                    </c:strCache>
                  </c:strRef>
                </c15:tx>
              </c15:filteredSeriesTitle>
            </c:ext>
            <c:ext xmlns:c15="http://schemas.microsoft.com/office/drawing/2012/chart" uri="{02D57815-91ED-43cb-92C2-25804820EDAC}">
              <c15:filteredCategoryTitle>
                <c15:cat>
                  <c:strRef>
                    <c:extLst>
                      <c:ext uri="{02D57815-91ED-43cb-92C2-25804820EDAC}">
                        <c15:formulaRef>
                          <c15:sqref>満足度分析!$J$12</c15:sqref>
                        </c15:formulaRef>
                      </c:ext>
                    </c:extLst>
                    <c:strCache>
                      <c:ptCount val="1"/>
                      <c:pt idx="0">
                        <c:v>全体平均</c:v>
                      </c:pt>
                    </c:strCache>
                  </c:strRef>
                </c15:cat>
              </c15:filteredCategoryTitle>
            </c:ext>
            <c:ext xmlns:c16="http://schemas.microsoft.com/office/drawing/2014/chart" uri="{C3380CC4-5D6E-409C-BE32-E72D297353CC}">
              <c16:uniqueId val="{00000004-9C17-4D06-B8E4-E817A6483D80}"/>
            </c:ext>
          </c:extLst>
        </c:ser>
        <c:ser>
          <c:idx val="3"/>
          <c:order val="4"/>
          <c:spPr>
            <a:solidFill>
              <a:schemeClr val="accent4"/>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満足度分析!$J$17</c:f>
              <c:numCache>
                <c:formatCode>0.0%</c:formatCode>
                <c:ptCount val="1"/>
                <c:pt idx="0">
                  <c:v>0.26164323534235062</c:v>
                </c:pt>
              </c:numCache>
            </c:numRef>
          </c:val>
          <c:extLst>
            <c:ext xmlns:c15="http://schemas.microsoft.com/office/drawing/2012/chart" uri="{02D57815-91ED-43cb-92C2-25804820EDAC}">
              <c15:filteredSeriesTitle>
                <c15:tx>
                  <c:strRef>
                    <c:extLst>
                      <c:ext uri="{02D57815-91ED-43cb-92C2-25804820EDAC}">
                        <c15:formulaRef>
                          <c15:sqref>満足度分析!$A$17</c15:sqref>
                        </c15:formulaRef>
                      </c:ext>
                    </c:extLst>
                    <c:strCache>
                      <c:ptCount val="1"/>
                      <c:pt idx="0">
                        <c:v>どちらでもない</c:v>
                      </c:pt>
                    </c:strCache>
                  </c:strRef>
                </c15:tx>
              </c15:filteredSeriesTitle>
            </c:ext>
            <c:ext xmlns:c15="http://schemas.microsoft.com/office/drawing/2012/chart" uri="{02D57815-91ED-43cb-92C2-25804820EDAC}">
              <c15:filteredCategoryTitle>
                <c15:cat>
                  <c:strRef>
                    <c:extLst>
                      <c:ext uri="{02D57815-91ED-43cb-92C2-25804820EDAC}">
                        <c15:formulaRef>
                          <c15:sqref>満足度分析!$J$12</c15:sqref>
                        </c15:formulaRef>
                      </c:ext>
                    </c:extLst>
                    <c:strCache>
                      <c:ptCount val="1"/>
                      <c:pt idx="0">
                        <c:v>全体平均</c:v>
                      </c:pt>
                    </c:strCache>
                  </c:strRef>
                </c15:cat>
              </c15:filteredCategoryTitle>
            </c:ext>
            <c:ext xmlns:c16="http://schemas.microsoft.com/office/drawing/2014/chart" uri="{C3380CC4-5D6E-409C-BE32-E72D297353CC}">
              <c16:uniqueId val="{00000005-9C17-4D06-B8E4-E817A6483D80}"/>
            </c:ext>
          </c:extLst>
        </c:ser>
        <c:ser>
          <c:idx val="4"/>
          <c:order val="5"/>
          <c:spPr>
            <a:solidFill>
              <a:schemeClr val="accent5"/>
            </a:solidFill>
            <a:ln>
              <a:noFill/>
            </a:ln>
            <a:effectLst/>
          </c:spPr>
          <c:invertIfNegative val="0"/>
          <c:dLbls>
            <c:dLbl>
              <c:idx val="0"/>
              <c:layout>
                <c:manualLayout>
                  <c:x val="-0.11608518503509668"/>
                  <c:y val="0.214341370042658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C17-4D06-B8E4-E817A6483D8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満足度分析!$J$18</c:f>
              <c:numCache>
                <c:formatCode>0.0%</c:formatCode>
                <c:ptCount val="1"/>
                <c:pt idx="0">
                  <c:v>2.080853165877411E-2</c:v>
                </c:pt>
              </c:numCache>
            </c:numRef>
          </c:val>
          <c:extLst>
            <c:ext xmlns:c15="http://schemas.microsoft.com/office/drawing/2012/chart" uri="{02D57815-91ED-43cb-92C2-25804820EDAC}">
              <c15:filteredSeriesTitle>
                <c15:tx>
                  <c:strRef>
                    <c:extLst>
                      <c:ext uri="{02D57815-91ED-43cb-92C2-25804820EDAC}">
                        <c15:formulaRef>
                          <c15:sqref>満足度分析!$A$18</c15:sqref>
                        </c15:formulaRef>
                      </c:ext>
                    </c:extLst>
                    <c:strCache>
                      <c:ptCount val="1"/>
                      <c:pt idx="0">
                        <c:v>わからない</c:v>
                      </c:pt>
                    </c:strCache>
                  </c:strRef>
                </c15:tx>
              </c15:filteredSeriesTitle>
            </c:ext>
            <c:ext xmlns:c15="http://schemas.microsoft.com/office/drawing/2012/chart" uri="{02D57815-91ED-43cb-92C2-25804820EDAC}">
              <c15:filteredCategoryTitle>
                <c15:cat>
                  <c:strRef>
                    <c:extLst>
                      <c:ext uri="{02D57815-91ED-43cb-92C2-25804820EDAC}">
                        <c15:formulaRef>
                          <c15:sqref>満足度分析!$J$12</c15:sqref>
                        </c15:formulaRef>
                      </c:ext>
                    </c:extLst>
                    <c:strCache>
                      <c:ptCount val="1"/>
                      <c:pt idx="0">
                        <c:v>全体平均</c:v>
                      </c:pt>
                    </c:strCache>
                  </c:strRef>
                </c15:cat>
              </c15:filteredCategoryTitle>
            </c:ext>
            <c:ext xmlns:c16="http://schemas.microsoft.com/office/drawing/2014/chart" uri="{C3380CC4-5D6E-409C-BE32-E72D297353CC}">
              <c16:uniqueId val="{00000007-9C17-4D06-B8E4-E817A6483D80}"/>
            </c:ext>
          </c:extLst>
        </c:ser>
        <c:dLbls>
          <c:dLblPos val="ctr"/>
          <c:showLegendKey val="0"/>
          <c:showVal val="1"/>
          <c:showCatName val="0"/>
          <c:showSerName val="0"/>
          <c:showPercent val="0"/>
          <c:showBubbleSize val="0"/>
        </c:dLbls>
        <c:gapWidth val="150"/>
        <c:overlap val="100"/>
        <c:axId val="2096207104"/>
        <c:axId val="2096202112"/>
      </c:barChart>
      <c:catAx>
        <c:axId val="2096207104"/>
        <c:scaling>
          <c:orientation val="minMax"/>
        </c:scaling>
        <c:delete val="1"/>
        <c:axPos val="l"/>
        <c:numFmt formatCode="General" sourceLinked="1"/>
        <c:majorTickMark val="none"/>
        <c:minorTickMark val="none"/>
        <c:tickLblPos val="nextTo"/>
        <c:crossAx val="2096202112"/>
        <c:crosses val="autoZero"/>
        <c:auto val="1"/>
        <c:lblAlgn val="ctr"/>
        <c:lblOffset val="100"/>
        <c:noMultiLvlLbl val="0"/>
      </c:catAx>
      <c:valAx>
        <c:axId val="209620211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209620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eiryo UI" panose="020B0604030504040204" pitchFamily="50" charset="-128"/>
                <a:ea typeface="Meiryo UI" panose="020B0604030504040204" pitchFamily="50" charset="-128"/>
                <a:cs typeface="+mn-cs"/>
              </a:defRPr>
            </a:pPr>
            <a:r>
              <a:rPr lang="en-US" dirty="0">
                <a:solidFill>
                  <a:schemeClr val="tx1"/>
                </a:solidFill>
              </a:rPr>
              <a:t>R1</a:t>
            </a:r>
            <a:r>
              <a:rPr lang="ja-JP" dirty="0">
                <a:solidFill>
                  <a:schemeClr val="tx1"/>
                </a:solidFill>
              </a:rPr>
              <a:t>目標を達成したか</a:t>
            </a:r>
          </a:p>
        </c:rich>
      </c:tx>
      <c:layout>
        <c:manualLayout>
          <c:xMode val="edge"/>
          <c:yMode val="edge"/>
          <c:x val="0.31508393350948377"/>
          <c:y val="0.1058333333333333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eiryo UI" panose="020B0604030504040204" pitchFamily="50" charset="-128"/>
              <a:ea typeface="Meiryo UI" panose="020B0604030504040204" pitchFamily="50" charset="-128"/>
              <a:cs typeface="+mn-cs"/>
            </a:defRPr>
          </a:pPr>
          <a:endParaRPr lang="ja-JP"/>
        </a:p>
      </c:txPr>
    </c:title>
    <c:autoTitleDeleted val="0"/>
    <c:plotArea>
      <c:layout/>
      <c:barChart>
        <c:barDir val="bar"/>
        <c:grouping val="percentStacked"/>
        <c:varyColors val="0"/>
        <c:ser>
          <c:idx val="0"/>
          <c:order val="0"/>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満足度分析!$I$23</c:f>
              <c:numCache>
                <c:formatCode>0.0%</c:formatCode>
                <c:ptCount val="1"/>
                <c:pt idx="0">
                  <c:v>0.50943396226415094</c:v>
                </c:pt>
              </c:numCache>
            </c:numRef>
          </c:val>
          <c:extLst>
            <c:ext xmlns:c15="http://schemas.microsoft.com/office/drawing/2012/chart" uri="{02D57815-91ED-43cb-92C2-25804820EDAC}">
              <c15:filteredSeriesTitle>
                <c15:tx>
                  <c:strRef>
                    <c:extLst>
                      <c:ext uri="{02D57815-91ED-43cb-92C2-25804820EDAC}">
                        <c15:formulaRef>
                          <c15:sqref>満足度分析!$I$21</c15:sqref>
                        </c15:formulaRef>
                      </c:ext>
                    </c:extLst>
                    <c:strCache>
                      <c:ptCount val="1"/>
                      <c:pt idx="0">
                        <c:v>達成</c:v>
                      </c:pt>
                    </c:strCache>
                  </c:strRef>
                </c15:tx>
              </c15:filteredSeriesTitle>
            </c:ext>
            <c:ext xmlns:c16="http://schemas.microsoft.com/office/drawing/2014/chart" uri="{C3380CC4-5D6E-409C-BE32-E72D297353CC}">
              <c16:uniqueId val="{00000000-D373-4069-B362-CEFBEFA80F29}"/>
            </c:ext>
          </c:extLst>
        </c:ser>
        <c:ser>
          <c:idx val="1"/>
          <c:order val="1"/>
          <c:spPr>
            <a:solidFill>
              <a:schemeClr val="accent2"/>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満足度分析!$J$23</c:f>
              <c:numCache>
                <c:formatCode>0.0%</c:formatCode>
                <c:ptCount val="1"/>
                <c:pt idx="0">
                  <c:v>0.49056603773584906</c:v>
                </c:pt>
              </c:numCache>
            </c:numRef>
          </c:val>
          <c:extLst>
            <c:ext xmlns:c15="http://schemas.microsoft.com/office/drawing/2012/chart" uri="{02D57815-91ED-43cb-92C2-25804820EDAC}">
              <c15:filteredSeriesTitle>
                <c15:tx>
                  <c:strRef>
                    <c:extLst>
                      <c:ext uri="{02D57815-91ED-43cb-92C2-25804820EDAC}">
                        <c15:formulaRef>
                          <c15:sqref>満足度分析!$J$21</c15:sqref>
                        </c15:formulaRef>
                      </c:ext>
                    </c:extLst>
                    <c:strCache>
                      <c:ptCount val="1"/>
                      <c:pt idx="0">
                        <c:v>未達成</c:v>
                      </c:pt>
                    </c:strCache>
                  </c:strRef>
                </c15:tx>
              </c15:filteredSeriesTitle>
            </c:ext>
            <c:ext xmlns:c16="http://schemas.microsoft.com/office/drawing/2014/chart" uri="{C3380CC4-5D6E-409C-BE32-E72D297353CC}">
              <c16:uniqueId val="{00000001-D373-4069-B362-CEFBEFA80F29}"/>
            </c:ext>
          </c:extLst>
        </c:ser>
        <c:dLbls>
          <c:dLblPos val="ctr"/>
          <c:showLegendKey val="0"/>
          <c:showVal val="1"/>
          <c:showCatName val="0"/>
          <c:showSerName val="0"/>
          <c:showPercent val="0"/>
          <c:showBubbleSize val="0"/>
        </c:dLbls>
        <c:gapWidth val="150"/>
        <c:overlap val="100"/>
        <c:axId val="1220147551"/>
        <c:axId val="1220132575"/>
      </c:barChart>
      <c:catAx>
        <c:axId val="1220147551"/>
        <c:scaling>
          <c:orientation val="minMax"/>
        </c:scaling>
        <c:delete val="1"/>
        <c:axPos val="l"/>
        <c:numFmt formatCode="General" sourceLinked="1"/>
        <c:majorTickMark val="none"/>
        <c:minorTickMark val="none"/>
        <c:tickLblPos val="nextTo"/>
        <c:crossAx val="1220132575"/>
        <c:crosses val="autoZero"/>
        <c:auto val="1"/>
        <c:lblAlgn val="ctr"/>
        <c:lblOffset val="100"/>
        <c:noMultiLvlLbl val="0"/>
      </c:catAx>
      <c:valAx>
        <c:axId val="122013257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2201475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dirty="0">
                <a:latin typeface="Meiryo UI" panose="020B0604030504040204" pitchFamily="50" charset="-128"/>
                <a:ea typeface="Meiryo UI" panose="020B0604030504040204" pitchFamily="50" charset="-128"/>
              </a:rPr>
              <a:t>目標達成率（</a:t>
            </a:r>
            <a:r>
              <a:rPr lang="en-US" altLang="ja-JP" dirty="0">
                <a:latin typeface="Meiryo UI" panose="020B0604030504040204" pitchFamily="50" charset="-128"/>
                <a:ea typeface="Meiryo UI" panose="020B0604030504040204" pitchFamily="50" charset="-128"/>
              </a:rPr>
              <a:t>R1</a:t>
            </a:r>
            <a:r>
              <a:rPr lang="ja-JP" altLang="en-US" dirty="0">
                <a:latin typeface="Meiryo UI" panose="020B0604030504040204" pitchFamily="50" charset="-128"/>
                <a:ea typeface="Meiryo UI" panose="020B0604030504040204" pitchFamily="50" charset="-128"/>
              </a:rPr>
              <a:t>実績</a:t>
            </a:r>
            <a:r>
              <a:rPr lang="en-US" altLang="ja-JP" dirty="0">
                <a:latin typeface="Meiryo UI" panose="020B0604030504040204" pitchFamily="50" charset="-128"/>
                <a:ea typeface="Meiryo UI" panose="020B0604030504040204" pitchFamily="50" charset="-128"/>
              </a:rPr>
              <a:t>/R1</a:t>
            </a:r>
            <a:r>
              <a:rPr lang="ja-JP" altLang="en-US" dirty="0">
                <a:latin typeface="Meiryo UI" panose="020B0604030504040204" pitchFamily="50" charset="-128"/>
                <a:ea typeface="Meiryo UI" panose="020B0604030504040204" pitchFamily="50" charset="-128"/>
              </a:rPr>
              <a:t>目標）</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満足度</a:t>
            </a:r>
          </a:p>
        </c:rich>
      </c:tx>
      <c:overlay val="0"/>
      <c:spPr>
        <a:noFill/>
        <a:ln w="25400">
          <a:noFill/>
        </a:ln>
      </c:spPr>
    </c:title>
    <c:autoTitleDeleted val="0"/>
    <c:plotArea>
      <c:layout/>
      <c:barChart>
        <c:barDir val="bar"/>
        <c:grouping val="percentStacked"/>
        <c:varyColors val="0"/>
        <c:ser>
          <c:idx val="0"/>
          <c:order val="0"/>
          <c:spPr>
            <a:solidFill>
              <a:srgbClr val="4F81BD"/>
            </a:solidFill>
            <a:ln w="25400">
              <a:noFill/>
            </a:ln>
          </c:spPr>
          <c:invertIfNegative val="0"/>
          <c:dLbls>
            <c:spPr>
              <a:noFill/>
              <a:ln w="25400">
                <a:noFill/>
              </a:ln>
            </c:spPr>
            <c:txPr>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満足度分析!$B$31:$G$31</c:f>
              <c:numCache>
                <c:formatCode>0.0%</c:formatCode>
                <c:ptCount val="6"/>
                <c:pt idx="0">
                  <c:v>0.32</c:v>
                </c:pt>
                <c:pt idx="1">
                  <c:v>0.30496453900709219</c:v>
                </c:pt>
                <c:pt idx="2">
                  <c:v>0.27941176470588236</c:v>
                </c:pt>
                <c:pt idx="3">
                  <c:v>0.20320855614973263</c:v>
                </c:pt>
                <c:pt idx="4">
                  <c:v>0.19642857142857142</c:v>
                </c:pt>
                <c:pt idx="5">
                  <c:v>0.2608026862582557</c:v>
                </c:pt>
              </c:numCache>
            </c:numRef>
          </c:val>
          <c:extLst>
            <c:ext xmlns:c15="http://schemas.microsoft.com/office/drawing/2012/chart" uri="{02D57815-91ED-43cb-92C2-25804820EDAC}">
              <c15:filteredSeriesTitle>
                <c15:tx>
                  <c:strRef>
                    <c:extLst>
                      <c:ext uri="{02D57815-91ED-43cb-92C2-25804820EDAC}">
                        <c15:formulaRef>
                          <c15:sqref>満足度分析!$A$31</c15:sqref>
                        </c15:formulaRef>
                      </c:ext>
                    </c:extLst>
                    <c:strCache>
                      <c:ptCount val="1"/>
                      <c:pt idx="0">
                        <c:v>やや不満</c:v>
                      </c:pt>
                    </c:strCache>
                  </c:strRef>
                </c15:tx>
              </c15:filteredSeriesTitle>
            </c:ext>
            <c:ext xmlns:c15="http://schemas.microsoft.com/office/drawing/2012/chart" uri="{02D57815-91ED-43cb-92C2-25804820EDAC}">
              <c15:filteredCategoryTitle>
                <c15:cat>
                  <c:strRef>
                    <c:extLst>
                      <c:ext uri="{02D57815-91ED-43cb-92C2-25804820EDAC}">
                        <c15:formulaRef>
                          <c15:sqref>満足度分析!$B$30:$G$30</c15:sqref>
                        </c15:formulaRef>
                      </c:ext>
                    </c:extLst>
                    <c:strCache>
                      <c:ptCount val="6"/>
                      <c:pt idx="0">
                        <c:v>50%未満</c:v>
                      </c:pt>
                      <c:pt idx="1">
                        <c:v>50%以上
80%未満</c:v>
                      </c:pt>
                      <c:pt idx="2">
                        <c:v>80%以上
100%未満</c:v>
                      </c:pt>
                      <c:pt idx="3">
                        <c:v>100%以上
130%未満</c:v>
                      </c:pt>
                      <c:pt idx="4">
                        <c:v>130%以上</c:v>
                      </c:pt>
                      <c:pt idx="5">
                        <c:v>全体平均</c:v>
                      </c:pt>
                    </c:strCache>
                  </c:strRef>
                </c15:cat>
              </c15:filteredCategoryTitle>
            </c:ext>
            <c:ext xmlns:c16="http://schemas.microsoft.com/office/drawing/2014/chart" uri="{C3380CC4-5D6E-409C-BE32-E72D297353CC}">
              <c16:uniqueId val="{00000000-044E-40AA-88EA-BC5589204ACA}"/>
            </c:ext>
          </c:extLst>
        </c:ser>
        <c:ser>
          <c:idx val="1"/>
          <c:order val="1"/>
          <c:spPr>
            <a:solidFill>
              <a:srgbClr val="C0504D"/>
            </a:solidFill>
            <a:ln w="25400">
              <a:noFill/>
            </a:ln>
          </c:spPr>
          <c:invertIfNegative val="0"/>
          <c:dLbls>
            <c:spPr>
              <a:noFill/>
              <a:ln w="25400">
                <a:noFill/>
              </a:ln>
            </c:spPr>
            <c:txPr>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満足度分析!$B$32:$G$32</c:f>
              <c:numCache>
                <c:formatCode>0.0%</c:formatCode>
                <c:ptCount val="6"/>
                <c:pt idx="0">
                  <c:v>0.28000000000000003</c:v>
                </c:pt>
                <c:pt idx="1">
                  <c:v>0.28368794326241137</c:v>
                </c:pt>
                <c:pt idx="2">
                  <c:v>0.29411764705882354</c:v>
                </c:pt>
                <c:pt idx="3">
                  <c:v>0.17647058823529413</c:v>
                </c:pt>
                <c:pt idx="4">
                  <c:v>8.9285714285714288E-2</c:v>
                </c:pt>
                <c:pt idx="5">
                  <c:v>0.22471237856844867</c:v>
                </c:pt>
              </c:numCache>
            </c:numRef>
          </c:val>
          <c:extLst>
            <c:ext xmlns:c15="http://schemas.microsoft.com/office/drawing/2012/chart" uri="{02D57815-91ED-43cb-92C2-25804820EDAC}">
              <c15:filteredSeriesTitle>
                <c15:tx>
                  <c:strRef>
                    <c:extLst>
                      <c:ext uri="{02D57815-91ED-43cb-92C2-25804820EDAC}">
                        <c15:formulaRef>
                          <c15:sqref>満足度分析!$A$32</c15:sqref>
                        </c15:formulaRef>
                      </c:ext>
                    </c:extLst>
                    <c:strCache>
                      <c:ptCount val="1"/>
                      <c:pt idx="0">
                        <c:v>不満</c:v>
                      </c:pt>
                    </c:strCache>
                  </c:strRef>
                </c15:tx>
              </c15:filteredSeriesTitle>
            </c:ext>
            <c:ext xmlns:c15="http://schemas.microsoft.com/office/drawing/2012/chart" uri="{02D57815-91ED-43cb-92C2-25804820EDAC}">
              <c15:filteredCategoryTitle>
                <c15:cat>
                  <c:strRef>
                    <c:extLst>
                      <c:ext uri="{02D57815-91ED-43cb-92C2-25804820EDAC}">
                        <c15:formulaRef>
                          <c15:sqref>満足度分析!$B$30:$G$30</c15:sqref>
                        </c15:formulaRef>
                      </c:ext>
                    </c:extLst>
                    <c:strCache>
                      <c:ptCount val="6"/>
                      <c:pt idx="0">
                        <c:v>50%未満</c:v>
                      </c:pt>
                      <c:pt idx="1">
                        <c:v>50%以上
80%未満</c:v>
                      </c:pt>
                      <c:pt idx="2">
                        <c:v>80%以上
100%未満</c:v>
                      </c:pt>
                      <c:pt idx="3">
                        <c:v>100%以上
130%未満</c:v>
                      </c:pt>
                      <c:pt idx="4">
                        <c:v>130%以上</c:v>
                      </c:pt>
                      <c:pt idx="5">
                        <c:v>全体平均</c:v>
                      </c:pt>
                    </c:strCache>
                  </c:strRef>
                </c15:cat>
              </c15:filteredCategoryTitle>
            </c:ext>
            <c:ext xmlns:c16="http://schemas.microsoft.com/office/drawing/2014/chart" uri="{C3380CC4-5D6E-409C-BE32-E72D297353CC}">
              <c16:uniqueId val="{00000001-044E-40AA-88EA-BC5589204ACA}"/>
            </c:ext>
          </c:extLst>
        </c:ser>
        <c:ser>
          <c:idx val="2"/>
          <c:order val="2"/>
          <c:spPr>
            <a:solidFill>
              <a:srgbClr val="9BBB59"/>
            </a:solidFill>
            <a:ln w="25400">
              <a:noFill/>
            </a:ln>
          </c:spPr>
          <c:invertIfNegative val="0"/>
          <c:dLbls>
            <c:spPr>
              <a:noFill/>
              <a:ln w="25400">
                <a:noFill/>
              </a:ln>
            </c:spPr>
            <c:txPr>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満足度分析!$B$33:$G$33</c:f>
              <c:numCache>
                <c:formatCode>0.0%</c:formatCode>
                <c:ptCount val="6"/>
                <c:pt idx="0">
                  <c:v>0.2</c:v>
                </c:pt>
                <c:pt idx="1">
                  <c:v>0.1276595744680851</c:v>
                </c:pt>
                <c:pt idx="2">
                  <c:v>0.10294117647058823</c:v>
                </c:pt>
                <c:pt idx="3">
                  <c:v>0.30481283422459893</c:v>
                </c:pt>
                <c:pt idx="4">
                  <c:v>0.39285714285714285</c:v>
                </c:pt>
                <c:pt idx="5">
                  <c:v>0.22565414560408303</c:v>
                </c:pt>
              </c:numCache>
            </c:numRef>
          </c:val>
          <c:extLst>
            <c:ext xmlns:c15="http://schemas.microsoft.com/office/drawing/2012/chart" uri="{02D57815-91ED-43cb-92C2-25804820EDAC}">
              <c15:filteredSeriesTitle>
                <c15:tx>
                  <c:strRef>
                    <c:extLst>
                      <c:ext uri="{02D57815-91ED-43cb-92C2-25804820EDAC}">
                        <c15:formulaRef>
                          <c15:sqref>満足度分析!$A$33</c15:sqref>
                        </c15:formulaRef>
                      </c:ext>
                    </c:extLst>
                    <c:strCache>
                      <c:ptCount val="1"/>
                      <c:pt idx="0">
                        <c:v>大いに満足、満足</c:v>
                      </c:pt>
                    </c:strCache>
                  </c:strRef>
                </c15:tx>
              </c15:filteredSeriesTitle>
            </c:ext>
            <c:ext xmlns:c15="http://schemas.microsoft.com/office/drawing/2012/chart" uri="{02D57815-91ED-43cb-92C2-25804820EDAC}">
              <c15:filteredCategoryTitle>
                <c15:cat>
                  <c:strRef>
                    <c:extLst>
                      <c:ext uri="{02D57815-91ED-43cb-92C2-25804820EDAC}">
                        <c15:formulaRef>
                          <c15:sqref>満足度分析!$B$30:$G$30</c15:sqref>
                        </c15:formulaRef>
                      </c:ext>
                    </c:extLst>
                    <c:strCache>
                      <c:ptCount val="6"/>
                      <c:pt idx="0">
                        <c:v>50%未満</c:v>
                      </c:pt>
                      <c:pt idx="1">
                        <c:v>50%以上
80%未満</c:v>
                      </c:pt>
                      <c:pt idx="2">
                        <c:v>80%以上
100%未満</c:v>
                      </c:pt>
                      <c:pt idx="3">
                        <c:v>100%以上
130%未満</c:v>
                      </c:pt>
                      <c:pt idx="4">
                        <c:v>130%以上</c:v>
                      </c:pt>
                      <c:pt idx="5">
                        <c:v>全体平均</c:v>
                      </c:pt>
                    </c:strCache>
                  </c:strRef>
                </c15:cat>
              </c15:filteredCategoryTitle>
            </c:ext>
            <c:ext xmlns:c16="http://schemas.microsoft.com/office/drawing/2014/chart" uri="{C3380CC4-5D6E-409C-BE32-E72D297353CC}">
              <c16:uniqueId val="{00000002-044E-40AA-88EA-BC5589204ACA}"/>
            </c:ext>
          </c:extLst>
        </c:ser>
        <c:ser>
          <c:idx val="3"/>
          <c:order val="3"/>
          <c:spPr>
            <a:solidFill>
              <a:srgbClr val="8064A2"/>
            </a:solidFill>
            <a:ln w="25400">
              <a:noFill/>
            </a:ln>
          </c:spPr>
          <c:invertIfNegative val="0"/>
          <c:dLbls>
            <c:spPr>
              <a:noFill/>
              <a:ln w="25400">
                <a:noFill/>
              </a:ln>
            </c:spPr>
            <c:txPr>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満足度分析!$B$34:$G$34</c:f>
              <c:numCache>
                <c:formatCode>0.0%</c:formatCode>
                <c:ptCount val="6"/>
                <c:pt idx="0">
                  <c:v>0.2</c:v>
                </c:pt>
                <c:pt idx="1">
                  <c:v>0.27659574468085107</c:v>
                </c:pt>
                <c:pt idx="2">
                  <c:v>0.27941176470588236</c:v>
                </c:pt>
                <c:pt idx="3">
                  <c:v>0.29411764705882354</c:v>
                </c:pt>
                <c:pt idx="4">
                  <c:v>0.30357142857142855</c:v>
                </c:pt>
                <c:pt idx="5">
                  <c:v>0.2707393170033971</c:v>
                </c:pt>
              </c:numCache>
            </c:numRef>
          </c:val>
          <c:extLst>
            <c:ext xmlns:c15="http://schemas.microsoft.com/office/drawing/2012/chart" uri="{02D57815-91ED-43cb-92C2-25804820EDAC}">
              <c15:filteredSeriesTitle>
                <c15:tx>
                  <c:strRef>
                    <c:extLst>
                      <c:ext uri="{02D57815-91ED-43cb-92C2-25804820EDAC}">
                        <c15:formulaRef>
                          <c15:sqref>満足度分析!$A$34</c15:sqref>
                        </c15:formulaRef>
                      </c:ext>
                    </c:extLst>
                    <c:strCache>
                      <c:ptCount val="1"/>
                      <c:pt idx="0">
                        <c:v>どちらでもない</c:v>
                      </c:pt>
                    </c:strCache>
                  </c:strRef>
                </c15:tx>
              </c15:filteredSeriesTitle>
            </c:ext>
            <c:ext xmlns:c15="http://schemas.microsoft.com/office/drawing/2012/chart" uri="{02D57815-91ED-43cb-92C2-25804820EDAC}">
              <c15:filteredCategoryTitle>
                <c15:cat>
                  <c:strRef>
                    <c:extLst>
                      <c:ext uri="{02D57815-91ED-43cb-92C2-25804820EDAC}">
                        <c15:formulaRef>
                          <c15:sqref>満足度分析!$B$30:$G$30</c15:sqref>
                        </c15:formulaRef>
                      </c:ext>
                    </c:extLst>
                    <c:strCache>
                      <c:ptCount val="6"/>
                      <c:pt idx="0">
                        <c:v>50%未満</c:v>
                      </c:pt>
                      <c:pt idx="1">
                        <c:v>50%以上
80%未満</c:v>
                      </c:pt>
                      <c:pt idx="2">
                        <c:v>80%以上
100%未満</c:v>
                      </c:pt>
                      <c:pt idx="3">
                        <c:v>100%以上
130%未満</c:v>
                      </c:pt>
                      <c:pt idx="4">
                        <c:v>130%以上</c:v>
                      </c:pt>
                      <c:pt idx="5">
                        <c:v>全体平均</c:v>
                      </c:pt>
                    </c:strCache>
                  </c:strRef>
                </c15:cat>
              </c15:filteredCategoryTitle>
            </c:ext>
            <c:ext xmlns:c16="http://schemas.microsoft.com/office/drawing/2014/chart" uri="{C3380CC4-5D6E-409C-BE32-E72D297353CC}">
              <c16:uniqueId val="{00000003-044E-40AA-88EA-BC5589204ACA}"/>
            </c:ext>
          </c:extLst>
        </c:ser>
        <c:ser>
          <c:idx val="4"/>
          <c:order val="4"/>
          <c:spPr>
            <a:solidFill>
              <a:srgbClr val="4BACC6"/>
            </a:solidFill>
            <a:ln w="25400">
              <a:noFill/>
            </a:ln>
          </c:spPr>
          <c:invertIfNegative val="0"/>
          <c:dLbls>
            <c:spPr>
              <a:noFill/>
              <a:ln w="25400">
                <a:noFill/>
              </a:ln>
            </c:spPr>
            <c:txPr>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満足度分析!$B$35:$G$35</c:f>
              <c:numCache>
                <c:formatCode>0.0%</c:formatCode>
                <c:ptCount val="6"/>
                <c:pt idx="0">
                  <c:v>0</c:v>
                </c:pt>
                <c:pt idx="1">
                  <c:v>7.0921985815602835E-3</c:v>
                </c:pt>
                <c:pt idx="2">
                  <c:v>4.4117647058823532E-2</c:v>
                </c:pt>
                <c:pt idx="3">
                  <c:v>2.1390374331550801E-2</c:v>
                </c:pt>
                <c:pt idx="4">
                  <c:v>1.7857142857142856E-2</c:v>
                </c:pt>
                <c:pt idx="5">
                  <c:v>1.8091472565815496E-2</c:v>
                </c:pt>
              </c:numCache>
            </c:numRef>
          </c:val>
          <c:extLst>
            <c:ext xmlns:c15="http://schemas.microsoft.com/office/drawing/2012/chart" uri="{02D57815-91ED-43cb-92C2-25804820EDAC}">
              <c15:filteredSeriesTitle>
                <c15:tx>
                  <c:strRef>
                    <c:extLst>
                      <c:ext uri="{02D57815-91ED-43cb-92C2-25804820EDAC}">
                        <c15:formulaRef>
                          <c15:sqref>満足度分析!$A$35</c15:sqref>
                        </c15:formulaRef>
                      </c:ext>
                    </c:extLst>
                    <c:strCache>
                      <c:ptCount val="1"/>
                      <c:pt idx="0">
                        <c:v>わからない</c:v>
                      </c:pt>
                    </c:strCache>
                  </c:strRef>
                </c15:tx>
              </c15:filteredSeriesTitle>
            </c:ext>
            <c:ext xmlns:c15="http://schemas.microsoft.com/office/drawing/2012/chart" uri="{02D57815-91ED-43cb-92C2-25804820EDAC}">
              <c15:filteredCategoryTitle>
                <c15:cat>
                  <c:strRef>
                    <c:extLst>
                      <c:ext uri="{02D57815-91ED-43cb-92C2-25804820EDAC}">
                        <c15:formulaRef>
                          <c15:sqref>満足度分析!$B$30:$G$30</c15:sqref>
                        </c15:formulaRef>
                      </c:ext>
                    </c:extLst>
                    <c:strCache>
                      <c:ptCount val="6"/>
                      <c:pt idx="0">
                        <c:v>50%未満</c:v>
                      </c:pt>
                      <c:pt idx="1">
                        <c:v>50%以上
80%未満</c:v>
                      </c:pt>
                      <c:pt idx="2">
                        <c:v>80%以上
100%未満</c:v>
                      </c:pt>
                      <c:pt idx="3">
                        <c:v>100%以上
130%未満</c:v>
                      </c:pt>
                      <c:pt idx="4">
                        <c:v>130%以上</c:v>
                      </c:pt>
                      <c:pt idx="5">
                        <c:v>全体平均</c:v>
                      </c:pt>
                    </c:strCache>
                  </c:strRef>
                </c15:cat>
              </c15:filteredCategoryTitle>
            </c:ext>
            <c:ext xmlns:c16="http://schemas.microsoft.com/office/drawing/2014/chart" uri="{C3380CC4-5D6E-409C-BE32-E72D297353CC}">
              <c16:uniqueId val="{00000004-044E-40AA-88EA-BC5589204ACA}"/>
            </c:ext>
          </c:extLst>
        </c:ser>
        <c:dLbls>
          <c:showLegendKey val="0"/>
          <c:showVal val="0"/>
          <c:showCatName val="0"/>
          <c:showSerName val="0"/>
          <c:showPercent val="0"/>
          <c:showBubbleSize val="0"/>
        </c:dLbls>
        <c:gapWidth val="50"/>
        <c:overlap val="100"/>
        <c:serLines>
          <c:spPr>
            <a:ln w="12700"/>
          </c:spPr>
        </c:serLines>
        <c:axId val="687995567"/>
        <c:axId val="1"/>
      </c:barChart>
      <c:catAx>
        <c:axId val="68799556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
        <c:crosses val="autoZero"/>
        <c:auto val="1"/>
        <c:lblAlgn val="ctr"/>
        <c:lblOffset val="100"/>
        <c:noMultiLvlLbl val="0"/>
      </c:catAx>
      <c:valAx>
        <c:axId val="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687995567"/>
        <c:crosses val="autoZero"/>
        <c:crossBetween val="between"/>
      </c:valAx>
      <c:spPr>
        <a:noFill/>
        <a:ln w="25400">
          <a:noFill/>
        </a:ln>
      </c:spPr>
    </c:plotArea>
    <c:legend>
      <c:legendPos val="b"/>
      <c:overlay val="0"/>
      <c:spPr>
        <a:noFill/>
        <a:ln w="25400">
          <a:noFill/>
        </a:ln>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solidFill>
      <a:schemeClr val="bg1"/>
    </a:solidFill>
    <a:ln w="9525" cap="flat" cmpd="sng" algn="ctr">
      <a:solidFill>
        <a:srgbClr val="0070C0"/>
      </a:solidFill>
      <a:round/>
    </a:ln>
    <a:effectLst/>
  </c:spPr>
  <c:txPr>
    <a:bodyPr/>
    <a:lstStyle/>
    <a:p>
      <a:pPr>
        <a:defRPr/>
      </a:pPr>
      <a:endParaRPr lang="ja-JP"/>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eiryo UI" panose="020B0604030504040204" pitchFamily="50" charset="-128"/>
                <a:ea typeface="Meiryo UI" panose="020B0604030504040204" pitchFamily="50" charset="-128"/>
                <a:cs typeface="+mn-cs"/>
              </a:defRPr>
            </a:pPr>
            <a:r>
              <a:rPr lang="en-US" altLang="ja-JP" dirty="0">
                <a:solidFill>
                  <a:schemeClr val="tx1"/>
                </a:solidFill>
                <a:latin typeface="Meiryo UI" panose="020B0604030504040204" pitchFamily="50" charset="-128"/>
                <a:ea typeface="Meiryo UI" panose="020B0604030504040204" pitchFamily="50" charset="-128"/>
              </a:rPr>
              <a:t>R1</a:t>
            </a:r>
            <a:r>
              <a:rPr lang="ja-JP" altLang="en-US" dirty="0">
                <a:solidFill>
                  <a:schemeClr val="tx1"/>
                </a:solidFill>
                <a:latin typeface="Meiryo UI" panose="020B0604030504040204" pitchFamily="50" charset="-128"/>
                <a:ea typeface="Meiryo UI" panose="020B0604030504040204" pitchFamily="50" charset="-128"/>
              </a:rPr>
              <a:t>実績額</a:t>
            </a:r>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満足度　</a:t>
            </a:r>
          </a:p>
        </c:rich>
      </c:tx>
      <c:overlay val="0"/>
      <c:spPr>
        <a:noFill/>
        <a:ln w="25400">
          <a:noFill/>
        </a:ln>
      </c:spPr>
    </c:title>
    <c:autoTitleDeleted val="0"/>
    <c:plotArea>
      <c:layout/>
      <c:barChart>
        <c:barDir val="bar"/>
        <c:grouping val="percentStacked"/>
        <c:varyColors val="0"/>
        <c:ser>
          <c:idx val="0"/>
          <c:order val="0"/>
          <c:spPr>
            <a:solidFill>
              <a:srgbClr val="4F81BD"/>
            </a:solidFill>
            <a:ln w="25400">
              <a:noFill/>
            </a:ln>
          </c:spPr>
          <c:invertIfNegative val="0"/>
          <c:dLbls>
            <c:spPr>
              <a:noFill/>
              <a:ln w="25400">
                <a:noFill/>
              </a:ln>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満足度分析!$B$12:$J$12</c:f>
              <c:numCache>
                <c:formatCode>0.0%</c:formatCode>
                <c:ptCount val="9"/>
                <c:pt idx="0">
                  <c:v>0.25</c:v>
                </c:pt>
                <c:pt idx="1">
                  <c:v>0.21875</c:v>
                </c:pt>
                <c:pt idx="2">
                  <c:v>0.25149700598802394</c:v>
                </c:pt>
                <c:pt idx="3">
                  <c:v>0.26415094339622641</c:v>
                </c:pt>
                <c:pt idx="4">
                  <c:v>0.21621621621621623</c:v>
                </c:pt>
                <c:pt idx="5">
                  <c:v>0.41304347826086957</c:v>
                </c:pt>
                <c:pt idx="6">
                  <c:v>0.17777777777777778</c:v>
                </c:pt>
                <c:pt idx="7">
                  <c:v>0.125</c:v>
                </c:pt>
                <c:pt idx="8">
                  <c:v>0.23955442770488924</c:v>
                </c:pt>
              </c:numCache>
            </c:numRef>
          </c:val>
          <c:extLst>
            <c:ext xmlns:c15="http://schemas.microsoft.com/office/drawing/2012/chart" uri="{02D57815-91ED-43cb-92C2-25804820EDAC}">
              <c15:filteredSeriesTitle>
                <c15:tx>
                  <c:strRef>
                    <c:extLst>
                      <c:ext uri="{02D57815-91ED-43cb-92C2-25804820EDAC}">
                        <c15:formulaRef>
                          <c15:sqref>満足度分析!$A$12</c15:sqref>
                        </c15:formulaRef>
                      </c:ext>
                    </c:extLst>
                    <c:strCache>
                      <c:ptCount val="1"/>
                      <c:pt idx="0">
                        <c:v>やや不満</c:v>
                      </c:pt>
                    </c:strCache>
                  </c:strRef>
                </c15:tx>
              </c15:filteredSeriesTitle>
            </c:ext>
            <c:ext xmlns:c15="http://schemas.microsoft.com/office/drawing/2012/chart" uri="{02D57815-91ED-43cb-92C2-25804820EDAC}">
              <c15:filteredCategoryTitle>
                <c15:cat>
                  <c:strRef>
                    <c:extLst>
                      <c:ext uri="{02D57815-91ED-43cb-92C2-25804820EDAC}">
                        <c15:formulaRef>
                          <c15:sqref>満足度分析!$B$11:$J$11</c15:sqref>
                        </c15:formulaRef>
                      </c:ext>
                    </c:extLst>
                    <c:strCache>
                      <c:ptCount val="9"/>
                      <c:pt idx="0">
                        <c:v>3,000円未満</c:v>
                      </c:pt>
                      <c:pt idx="1">
                        <c:v>3,000円～5,000円</c:v>
                      </c:pt>
                      <c:pt idx="2">
                        <c:v>5,000円～10,000円</c:v>
                      </c:pt>
                      <c:pt idx="3">
                        <c:v>10,000円～13,000円</c:v>
                      </c:pt>
                      <c:pt idx="4">
                        <c:v>13,000円～15,000円</c:v>
                      </c:pt>
                      <c:pt idx="5">
                        <c:v>15,000円～20,000円</c:v>
                      </c:pt>
                      <c:pt idx="6">
                        <c:v>20,000円～30,000円</c:v>
                      </c:pt>
                      <c:pt idx="7">
                        <c:v>30,000円以上</c:v>
                      </c:pt>
                      <c:pt idx="8">
                        <c:v>全体平均</c:v>
                      </c:pt>
                    </c:strCache>
                  </c:strRef>
                </c15:cat>
              </c15:filteredCategoryTitle>
            </c:ext>
            <c:ext xmlns:c16="http://schemas.microsoft.com/office/drawing/2014/chart" uri="{C3380CC4-5D6E-409C-BE32-E72D297353CC}">
              <c16:uniqueId val="{00000000-3E1C-4E29-B9E2-DE281C3215A5}"/>
            </c:ext>
          </c:extLst>
        </c:ser>
        <c:ser>
          <c:idx val="1"/>
          <c:order val="1"/>
          <c:spPr>
            <a:solidFill>
              <a:srgbClr val="C0504D"/>
            </a:solidFill>
            <a:ln w="25400">
              <a:noFill/>
            </a:ln>
          </c:spPr>
          <c:invertIfNegative val="0"/>
          <c:dLbls>
            <c:spPr>
              <a:noFill/>
              <a:ln w="25400">
                <a:noFill/>
              </a:ln>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満足度分析!$B$13:$J$13</c:f>
              <c:numCache>
                <c:formatCode>0.0%</c:formatCode>
                <c:ptCount val="9"/>
                <c:pt idx="0">
                  <c:v>0.58333333333333337</c:v>
                </c:pt>
                <c:pt idx="1">
                  <c:v>0.40625</c:v>
                </c:pt>
                <c:pt idx="2">
                  <c:v>0.25748502994011974</c:v>
                </c:pt>
                <c:pt idx="3">
                  <c:v>0.14150943396226415</c:v>
                </c:pt>
                <c:pt idx="4">
                  <c:v>0.21621621621621623</c:v>
                </c:pt>
                <c:pt idx="5">
                  <c:v>0.17391304347826086</c:v>
                </c:pt>
                <c:pt idx="6">
                  <c:v>0.2</c:v>
                </c:pt>
                <c:pt idx="7">
                  <c:v>6.25E-2</c:v>
                </c:pt>
                <c:pt idx="8">
                  <c:v>0.25515088211627435</c:v>
                </c:pt>
              </c:numCache>
            </c:numRef>
          </c:val>
          <c:extLst>
            <c:ext xmlns:c15="http://schemas.microsoft.com/office/drawing/2012/chart" uri="{02D57815-91ED-43cb-92C2-25804820EDAC}">
              <c15:filteredSeriesTitle>
                <c15:tx>
                  <c:strRef>
                    <c:extLst>
                      <c:ext uri="{02D57815-91ED-43cb-92C2-25804820EDAC}">
                        <c15:formulaRef>
                          <c15:sqref>満足度分析!$A$13</c15:sqref>
                        </c15:formulaRef>
                      </c:ext>
                    </c:extLst>
                    <c:strCache>
                      <c:ptCount val="1"/>
                      <c:pt idx="0">
                        <c:v>不満</c:v>
                      </c:pt>
                    </c:strCache>
                  </c:strRef>
                </c15:tx>
              </c15:filteredSeriesTitle>
            </c:ext>
            <c:ext xmlns:c15="http://schemas.microsoft.com/office/drawing/2012/chart" uri="{02D57815-91ED-43cb-92C2-25804820EDAC}">
              <c15:filteredCategoryTitle>
                <c15:cat>
                  <c:strRef>
                    <c:extLst>
                      <c:ext uri="{02D57815-91ED-43cb-92C2-25804820EDAC}">
                        <c15:formulaRef>
                          <c15:sqref>満足度分析!$B$11:$J$11</c15:sqref>
                        </c15:formulaRef>
                      </c:ext>
                    </c:extLst>
                    <c:strCache>
                      <c:ptCount val="9"/>
                      <c:pt idx="0">
                        <c:v>3,000円未満</c:v>
                      </c:pt>
                      <c:pt idx="1">
                        <c:v>3,000円～5,000円</c:v>
                      </c:pt>
                      <c:pt idx="2">
                        <c:v>5,000円～10,000円</c:v>
                      </c:pt>
                      <c:pt idx="3">
                        <c:v>10,000円～13,000円</c:v>
                      </c:pt>
                      <c:pt idx="4">
                        <c:v>13,000円～15,000円</c:v>
                      </c:pt>
                      <c:pt idx="5">
                        <c:v>15,000円～20,000円</c:v>
                      </c:pt>
                      <c:pt idx="6">
                        <c:v>20,000円～30,000円</c:v>
                      </c:pt>
                      <c:pt idx="7">
                        <c:v>30,000円以上</c:v>
                      </c:pt>
                      <c:pt idx="8">
                        <c:v>全体平均</c:v>
                      </c:pt>
                    </c:strCache>
                  </c:strRef>
                </c15:cat>
              </c15:filteredCategoryTitle>
            </c:ext>
            <c:ext xmlns:c16="http://schemas.microsoft.com/office/drawing/2014/chart" uri="{C3380CC4-5D6E-409C-BE32-E72D297353CC}">
              <c16:uniqueId val="{00000001-3E1C-4E29-B9E2-DE281C3215A5}"/>
            </c:ext>
          </c:extLst>
        </c:ser>
        <c:ser>
          <c:idx val="2"/>
          <c:order val="2"/>
          <c:spPr>
            <a:solidFill>
              <a:srgbClr val="9BBB59"/>
            </a:solidFill>
            <a:ln w="25400">
              <a:noFill/>
            </a:ln>
          </c:spPr>
          <c:invertIfNegative val="0"/>
          <c:dLbls>
            <c:spPr>
              <a:noFill/>
              <a:ln w="25400">
                <a:noFill/>
              </a:ln>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満足度分析!$B$14:$J$14</c:f>
              <c:numCache>
                <c:formatCode>0.0%</c:formatCode>
                <c:ptCount val="9"/>
                <c:pt idx="0">
                  <c:v>0</c:v>
                </c:pt>
                <c:pt idx="1">
                  <c:v>6.25E-2</c:v>
                </c:pt>
                <c:pt idx="2">
                  <c:v>0.17964071856287425</c:v>
                </c:pt>
                <c:pt idx="3">
                  <c:v>0.26415094339622641</c:v>
                </c:pt>
                <c:pt idx="4">
                  <c:v>0.21621621621621623</c:v>
                </c:pt>
                <c:pt idx="5">
                  <c:v>0.19565217391304349</c:v>
                </c:pt>
                <c:pt idx="6">
                  <c:v>0.33333333333333331</c:v>
                </c:pt>
                <c:pt idx="7">
                  <c:v>0.53125</c:v>
                </c:pt>
                <c:pt idx="8">
                  <c:v>0.2228429231777117</c:v>
                </c:pt>
              </c:numCache>
            </c:numRef>
          </c:val>
          <c:extLst>
            <c:ext xmlns:c15="http://schemas.microsoft.com/office/drawing/2012/chart" uri="{02D57815-91ED-43cb-92C2-25804820EDAC}">
              <c15:filteredSeriesTitle>
                <c15:tx>
                  <c:strRef>
                    <c:extLst>
                      <c:ext uri="{02D57815-91ED-43cb-92C2-25804820EDAC}">
                        <c15:formulaRef>
                          <c15:sqref>満足度分析!$A$14</c15:sqref>
                        </c15:formulaRef>
                      </c:ext>
                    </c:extLst>
                    <c:strCache>
                      <c:ptCount val="1"/>
                      <c:pt idx="0">
                        <c:v>大いに満足、満足</c:v>
                      </c:pt>
                    </c:strCache>
                  </c:strRef>
                </c15:tx>
              </c15:filteredSeriesTitle>
            </c:ext>
            <c:ext xmlns:c15="http://schemas.microsoft.com/office/drawing/2012/chart" uri="{02D57815-91ED-43cb-92C2-25804820EDAC}">
              <c15:filteredCategoryTitle>
                <c15:cat>
                  <c:strRef>
                    <c:extLst>
                      <c:ext uri="{02D57815-91ED-43cb-92C2-25804820EDAC}">
                        <c15:formulaRef>
                          <c15:sqref>満足度分析!$B$11:$J$11</c15:sqref>
                        </c15:formulaRef>
                      </c:ext>
                    </c:extLst>
                    <c:strCache>
                      <c:ptCount val="9"/>
                      <c:pt idx="0">
                        <c:v>3,000円未満</c:v>
                      </c:pt>
                      <c:pt idx="1">
                        <c:v>3,000円～5,000円</c:v>
                      </c:pt>
                      <c:pt idx="2">
                        <c:v>5,000円～10,000円</c:v>
                      </c:pt>
                      <c:pt idx="3">
                        <c:v>10,000円～13,000円</c:v>
                      </c:pt>
                      <c:pt idx="4">
                        <c:v>13,000円～15,000円</c:v>
                      </c:pt>
                      <c:pt idx="5">
                        <c:v>15,000円～20,000円</c:v>
                      </c:pt>
                      <c:pt idx="6">
                        <c:v>20,000円～30,000円</c:v>
                      </c:pt>
                      <c:pt idx="7">
                        <c:v>30,000円以上</c:v>
                      </c:pt>
                      <c:pt idx="8">
                        <c:v>全体平均</c:v>
                      </c:pt>
                    </c:strCache>
                  </c:strRef>
                </c15:cat>
              </c15:filteredCategoryTitle>
            </c:ext>
            <c:ext xmlns:c16="http://schemas.microsoft.com/office/drawing/2014/chart" uri="{C3380CC4-5D6E-409C-BE32-E72D297353CC}">
              <c16:uniqueId val="{00000002-3E1C-4E29-B9E2-DE281C3215A5}"/>
            </c:ext>
          </c:extLst>
        </c:ser>
        <c:ser>
          <c:idx val="3"/>
          <c:order val="3"/>
          <c:spPr>
            <a:solidFill>
              <a:srgbClr val="8064A2"/>
            </a:solidFill>
            <a:ln w="25400">
              <a:noFill/>
            </a:ln>
          </c:spPr>
          <c:invertIfNegative val="0"/>
          <c:dLbls>
            <c:spPr>
              <a:noFill/>
              <a:ln w="25400">
                <a:noFill/>
              </a:ln>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満足度分析!$B$15:$J$15</c:f>
              <c:numCache>
                <c:formatCode>0.0%</c:formatCode>
                <c:ptCount val="9"/>
                <c:pt idx="0">
                  <c:v>0.16666666666666666</c:v>
                </c:pt>
                <c:pt idx="1">
                  <c:v>0.3125</c:v>
                </c:pt>
                <c:pt idx="2">
                  <c:v>0.28742514970059879</c:v>
                </c:pt>
                <c:pt idx="3">
                  <c:v>0.330188679245283</c:v>
                </c:pt>
                <c:pt idx="4">
                  <c:v>0.32432432432432434</c:v>
                </c:pt>
                <c:pt idx="5">
                  <c:v>0.19565217391304349</c:v>
                </c:pt>
                <c:pt idx="6">
                  <c:v>0.28888888888888886</c:v>
                </c:pt>
                <c:pt idx="7">
                  <c:v>0.1875</c:v>
                </c:pt>
                <c:pt idx="8">
                  <c:v>0.26164323534235062</c:v>
                </c:pt>
              </c:numCache>
            </c:numRef>
          </c:val>
          <c:extLst>
            <c:ext xmlns:c15="http://schemas.microsoft.com/office/drawing/2012/chart" uri="{02D57815-91ED-43cb-92C2-25804820EDAC}">
              <c15:filteredSeriesTitle>
                <c15:tx>
                  <c:strRef>
                    <c:extLst>
                      <c:ext uri="{02D57815-91ED-43cb-92C2-25804820EDAC}">
                        <c15:formulaRef>
                          <c15:sqref>満足度分析!$A$15</c15:sqref>
                        </c15:formulaRef>
                      </c:ext>
                    </c:extLst>
                    <c:strCache>
                      <c:ptCount val="1"/>
                      <c:pt idx="0">
                        <c:v>どちらでもない</c:v>
                      </c:pt>
                    </c:strCache>
                  </c:strRef>
                </c15:tx>
              </c15:filteredSeriesTitle>
            </c:ext>
            <c:ext xmlns:c15="http://schemas.microsoft.com/office/drawing/2012/chart" uri="{02D57815-91ED-43cb-92C2-25804820EDAC}">
              <c15:filteredCategoryTitle>
                <c15:cat>
                  <c:strRef>
                    <c:extLst>
                      <c:ext uri="{02D57815-91ED-43cb-92C2-25804820EDAC}">
                        <c15:formulaRef>
                          <c15:sqref>満足度分析!$B$11:$J$11</c15:sqref>
                        </c15:formulaRef>
                      </c:ext>
                    </c:extLst>
                    <c:strCache>
                      <c:ptCount val="9"/>
                      <c:pt idx="0">
                        <c:v>3,000円未満</c:v>
                      </c:pt>
                      <c:pt idx="1">
                        <c:v>3,000円～5,000円</c:v>
                      </c:pt>
                      <c:pt idx="2">
                        <c:v>5,000円～10,000円</c:v>
                      </c:pt>
                      <c:pt idx="3">
                        <c:v>10,000円～13,000円</c:v>
                      </c:pt>
                      <c:pt idx="4">
                        <c:v>13,000円～15,000円</c:v>
                      </c:pt>
                      <c:pt idx="5">
                        <c:v>15,000円～20,000円</c:v>
                      </c:pt>
                      <c:pt idx="6">
                        <c:v>20,000円～30,000円</c:v>
                      </c:pt>
                      <c:pt idx="7">
                        <c:v>30,000円以上</c:v>
                      </c:pt>
                      <c:pt idx="8">
                        <c:v>全体平均</c:v>
                      </c:pt>
                    </c:strCache>
                  </c:strRef>
                </c15:cat>
              </c15:filteredCategoryTitle>
            </c:ext>
            <c:ext xmlns:c16="http://schemas.microsoft.com/office/drawing/2014/chart" uri="{C3380CC4-5D6E-409C-BE32-E72D297353CC}">
              <c16:uniqueId val="{00000003-3E1C-4E29-B9E2-DE281C3215A5}"/>
            </c:ext>
          </c:extLst>
        </c:ser>
        <c:ser>
          <c:idx val="4"/>
          <c:order val="4"/>
          <c:spPr>
            <a:solidFill>
              <a:srgbClr val="4BACC6"/>
            </a:solidFill>
            <a:ln w="25400">
              <a:noFill/>
            </a:ln>
          </c:spPr>
          <c:invertIfNegative val="0"/>
          <c:dLbls>
            <c:spPr>
              <a:noFill/>
              <a:ln w="25400">
                <a:noFill/>
              </a:ln>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満足度分析!$B$16:$J$16</c:f>
              <c:numCache>
                <c:formatCode>0.0%</c:formatCode>
                <c:ptCount val="9"/>
                <c:pt idx="0">
                  <c:v>0</c:v>
                </c:pt>
                <c:pt idx="1">
                  <c:v>0</c:v>
                </c:pt>
                <c:pt idx="2">
                  <c:v>2.3952095808383235E-2</c:v>
                </c:pt>
                <c:pt idx="3">
                  <c:v>0</c:v>
                </c:pt>
                <c:pt idx="4">
                  <c:v>2.7027027027027029E-2</c:v>
                </c:pt>
                <c:pt idx="5">
                  <c:v>2.1739130434782608E-2</c:v>
                </c:pt>
                <c:pt idx="6">
                  <c:v>0</c:v>
                </c:pt>
                <c:pt idx="7">
                  <c:v>9.375E-2</c:v>
                </c:pt>
                <c:pt idx="8">
                  <c:v>2.080853165877411E-2</c:v>
                </c:pt>
              </c:numCache>
            </c:numRef>
          </c:val>
          <c:extLst>
            <c:ext xmlns:c15="http://schemas.microsoft.com/office/drawing/2012/chart" uri="{02D57815-91ED-43cb-92C2-25804820EDAC}">
              <c15:filteredSeriesTitle>
                <c15:tx>
                  <c:strRef>
                    <c:extLst>
                      <c:ext uri="{02D57815-91ED-43cb-92C2-25804820EDAC}">
                        <c15:formulaRef>
                          <c15:sqref>満足度分析!$A$16</c15:sqref>
                        </c15:formulaRef>
                      </c:ext>
                    </c:extLst>
                    <c:strCache>
                      <c:ptCount val="1"/>
                      <c:pt idx="0">
                        <c:v>わからない</c:v>
                      </c:pt>
                    </c:strCache>
                  </c:strRef>
                </c15:tx>
              </c15:filteredSeriesTitle>
            </c:ext>
            <c:ext xmlns:c15="http://schemas.microsoft.com/office/drawing/2012/chart" uri="{02D57815-91ED-43cb-92C2-25804820EDAC}">
              <c15:filteredCategoryTitle>
                <c15:cat>
                  <c:strRef>
                    <c:extLst>
                      <c:ext uri="{02D57815-91ED-43cb-92C2-25804820EDAC}">
                        <c15:formulaRef>
                          <c15:sqref>満足度分析!$B$11:$J$11</c15:sqref>
                        </c15:formulaRef>
                      </c:ext>
                    </c:extLst>
                    <c:strCache>
                      <c:ptCount val="9"/>
                      <c:pt idx="0">
                        <c:v>3,000円未満</c:v>
                      </c:pt>
                      <c:pt idx="1">
                        <c:v>3,000円～5,000円</c:v>
                      </c:pt>
                      <c:pt idx="2">
                        <c:v>5,000円～10,000円</c:v>
                      </c:pt>
                      <c:pt idx="3">
                        <c:v>10,000円～13,000円</c:v>
                      </c:pt>
                      <c:pt idx="4">
                        <c:v>13,000円～15,000円</c:v>
                      </c:pt>
                      <c:pt idx="5">
                        <c:v>15,000円～20,000円</c:v>
                      </c:pt>
                      <c:pt idx="6">
                        <c:v>20,000円～30,000円</c:v>
                      </c:pt>
                      <c:pt idx="7">
                        <c:v>30,000円以上</c:v>
                      </c:pt>
                      <c:pt idx="8">
                        <c:v>全体平均</c:v>
                      </c:pt>
                    </c:strCache>
                  </c:strRef>
                </c15:cat>
              </c15:filteredCategoryTitle>
            </c:ext>
            <c:ext xmlns:c16="http://schemas.microsoft.com/office/drawing/2014/chart" uri="{C3380CC4-5D6E-409C-BE32-E72D297353CC}">
              <c16:uniqueId val="{00000004-3E1C-4E29-B9E2-DE281C3215A5}"/>
            </c:ext>
          </c:extLst>
        </c:ser>
        <c:dLbls>
          <c:showLegendKey val="0"/>
          <c:showVal val="0"/>
          <c:showCatName val="0"/>
          <c:showSerName val="0"/>
          <c:showPercent val="0"/>
          <c:showBubbleSize val="0"/>
        </c:dLbls>
        <c:gapWidth val="50"/>
        <c:overlap val="100"/>
        <c:serLines>
          <c:spPr>
            <a:ln w="19050" cap="flat" cmpd="sng" algn="ctr">
              <a:solidFill>
                <a:schemeClr val="tx1">
                  <a:lumMod val="35000"/>
                  <a:lumOff val="65000"/>
                </a:schemeClr>
              </a:solidFill>
              <a:round/>
            </a:ln>
            <a:effectLst/>
          </c:spPr>
        </c:serLines>
        <c:axId val="825240111"/>
        <c:axId val="1"/>
      </c:barChart>
      <c:catAx>
        <c:axId val="82524011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
        <c:crosses val="autoZero"/>
        <c:auto val="1"/>
        <c:lblAlgn val="ctr"/>
        <c:lblOffset val="100"/>
        <c:noMultiLvlLbl val="0"/>
      </c:catAx>
      <c:valAx>
        <c:axId val="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825240111"/>
        <c:crosses val="autoZero"/>
        <c:crossBetween val="between"/>
      </c:valAx>
      <c:spPr>
        <a:noFill/>
        <a:ln w="25400">
          <a:noFill/>
        </a:ln>
      </c:spPr>
    </c:plotArea>
    <c:legend>
      <c:legendPos val="b"/>
      <c:overlay val="0"/>
      <c:spPr>
        <a:noFill/>
        <a:ln w="25400">
          <a:noFill/>
        </a:ln>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solidFill>
      <a:schemeClr val="bg1"/>
    </a:solidFill>
    <a:ln w="9525" cap="flat" cmpd="sng" algn="ctr">
      <a:solidFill>
        <a:srgbClr val="0070C0"/>
      </a:solidFill>
      <a:round/>
    </a:ln>
    <a:effectLst/>
  </c:spPr>
  <c:txPr>
    <a:bodyPr/>
    <a:lstStyle/>
    <a:p>
      <a:pPr>
        <a:defRPr/>
      </a:pPr>
      <a:endParaRPr lang="ja-JP"/>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eiryo UI" panose="020B0604030504040204" pitchFamily="50" charset="-128"/>
                <a:ea typeface="Meiryo UI" panose="020B0604030504040204" pitchFamily="50" charset="-128"/>
                <a:cs typeface="+mn-cs"/>
              </a:defRPr>
            </a:pPr>
            <a:r>
              <a:rPr lang="ja-JP" altLang="en-US" dirty="0">
                <a:solidFill>
                  <a:schemeClr val="tx1"/>
                </a:solidFill>
                <a:latin typeface="Meiryo UI" panose="020B0604030504040204" pitchFamily="50" charset="-128"/>
                <a:ea typeface="Meiryo UI" panose="020B0604030504040204" pitchFamily="50" charset="-128"/>
              </a:rPr>
              <a:t>対前年比増減</a:t>
            </a:r>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満足度</a:t>
            </a:r>
          </a:p>
        </c:rich>
      </c:tx>
      <c:overlay val="0"/>
      <c:spPr>
        <a:noFill/>
        <a:ln w="25400">
          <a:noFill/>
        </a:ln>
      </c:spPr>
    </c:title>
    <c:autoTitleDeleted val="0"/>
    <c:plotArea>
      <c:layout/>
      <c:barChart>
        <c:barDir val="bar"/>
        <c:grouping val="percentStacked"/>
        <c:varyColors val="0"/>
        <c:ser>
          <c:idx val="0"/>
          <c:order val="0"/>
          <c:tx>
            <c:strRef>
              <c:f>満足度分析!$A$50</c:f>
              <c:strCache>
                <c:ptCount val="1"/>
                <c:pt idx="0">
                  <c:v>やや不満</c:v>
                </c:pt>
              </c:strCache>
            </c:strRef>
          </c:tx>
          <c:spPr>
            <a:solidFill>
              <a:srgbClr val="4F81BD"/>
            </a:solidFill>
            <a:ln w="25400">
              <a:noFill/>
            </a:ln>
          </c:spPr>
          <c:invertIfNegative val="0"/>
          <c:dLbls>
            <c:spPr>
              <a:noFill/>
              <a:ln w="25400">
                <a:noFill/>
              </a:ln>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(満足度分析!$B$49,満足度分析!$D$49)</c:f>
              <c:strCache>
                <c:ptCount val="2"/>
                <c:pt idx="0">
                  <c:v>減</c:v>
                </c:pt>
                <c:pt idx="1">
                  <c:v>増</c:v>
                </c:pt>
              </c:strCache>
            </c:strRef>
          </c:cat>
          <c:val>
            <c:numRef>
              <c:f>(満足度分析!$B$50,満足度分析!$D$50)</c:f>
              <c:numCache>
                <c:formatCode>0.0%</c:formatCode>
                <c:ptCount val="2"/>
                <c:pt idx="0">
                  <c:v>0.3045977011494253</c:v>
                </c:pt>
                <c:pt idx="1">
                  <c:v>0.21812080536912751</c:v>
                </c:pt>
              </c:numCache>
            </c:numRef>
          </c:val>
          <c:extLst>
            <c:ext xmlns:c16="http://schemas.microsoft.com/office/drawing/2014/chart" uri="{C3380CC4-5D6E-409C-BE32-E72D297353CC}">
              <c16:uniqueId val="{00000000-F9A0-4137-89AC-33ACFCFEFF5F}"/>
            </c:ext>
          </c:extLst>
        </c:ser>
        <c:ser>
          <c:idx val="2"/>
          <c:order val="1"/>
          <c:tx>
            <c:strRef>
              <c:f>満足度分析!$A$51</c:f>
              <c:strCache>
                <c:ptCount val="1"/>
                <c:pt idx="0">
                  <c:v>不満</c:v>
                </c:pt>
              </c:strCache>
            </c:strRef>
          </c:tx>
          <c:spPr>
            <a:solidFill>
              <a:srgbClr val="C0504D"/>
            </a:solidFill>
            <a:ln w="25400">
              <a:noFill/>
            </a:ln>
          </c:spPr>
          <c:invertIfNegative val="0"/>
          <c:dLbls>
            <c:spPr>
              <a:noFill/>
              <a:ln w="25400">
                <a:noFill/>
              </a:ln>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(満足度分析!$B$49,満足度分析!$D$49)</c:f>
              <c:strCache>
                <c:ptCount val="2"/>
                <c:pt idx="0">
                  <c:v>減</c:v>
                </c:pt>
                <c:pt idx="1">
                  <c:v>増</c:v>
                </c:pt>
              </c:strCache>
            </c:strRef>
          </c:cat>
          <c:val>
            <c:numRef>
              <c:f>(満足度分析!$B$51,満足度分析!$D$51)</c:f>
              <c:numCache>
                <c:formatCode>0.0%</c:formatCode>
                <c:ptCount val="2"/>
                <c:pt idx="0">
                  <c:v>0.22413793103448276</c:v>
                </c:pt>
                <c:pt idx="1">
                  <c:v>0.21140939597315436</c:v>
                </c:pt>
              </c:numCache>
            </c:numRef>
          </c:val>
          <c:extLst>
            <c:ext xmlns:c16="http://schemas.microsoft.com/office/drawing/2014/chart" uri="{C3380CC4-5D6E-409C-BE32-E72D297353CC}">
              <c16:uniqueId val="{00000001-F9A0-4137-89AC-33ACFCFEFF5F}"/>
            </c:ext>
          </c:extLst>
        </c:ser>
        <c:ser>
          <c:idx val="1"/>
          <c:order val="2"/>
          <c:tx>
            <c:strRef>
              <c:f>満足度分析!$A$52</c:f>
              <c:strCache>
                <c:ptCount val="1"/>
                <c:pt idx="0">
                  <c:v>大いに満足、満足</c:v>
                </c:pt>
              </c:strCache>
            </c:strRef>
          </c:tx>
          <c:spPr>
            <a:solidFill>
              <a:srgbClr val="9BBB59"/>
            </a:solidFill>
            <a:ln w="25400">
              <a:noFill/>
            </a:ln>
          </c:spPr>
          <c:invertIfNegative val="0"/>
          <c:dLbls>
            <c:spPr>
              <a:noFill/>
              <a:ln w="25400">
                <a:noFill/>
              </a:ln>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(満足度分析!$B$49,満足度分析!$D$49)</c:f>
              <c:strCache>
                <c:ptCount val="2"/>
                <c:pt idx="0">
                  <c:v>減</c:v>
                </c:pt>
                <c:pt idx="1">
                  <c:v>増</c:v>
                </c:pt>
              </c:strCache>
            </c:strRef>
          </c:cat>
          <c:val>
            <c:numRef>
              <c:f>(満足度分析!$B$52,満足度分析!$D$52)</c:f>
              <c:numCache>
                <c:formatCode>0.0%</c:formatCode>
                <c:ptCount val="2"/>
                <c:pt idx="0">
                  <c:v>0.16666666666666666</c:v>
                </c:pt>
                <c:pt idx="1">
                  <c:v>0.26845637583892618</c:v>
                </c:pt>
              </c:numCache>
            </c:numRef>
          </c:val>
          <c:extLst>
            <c:ext xmlns:c16="http://schemas.microsoft.com/office/drawing/2014/chart" uri="{C3380CC4-5D6E-409C-BE32-E72D297353CC}">
              <c16:uniqueId val="{00000002-F9A0-4137-89AC-33ACFCFEFF5F}"/>
            </c:ext>
          </c:extLst>
        </c:ser>
        <c:ser>
          <c:idx val="3"/>
          <c:order val="3"/>
          <c:tx>
            <c:strRef>
              <c:f>満足度分析!$A$53</c:f>
              <c:strCache>
                <c:ptCount val="1"/>
                <c:pt idx="0">
                  <c:v>どちらでもない</c:v>
                </c:pt>
              </c:strCache>
            </c:strRef>
          </c:tx>
          <c:spPr>
            <a:solidFill>
              <a:srgbClr val="8064A2"/>
            </a:solidFill>
            <a:ln w="25400">
              <a:noFill/>
            </a:ln>
          </c:spPr>
          <c:invertIfNegative val="0"/>
          <c:dLbls>
            <c:spPr>
              <a:noFill/>
              <a:ln w="25400">
                <a:noFill/>
              </a:ln>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(満足度分析!$B$49,満足度分析!$D$49)</c:f>
              <c:strCache>
                <c:ptCount val="2"/>
                <c:pt idx="0">
                  <c:v>減</c:v>
                </c:pt>
                <c:pt idx="1">
                  <c:v>増</c:v>
                </c:pt>
              </c:strCache>
            </c:strRef>
          </c:cat>
          <c:val>
            <c:numRef>
              <c:f>(満足度分析!$B$53,満足度分析!$D$53)</c:f>
              <c:numCache>
                <c:formatCode>0.0%</c:formatCode>
                <c:ptCount val="2"/>
                <c:pt idx="0">
                  <c:v>0.27586206896551724</c:v>
                </c:pt>
                <c:pt idx="1">
                  <c:v>0.28859060402684567</c:v>
                </c:pt>
              </c:numCache>
            </c:numRef>
          </c:val>
          <c:extLst>
            <c:ext xmlns:c16="http://schemas.microsoft.com/office/drawing/2014/chart" uri="{C3380CC4-5D6E-409C-BE32-E72D297353CC}">
              <c16:uniqueId val="{00000003-F9A0-4137-89AC-33ACFCFEFF5F}"/>
            </c:ext>
          </c:extLst>
        </c:ser>
        <c:ser>
          <c:idx val="4"/>
          <c:order val="4"/>
          <c:tx>
            <c:strRef>
              <c:f>満足度分析!$A$54</c:f>
              <c:strCache>
                <c:ptCount val="1"/>
                <c:pt idx="0">
                  <c:v>わからない</c:v>
                </c:pt>
              </c:strCache>
            </c:strRef>
          </c:tx>
          <c:spPr>
            <a:solidFill>
              <a:srgbClr val="4BACC6"/>
            </a:solidFill>
            <a:ln w="25400">
              <a:noFill/>
            </a:ln>
          </c:spPr>
          <c:invertIfNegative val="0"/>
          <c:dLbls>
            <c:spPr>
              <a:noFill/>
              <a:ln w="25400">
                <a:noFill/>
              </a:ln>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(満足度分析!$B$49,満足度分析!$D$49)</c:f>
              <c:strCache>
                <c:ptCount val="2"/>
                <c:pt idx="0">
                  <c:v>減</c:v>
                </c:pt>
                <c:pt idx="1">
                  <c:v>増</c:v>
                </c:pt>
              </c:strCache>
            </c:strRef>
          </c:cat>
          <c:val>
            <c:numRef>
              <c:f>(満足度分析!$B$54,満足度分析!$D$54)</c:f>
              <c:numCache>
                <c:formatCode>0.0%</c:formatCode>
                <c:ptCount val="2"/>
                <c:pt idx="0">
                  <c:v>2.8735632183908046E-2</c:v>
                </c:pt>
                <c:pt idx="1">
                  <c:v>1.3422818791946308E-2</c:v>
                </c:pt>
              </c:numCache>
            </c:numRef>
          </c:val>
          <c:extLst>
            <c:ext xmlns:c16="http://schemas.microsoft.com/office/drawing/2014/chart" uri="{C3380CC4-5D6E-409C-BE32-E72D297353CC}">
              <c16:uniqueId val="{00000004-F9A0-4137-89AC-33ACFCFEFF5F}"/>
            </c:ext>
          </c:extLst>
        </c:ser>
        <c:dLbls>
          <c:showLegendKey val="0"/>
          <c:showVal val="0"/>
          <c:showCatName val="0"/>
          <c:showSerName val="0"/>
          <c:showPercent val="0"/>
          <c:showBubbleSize val="0"/>
        </c:dLbls>
        <c:gapWidth val="150"/>
        <c:overlap val="100"/>
        <c:serLines>
          <c:spPr>
            <a:ln w="19050" cap="flat" cmpd="sng" algn="ctr">
              <a:solidFill>
                <a:schemeClr val="tx1">
                  <a:lumMod val="35000"/>
                  <a:lumOff val="65000"/>
                </a:schemeClr>
              </a:solidFill>
              <a:round/>
            </a:ln>
            <a:effectLst/>
          </c:spPr>
        </c:serLines>
        <c:axId val="825240527"/>
        <c:axId val="1"/>
      </c:barChart>
      <c:catAx>
        <c:axId val="82524052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
        <c:crosses val="autoZero"/>
        <c:auto val="1"/>
        <c:lblAlgn val="ctr"/>
        <c:lblOffset val="100"/>
        <c:noMultiLvlLbl val="0"/>
      </c:catAx>
      <c:valAx>
        <c:axId val="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825240527"/>
        <c:crosses val="autoZero"/>
        <c:crossBetween val="between"/>
      </c:valAx>
      <c:spPr>
        <a:noFill/>
        <a:ln w="25400">
          <a:noFill/>
        </a:ln>
      </c:spPr>
    </c:plotArea>
    <c:legend>
      <c:legendPos val="b"/>
      <c:overlay val="0"/>
      <c:spPr>
        <a:noFill/>
        <a:ln w="25400">
          <a:noFill/>
        </a:ln>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solidFill>
      <a:schemeClr val="bg1"/>
    </a:solidFill>
    <a:ln w="9525" cap="flat" cmpd="sng" algn="ctr">
      <a:solidFill>
        <a:srgbClr val="0070C0"/>
      </a:solidFill>
      <a:round/>
    </a:ln>
    <a:effectLst/>
  </c:spPr>
  <c:txPr>
    <a:bodyPr/>
    <a:lstStyle/>
    <a:p>
      <a:pPr>
        <a:defRPr/>
      </a:pPr>
      <a:endParaRPr lang="ja-JP"/>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eiryo UI" panose="020B0604030504040204" pitchFamily="50" charset="-128"/>
                <a:ea typeface="Meiryo UI" panose="020B0604030504040204" pitchFamily="50" charset="-128"/>
                <a:cs typeface="+mn-cs"/>
              </a:defRPr>
            </a:pPr>
            <a:r>
              <a:rPr lang="ja-JP" altLang="ja-JP" sz="1400" b="0" i="0" baseline="0">
                <a:solidFill>
                  <a:schemeClr val="tx1"/>
                </a:solidFill>
                <a:effectLst/>
                <a:latin typeface="Meiryo UI" panose="020B0604030504040204" pitchFamily="50" charset="-128"/>
                <a:ea typeface="Meiryo UI" panose="020B0604030504040204" pitchFamily="50" charset="-128"/>
              </a:rPr>
              <a:t>対前年度増減額</a:t>
            </a:r>
            <a:r>
              <a:rPr lang="en-US" altLang="ja-JP" sz="1400" b="0" i="0" baseline="0">
                <a:solidFill>
                  <a:schemeClr val="tx1"/>
                </a:solidFill>
                <a:effectLst/>
                <a:latin typeface="Meiryo UI" panose="020B0604030504040204" pitchFamily="50" charset="-128"/>
                <a:ea typeface="Meiryo UI" panose="020B0604030504040204" pitchFamily="50" charset="-128"/>
              </a:rPr>
              <a:t>×</a:t>
            </a:r>
            <a:r>
              <a:rPr lang="ja-JP" altLang="ja-JP" sz="1400" b="0" i="0" baseline="0">
                <a:solidFill>
                  <a:schemeClr val="tx1"/>
                </a:solidFill>
                <a:effectLst/>
                <a:latin typeface="Meiryo UI" panose="020B0604030504040204" pitchFamily="50" charset="-128"/>
                <a:ea typeface="Meiryo UI" panose="020B0604030504040204" pitchFamily="50" charset="-128"/>
              </a:rPr>
              <a:t>満足度</a:t>
            </a:r>
            <a:endParaRPr lang="ja-JP" altLang="ja-JP" sz="1400" b="0">
              <a:solidFill>
                <a:schemeClr val="tx1"/>
              </a:solidFill>
              <a:effectLst/>
              <a:latin typeface="Meiryo UI" panose="020B0604030504040204" pitchFamily="50" charset="-128"/>
              <a:ea typeface="Meiryo UI" panose="020B0604030504040204" pitchFamily="50" charset="-128"/>
            </a:endParaRPr>
          </a:p>
        </c:rich>
      </c:tx>
      <c:overlay val="0"/>
      <c:spPr>
        <a:noFill/>
        <a:ln w="25400">
          <a:noFill/>
        </a:ln>
      </c:spPr>
    </c:title>
    <c:autoTitleDeleted val="0"/>
    <c:plotArea>
      <c:layout/>
      <c:barChart>
        <c:barDir val="bar"/>
        <c:grouping val="percentStacked"/>
        <c:varyColors val="0"/>
        <c:ser>
          <c:idx val="0"/>
          <c:order val="0"/>
          <c:spPr>
            <a:solidFill>
              <a:srgbClr val="4F81BD"/>
            </a:solidFill>
            <a:ln w="25400">
              <a:noFill/>
            </a:ln>
          </c:spPr>
          <c:invertIfNegative val="0"/>
          <c:dLbls>
            <c:spPr>
              <a:noFill/>
              <a:ln w="25400">
                <a:noFill/>
              </a:ln>
            </c:spPr>
            <c:txPr>
              <a:bodyPr wrap="square" lIns="38100" tIns="19050" rIns="38100" bIns="19050" anchor="ctr">
                <a:spAutoFit/>
              </a:bodyPr>
              <a:lstStyle/>
              <a:p>
                <a:pPr>
                  <a:defRPr>
                    <a:solidFill>
                      <a:schemeClr val="tx1"/>
                    </a:solidFill>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満足度分析!$B$70:$J$70</c:f>
              <c:numCache>
                <c:formatCode>0.0%</c:formatCode>
                <c:ptCount val="9"/>
                <c:pt idx="0">
                  <c:v>0.27586206896551724</c:v>
                </c:pt>
                <c:pt idx="1">
                  <c:v>0.45454545454545453</c:v>
                </c:pt>
                <c:pt idx="2">
                  <c:v>0.30555555555555558</c:v>
                </c:pt>
                <c:pt idx="3">
                  <c:v>0.29591836734693877</c:v>
                </c:pt>
                <c:pt idx="4">
                  <c:v>0.27131782945736432</c:v>
                </c:pt>
                <c:pt idx="5">
                  <c:v>0.19402985074626866</c:v>
                </c:pt>
                <c:pt idx="6">
                  <c:v>0.21428571428571427</c:v>
                </c:pt>
                <c:pt idx="7">
                  <c:v>0.13846153846153847</c:v>
                </c:pt>
                <c:pt idx="8">
                  <c:v>0.26874704742054401</c:v>
                </c:pt>
              </c:numCache>
            </c:numRef>
          </c:val>
          <c:extLst>
            <c:ext xmlns:c15="http://schemas.microsoft.com/office/drawing/2012/chart" uri="{02D57815-91ED-43cb-92C2-25804820EDAC}">
              <c15:filteredSeriesTitle>
                <c15:tx>
                  <c:strRef>
                    <c:extLst>
                      <c:ext uri="{02D57815-91ED-43cb-92C2-25804820EDAC}">
                        <c15:formulaRef>
                          <c15:sqref>満足度分析!$A$70</c15:sqref>
                        </c15:formulaRef>
                      </c:ext>
                    </c:extLst>
                    <c:strCache>
                      <c:ptCount val="1"/>
                      <c:pt idx="0">
                        <c:v>やや不満</c:v>
                      </c:pt>
                    </c:strCache>
                  </c:strRef>
                </c15:tx>
              </c15:filteredSeriesTitle>
            </c:ext>
            <c:ext xmlns:c15="http://schemas.microsoft.com/office/drawing/2012/chart" uri="{02D57815-91ED-43cb-92C2-25804820EDAC}">
              <c15:filteredCategoryTitle>
                <c15:cat>
                  <c:strRef>
                    <c:extLst>
                      <c:ext uri="{02D57815-91ED-43cb-92C2-25804820EDAC}">
                        <c15:formulaRef>
                          <c15:sqref>満足度分析!$B$69:$J$69</c15:sqref>
                        </c15:formulaRef>
                      </c:ext>
                    </c:extLst>
                    <c:strCache>
                      <c:ptCount val="9"/>
                      <c:pt idx="0">
                        <c:v>▲3,000円以上</c:v>
                      </c:pt>
                      <c:pt idx="1">
                        <c:v>▲2,000円～▲3,000円</c:v>
                      </c:pt>
                      <c:pt idx="2">
                        <c:v>▲1,000円～▲2,000円</c:v>
                      </c:pt>
                      <c:pt idx="3">
                        <c:v>0円～▲1,000円</c:v>
                      </c:pt>
                      <c:pt idx="4">
                        <c:v>0～1,000円</c:v>
                      </c:pt>
                      <c:pt idx="5">
                        <c:v>1,000円～2,000円</c:v>
                      </c:pt>
                      <c:pt idx="6">
                        <c:v>2,000円～3,000円</c:v>
                      </c:pt>
                      <c:pt idx="7">
                        <c:v>3,000円以上</c:v>
                      </c:pt>
                      <c:pt idx="8">
                        <c:v>全体平均</c:v>
                      </c:pt>
                    </c:strCache>
                  </c:strRef>
                </c15:cat>
              </c15:filteredCategoryTitle>
            </c:ext>
            <c:ext xmlns:c16="http://schemas.microsoft.com/office/drawing/2014/chart" uri="{C3380CC4-5D6E-409C-BE32-E72D297353CC}">
              <c16:uniqueId val="{00000000-4A6D-47F4-9715-47B6DF876A24}"/>
            </c:ext>
          </c:extLst>
        </c:ser>
        <c:ser>
          <c:idx val="1"/>
          <c:order val="1"/>
          <c:spPr>
            <a:solidFill>
              <a:srgbClr val="C0504D"/>
            </a:solidFill>
            <a:ln w="25400">
              <a:noFill/>
            </a:ln>
          </c:spPr>
          <c:invertIfNegative val="0"/>
          <c:dLbls>
            <c:spPr>
              <a:noFill/>
              <a:ln w="25400">
                <a:noFill/>
              </a:ln>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満足度分析!$B$71:$J$71</c:f>
              <c:numCache>
                <c:formatCode>0.0%</c:formatCode>
                <c:ptCount val="9"/>
                <c:pt idx="0">
                  <c:v>0.27586206896551724</c:v>
                </c:pt>
                <c:pt idx="1">
                  <c:v>0.18181818181818182</c:v>
                </c:pt>
                <c:pt idx="2">
                  <c:v>0.25</c:v>
                </c:pt>
                <c:pt idx="3">
                  <c:v>0.20408163265306123</c:v>
                </c:pt>
                <c:pt idx="4">
                  <c:v>0.29457364341085274</c:v>
                </c:pt>
                <c:pt idx="5">
                  <c:v>0.17910447761194029</c:v>
                </c:pt>
                <c:pt idx="6">
                  <c:v>0.14285714285714285</c:v>
                </c:pt>
                <c:pt idx="7">
                  <c:v>0.15384615384615385</c:v>
                </c:pt>
                <c:pt idx="8">
                  <c:v>0.21026791264535627</c:v>
                </c:pt>
              </c:numCache>
            </c:numRef>
          </c:val>
          <c:extLst>
            <c:ext xmlns:c15="http://schemas.microsoft.com/office/drawing/2012/chart" uri="{02D57815-91ED-43cb-92C2-25804820EDAC}">
              <c15:filteredSeriesTitle>
                <c15:tx>
                  <c:strRef>
                    <c:extLst>
                      <c:ext uri="{02D57815-91ED-43cb-92C2-25804820EDAC}">
                        <c15:formulaRef>
                          <c15:sqref>満足度分析!$A$71</c15:sqref>
                        </c15:formulaRef>
                      </c:ext>
                    </c:extLst>
                    <c:strCache>
                      <c:ptCount val="1"/>
                      <c:pt idx="0">
                        <c:v>不満</c:v>
                      </c:pt>
                    </c:strCache>
                  </c:strRef>
                </c15:tx>
              </c15:filteredSeriesTitle>
            </c:ext>
            <c:ext xmlns:c15="http://schemas.microsoft.com/office/drawing/2012/chart" uri="{02D57815-91ED-43cb-92C2-25804820EDAC}">
              <c15:filteredCategoryTitle>
                <c15:cat>
                  <c:strRef>
                    <c:extLst>
                      <c:ext uri="{02D57815-91ED-43cb-92C2-25804820EDAC}">
                        <c15:formulaRef>
                          <c15:sqref>満足度分析!$B$69:$J$69</c15:sqref>
                        </c15:formulaRef>
                      </c:ext>
                    </c:extLst>
                    <c:strCache>
                      <c:ptCount val="9"/>
                      <c:pt idx="0">
                        <c:v>▲3,000円以上</c:v>
                      </c:pt>
                      <c:pt idx="1">
                        <c:v>▲2,000円～▲3,000円</c:v>
                      </c:pt>
                      <c:pt idx="2">
                        <c:v>▲1,000円～▲2,000円</c:v>
                      </c:pt>
                      <c:pt idx="3">
                        <c:v>0円～▲1,000円</c:v>
                      </c:pt>
                      <c:pt idx="4">
                        <c:v>0～1,000円</c:v>
                      </c:pt>
                      <c:pt idx="5">
                        <c:v>1,000円～2,000円</c:v>
                      </c:pt>
                      <c:pt idx="6">
                        <c:v>2,000円～3,000円</c:v>
                      </c:pt>
                      <c:pt idx="7">
                        <c:v>3,000円以上</c:v>
                      </c:pt>
                      <c:pt idx="8">
                        <c:v>全体平均</c:v>
                      </c:pt>
                    </c:strCache>
                  </c:strRef>
                </c15:cat>
              </c15:filteredCategoryTitle>
            </c:ext>
            <c:ext xmlns:c16="http://schemas.microsoft.com/office/drawing/2014/chart" uri="{C3380CC4-5D6E-409C-BE32-E72D297353CC}">
              <c16:uniqueId val="{00000001-4A6D-47F4-9715-47B6DF876A24}"/>
            </c:ext>
          </c:extLst>
        </c:ser>
        <c:ser>
          <c:idx val="2"/>
          <c:order val="2"/>
          <c:spPr>
            <a:solidFill>
              <a:srgbClr val="9BBB59"/>
            </a:solidFill>
            <a:ln w="25400">
              <a:noFill/>
            </a:ln>
          </c:spPr>
          <c:invertIfNegative val="0"/>
          <c:dLbls>
            <c:spPr>
              <a:noFill/>
              <a:ln w="25400">
                <a:noFill/>
              </a:ln>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満足度分析!$B$72:$J$72</c:f>
              <c:numCache>
                <c:formatCode>0.0%</c:formatCode>
                <c:ptCount val="9"/>
                <c:pt idx="0">
                  <c:v>0.31034482758620691</c:v>
                </c:pt>
                <c:pt idx="1">
                  <c:v>0</c:v>
                </c:pt>
                <c:pt idx="2">
                  <c:v>0.1111111111111111</c:v>
                </c:pt>
                <c:pt idx="3">
                  <c:v>0.12244897959183673</c:v>
                </c:pt>
                <c:pt idx="4">
                  <c:v>0.15503875968992248</c:v>
                </c:pt>
                <c:pt idx="5">
                  <c:v>0.31343283582089554</c:v>
                </c:pt>
                <c:pt idx="6">
                  <c:v>0.33333333333333331</c:v>
                </c:pt>
                <c:pt idx="7">
                  <c:v>0.44615384615384618</c:v>
                </c:pt>
                <c:pt idx="8">
                  <c:v>0.22398296166089401</c:v>
                </c:pt>
              </c:numCache>
            </c:numRef>
          </c:val>
          <c:extLst>
            <c:ext xmlns:c15="http://schemas.microsoft.com/office/drawing/2012/chart" uri="{02D57815-91ED-43cb-92C2-25804820EDAC}">
              <c15:filteredSeriesTitle>
                <c15:tx>
                  <c:strRef>
                    <c:extLst>
                      <c:ext uri="{02D57815-91ED-43cb-92C2-25804820EDAC}">
                        <c15:formulaRef>
                          <c15:sqref>満足度分析!$A$72</c15:sqref>
                        </c15:formulaRef>
                      </c:ext>
                    </c:extLst>
                    <c:strCache>
                      <c:ptCount val="1"/>
                      <c:pt idx="0">
                        <c:v>大いに満足、満足</c:v>
                      </c:pt>
                    </c:strCache>
                  </c:strRef>
                </c15:tx>
              </c15:filteredSeriesTitle>
            </c:ext>
            <c:ext xmlns:c15="http://schemas.microsoft.com/office/drawing/2012/chart" uri="{02D57815-91ED-43cb-92C2-25804820EDAC}">
              <c15:filteredCategoryTitle>
                <c15:cat>
                  <c:strRef>
                    <c:extLst>
                      <c:ext uri="{02D57815-91ED-43cb-92C2-25804820EDAC}">
                        <c15:formulaRef>
                          <c15:sqref>満足度分析!$B$69:$J$69</c15:sqref>
                        </c15:formulaRef>
                      </c:ext>
                    </c:extLst>
                    <c:strCache>
                      <c:ptCount val="9"/>
                      <c:pt idx="0">
                        <c:v>▲3,000円以上</c:v>
                      </c:pt>
                      <c:pt idx="1">
                        <c:v>▲2,000円～▲3,000円</c:v>
                      </c:pt>
                      <c:pt idx="2">
                        <c:v>▲1,000円～▲2,000円</c:v>
                      </c:pt>
                      <c:pt idx="3">
                        <c:v>0円～▲1,000円</c:v>
                      </c:pt>
                      <c:pt idx="4">
                        <c:v>0～1,000円</c:v>
                      </c:pt>
                      <c:pt idx="5">
                        <c:v>1,000円～2,000円</c:v>
                      </c:pt>
                      <c:pt idx="6">
                        <c:v>2,000円～3,000円</c:v>
                      </c:pt>
                      <c:pt idx="7">
                        <c:v>3,000円以上</c:v>
                      </c:pt>
                      <c:pt idx="8">
                        <c:v>全体平均</c:v>
                      </c:pt>
                    </c:strCache>
                  </c:strRef>
                </c15:cat>
              </c15:filteredCategoryTitle>
            </c:ext>
            <c:ext xmlns:c16="http://schemas.microsoft.com/office/drawing/2014/chart" uri="{C3380CC4-5D6E-409C-BE32-E72D297353CC}">
              <c16:uniqueId val="{00000002-4A6D-47F4-9715-47B6DF876A24}"/>
            </c:ext>
          </c:extLst>
        </c:ser>
        <c:ser>
          <c:idx val="3"/>
          <c:order val="3"/>
          <c:spPr>
            <a:solidFill>
              <a:srgbClr val="8064A2"/>
            </a:solidFill>
            <a:ln w="25400">
              <a:noFill/>
            </a:ln>
          </c:spPr>
          <c:invertIfNegative val="0"/>
          <c:dLbls>
            <c:spPr>
              <a:noFill/>
              <a:ln w="25400">
                <a:noFill/>
              </a:ln>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満足度分析!$B$73:$J$73</c:f>
              <c:numCache>
                <c:formatCode>0.0%</c:formatCode>
                <c:ptCount val="9"/>
                <c:pt idx="0">
                  <c:v>0.13793103448275862</c:v>
                </c:pt>
                <c:pt idx="1">
                  <c:v>0.36363636363636365</c:v>
                </c:pt>
                <c:pt idx="2">
                  <c:v>0.30555555555555558</c:v>
                </c:pt>
                <c:pt idx="3">
                  <c:v>0.33673469387755101</c:v>
                </c:pt>
                <c:pt idx="4">
                  <c:v>0.27131782945736432</c:v>
                </c:pt>
                <c:pt idx="5">
                  <c:v>0.29850746268656714</c:v>
                </c:pt>
                <c:pt idx="6">
                  <c:v>0.26190476190476192</c:v>
                </c:pt>
                <c:pt idx="7">
                  <c:v>0.26153846153846155</c:v>
                </c:pt>
                <c:pt idx="8">
                  <c:v>0.27964077039242297</c:v>
                </c:pt>
              </c:numCache>
            </c:numRef>
          </c:val>
          <c:extLst>
            <c:ext xmlns:c15="http://schemas.microsoft.com/office/drawing/2012/chart" uri="{02D57815-91ED-43cb-92C2-25804820EDAC}">
              <c15:filteredSeriesTitle>
                <c15:tx>
                  <c:strRef>
                    <c:extLst>
                      <c:ext uri="{02D57815-91ED-43cb-92C2-25804820EDAC}">
                        <c15:formulaRef>
                          <c15:sqref>満足度分析!$A$73</c15:sqref>
                        </c15:formulaRef>
                      </c:ext>
                    </c:extLst>
                    <c:strCache>
                      <c:ptCount val="1"/>
                      <c:pt idx="0">
                        <c:v>どちらでもない</c:v>
                      </c:pt>
                    </c:strCache>
                  </c:strRef>
                </c15:tx>
              </c15:filteredSeriesTitle>
            </c:ext>
            <c:ext xmlns:c15="http://schemas.microsoft.com/office/drawing/2012/chart" uri="{02D57815-91ED-43cb-92C2-25804820EDAC}">
              <c15:filteredCategoryTitle>
                <c15:cat>
                  <c:strRef>
                    <c:extLst>
                      <c:ext uri="{02D57815-91ED-43cb-92C2-25804820EDAC}">
                        <c15:formulaRef>
                          <c15:sqref>満足度分析!$B$69:$J$69</c15:sqref>
                        </c15:formulaRef>
                      </c:ext>
                    </c:extLst>
                    <c:strCache>
                      <c:ptCount val="9"/>
                      <c:pt idx="0">
                        <c:v>▲3,000円以上</c:v>
                      </c:pt>
                      <c:pt idx="1">
                        <c:v>▲2,000円～▲3,000円</c:v>
                      </c:pt>
                      <c:pt idx="2">
                        <c:v>▲1,000円～▲2,000円</c:v>
                      </c:pt>
                      <c:pt idx="3">
                        <c:v>0円～▲1,000円</c:v>
                      </c:pt>
                      <c:pt idx="4">
                        <c:v>0～1,000円</c:v>
                      </c:pt>
                      <c:pt idx="5">
                        <c:v>1,000円～2,000円</c:v>
                      </c:pt>
                      <c:pt idx="6">
                        <c:v>2,000円～3,000円</c:v>
                      </c:pt>
                      <c:pt idx="7">
                        <c:v>3,000円以上</c:v>
                      </c:pt>
                      <c:pt idx="8">
                        <c:v>全体平均</c:v>
                      </c:pt>
                    </c:strCache>
                  </c:strRef>
                </c15:cat>
              </c15:filteredCategoryTitle>
            </c:ext>
            <c:ext xmlns:c16="http://schemas.microsoft.com/office/drawing/2014/chart" uri="{C3380CC4-5D6E-409C-BE32-E72D297353CC}">
              <c16:uniqueId val="{00000003-4A6D-47F4-9715-47B6DF876A24}"/>
            </c:ext>
          </c:extLst>
        </c:ser>
        <c:ser>
          <c:idx val="4"/>
          <c:order val="4"/>
          <c:spPr>
            <a:solidFill>
              <a:srgbClr val="4BACC6"/>
            </a:solidFill>
            <a:ln w="25400">
              <a:noFill/>
            </a:ln>
          </c:spPr>
          <c:invertIfNegative val="0"/>
          <c:dLbls>
            <c:spPr>
              <a:noFill/>
              <a:ln w="25400">
                <a:noFill/>
              </a:ln>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満足度分析!$B$74:$J$74</c:f>
              <c:numCache>
                <c:formatCode>0.0%</c:formatCode>
                <c:ptCount val="9"/>
                <c:pt idx="0">
                  <c:v>0</c:v>
                </c:pt>
                <c:pt idx="1">
                  <c:v>0</c:v>
                </c:pt>
                <c:pt idx="2">
                  <c:v>2.7777777777777776E-2</c:v>
                </c:pt>
                <c:pt idx="3">
                  <c:v>4.0816326530612242E-2</c:v>
                </c:pt>
                <c:pt idx="4">
                  <c:v>7.7519379844961239E-3</c:v>
                </c:pt>
                <c:pt idx="5">
                  <c:v>1.4925373134328358E-2</c:v>
                </c:pt>
                <c:pt idx="6">
                  <c:v>4.7619047619047616E-2</c:v>
                </c:pt>
                <c:pt idx="7">
                  <c:v>0</c:v>
                </c:pt>
                <c:pt idx="8">
                  <c:v>1.7361307880782766E-2</c:v>
                </c:pt>
              </c:numCache>
            </c:numRef>
          </c:val>
          <c:extLst>
            <c:ext xmlns:c15="http://schemas.microsoft.com/office/drawing/2012/chart" uri="{02D57815-91ED-43cb-92C2-25804820EDAC}">
              <c15:filteredSeriesTitle>
                <c15:tx>
                  <c:strRef>
                    <c:extLst>
                      <c:ext uri="{02D57815-91ED-43cb-92C2-25804820EDAC}">
                        <c15:formulaRef>
                          <c15:sqref>満足度分析!$A$74</c15:sqref>
                        </c15:formulaRef>
                      </c:ext>
                    </c:extLst>
                    <c:strCache>
                      <c:ptCount val="1"/>
                      <c:pt idx="0">
                        <c:v>わからない</c:v>
                      </c:pt>
                    </c:strCache>
                  </c:strRef>
                </c15:tx>
              </c15:filteredSeriesTitle>
            </c:ext>
            <c:ext xmlns:c15="http://schemas.microsoft.com/office/drawing/2012/chart" uri="{02D57815-91ED-43cb-92C2-25804820EDAC}">
              <c15:filteredCategoryTitle>
                <c15:cat>
                  <c:strRef>
                    <c:extLst>
                      <c:ext uri="{02D57815-91ED-43cb-92C2-25804820EDAC}">
                        <c15:formulaRef>
                          <c15:sqref>満足度分析!$B$69:$J$69</c15:sqref>
                        </c15:formulaRef>
                      </c:ext>
                    </c:extLst>
                    <c:strCache>
                      <c:ptCount val="9"/>
                      <c:pt idx="0">
                        <c:v>▲3,000円以上</c:v>
                      </c:pt>
                      <c:pt idx="1">
                        <c:v>▲2,000円～▲3,000円</c:v>
                      </c:pt>
                      <c:pt idx="2">
                        <c:v>▲1,000円～▲2,000円</c:v>
                      </c:pt>
                      <c:pt idx="3">
                        <c:v>0円～▲1,000円</c:v>
                      </c:pt>
                      <c:pt idx="4">
                        <c:v>0～1,000円</c:v>
                      </c:pt>
                      <c:pt idx="5">
                        <c:v>1,000円～2,000円</c:v>
                      </c:pt>
                      <c:pt idx="6">
                        <c:v>2,000円～3,000円</c:v>
                      </c:pt>
                      <c:pt idx="7">
                        <c:v>3,000円以上</c:v>
                      </c:pt>
                      <c:pt idx="8">
                        <c:v>全体平均</c:v>
                      </c:pt>
                    </c:strCache>
                  </c:strRef>
                </c15:cat>
              </c15:filteredCategoryTitle>
            </c:ext>
            <c:ext xmlns:c16="http://schemas.microsoft.com/office/drawing/2014/chart" uri="{C3380CC4-5D6E-409C-BE32-E72D297353CC}">
              <c16:uniqueId val="{00000004-4A6D-47F4-9715-47B6DF876A24}"/>
            </c:ext>
          </c:extLst>
        </c:ser>
        <c:dLbls>
          <c:showLegendKey val="0"/>
          <c:showVal val="0"/>
          <c:showCatName val="0"/>
          <c:showSerName val="0"/>
          <c:showPercent val="0"/>
          <c:showBubbleSize val="0"/>
        </c:dLbls>
        <c:gapWidth val="50"/>
        <c:overlap val="100"/>
        <c:serLines/>
        <c:axId val="687997647"/>
        <c:axId val="1"/>
      </c:barChart>
      <c:catAx>
        <c:axId val="6879976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
        <c:crosses val="autoZero"/>
        <c:auto val="1"/>
        <c:lblAlgn val="ctr"/>
        <c:lblOffset val="100"/>
        <c:noMultiLvlLbl val="0"/>
      </c:catAx>
      <c:valAx>
        <c:axId val="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687997647"/>
        <c:crosses val="autoZero"/>
        <c:crossBetween val="between"/>
      </c:valAx>
      <c:spPr>
        <a:noFill/>
        <a:ln w="25400">
          <a:noFill/>
        </a:ln>
      </c:spPr>
    </c:plotArea>
    <c:legend>
      <c:legendPos val="b"/>
      <c:overlay val="0"/>
      <c:spPr>
        <a:noFill/>
        <a:ln w="25400">
          <a:noFill/>
        </a:ln>
      </c:spPr>
      <c:txPr>
        <a:bodyPr rot="0" spcFirstLastPara="1" vertOverflow="ellipsis" vert="horz" wrap="square" anchor="ctr" anchorCtr="1"/>
        <a:lstStyle/>
        <a:p>
          <a:pPr>
            <a:defRPr sz="11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solidFill>
      <a:schemeClr val="bg1"/>
    </a:solidFill>
    <a:ln w="9525" cap="flat" cmpd="sng" algn="ctr">
      <a:solidFill>
        <a:srgbClr val="0070C0"/>
      </a:solidFill>
      <a:round/>
    </a:ln>
    <a:effectLst/>
  </c:spPr>
  <c:txPr>
    <a:bodyPr/>
    <a:lstStyle/>
    <a:p>
      <a:pPr>
        <a:defRPr/>
      </a:pPr>
      <a:endParaRPr lang="ja-JP"/>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満足度分析!$B$91</c:f>
              <c:strCache>
                <c:ptCount val="1"/>
                <c:pt idx="0">
                  <c:v>100%未満</c:v>
                </c:pt>
              </c:strCache>
            </c:strRef>
          </c:tx>
          <c:spPr>
            <a:solidFill>
              <a:srgbClr val="4F81BD"/>
            </a:solidFill>
            <a:ln w="25400">
              <a:noFill/>
            </a:ln>
          </c:spPr>
          <c:invertIfNegative val="0"/>
          <c:dLbls>
            <c:spPr>
              <a:noFill/>
              <a:ln w="25400">
                <a:noFill/>
              </a:ln>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満足度分析!$A$92:$A$97</c:f>
              <c:strCache>
                <c:ptCount val="6"/>
                <c:pt idx="0">
                  <c:v>やや不満</c:v>
                </c:pt>
                <c:pt idx="1">
                  <c:v>不満</c:v>
                </c:pt>
                <c:pt idx="2">
                  <c:v>大いに満足、満足</c:v>
                </c:pt>
                <c:pt idx="3">
                  <c:v>どちらでもない</c:v>
                </c:pt>
                <c:pt idx="4">
                  <c:v>わからない</c:v>
                </c:pt>
                <c:pt idx="5">
                  <c:v>全体</c:v>
                </c:pt>
              </c:strCache>
            </c:strRef>
          </c:cat>
          <c:val>
            <c:numRef>
              <c:f>満足度分析!$B$92:$B$97</c:f>
              <c:numCache>
                <c:formatCode>0.0%</c:formatCode>
                <c:ptCount val="6"/>
                <c:pt idx="0">
                  <c:v>7.5630252100840331E-2</c:v>
                </c:pt>
                <c:pt idx="1">
                  <c:v>6.6666666666666666E-2</c:v>
                </c:pt>
                <c:pt idx="2">
                  <c:v>0.3577981651376147</c:v>
                </c:pt>
                <c:pt idx="3">
                  <c:v>0.2074074074074074</c:v>
                </c:pt>
                <c:pt idx="4">
                  <c:v>0.33333333333333331</c:v>
                </c:pt>
                <c:pt idx="5">
                  <c:v>0.20816716492917248</c:v>
                </c:pt>
              </c:numCache>
            </c:numRef>
          </c:val>
          <c:extLst>
            <c:ext xmlns:c16="http://schemas.microsoft.com/office/drawing/2014/chart" uri="{C3380CC4-5D6E-409C-BE32-E72D297353CC}">
              <c16:uniqueId val="{00000000-3C6E-4A56-8312-8B94976BD3AD}"/>
            </c:ext>
          </c:extLst>
        </c:ser>
        <c:ser>
          <c:idx val="1"/>
          <c:order val="1"/>
          <c:tx>
            <c:strRef>
              <c:f>満足度分析!$C$91</c:f>
              <c:strCache>
                <c:ptCount val="1"/>
                <c:pt idx="0">
                  <c:v>100%以上
110%未満</c:v>
                </c:pt>
              </c:strCache>
            </c:strRef>
          </c:tx>
          <c:spPr>
            <a:solidFill>
              <a:srgbClr val="C0504D"/>
            </a:solidFill>
            <a:ln w="25400">
              <a:noFill/>
            </a:ln>
          </c:spPr>
          <c:invertIfNegative val="0"/>
          <c:dLbls>
            <c:spPr>
              <a:noFill/>
              <a:ln w="25400">
                <a:noFill/>
              </a:ln>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満足度分析!$A$92:$A$97</c:f>
              <c:strCache>
                <c:ptCount val="6"/>
                <c:pt idx="0">
                  <c:v>やや不満</c:v>
                </c:pt>
                <c:pt idx="1">
                  <c:v>不満</c:v>
                </c:pt>
                <c:pt idx="2">
                  <c:v>大いに満足、満足</c:v>
                </c:pt>
                <c:pt idx="3">
                  <c:v>どちらでもない</c:v>
                </c:pt>
                <c:pt idx="4">
                  <c:v>わからない</c:v>
                </c:pt>
                <c:pt idx="5">
                  <c:v>全体</c:v>
                </c:pt>
              </c:strCache>
            </c:strRef>
          </c:cat>
          <c:val>
            <c:numRef>
              <c:f>満足度分析!$C$92:$C$97</c:f>
              <c:numCache>
                <c:formatCode>0.0%</c:formatCode>
                <c:ptCount val="6"/>
                <c:pt idx="0">
                  <c:v>0.21848739495798319</c:v>
                </c:pt>
                <c:pt idx="1">
                  <c:v>0.38095238095238093</c:v>
                </c:pt>
                <c:pt idx="2">
                  <c:v>0.28440366972477066</c:v>
                </c:pt>
                <c:pt idx="3">
                  <c:v>0.29629629629629628</c:v>
                </c:pt>
                <c:pt idx="4">
                  <c:v>0.1111111111111111</c:v>
                </c:pt>
                <c:pt idx="5">
                  <c:v>0.25825017060850841</c:v>
                </c:pt>
              </c:numCache>
            </c:numRef>
          </c:val>
          <c:extLst>
            <c:ext xmlns:c16="http://schemas.microsoft.com/office/drawing/2014/chart" uri="{C3380CC4-5D6E-409C-BE32-E72D297353CC}">
              <c16:uniqueId val="{00000001-3C6E-4A56-8312-8B94976BD3AD}"/>
            </c:ext>
          </c:extLst>
        </c:ser>
        <c:ser>
          <c:idx val="2"/>
          <c:order val="2"/>
          <c:tx>
            <c:strRef>
              <c:f>満足度分析!$D$91</c:f>
              <c:strCache>
                <c:ptCount val="1"/>
                <c:pt idx="0">
                  <c:v>110%以上
120%未満</c:v>
                </c:pt>
              </c:strCache>
            </c:strRef>
          </c:tx>
          <c:spPr>
            <a:solidFill>
              <a:srgbClr val="9BBB59"/>
            </a:solidFill>
            <a:ln w="25400">
              <a:noFill/>
            </a:ln>
          </c:spPr>
          <c:invertIfNegative val="0"/>
          <c:dLbls>
            <c:spPr>
              <a:noFill/>
              <a:ln w="25400">
                <a:noFill/>
              </a:ln>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満足度分析!$A$92:$A$97</c:f>
              <c:strCache>
                <c:ptCount val="6"/>
                <c:pt idx="0">
                  <c:v>やや不満</c:v>
                </c:pt>
                <c:pt idx="1">
                  <c:v>不満</c:v>
                </c:pt>
                <c:pt idx="2">
                  <c:v>大いに満足、満足</c:v>
                </c:pt>
                <c:pt idx="3">
                  <c:v>どちらでもない</c:v>
                </c:pt>
                <c:pt idx="4">
                  <c:v>わからない</c:v>
                </c:pt>
                <c:pt idx="5">
                  <c:v>全体</c:v>
                </c:pt>
              </c:strCache>
            </c:strRef>
          </c:cat>
          <c:val>
            <c:numRef>
              <c:f>満足度分析!$D$92:$D$97</c:f>
              <c:numCache>
                <c:formatCode>0.0%</c:formatCode>
                <c:ptCount val="6"/>
                <c:pt idx="0">
                  <c:v>0.22689075630252101</c:v>
                </c:pt>
                <c:pt idx="1">
                  <c:v>7.6190476190476197E-2</c:v>
                </c:pt>
                <c:pt idx="2">
                  <c:v>0.10091743119266056</c:v>
                </c:pt>
                <c:pt idx="3">
                  <c:v>0.12592592592592591</c:v>
                </c:pt>
                <c:pt idx="4">
                  <c:v>0.33333333333333331</c:v>
                </c:pt>
                <c:pt idx="5">
                  <c:v>0.17265158458898341</c:v>
                </c:pt>
              </c:numCache>
            </c:numRef>
          </c:val>
          <c:extLst>
            <c:ext xmlns:c16="http://schemas.microsoft.com/office/drawing/2014/chart" uri="{C3380CC4-5D6E-409C-BE32-E72D297353CC}">
              <c16:uniqueId val="{00000002-3C6E-4A56-8312-8B94976BD3AD}"/>
            </c:ext>
          </c:extLst>
        </c:ser>
        <c:ser>
          <c:idx val="3"/>
          <c:order val="3"/>
          <c:tx>
            <c:strRef>
              <c:f>満足度分析!$E$91</c:f>
              <c:strCache>
                <c:ptCount val="1"/>
                <c:pt idx="0">
                  <c:v>120%以上
130%未満</c:v>
                </c:pt>
              </c:strCache>
            </c:strRef>
          </c:tx>
          <c:spPr>
            <a:solidFill>
              <a:srgbClr val="8064A2"/>
            </a:solidFill>
            <a:ln w="25400">
              <a:noFill/>
            </a:ln>
          </c:spPr>
          <c:invertIfNegative val="0"/>
          <c:dLbls>
            <c:spPr>
              <a:noFill/>
              <a:ln w="25400">
                <a:noFill/>
              </a:ln>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満足度分析!$A$92:$A$97</c:f>
              <c:strCache>
                <c:ptCount val="6"/>
                <c:pt idx="0">
                  <c:v>やや不満</c:v>
                </c:pt>
                <c:pt idx="1">
                  <c:v>不満</c:v>
                </c:pt>
                <c:pt idx="2">
                  <c:v>大いに満足、満足</c:v>
                </c:pt>
                <c:pt idx="3">
                  <c:v>どちらでもない</c:v>
                </c:pt>
                <c:pt idx="4">
                  <c:v>わからない</c:v>
                </c:pt>
                <c:pt idx="5">
                  <c:v>全体</c:v>
                </c:pt>
              </c:strCache>
            </c:strRef>
          </c:cat>
          <c:val>
            <c:numRef>
              <c:f>満足度分析!$E$92:$E$97</c:f>
              <c:numCache>
                <c:formatCode>0.0%</c:formatCode>
                <c:ptCount val="6"/>
                <c:pt idx="0">
                  <c:v>0.15126050420168066</c:v>
                </c:pt>
                <c:pt idx="1">
                  <c:v>4.7619047619047616E-2</c:v>
                </c:pt>
                <c:pt idx="2">
                  <c:v>7.3394495412844041E-2</c:v>
                </c:pt>
                <c:pt idx="3">
                  <c:v>4.4444444444444446E-2</c:v>
                </c:pt>
                <c:pt idx="4">
                  <c:v>0</c:v>
                </c:pt>
                <c:pt idx="5">
                  <c:v>6.3343698335603354E-2</c:v>
                </c:pt>
              </c:numCache>
            </c:numRef>
          </c:val>
          <c:extLst>
            <c:ext xmlns:c16="http://schemas.microsoft.com/office/drawing/2014/chart" uri="{C3380CC4-5D6E-409C-BE32-E72D297353CC}">
              <c16:uniqueId val="{00000003-3C6E-4A56-8312-8B94976BD3AD}"/>
            </c:ext>
          </c:extLst>
        </c:ser>
        <c:ser>
          <c:idx val="4"/>
          <c:order val="4"/>
          <c:tx>
            <c:strRef>
              <c:f>満足度分析!$F$91</c:f>
              <c:strCache>
                <c:ptCount val="1"/>
                <c:pt idx="0">
                  <c:v>130%以上
140%未満</c:v>
                </c:pt>
              </c:strCache>
            </c:strRef>
          </c:tx>
          <c:spPr>
            <a:solidFill>
              <a:srgbClr val="4BACC6"/>
            </a:solidFill>
            <a:ln w="25400">
              <a:noFill/>
            </a:ln>
          </c:spPr>
          <c:invertIfNegative val="0"/>
          <c:dLbls>
            <c:spPr>
              <a:noFill/>
              <a:ln w="25400">
                <a:noFill/>
              </a:ln>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満足度分析!$A$92:$A$97</c:f>
              <c:strCache>
                <c:ptCount val="6"/>
                <c:pt idx="0">
                  <c:v>やや不満</c:v>
                </c:pt>
                <c:pt idx="1">
                  <c:v>不満</c:v>
                </c:pt>
                <c:pt idx="2">
                  <c:v>大いに満足、満足</c:v>
                </c:pt>
                <c:pt idx="3">
                  <c:v>どちらでもない</c:v>
                </c:pt>
                <c:pt idx="4">
                  <c:v>わからない</c:v>
                </c:pt>
                <c:pt idx="5">
                  <c:v>全体</c:v>
                </c:pt>
              </c:strCache>
            </c:strRef>
          </c:cat>
          <c:val>
            <c:numRef>
              <c:f>満足度分析!$F$92:$F$97</c:f>
              <c:numCache>
                <c:formatCode>0.0%</c:formatCode>
                <c:ptCount val="6"/>
                <c:pt idx="0">
                  <c:v>5.8823529411764705E-2</c:v>
                </c:pt>
                <c:pt idx="1">
                  <c:v>6.6666666666666666E-2</c:v>
                </c:pt>
                <c:pt idx="2">
                  <c:v>6.4220183486238536E-2</c:v>
                </c:pt>
                <c:pt idx="3">
                  <c:v>8.1481481481481488E-2</c:v>
                </c:pt>
                <c:pt idx="4">
                  <c:v>0.1111111111111111</c:v>
                </c:pt>
                <c:pt idx="5">
                  <c:v>7.6460594431452505E-2</c:v>
                </c:pt>
              </c:numCache>
            </c:numRef>
          </c:val>
          <c:extLst>
            <c:ext xmlns:c16="http://schemas.microsoft.com/office/drawing/2014/chart" uri="{C3380CC4-5D6E-409C-BE32-E72D297353CC}">
              <c16:uniqueId val="{00000004-3C6E-4A56-8312-8B94976BD3AD}"/>
            </c:ext>
          </c:extLst>
        </c:ser>
        <c:ser>
          <c:idx val="5"/>
          <c:order val="5"/>
          <c:tx>
            <c:strRef>
              <c:f>満足度分析!$G$91</c:f>
              <c:strCache>
                <c:ptCount val="1"/>
                <c:pt idx="0">
                  <c:v>140%以上
150%未満</c:v>
                </c:pt>
              </c:strCache>
            </c:strRef>
          </c:tx>
          <c:spPr>
            <a:solidFill>
              <a:srgbClr val="F79646"/>
            </a:solidFill>
            <a:ln w="25400">
              <a:noFill/>
            </a:ln>
          </c:spPr>
          <c:invertIfNegative val="0"/>
          <c:dLbls>
            <c:spPr>
              <a:noFill/>
              <a:ln w="25400">
                <a:noFill/>
              </a:ln>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満足度分析!$A$92:$A$97</c:f>
              <c:strCache>
                <c:ptCount val="6"/>
                <c:pt idx="0">
                  <c:v>やや不満</c:v>
                </c:pt>
                <c:pt idx="1">
                  <c:v>不満</c:v>
                </c:pt>
                <c:pt idx="2">
                  <c:v>大いに満足、満足</c:v>
                </c:pt>
                <c:pt idx="3">
                  <c:v>どちらでもない</c:v>
                </c:pt>
                <c:pt idx="4">
                  <c:v>わからない</c:v>
                </c:pt>
                <c:pt idx="5">
                  <c:v>全体</c:v>
                </c:pt>
              </c:strCache>
            </c:strRef>
          </c:cat>
          <c:val>
            <c:numRef>
              <c:f>満足度分析!$G$92:$G$97</c:f>
              <c:numCache>
                <c:formatCode>0.0%</c:formatCode>
                <c:ptCount val="6"/>
                <c:pt idx="0">
                  <c:v>1.680672268907563E-2</c:v>
                </c:pt>
                <c:pt idx="1">
                  <c:v>5.7142857142857141E-2</c:v>
                </c:pt>
                <c:pt idx="2">
                  <c:v>9.1743119266055051E-3</c:v>
                </c:pt>
                <c:pt idx="3">
                  <c:v>6.6666666666666666E-2</c:v>
                </c:pt>
                <c:pt idx="4">
                  <c:v>0</c:v>
                </c:pt>
                <c:pt idx="5">
                  <c:v>2.9958111685040988E-2</c:v>
                </c:pt>
              </c:numCache>
            </c:numRef>
          </c:val>
          <c:extLst>
            <c:ext xmlns:c16="http://schemas.microsoft.com/office/drawing/2014/chart" uri="{C3380CC4-5D6E-409C-BE32-E72D297353CC}">
              <c16:uniqueId val="{00000005-3C6E-4A56-8312-8B94976BD3AD}"/>
            </c:ext>
          </c:extLst>
        </c:ser>
        <c:ser>
          <c:idx val="6"/>
          <c:order val="6"/>
          <c:tx>
            <c:strRef>
              <c:f>満足度分析!$H$91</c:f>
              <c:strCache>
                <c:ptCount val="1"/>
                <c:pt idx="0">
                  <c:v>150%以上
200%未満</c:v>
                </c:pt>
              </c:strCache>
            </c:strRef>
          </c:tx>
          <c:spPr>
            <a:solidFill>
              <a:schemeClr val="accent1">
                <a:lumMod val="60000"/>
              </a:schemeClr>
            </a:solidFill>
            <a:ln>
              <a:noFill/>
            </a:ln>
            <a:effectLst/>
          </c:spPr>
          <c:invertIfNegative val="0"/>
          <c:dLbls>
            <c:spPr>
              <a:noFill/>
              <a:ln w="25400">
                <a:noFill/>
              </a:ln>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満足度分析!$A$92:$A$97</c:f>
              <c:strCache>
                <c:ptCount val="6"/>
                <c:pt idx="0">
                  <c:v>やや不満</c:v>
                </c:pt>
                <c:pt idx="1">
                  <c:v>不満</c:v>
                </c:pt>
                <c:pt idx="2">
                  <c:v>大いに満足、満足</c:v>
                </c:pt>
                <c:pt idx="3">
                  <c:v>どちらでもない</c:v>
                </c:pt>
                <c:pt idx="4">
                  <c:v>わからない</c:v>
                </c:pt>
                <c:pt idx="5">
                  <c:v>全体</c:v>
                </c:pt>
              </c:strCache>
            </c:strRef>
          </c:cat>
          <c:val>
            <c:numRef>
              <c:f>満足度分析!$H$92:$H$97</c:f>
              <c:numCache>
                <c:formatCode>0.0%</c:formatCode>
                <c:ptCount val="6"/>
                <c:pt idx="0">
                  <c:v>0.12605042016806722</c:v>
                </c:pt>
                <c:pt idx="1">
                  <c:v>0.12380952380952381</c:v>
                </c:pt>
                <c:pt idx="2">
                  <c:v>3.669724770642202E-2</c:v>
                </c:pt>
                <c:pt idx="3">
                  <c:v>0.11851851851851852</c:v>
                </c:pt>
                <c:pt idx="4">
                  <c:v>0.1111111111111111</c:v>
                </c:pt>
                <c:pt idx="5">
                  <c:v>0.10323736426272853</c:v>
                </c:pt>
              </c:numCache>
            </c:numRef>
          </c:val>
          <c:extLst>
            <c:ext xmlns:c16="http://schemas.microsoft.com/office/drawing/2014/chart" uri="{C3380CC4-5D6E-409C-BE32-E72D297353CC}">
              <c16:uniqueId val="{00000006-3C6E-4A56-8312-8B94976BD3AD}"/>
            </c:ext>
          </c:extLst>
        </c:ser>
        <c:ser>
          <c:idx val="7"/>
          <c:order val="7"/>
          <c:tx>
            <c:strRef>
              <c:f>満足度分析!$I$91</c:f>
              <c:strCache>
                <c:ptCount val="1"/>
                <c:pt idx="0">
                  <c:v>200%以上
300%未満</c:v>
                </c:pt>
              </c:strCache>
            </c:strRef>
          </c:tx>
          <c:spPr>
            <a:solidFill>
              <a:schemeClr val="accent2">
                <a:lumMod val="60000"/>
              </a:schemeClr>
            </a:solidFill>
            <a:ln>
              <a:noFill/>
            </a:ln>
            <a:effectLst/>
          </c:spPr>
          <c:invertIfNegative val="0"/>
          <c:dLbls>
            <c:spPr>
              <a:noFill/>
              <a:ln w="25400">
                <a:noFill/>
              </a:ln>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満足度分析!$A$92:$A$97</c:f>
              <c:strCache>
                <c:ptCount val="6"/>
                <c:pt idx="0">
                  <c:v>やや不満</c:v>
                </c:pt>
                <c:pt idx="1">
                  <c:v>不満</c:v>
                </c:pt>
                <c:pt idx="2">
                  <c:v>大いに満足、満足</c:v>
                </c:pt>
                <c:pt idx="3">
                  <c:v>どちらでもない</c:v>
                </c:pt>
                <c:pt idx="4">
                  <c:v>わからない</c:v>
                </c:pt>
                <c:pt idx="5">
                  <c:v>全体</c:v>
                </c:pt>
              </c:strCache>
            </c:strRef>
          </c:cat>
          <c:val>
            <c:numRef>
              <c:f>満足度分析!$I$92:$I$97</c:f>
              <c:numCache>
                <c:formatCode>0.0%</c:formatCode>
                <c:ptCount val="6"/>
                <c:pt idx="0">
                  <c:v>5.0420168067226892E-2</c:v>
                </c:pt>
                <c:pt idx="1">
                  <c:v>0.12380952380952381</c:v>
                </c:pt>
                <c:pt idx="2">
                  <c:v>2.7522935779816515E-2</c:v>
                </c:pt>
                <c:pt idx="3">
                  <c:v>3.7037037037037035E-2</c:v>
                </c:pt>
                <c:pt idx="4">
                  <c:v>0</c:v>
                </c:pt>
                <c:pt idx="5">
                  <c:v>4.7757932938720847E-2</c:v>
                </c:pt>
              </c:numCache>
            </c:numRef>
          </c:val>
          <c:extLst>
            <c:ext xmlns:c16="http://schemas.microsoft.com/office/drawing/2014/chart" uri="{C3380CC4-5D6E-409C-BE32-E72D297353CC}">
              <c16:uniqueId val="{00000007-3C6E-4A56-8312-8B94976BD3AD}"/>
            </c:ext>
          </c:extLst>
        </c:ser>
        <c:ser>
          <c:idx val="8"/>
          <c:order val="8"/>
          <c:tx>
            <c:strRef>
              <c:f>満足度分析!$J$91</c:f>
              <c:strCache>
                <c:ptCount val="1"/>
                <c:pt idx="0">
                  <c:v>300%以上</c:v>
                </c:pt>
              </c:strCache>
            </c:strRef>
          </c:tx>
          <c:spPr>
            <a:solidFill>
              <a:schemeClr val="accent3">
                <a:lumMod val="60000"/>
              </a:schemeClr>
            </a:solidFill>
            <a:ln>
              <a:noFill/>
            </a:ln>
            <a:effectLst/>
          </c:spPr>
          <c:invertIfNegative val="0"/>
          <c:dLbls>
            <c:spPr>
              <a:noFill/>
              <a:ln w="25400">
                <a:noFill/>
              </a:ln>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満足度分析!$A$92:$A$97</c:f>
              <c:strCache>
                <c:ptCount val="6"/>
                <c:pt idx="0">
                  <c:v>やや不満</c:v>
                </c:pt>
                <c:pt idx="1">
                  <c:v>不満</c:v>
                </c:pt>
                <c:pt idx="2">
                  <c:v>大いに満足、満足</c:v>
                </c:pt>
                <c:pt idx="3">
                  <c:v>どちらでもない</c:v>
                </c:pt>
                <c:pt idx="4">
                  <c:v>わからない</c:v>
                </c:pt>
                <c:pt idx="5">
                  <c:v>全体</c:v>
                </c:pt>
              </c:strCache>
            </c:strRef>
          </c:cat>
          <c:val>
            <c:numRef>
              <c:f>満足度分析!$J$92:$J$97</c:f>
              <c:numCache>
                <c:formatCode>0.0%</c:formatCode>
                <c:ptCount val="6"/>
                <c:pt idx="0">
                  <c:v>7.5630252100840331E-2</c:v>
                </c:pt>
                <c:pt idx="1">
                  <c:v>5.7142857142857141E-2</c:v>
                </c:pt>
                <c:pt idx="2">
                  <c:v>4.5871559633027525E-2</c:v>
                </c:pt>
                <c:pt idx="3">
                  <c:v>2.2222222222222223E-2</c:v>
                </c:pt>
                <c:pt idx="4">
                  <c:v>0</c:v>
                </c:pt>
                <c:pt idx="5">
                  <c:v>4.0173378219789446E-2</c:v>
                </c:pt>
              </c:numCache>
            </c:numRef>
          </c:val>
          <c:extLst>
            <c:ext xmlns:c16="http://schemas.microsoft.com/office/drawing/2014/chart" uri="{C3380CC4-5D6E-409C-BE32-E72D297353CC}">
              <c16:uniqueId val="{00000008-3C6E-4A56-8312-8B94976BD3AD}"/>
            </c:ext>
          </c:extLst>
        </c:ser>
        <c:dLbls>
          <c:showLegendKey val="0"/>
          <c:showVal val="0"/>
          <c:showCatName val="0"/>
          <c:showSerName val="0"/>
          <c:showPercent val="0"/>
          <c:showBubbleSize val="0"/>
        </c:dLbls>
        <c:gapWidth val="50"/>
        <c:overlap val="100"/>
        <c:serLines>
          <c:spPr>
            <a:ln w="19050" cap="flat" cmpd="sng" algn="ctr">
              <a:solidFill>
                <a:schemeClr val="tx1">
                  <a:lumMod val="35000"/>
                  <a:lumOff val="65000"/>
                </a:schemeClr>
              </a:solidFill>
              <a:round/>
            </a:ln>
            <a:effectLst/>
          </c:spPr>
        </c:serLines>
        <c:axId val="825244687"/>
        <c:axId val="1"/>
      </c:barChart>
      <c:catAx>
        <c:axId val="8252446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1"/>
        <c:crosses val="autoZero"/>
        <c:auto val="1"/>
        <c:lblAlgn val="ctr"/>
        <c:lblOffset val="100"/>
        <c:noMultiLvlLbl val="0"/>
      </c:catAx>
      <c:valAx>
        <c:axId val="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ln w="9525">
            <a:noFill/>
          </a:ln>
        </c:spPr>
        <c:txPr>
          <a:bodyPr rot="-6000000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825244687"/>
        <c:crosses val="autoZero"/>
        <c:crossBetween val="between"/>
      </c:valAx>
      <c:spPr>
        <a:noFill/>
        <a:ln w="25400">
          <a:noFill/>
        </a:ln>
      </c:spPr>
    </c:plotArea>
    <c:legend>
      <c:legendPos val="b"/>
      <c:overlay val="0"/>
      <c:spPr>
        <a:noFill/>
        <a:ln w="25400">
          <a:noFill/>
        </a:ln>
      </c:spPr>
      <c:txPr>
        <a:bodyPr rot="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zero"/>
    <c:showDLblsOverMax val="0"/>
  </c:chart>
  <c:spPr>
    <a:solidFill>
      <a:schemeClr val="bg1"/>
    </a:solidFill>
    <a:ln w="9525" cap="flat" cmpd="sng" algn="ctr">
      <a:solidFill>
        <a:srgbClr val="0070C0"/>
      </a:solidFill>
      <a:round/>
    </a:ln>
    <a:effectLst/>
  </c:spPr>
  <c:txPr>
    <a:bodyPr/>
    <a:lstStyle/>
    <a:p>
      <a:pPr>
        <a:defRPr/>
      </a:pPr>
      <a:endParaRPr lang="ja-JP"/>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sz="1400" dirty="0">
                <a:latin typeface="Meiryo UI" panose="020B0604030504040204" pitchFamily="50" charset="-128"/>
                <a:ea typeface="Meiryo UI" panose="020B0604030504040204" pitchFamily="50" charset="-128"/>
              </a:rPr>
              <a:t>工賃実績の満足度が</a:t>
            </a:r>
            <a:endParaRPr lang="en-US" altLang="ja-JP" sz="1400" dirty="0">
              <a:latin typeface="Meiryo UI" panose="020B0604030504040204" pitchFamily="50" charset="-128"/>
              <a:ea typeface="Meiryo UI" panose="020B0604030504040204" pitchFamily="50" charset="-128"/>
            </a:endParaRPr>
          </a:p>
          <a:p>
            <a:pPr>
              <a:defRPr/>
            </a:pPr>
            <a:r>
              <a:rPr lang="ja-JP" altLang="en-US" sz="1400" dirty="0">
                <a:latin typeface="Meiryo UI" panose="020B0604030504040204" pitchFamily="50" charset="-128"/>
                <a:ea typeface="Meiryo UI" panose="020B0604030504040204" pitchFamily="50" charset="-128"/>
              </a:rPr>
              <a:t>高い事業所の目標設定</a:t>
            </a:r>
          </a:p>
        </c:rich>
      </c:tx>
      <c:overlay val="0"/>
    </c:title>
    <c:autoTitleDeleted val="0"/>
    <c:plotArea>
      <c:layout/>
      <c:barChart>
        <c:barDir val="col"/>
        <c:grouping val="clustered"/>
        <c:varyColors val="0"/>
        <c:ser>
          <c:idx val="0"/>
          <c:order val="0"/>
          <c:spPr>
            <a:solidFill>
              <a:srgbClr val="0070C0"/>
            </a:solidFill>
            <a:ln w="9525">
              <a:solidFill>
                <a:schemeClr val="tx1"/>
              </a:solidFill>
            </a:ln>
          </c:spPr>
          <c:invertIfNegative val="0"/>
          <c:dPt>
            <c:idx val="0"/>
            <c:invertIfNegative val="0"/>
            <c:bubble3D val="0"/>
            <c:spPr>
              <a:solidFill>
                <a:srgbClr val="0070C0"/>
              </a:solidFill>
              <a:ln w="9525">
                <a:solidFill>
                  <a:schemeClr val="tx1"/>
                </a:solidFill>
              </a:ln>
              <a:effectLst/>
            </c:spPr>
            <c:extLst>
              <c:ext xmlns:c16="http://schemas.microsoft.com/office/drawing/2014/chart" uri="{C3380CC4-5D6E-409C-BE32-E72D297353CC}">
                <c16:uniqueId val="{00000001-9D37-4E99-BB34-F77977AA29EB}"/>
              </c:ext>
            </c:extLst>
          </c:dPt>
          <c:dPt>
            <c:idx val="1"/>
            <c:invertIfNegative val="0"/>
            <c:bubble3D val="0"/>
            <c:spPr>
              <a:solidFill>
                <a:srgbClr val="0070C0"/>
              </a:solidFill>
              <a:ln w="9525">
                <a:solidFill>
                  <a:schemeClr val="tx1"/>
                </a:solidFill>
              </a:ln>
              <a:effectLst/>
            </c:spPr>
            <c:extLst>
              <c:ext xmlns:c16="http://schemas.microsoft.com/office/drawing/2014/chart" uri="{C3380CC4-5D6E-409C-BE32-E72D297353CC}">
                <c16:uniqueId val="{00000003-9D37-4E99-BB34-F77977AA29EB}"/>
              </c:ext>
            </c:extLst>
          </c:dPt>
          <c:dPt>
            <c:idx val="2"/>
            <c:invertIfNegative val="0"/>
            <c:bubble3D val="0"/>
            <c:spPr>
              <a:solidFill>
                <a:srgbClr val="0070C0"/>
              </a:solidFill>
              <a:ln w="9525">
                <a:solidFill>
                  <a:schemeClr val="tx1"/>
                </a:solidFill>
              </a:ln>
              <a:effectLst/>
            </c:spPr>
            <c:extLst>
              <c:ext xmlns:c16="http://schemas.microsoft.com/office/drawing/2014/chart" uri="{C3380CC4-5D6E-409C-BE32-E72D297353CC}">
                <c16:uniqueId val="{00000005-9D37-4E99-BB34-F77977AA29EB}"/>
              </c:ext>
            </c:extLst>
          </c:dPt>
          <c:dPt>
            <c:idx val="3"/>
            <c:invertIfNegative val="0"/>
            <c:bubble3D val="0"/>
            <c:spPr>
              <a:solidFill>
                <a:srgbClr val="0070C0"/>
              </a:solidFill>
              <a:ln w="9525">
                <a:solidFill>
                  <a:schemeClr val="tx1"/>
                </a:solidFill>
              </a:ln>
              <a:effectLst/>
            </c:spPr>
            <c:extLst>
              <c:ext xmlns:c16="http://schemas.microsoft.com/office/drawing/2014/chart" uri="{C3380CC4-5D6E-409C-BE32-E72D297353CC}">
                <c16:uniqueId val="{00000007-9D37-4E99-BB34-F77977AA29EB}"/>
              </c:ext>
            </c:extLst>
          </c:dPt>
          <c:dPt>
            <c:idx val="4"/>
            <c:invertIfNegative val="0"/>
            <c:bubble3D val="0"/>
            <c:spPr>
              <a:solidFill>
                <a:srgbClr val="0070C0"/>
              </a:solidFill>
              <a:ln w="9525">
                <a:solidFill>
                  <a:schemeClr val="tx1"/>
                </a:solidFill>
              </a:ln>
              <a:effectLst/>
            </c:spPr>
            <c:extLst>
              <c:ext xmlns:c16="http://schemas.microsoft.com/office/drawing/2014/chart" uri="{C3380CC4-5D6E-409C-BE32-E72D297353CC}">
                <c16:uniqueId val="{00000009-9D37-4E99-BB34-F77977AA29EB}"/>
              </c:ext>
            </c:extLst>
          </c:dPt>
          <c:dPt>
            <c:idx val="5"/>
            <c:invertIfNegative val="0"/>
            <c:bubble3D val="0"/>
            <c:spPr>
              <a:solidFill>
                <a:srgbClr val="0070C0"/>
              </a:solidFill>
              <a:ln w="9525">
                <a:solidFill>
                  <a:schemeClr val="tx1"/>
                </a:solidFill>
              </a:ln>
              <a:effectLst/>
            </c:spPr>
            <c:extLst>
              <c:ext xmlns:c16="http://schemas.microsoft.com/office/drawing/2014/chart" uri="{C3380CC4-5D6E-409C-BE32-E72D297353CC}">
                <c16:uniqueId val="{0000000B-9D37-4E99-BB34-F77977AA29EB}"/>
              </c:ext>
            </c:extLst>
          </c:dPt>
          <c:dPt>
            <c:idx val="6"/>
            <c:invertIfNegative val="0"/>
            <c:bubble3D val="0"/>
            <c:spPr>
              <a:solidFill>
                <a:srgbClr val="0070C0"/>
              </a:solidFill>
              <a:ln w="9525">
                <a:solidFill>
                  <a:schemeClr val="tx1"/>
                </a:solidFill>
              </a:ln>
              <a:effectLst/>
            </c:spPr>
            <c:extLst>
              <c:ext xmlns:c16="http://schemas.microsoft.com/office/drawing/2014/chart" uri="{C3380CC4-5D6E-409C-BE32-E72D297353CC}">
                <c16:uniqueId val="{0000000D-9D37-4E99-BB34-F77977AA29EB}"/>
              </c:ext>
            </c:extLst>
          </c:dPt>
          <c:dPt>
            <c:idx val="7"/>
            <c:invertIfNegative val="0"/>
            <c:bubble3D val="0"/>
            <c:spPr>
              <a:solidFill>
                <a:srgbClr val="0070C0"/>
              </a:solidFill>
              <a:ln w="9525">
                <a:solidFill>
                  <a:schemeClr val="tx1"/>
                </a:solidFill>
              </a:ln>
              <a:effectLst/>
            </c:spPr>
            <c:extLst>
              <c:ext xmlns:c16="http://schemas.microsoft.com/office/drawing/2014/chart" uri="{C3380CC4-5D6E-409C-BE32-E72D297353CC}">
                <c16:uniqueId val="{0000000F-9D37-4E99-BB34-F77977AA29EB}"/>
              </c:ext>
            </c:extLst>
          </c:dPt>
          <c:dPt>
            <c:idx val="8"/>
            <c:invertIfNegative val="0"/>
            <c:bubble3D val="0"/>
            <c:spPr>
              <a:solidFill>
                <a:srgbClr val="0070C0"/>
              </a:solidFill>
              <a:ln w="9525">
                <a:solidFill>
                  <a:schemeClr val="tx1"/>
                </a:solidFill>
              </a:ln>
              <a:effectLst/>
            </c:spPr>
            <c:extLst>
              <c:ext xmlns:c16="http://schemas.microsoft.com/office/drawing/2014/chart" uri="{C3380CC4-5D6E-409C-BE32-E72D297353CC}">
                <c16:uniqueId val="{00000011-9D37-4E99-BB34-F77977AA29EB}"/>
              </c:ext>
            </c:extLst>
          </c:dPt>
          <c:dLbls>
            <c:spPr>
              <a:noFill/>
              <a:ln w="25400">
                <a:noFill/>
              </a:ln>
            </c:spPr>
            <c:txPr>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満足度別目標設定!$C$6:$K$6</c:f>
              <c:numCache>
                <c:formatCode>0%</c:formatCode>
                <c:ptCount val="9"/>
                <c:pt idx="0">
                  <c:v>0.3577981651376147</c:v>
                </c:pt>
                <c:pt idx="1">
                  <c:v>0.28440366972477066</c:v>
                </c:pt>
                <c:pt idx="2">
                  <c:v>0.10091743119266056</c:v>
                </c:pt>
                <c:pt idx="3">
                  <c:v>7.3394495412844041E-2</c:v>
                </c:pt>
                <c:pt idx="4">
                  <c:v>6.4220183486238536E-2</c:v>
                </c:pt>
                <c:pt idx="5">
                  <c:v>9.1743119266055051E-3</c:v>
                </c:pt>
                <c:pt idx="6">
                  <c:v>3.669724770642202E-2</c:v>
                </c:pt>
                <c:pt idx="7">
                  <c:v>2.7522935779816515E-2</c:v>
                </c:pt>
                <c:pt idx="8">
                  <c:v>4.5871559633027525E-2</c:v>
                </c:pt>
              </c:numCache>
            </c:numRef>
          </c:val>
          <c:extLst>
            <c:ext xmlns:c15="http://schemas.microsoft.com/office/drawing/2012/chart" uri="{02D57815-91ED-43cb-92C2-25804820EDAC}">
              <c15:filteredSeriesTitle>
                <c15:tx>
                  <c:strRef>
                    <c:extLst>
                      <c:ext uri="{02D57815-91ED-43cb-92C2-25804820EDAC}">
                        <c15:formulaRef>
                          <c15:sqref>満足度別目標設定!$B$6</c15:sqref>
                        </c15:formulaRef>
                      </c:ext>
                    </c:extLst>
                    <c:strCache>
                      <c:ptCount val="1"/>
                      <c:pt idx="0">
                        <c:v>R5目標設定/R1実績</c:v>
                      </c:pt>
                    </c:strCache>
                  </c:strRef>
                </c15:tx>
              </c15:filteredSeriesTitle>
            </c:ext>
            <c:ext xmlns:c15="http://schemas.microsoft.com/office/drawing/2012/chart" uri="{02D57815-91ED-43cb-92C2-25804820EDAC}">
              <c15:filteredCategoryTitle>
                <c15:cat>
                  <c:strRef>
                    <c:extLst>
                      <c:ext uri="{02D57815-91ED-43cb-92C2-25804820EDAC}">
                        <c15:formulaRef>
                          <c15:sqref>満足度別目標設定!$C$3:$K$3</c15:sqref>
                        </c15:formulaRef>
                      </c:ext>
                    </c:extLst>
                    <c:strCache>
                      <c:ptCount val="9"/>
                      <c:pt idx="0">
                        <c:v>100%未満</c:v>
                      </c:pt>
                      <c:pt idx="1">
                        <c:v>100%以上
110%未満</c:v>
                      </c:pt>
                      <c:pt idx="2">
                        <c:v>110%以上
120%未満</c:v>
                      </c:pt>
                      <c:pt idx="3">
                        <c:v>120%以上
130%未満</c:v>
                      </c:pt>
                      <c:pt idx="4">
                        <c:v>130%以上
140%未満</c:v>
                      </c:pt>
                      <c:pt idx="5">
                        <c:v>140%以上
150%未満</c:v>
                      </c:pt>
                      <c:pt idx="6">
                        <c:v>150%以上
200%未満</c:v>
                      </c:pt>
                      <c:pt idx="7">
                        <c:v>200%以上
300%未満</c:v>
                      </c:pt>
                      <c:pt idx="8">
                        <c:v>300%以上</c:v>
                      </c:pt>
                    </c:strCache>
                  </c:strRef>
                </c15:cat>
              </c15:filteredCategoryTitle>
            </c:ext>
            <c:ext xmlns:c16="http://schemas.microsoft.com/office/drawing/2014/chart" uri="{C3380CC4-5D6E-409C-BE32-E72D297353CC}">
              <c16:uniqueId val="{00000012-9D37-4E99-BB34-F77977AA29EB}"/>
            </c:ext>
          </c:extLst>
        </c:ser>
        <c:ser>
          <c:idx val="1"/>
          <c:order val="1"/>
          <c:spPr>
            <a:solidFill>
              <a:srgbClr val="FF0000"/>
            </a:solidFill>
            <a:ln w="9525">
              <a:solidFill>
                <a:sysClr val="windowText" lastClr="000000"/>
              </a:solidFill>
            </a:ln>
          </c:spPr>
          <c:invertIfNegative val="0"/>
          <c:dPt>
            <c:idx val="0"/>
            <c:invertIfNegative val="0"/>
            <c:bubble3D val="0"/>
            <c:spPr>
              <a:solidFill>
                <a:srgbClr val="FF0000"/>
              </a:solidFill>
              <a:ln w="9525">
                <a:solidFill>
                  <a:sysClr val="windowText" lastClr="000000"/>
                </a:solidFill>
              </a:ln>
              <a:effectLst/>
            </c:spPr>
            <c:extLst>
              <c:ext xmlns:c16="http://schemas.microsoft.com/office/drawing/2014/chart" uri="{C3380CC4-5D6E-409C-BE32-E72D297353CC}">
                <c16:uniqueId val="{00000014-9D37-4E99-BB34-F77977AA29EB}"/>
              </c:ext>
            </c:extLst>
          </c:dPt>
          <c:dPt>
            <c:idx val="1"/>
            <c:invertIfNegative val="0"/>
            <c:bubble3D val="0"/>
            <c:spPr>
              <a:solidFill>
                <a:srgbClr val="FF0000"/>
              </a:solidFill>
              <a:ln w="9525">
                <a:solidFill>
                  <a:sysClr val="windowText" lastClr="000000"/>
                </a:solidFill>
              </a:ln>
              <a:effectLst/>
            </c:spPr>
            <c:extLst>
              <c:ext xmlns:c16="http://schemas.microsoft.com/office/drawing/2014/chart" uri="{C3380CC4-5D6E-409C-BE32-E72D297353CC}">
                <c16:uniqueId val="{00000016-9D37-4E99-BB34-F77977AA29EB}"/>
              </c:ext>
            </c:extLst>
          </c:dPt>
          <c:dPt>
            <c:idx val="2"/>
            <c:invertIfNegative val="0"/>
            <c:bubble3D val="0"/>
            <c:spPr>
              <a:solidFill>
                <a:srgbClr val="FF0000"/>
              </a:solidFill>
              <a:ln w="9525">
                <a:solidFill>
                  <a:sysClr val="windowText" lastClr="000000"/>
                </a:solidFill>
              </a:ln>
              <a:effectLst/>
            </c:spPr>
            <c:extLst>
              <c:ext xmlns:c16="http://schemas.microsoft.com/office/drawing/2014/chart" uri="{C3380CC4-5D6E-409C-BE32-E72D297353CC}">
                <c16:uniqueId val="{00000018-9D37-4E99-BB34-F77977AA29EB}"/>
              </c:ext>
            </c:extLst>
          </c:dPt>
          <c:dPt>
            <c:idx val="3"/>
            <c:invertIfNegative val="0"/>
            <c:bubble3D val="0"/>
            <c:spPr>
              <a:solidFill>
                <a:srgbClr val="FF0000"/>
              </a:solidFill>
              <a:ln w="9525">
                <a:solidFill>
                  <a:sysClr val="windowText" lastClr="000000"/>
                </a:solidFill>
              </a:ln>
              <a:effectLst/>
            </c:spPr>
            <c:extLst>
              <c:ext xmlns:c16="http://schemas.microsoft.com/office/drawing/2014/chart" uri="{C3380CC4-5D6E-409C-BE32-E72D297353CC}">
                <c16:uniqueId val="{0000001A-9D37-4E99-BB34-F77977AA29EB}"/>
              </c:ext>
            </c:extLst>
          </c:dPt>
          <c:dPt>
            <c:idx val="4"/>
            <c:invertIfNegative val="0"/>
            <c:bubble3D val="0"/>
            <c:spPr>
              <a:solidFill>
                <a:srgbClr val="FF0000"/>
              </a:solidFill>
              <a:ln w="9525">
                <a:solidFill>
                  <a:sysClr val="windowText" lastClr="000000"/>
                </a:solidFill>
              </a:ln>
              <a:effectLst/>
            </c:spPr>
            <c:extLst>
              <c:ext xmlns:c16="http://schemas.microsoft.com/office/drawing/2014/chart" uri="{C3380CC4-5D6E-409C-BE32-E72D297353CC}">
                <c16:uniqueId val="{0000001C-9D37-4E99-BB34-F77977AA29EB}"/>
              </c:ext>
            </c:extLst>
          </c:dPt>
          <c:dPt>
            <c:idx val="5"/>
            <c:invertIfNegative val="0"/>
            <c:bubble3D val="0"/>
            <c:spPr>
              <a:solidFill>
                <a:srgbClr val="FF0000"/>
              </a:solidFill>
              <a:ln w="9525">
                <a:solidFill>
                  <a:sysClr val="windowText" lastClr="000000"/>
                </a:solidFill>
              </a:ln>
              <a:effectLst/>
            </c:spPr>
            <c:extLst>
              <c:ext xmlns:c16="http://schemas.microsoft.com/office/drawing/2014/chart" uri="{C3380CC4-5D6E-409C-BE32-E72D297353CC}">
                <c16:uniqueId val="{0000001E-9D37-4E99-BB34-F77977AA29EB}"/>
              </c:ext>
            </c:extLst>
          </c:dPt>
          <c:dPt>
            <c:idx val="6"/>
            <c:invertIfNegative val="0"/>
            <c:bubble3D val="0"/>
            <c:spPr>
              <a:solidFill>
                <a:srgbClr val="FF0000"/>
              </a:solidFill>
              <a:ln w="9525">
                <a:solidFill>
                  <a:sysClr val="windowText" lastClr="000000"/>
                </a:solidFill>
              </a:ln>
              <a:effectLst/>
            </c:spPr>
            <c:extLst>
              <c:ext xmlns:c16="http://schemas.microsoft.com/office/drawing/2014/chart" uri="{C3380CC4-5D6E-409C-BE32-E72D297353CC}">
                <c16:uniqueId val="{00000020-9D37-4E99-BB34-F77977AA29EB}"/>
              </c:ext>
            </c:extLst>
          </c:dPt>
          <c:dPt>
            <c:idx val="7"/>
            <c:invertIfNegative val="0"/>
            <c:bubble3D val="0"/>
            <c:spPr>
              <a:solidFill>
                <a:srgbClr val="FF0000"/>
              </a:solidFill>
              <a:ln w="9525">
                <a:solidFill>
                  <a:sysClr val="windowText" lastClr="000000"/>
                </a:solidFill>
              </a:ln>
              <a:effectLst/>
            </c:spPr>
            <c:extLst>
              <c:ext xmlns:c16="http://schemas.microsoft.com/office/drawing/2014/chart" uri="{C3380CC4-5D6E-409C-BE32-E72D297353CC}">
                <c16:uniqueId val="{00000022-9D37-4E99-BB34-F77977AA29EB}"/>
              </c:ext>
            </c:extLst>
          </c:dPt>
          <c:dPt>
            <c:idx val="8"/>
            <c:invertIfNegative val="0"/>
            <c:bubble3D val="0"/>
            <c:spPr>
              <a:solidFill>
                <a:srgbClr val="FF0000"/>
              </a:solidFill>
              <a:ln w="9525">
                <a:solidFill>
                  <a:sysClr val="windowText" lastClr="000000"/>
                </a:solidFill>
              </a:ln>
              <a:effectLst/>
            </c:spPr>
            <c:extLst>
              <c:ext xmlns:c16="http://schemas.microsoft.com/office/drawing/2014/chart" uri="{C3380CC4-5D6E-409C-BE32-E72D297353CC}">
                <c16:uniqueId val="{00000024-9D37-4E99-BB34-F77977AA29EB}"/>
              </c:ext>
            </c:extLst>
          </c:dPt>
          <c:dLbls>
            <c:spPr>
              <a:noFill/>
              <a:ln w="25400">
                <a:noFill/>
              </a:ln>
            </c:spPr>
            <c:txPr>
              <a:bodyPr wrap="square" lIns="38100" tIns="19050" rIns="38100" bIns="19050" anchor="ctr">
                <a:spAutoFit/>
              </a:bodyPr>
              <a:lstStyle/>
              <a:p>
                <a:pPr>
                  <a:defRPr>
                    <a:latin typeface="Meiryo UI" panose="020B0604030504040204" pitchFamily="50" charset="-128"/>
                    <a:ea typeface="Meiryo UI" panose="020B0604030504040204" pitchFamily="50" charset="-128"/>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満足度別目標設定!$C$7:$K$7</c:f>
              <c:numCache>
                <c:formatCode>0%</c:formatCode>
                <c:ptCount val="9"/>
                <c:pt idx="0">
                  <c:v>0.41284403669724773</c:v>
                </c:pt>
                <c:pt idx="1">
                  <c:v>0.24770642201834864</c:v>
                </c:pt>
                <c:pt idx="2">
                  <c:v>0.10091743119266056</c:v>
                </c:pt>
                <c:pt idx="3">
                  <c:v>4.5871559633027525E-2</c:v>
                </c:pt>
                <c:pt idx="4">
                  <c:v>8.2568807339449546E-2</c:v>
                </c:pt>
                <c:pt idx="5">
                  <c:v>1.834862385321101E-2</c:v>
                </c:pt>
                <c:pt idx="6">
                  <c:v>7.3394495412844041E-2</c:v>
                </c:pt>
                <c:pt idx="7">
                  <c:v>1.834862385321101E-2</c:v>
                </c:pt>
                <c:pt idx="8">
                  <c:v>0</c:v>
                </c:pt>
              </c:numCache>
            </c:numRef>
          </c:val>
          <c:extLst>
            <c:ext xmlns:c15="http://schemas.microsoft.com/office/drawing/2012/chart" uri="{02D57815-91ED-43cb-92C2-25804820EDAC}">
              <c15:filteredSeriesTitle>
                <c15:tx>
                  <c:strRef>
                    <c:extLst>
                      <c:ext uri="{02D57815-91ED-43cb-92C2-25804820EDAC}">
                        <c15:formulaRef>
                          <c15:sqref>満足度別目標設定!$B$7</c15:sqref>
                        </c15:formulaRef>
                      </c:ext>
                    </c:extLst>
                    <c:strCache>
                      <c:ptCount val="1"/>
                      <c:pt idx="0">
                        <c:v>R1目標設定/H30実績</c:v>
                      </c:pt>
                    </c:strCache>
                  </c:strRef>
                </c15:tx>
              </c15:filteredSeriesTitle>
            </c:ext>
            <c:ext xmlns:c15="http://schemas.microsoft.com/office/drawing/2012/chart" uri="{02D57815-91ED-43cb-92C2-25804820EDAC}">
              <c15:filteredCategoryTitle>
                <c15:cat>
                  <c:strRef>
                    <c:extLst>
                      <c:ext uri="{02D57815-91ED-43cb-92C2-25804820EDAC}">
                        <c15:formulaRef>
                          <c15:sqref>満足度別目標設定!$C$3:$K$3</c15:sqref>
                        </c15:formulaRef>
                      </c:ext>
                    </c:extLst>
                    <c:strCache>
                      <c:ptCount val="9"/>
                      <c:pt idx="0">
                        <c:v>100%未満</c:v>
                      </c:pt>
                      <c:pt idx="1">
                        <c:v>100%以上
110%未満</c:v>
                      </c:pt>
                      <c:pt idx="2">
                        <c:v>110%以上
120%未満</c:v>
                      </c:pt>
                      <c:pt idx="3">
                        <c:v>120%以上
130%未満</c:v>
                      </c:pt>
                      <c:pt idx="4">
                        <c:v>130%以上
140%未満</c:v>
                      </c:pt>
                      <c:pt idx="5">
                        <c:v>140%以上
150%未満</c:v>
                      </c:pt>
                      <c:pt idx="6">
                        <c:v>150%以上
200%未満</c:v>
                      </c:pt>
                      <c:pt idx="7">
                        <c:v>200%以上
300%未満</c:v>
                      </c:pt>
                      <c:pt idx="8">
                        <c:v>300%以上</c:v>
                      </c:pt>
                    </c:strCache>
                  </c:strRef>
                </c15:cat>
              </c15:filteredCategoryTitle>
            </c:ext>
            <c:ext xmlns:c16="http://schemas.microsoft.com/office/drawing/2014/chart" uri="{C3380CC4-5D6E-409C-BE32-E72D297353CC}">
              <c16:uniqueId val="{00000025-9D37-4E99-BB34-F77977AA29EB}"/>
            </c:ext>
          </c:extLst>
        </c:ser>
        <c:dLbls>
          <c:showLegendKey val="0"/>
          <c:showVal val="0"/>
          <c:showCatName val="0"/>
          <c:showSerName val="0"/>
          <c:showPercent val="0"/>
          <c:showBubbleSize val="0"/>
        </c:dLbls>
        <c:gapWidth val="100"/>
        <c:axId val="822886319"/>
        <c:axId val="1"/>
      </c:barChart>
      <c:catAx>
        <c:axId val="822886319"/>
        <c:scaling>
          <c:orientation val="minMax"/>
        </c:scaling>
        <c:delete val="0"/>
        <c:axPos val="b"/>
        <c:numFmt formatCode="General" sourceLinked="1"/>
        <c:majorTickMark val="none"/>
        <c:minorTickMark val="none"/>
        <c:tickLblPos val="nextTo"/>
        <c:txPr>
          <a:bodyPr/>
          <a:lstStyle/>
          <a:p>
            <a:pPr>
              <a:defRPr sz="1000">
                <a:solidFill>
                  <a:schemeClr val="tx1"/>
                </a:solidFill>
                <a:latin typeface="Meiryo UI" panose="020B0604030504040204" pitchFamily="50" charset="-128"/>
                <a:ea typeface="Meiryo UI" panose="020B0604030504040204" pitchFamily="50" charset="-128"/>
              </a:defRPr>
            </a:pPr>
            <a:endParaRPr lang="ja-JP"/>
          </a:p>
        </c:txPr>
        <c:crossAx val="1"/>
        <c:crosses val="autoZero"/>
        <c:auto val="1"/>
        <c:lblAlgn val="ctr"/>
        <c:lblOffset val="100"/>
        <c:noMultiLvlLbl val="0"/>
      </c:catAx>
      <c:valAx>
        <c:axId val="1"/>
        <c:scaling>
          <c:orientation val="minMax"/>
        </c:scaling>
        <c:delete val="0"/>
        <c:axPos val="l"/>
        <c:majorGridlines>
          <c:spPr>
            <a:ln>
              <a:solidFill>
                <a:schemeClr val="tx1"/>
              </a:solidFill>
            </a:ln>
          </c:spPr>
        </c:majorGridlines>
        <c:numFmt formatCode="0%" sourceLinked="1"/>
        <c:majorTickMark val="none"/>
        <c:minorTickMark val="none"/>
        <c:tickLblPos val="nextTo"/>
        <c:spPr>
          <a:ln w="9525">
            <a:noFill/>
          </a:ln>
        </c:spPr>
        <c:txPr>
          <a:bodyPr/>
          <a:lstStyle/>
          <a:p>
            <a:pPr>
              <a:defRPr>
                <a:solidFill>
                  <a:schemeClr val="tx1"/>
                </a:solidFill>
                <a:latin typeface="Meiryo UI" panose="020B0604030504040204" pitchFamily="50" charset="-128"/>
                <a:ea typeface="Meiryo UI" panose="020B0604030504040204" pitchFamily="50" charset="-128"/>
              </a:defRPr>
            </a:pPr>
            <a:endParaRPr lang="ja-JP"/>
          </a:p>
        </c:txPr>
        <c:crossAx val="822886319"/>
        <c:crosses val="autoZero"/>
        <c:crossBetween val="between"/>
      </c:valAx>
      <c:spPr>
        <a:noFill/>
        <a:ln w="25400">
          <a:noFill/>
        </a:ln>
      </c:spPr>
    </c:plotArea>
    <c:legend>
      <c:legendPos val="b"/>
      <c:overlay val="0"/>
      <c:spPr>
        <a:noFill/>
        <a:ln w="25400">
          <a:noFill/>
        </a:ln>
      </c:spPr>
      <c:txPr>
        <a:bodyPr rot="0" spcFirstLastPara="1" vertOverflow="ellipsis" vert="horz" wrap="square" anchor="ctr" anchorCtr="1"/>
        <a:lstStyle/>
        <a:p>
          <a:pPr>
            <a:defRPr sz="105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solidFill>
      <a:schemeClr val="bg1"/>
    </a:solidFill>
    <a:ln w="9525" cap="flat" cmpd="sng" algn="ctr">
      <a:solidFill>
        <a:srgbClr val="0070C0"/>
      </a:solidFill>
      <a:round/>
    </a:ln>
    <a:effectLst/>
  </c:spPr>
  <c:txPr>
    <a:bodyPr/>
    <a:lstStyle/>
    <a:p>
      <a:pPr>
        <a:defRPr/>
      </a:pPr>
      <a:endParaRPr lang="ja-JP"/>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0.35327</cdr:x>
      <cdr:y>0.60391</cdr:y>
    </cdr:from>
    <cdr:to>
      <cdr:x>0.40931</cdr:x>
      <cdr:y>0.65569</cdr:y>
    </cdr:to>
    <cdr:sp macro="" textlink="">
      <cdr:nvSpPr>
        <cdr:cNvPr id="2" name="テキスト ボックス 1"/>
        <cdr:cNvSpPr txBox="1"/>
      </cdr:nvSpPr>
      <cdr:spPr>
        <a:xfrm xmlns:a="http://schemas.openxmlformats.org/drawingml/2006/main">
          <a:off x="4079631" y="2519400"/>
          <a:ext cx="647114" cy="216000"/>
        </a:xfrm>
        <a:prstGeom xmlns:a="http://schemas.openxmlformats.org/drawingml/2006/main" prst="rect">
          <a:avLst/>
        </a:prstGeom>
        <a:solidFill xmlns:a="http://schemas.openxmlformats.org/drawingml/2006/main">
          <a:srgbClr val="0070C0"/>
        </a:solidFill>
        <a:ln xmlns:a="http://schemas.openxmlformats.org/drawingml/2006/main">
          <a:solidFill>
            <a:schemeClr val="bg1"/>
          </a:solidFill>
        </a:ln>
      </cdr:spPr>
      <cdr:txBody>
        <a:bodyPr xmlns:a="http://schemas.openxmlformats.org/drawingml/2006/main" vertOverflow="clip" wrap="square" rtlCol="0"/>
        <a:lstStyle xmlns:a="http://schemas.openxmlformats.org/drawingml/2006/main"/>
        <a:p xmlns:a="http://schemas.openxmlformats.org/drawingml/2006/main">
          <a:r>
            <a:rPr lang="ja-JP" altLang="en-US" sz="1100" dirty="0">
              <a:solidFill>
                <a:schemeClr val="bg1"/>
              </a:solidFill>
            </a:rPr>
            <a:t>中央値</a:t>
          </a:r>
        </a:p>
      </cdr:txBody>
    </cdr:sp>
  </cdr:relSizeAnchor>
</c:userShapes>
</file>

<file path=ppt/drawings/drawing2.xml><?xml version="1.0" encoding="utf-8"?>
<c:userShapes xmlns:c="http://schemas.openxmlformats.org/drawingml/2006/chart">
  <cdr:relSizeAnchor xmlns:cdr="http://schemas.openxmlformats.org/drawingml/2006/chartDrawing">
    <cdr:from>
      <cdr:x>0.81218</cdr:x>
      <cdr:y>0.05866</cdr:y>
    </cdr:from>
    <cdr:to>
      <cdr:x>0.93213</cdr:x>
      <cdr:y>0.11187</cdr:y>
    </cdr:to>
    <cdr:sp macro="" textlink="">
      <cdr:nvSpPr>
        <cdr:cNvPr id="2" name="テキスト ボックス 1"/>
        <cdr:cNvSpPr txBox="1"/>
      </cdr:nvSpPr>
      <cdr:spPr>
        <a:xfrm xmlns:a="http://schemas.openxmlformats.org/drawingml/2006/main">
          <a:off x="4970530" y="255502"/>
          <a:ext cx="734095" cy="2318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dirty="0">
              <a:solidFill>
                <a:schemeClr val="tx1"/>
              </a:solidFill>
              <a:latin typeface="Meiryo UI" panose="020B0604030504040204" pitchFamily="50" charset="-128"/>
              <a:ea typeface="Meiryo UI" panose="020B0604030504040204" pitchFamily="50" charset="-128"/>
            </a:rPr>
            <a:t>N=477</a:t>
          </a:r>
          <a:endParaRPr lang="ja-JP" alt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0.80388</cdr:x>
      <cdr:y>0.04699</cdr:y>
    </cdr:from>
    <cdr:to>
      <cdr:x>0.92383</cdr:x>
      <cdr:y>0.10021</cdr:y>
    </cdr:to>
    <cdr:sp macro="" textlink="">
      <cdr:nvSpPr>
        <cdr:cNvPr id="2" name="テキスト ボックス 1"/>
        <cdr:cNvSpPr txBox="1"/>
      </cdr:nvSpPr>
      <cdr:spPr>
        <a:xfrm xmlns:a="http://schemas.openxmlformats.org/drawingml/2006/main">
          <a:off x="4919730" y="204702"/>
          <a:ext cx="734095" cy="2318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dirty="0">
              <a:solidFill>
                <a:schemeClr val="tx1"/>
              </a:solidFill>
              <a:latin typeface="Meiryo UI" panose="020B0604030504040204" pitchFamily="50" charset="-128"/>
              <a:ea typeface="Meiryo UI" panose="020B0604030504040204" pitchFamily="50" charset="-128"/>
            </a:rPr>
            <a:t>N=477</a:t>
          </a:r>
          <a:endParaRPr lang="ja-JP" altLang="en-US"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0.81218</cdr:x>
      <cdr:y>0.05866</cdr:y>
    </cdr:from>
    <cdr:to>
      <cdr:x>0.93213</cdr:x>
      <cdr:y>0.11187</cdr:y>
    </cdr:to>
    <cdr:sp macro="" textlink="">
      <cdr:nvSpPr>
        <cdr:cNvPr id="2" name="テキスト ボックス 1"/>
        <cdr:cNvSpPr txBox="1"/>
      </cdr:nvSpPr>
      <cdr:spPr>
        <a:xfrm xmlns:a="http://schemas.openxmlformats.org/drawingml/2006/main">
          <a:off x="4970530" y="255502"/>
          <a:ext cx="734095" cy="2318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dirty="0">
              <a:solidFill>
                <a:schemeClr val="tx1"/>
              </a:solidFill>
              <a:latin typeface="Meiryo UI" panose="020B0604030504040204" pitchFamily="50" charset="-128"/>
              <a:ea typeface="Meiryo UI" panose="020B0604030504040204" pitchFamily="50" charset="-128"/>
            </a:rPr>
            <a:t>N=477</a:t>
          </a:r>
          <a:endParaRPr lang="ja-JP" altLang="en-US" sz="1100" dirty="0"/>
        </a:p>
      </cdr:txBody>
    </cdr:sp>
  </cdr:relSizeAnchor>
</c:userShapes>
</file>

<file path=ppt/drawings/drawing5.xml><?xml version="1.0" encoding="utf-8"?>
<c:userShapes xmlns:c="http://schemas.openxmlformats.org/drawingml/2006/chart">
  <cdr:relSizeAnchor xmlns:cdr="http://schemas.openxmlformats.org/drawingml/2006/chartDrawing">
    <cdr:from>
      <cdr:x>0.81218</cdr:x>
      <cdr:y>0.05866</cdr:y>
    </cdr:from>
    <cdr:to>
      <cdr:x>0.93213</cdr:x>
      <cdr:y>0.11187</cdr:y>
    </cdr:to>
    <cdr:sp macro="" textlink="">
      <cdr:nvSpPr>
        <cdr:cNvPr id="2" name="テキスト ボックス 1"/>
        <cdr:cNvSpPr txBox="1"/>
      </cdr:nvSpPr>
      <cdr:spPr>
        <a:xfrm xmlns:a="http://schemas.openxmlformats.org/drawingml/2006/main">
          <a:off x="4970530" y="255502"/>
          <a:ext cx="734095" cy="2318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dirty="0">
              <a:solidFill>
                <a:schemeClr val="tx1"/>
              </a:solidFill>
              <a:latin typeface="Meiryo UI" panose="020B0604030504040204" pitchFamily="50" charset="-128"/>
              <a:ea typeface="Meiryo UI" panose="020B0604030504040204" pitchFamily="50" charset="-128"/>
            </a:rPr>
            <a:t>N=477</a:t>
          </a:r>
          <a:endParaRPr lang="ja-JP" altLang="en-US" sz="1100" dirty="0"/>
        </a:p>
      </cdr:txBody>
    </cdr:sp>
  </cdr:relSizeAnchor>
</c:userShapes>
</file>

<file path=ppt/drawings/drawing6.xml><?xml version="1.0" encoding="utf-8"?>
<c:userShapes xmlns:c="http://schemas.openxmlformats.org/drawingml/2006/chart">
  <cdr:relSizeAnchor xmlns:cdr="http://schemas.openxmlformats.org/drawingml/2006/chartDrawing">
    <cdr:from>
      <cdr:x>0.8841</cdr:x>
      <cdr:y>0.02414</cdr:y>
    </cdr:from>
    <cdr:to>
      <cdr:x>0.94431</cdr:x>
      <cdr:y>0.0763</cdr:y>
    </cdr:to>
    <cdr:sp macro="" textlink="">
      <cdr:nvSpPr>
        <cdr:cNvPr id="2" name="テキスト ボックス 1"/>
        <cdr:cNvSpPr txBox="1"/>
      </cdr:nvSpPr>
      <cdr:spPr>
        <a:xfrm xmlns:a="http://schemas.openxmlformats.org/drawingml/2006/main">
          <a:off x="10778902" y="107295"/>
          <a:ext cx="734095" cy="2318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dirty="0">
              <a:solidFill>
                <a:schemeClr val="tx1"/>
              </a:solidFill>
              <a:latin typeface="Meiryo UI" panose="020B0604030504040204" pitchFamily="50" charset="-128"/>
              <a:ea typeface="Meiryo UI" panose="020B0604030504040204" pitchFamily="50" charset="-128"/>
            </a:rPr>
            <a:t>N=477</a:t>
          </a:r>
          <a:endParaRPr lang="ja-JP" altLang="en-US" sz="1100" dirty="0"/>
        </a:p>
      </cdr:txBody>
    </cdr:sp>
  </cdr:relSizeAnchor>
</c:userShapes>
</file>

<file path=ppt/drawings/drawing7.xml><?xml version="1.0" encoding="utf-8"?>
<c:userShapes xmlns:c="http://schemas.openxmlformats.org/drawingml/2006/chart">
  <cdr:relSizeAnchor xmlns:cdr="http://schemas.openxmlformats.org/drawingml/2006/chartDrawing">
    <cdr:from>
      <cdr:x>0.7601</cdr:x>
      <cdr:y>0.12564</cdr:y>
    </cdr:from>
    <cdr:to>
      <cdr:x>1</cdr:x>
      <cdr:y>0.17886</cdr:y>
    </cdr:to>
    <cdr:sp macro="" textlink="">
      <cdr:nvSpPr>
        <cdr:cNvPr id="2" name="テキスト ボックス 1"/>
        <cdr:cNvSpPr txBox="1"/>
      </cdr:nvSpPr>
      <cdr:spPr>
        <a:xfrm xmlns:a="http://schemas.openxmlformats.org/drawingml/2006/main">
          <a:off x="2325905" y="547280"/>
          <a:ext cx="734095" cy="2318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dirty="0">
              <a:solidFill>
                <a:schemeClr val="tx1"/>
              </a:solidFill>
              <a:latin typeface="Meiryo UI" panose="020B0604030504040204" pitchFamily="50" charset="-128"/>
              <a:ea typeface="Meiryo UI" panose="020B0604030504040204" pitchFamily="50" charset="-128"/>
            </a:rPr>
            <a:t>N=109</a:t>
          </a:r>
          <a:endParaRPr lang="ja-JP" altLang="en-US" sz="1100" dirty="0"/>
        </a:p>
      </cdr:txBody>
    </cdr:sp>
  </cdr:relSizeAnchor>
</c:userShapes>
</file>

<file path=ppt/drawings/drawing8.xml><?xml version="1.0" encoding="utf-8"?>
<c:userShapes xmlns:c="http://schemas.openxmlformats.org/drawingml/2006/chart">
  <cdr:relSizeAnchor xmlns:cdr="http://schemas.openxmlformats.org/drawingml/2006/chartDrawing">
    <cdr:from>
      <cdr:x>0.7601</cdr:x>
      <cdr:y>0.13638</cdr:y>
    </cdr:from>
    <cdr:to>
      <cdr:x>1</cdr:x>
      <cdr:y>0.1896</cdr:y>
    </cdr:to>
    <cdr:sp macro="" textlink="">
      <cdr:nvSpPr>
        <cdr:cNvPr id="2" name="テキスト ボックス 1"/>
        <cdr:cNvSpPr txBox="1"/>
      </cdr:nvSpPr>
      <cdr:spPr>
        <a:xfrm xmlns:a="http://schemas.openxmlformats.org/drawingml/2006/main">
          <a:off x="2325905" y="594075"/>
          <a:ext cx="734095" cy="2318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dirty="0">
              <a:solidFill>
                <a:schemeClr val="tx1"/>
              </a:solidFill>
              <a:latin typeface="Meiryo UI" panose="020B0604030504040204" pitchFamily="50" charset="-128"/>
              <a:ea typeface="Meiryo UI" panose="020B0604030504040204" pitchFamily="50" charset="-128"/>
            </a:rPr>
            <a:t>N=224</a:t>
          </a:r>
          <a:endParaRPr lang="ja-JP" altLang="en-US" sz="1100" dirty="0"/>
        </a:p>
      </cdr:txBody>
    </cdr:sp>
  </cdr:relSizeAnchor>
</c:userShapes>
</file>

<file path=ppt/drawings/drawing9.xml><?xml version="1.0" encoding="utf-8"?>
<c:userShapes xmlns:c="http://schemas.openxmlformats.org/drawingml/2006/chart">
  <cdr:relSizeAnchor xmlns:cdr="http://schemas.openxmlformats.org/drawingml/2006/chartDrawing">
    <cdr:from>
      <cdr:x>0.84763</cdr:x>
      <cdr:y>0.0439</cdr:y>
    </cdr:from>
    <cdr:to>
      <cdr:x>0.97122</cdr:x>
      <cdr:y>0.09712</cdr:y>
    </cdr:to>
    <cdr:sp macro="" textlink="">
      <cdr:nvSpPr>
        <cdr:cNvPr id="2" name="テキスト ボックス 1"/>
        <cdr:cNvSpPr txBox="1"/>
      </cdr:nvSpPr>
      <cdr:spPr>
        <a:xfrm xmlns:a="http://schemas.openxmlformats.org/drawingml/2006/main">
          <a:off x="5034924" y="191224"/>
          <a:ext cx="734095" cy="2318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dirty="0">
              <a:solidFill>
                <a:schemeClr val="tx1"/>
              </a:solidFill>
              <a:latin typeface="Meiryo UI" panose="020B0604030504040204" pitchFamily="50" charset="-128"/>
              <a:ea typeface="Meiryo UI" panose="020B0604030504040204" pitchFamily="50" charset="-128"/>
            </a:rPr>
            <a:t>N=477</a:t>
          </a:r>
          <a:endParaRPr lang="ja-JP" alt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892890E6-AC9B-4A73-8DFF-A10D309C93D2}" type="datetimeFigureOut">
              <a:rPr kumimoji="1" lang="ja-JP" altLang="en-US" smtClean="0"/>
              <a:t>2024/2/21</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4ED41AB1-DDFE-438A-8420-6F4F58C85BAB}" type="slidenum">
              <a:rPr kumimoji="1" lang="ja-JP" altLang="en-US" smtClean="0"/>
              <a:t>‹#›</a:t>
            </a:fld>
            <a:endParaRPr kumimoji="1" lang="ja-JP" altLang="en-US"/>
          </a:p>
        </p:txBody>
      </p:sp>
    </p:spTree>
    <p:extLst>
      <p:ext uri="{BB962C8B-B14F-4D97-AF65-F5344CB8AC3E}">
        <p14:creationId xmlns:p14="http://schemas.microsoft.com/office/powerpoint/2010/main" val="44175473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F2CC029-8CAF-46AD-9693-A5A33C55FB76}" type="datetimeFigureOut">
              <a:rPr kumimoji="1" lang="ja-JP" altLang="en-US" smtClean="0"/>
              <a:t>2024/2/21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0B90DFF-2327-4A71-8B67-9668A02A1B14}" type="slidenum">
              <a:rPr kumimoji="1" lang="ja-JP" altLang="en-US" smtClean="0"/>
              <a:t>‹#›</a:t>
            </a:fld>
            <a:endParaRPr kumimoji="1" lang="ja-JP" altLang="en-US"/>
          </a:p>
        </p:txBody>
      </p:sp>
    </p:spTree>
    <p:extLst>
      <p:ext uri="{BB962C8B-B14F-4D97-AF65-F5344CB8AC3E}">
        <p14:creationId xmlns:p14="http://schemas.microsoft.com/office/powerpoint/2010/main" val="560957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F2CC029-8CAF-46AD-9693-A5A33C55FB76}" type="datetimeFigureOut">
              <a:rPr kumimoji="1" lang="ja-JP" altLang="en-US" smtClean="0"/>
              <a:t>2024/2/21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0B90DFF-2327-4A71-8B67-9668A02A1B14}" type="slidenum">
              <a:rPr kumimoji="1" lang="ja-JP" altLang="en-US" smtClean="0"/>
              <a:t>‹#›</a:t>
            </a:fld>
            <a:endParaRPr kumimoji="1" lang="ja-JP" altLang="en-US"/>
          </a:p>
        </p:txBody>
      </p:sp>
    </p:spTree>
    <p:extLst>
      <p:ext uri="{BB962C8B-B14F-4D97-AF65-F5344CB8AC3E}">
        <p14:creationId xmlns:p14="http://schemas.microsoft.com/office/powerpoint/2010/main" val="2433608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F2CC029-8CAF-46AD-9693-A5A33C55FB76}" type="datetimeFigureOut">
              <a:rPr kumimoji="1" lang="ja-JP" altLang="en-US" smtClean="0"/>
              <a:t>2024/2/21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0B90DFF-2327-4A71-8B67-9668A02A1B14}" type="slidenum">
              <a:rPr kumimoji="1" lang="ja-JP" altLang="en-US" smtClean="0"/>
              <a:t>‹#›</a:t>
            </a:fld>
            <a:endParaRPr kumimoji="1" lang="ja-JP" altLang="en-US"/>
          </a:p>
        </p:txBody>
      </p:sp>
    </p:spTree>
    <p:extLst>
      <p:ext uri="{BB962C8B-B14F-4D97-AF65-F5344CB8AC3E}">
        <p14:creationId xmlns:p14="http://schemas.microsoft.com/office/powerpoint/2010/main" val="2310680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F2CC029-8CAF-46AD-9693-A5A33C55FB76}" type="datetimeFigureOut">
              <a:rPr kumimoji="1" lang="ja-JP" altLang="en-US" smtClean="0"/>
              <a:t>2024/2/21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0B90DFF-2327-4A71-8B67-9668A02A1B14}" type="slidenum">
              <a:rPr kumimoji="1" lang="ja-JP" altLang="en-US" smtClean="0"/>
              <a:t>‹#›</a:t>
            </a:fld>
            <a:endParaRPr kumimoji="1" lang="ja-JP" altLang="en-US"/>
          </a:p>
        </p:txBody>
      </p:sp>
    </p:spTree>
    <p:extLst>
      <p:ext uri="{BB962C8B-B14F-4D97-AF65-F5344CB8AC3E}">
        <p14:creationId xmlns:p14="http://schemas.microsoft.com/office/powerpoint/2010/main" val="33026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F2CC029-8CAF-46AD-9693-A5A33C55FB76}" type="datetimeFigureOut">
              <a:rPr kumimoji="1" lang="ja-JP" altLang="en-US" smtClean="0"/>
              <a:t>2024/2/21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0B90DFF-2327-4A71-8B67-9668A02A1B14}" type="slidenum">
              <a:rPr kumimoji="1" lang="ja-JP" altLang="en-US" smtClean="0"/>
              <a:t>‹#›</a:t>
            </a:fld>
            <a:endParaRPr kumimoji="1" lang="ja-JP" altLang="en-US"/>
          </a:p>
        </p:txBody>
      </p:sp>
    </p:spTree>
    <p:extLst>
      <p:ext uri="{BB962C8B-B14F-4D97-AF65-F5344CB8AC3E}">
        <p14:creationId xmlns:p14="http://schemas.microsoft.com/office/powerpoint/2010/main" val="2613782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F2CC029-8CAF-46AD-9693-A5A33C55FB76}" type="datetimeFigureOut">
              <a:rPr kumimoji="1" lang="ja-JP" altLang="en-US" smtClean="0"/>
              <a:t>2024/2/21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0B90DFF-2327-4A71-8B67-9668A02A1B14}" type="slidenum">
              <a:rPr kumimoji="1" lang="ja-JP" altLang="en-US" smtClean="0"/>
              <a:t>‹#›</a:t>
            </a:fld>
            <a:endParaRPr kumimoji="1" lang="ja-JP" altLang="en-US"/>
          </a:p>
        </p:txBody>
      </p:sp>
    </p:spTree>
    <p:extLst>
      <p:ext uri="{BB962C8B-B14F-4D97-AF65-F5344CB8AC3E}">
        <p14:creationId xmlns:p14="http://schemas.microsoft.com/office/powerpoint/2010/main" val="3795618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DF2CC029-8CAF-46AD-9693-A5A33C55FB76}" type="datetimeFigureOut">
              <a:rPr kumimoji="1" lang="ja-JP" altLang="en-US" smtClean="0"/>
              <a:t>2024/2/21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0B90DFF-2327-4A71-8B67-9668A02A1B14}" type="slidenum">
              <a:rPr kumimoji="1" lang="ja-JP" altLang="en-US" smtClean="0"/>
              <a:t>‹#›</a:t>
            </a:fld>
            <a:endParaRPr kumimoji="1" lang="ja-JP" altLang="en-US"/>
          </a:p>
        </p:txBody>
      </p:sp>
    </p:spTree>
    <p:extLst>
      <p:ext uri="{BB962C8B-B14F-4D97-AF65-F5344CB8AC3E}">
        <p14:creationId xmlns:p14="http://schemas.microsoft.com/office/powerpoint/2010/main" val="3155034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DF2CC029-8CAF-46AD-9693-A5A33C55FB76}" type="datetimeFigureOut">
              <a:rPr kumimoji="1" lang="ja-JP" altLang="en-US" smtClean="0"/>
              <a:t>2024/2/21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0B90DFF-2327-4A71-8B67-9668A02A1B14}" type="slidenum">
              <a:rPr kumimoji="1" lang="ja-JP" altLang="en-US" smtClean="0"/>
              <a:t>‹#›</a:t>
            </a:fld>
            <a:endParaRPr kumimoji="1" lang="ja-JP" altLang="en-US"/>
          </a:p>
        </p:txBody>
      </p:sp>
    </p:spTree>
    <p:extLst>
      <p:ext uri="{BB962C8B-B14F-4D97-AF65-F5344CB8AC3E}">
        <p14:creationId xmlns:p14="http://schemas.microsoft.com/office/powerpoint/2010/main" val="694383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F2CC029-8CAF-46AD-9693-A5A33C55FB76}" type="datetimeFigureOut">
              <a:rPr kumimoji="1" lang="ja-JP" altLang="en-US" smtClean="0"/>
              <a:t>2024/2/21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0B90DFF-2327-4A71-8B67-9668A02A1B14}" type="slidenum">
              <a:rPr kumimoji="1" lang="ja-JP" altLang="en-US" smtClean="0"/>
              <a:t>‹#›</a:t>
            </a:fld>
            <a:endParaRPr kumimoji="1" lang="ja-JP" altLang="en-US"/>
          </a:p>
        </p:txBody>
      </p:sp>
    </p:spTree>
    <p:extLst>
      <p:ext uri="{BB962C8B-B14F-4D97-AF65-F5344CB8AC3E}">
        <p14:creationId xmlns:p14="http://schemas.microsoft.com/office/powerpoint/2010/main" val="939871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F2CC029-8CAF-46AD-9693-A5A33C55FB76}" type="datetimeFigureOut">
              <a:rPr kumimoji="1" lang="ja-JP" altLang="en-US" smtClean="0"/>
              <a:t>2024/2/21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0B90DFF-2327-4A71-8B67-9668A02A1B14}" type="slidenum">
              <a:rPr kumimoji="1" lang="ja-JP" altLang="en-US" smtClean="0"/>
              <a:t>‹#›</a:t>
            </a:fld>
            <a:endParaRPr kumimoji="1" lang="ja-JP" altLang="en-US"/>
          </a:p>
        </p:txBody>
      </p:sp>
    </p:spTree>
    <p:extLst>
      <p:ext uri="{BB962C8B-B14F-4D97-AF65-F5344CB8AC3E}">
        <p14:creationId xmlns:p14="http://schemas.microsoft.com/office/powerpoint/2010/main" val="4137681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F2CC029-8CAF-46AD-9693-A5A33C55FB76}" type="datetimeFigureOut">
              <a:rPr kumimoji="1" lang="ja-JP" altLang="en-US" smtClean="0"/>
              <a:t>2024/2/21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0B90DFF-2327-4A71-8B67-9668A02A1B14}" type="slidenum">
              <a:rPr kumimoji="1" lang="ja-JP" altLang="en-US" smtClean="0"/>
              <a:t>‹#›</a:t>
            </a:fld>
            <a:endParaRPr kumimoji="1" lang="ja-JP" altLang="en-US"/>
          </a:p>
        </p:txBody>
      </p:sp>
    </p:spTree>
    <p:extLst>
      <p:ext uri="{BB962C8B-B14F-4D97-AF65-F5344CB8AC3E}">
        <p14:creationId xmlns:p14="http://schemas.microsoft.com/office/powerpoint/2010/main" val="3532438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2CC029-8CAF-46AD-9693-A5A33C55FB76}" type="datetimeFigureOut">
              <a:rPr kumimoji="1" lang="ja-JP" altLang="en-US" smtClean="0"/>
              <a:t>2024/2/21</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B90DFF-2327-4A71-8B67-9668A02A1B14}" type="slidenum">
              <a:rPr kumimoji="1" lang="ja-JP" altLang="en-US" smtClean="0"/>
              <a:t>‹#›</a:t>
            </a:fld>
            <a:endParaRPr kumimoji="1" lang="ja-JP" altLang="en-US"/>
          </a:p>
        </p:txBody>
      </p:sp>
    </p:spTree>
    <p:extLst>
      <p:ext uri="{BB962C8B-B14F-4D97-AF65-F5344CB8AC3E}">
        <p14:creationId xmlns:p14="http://schemas.microsoft.com/office/powerpoint/2010/main" val="19826765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1162843"/>
            <a:ext cx="10515600" cy="1325563"/>
          </a:xfrm>
        </p:spPr>
        <p:txBody>
          <a:bodyPr/>
          <a:lstStyle/>
          <a:p>
            <a:pPr algn="ct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新たな工賃目標（素案）について</a:t>
            </a:r>
            <a:endParaRPr kumimoji="1" lang="ja-JP" altLang="en-US" dirty="0"/>
          </a:p>
        </p:txBody>
      </p:sp>
      <p:sp>
        <p:nvSpPr>
          <p:cNvPr id="3" name="コンテンツ プレースホルダー 2"/>
          <p:cNvSpPr>
            <a:spLocks noGrp="1"/>
          </p:cNvSpPr>
          <p:nvPr>
            <p:ph idx="1"/>
          </p:nvPr>
        </p:nvSpPr>
        <p:spPr>
          <a:xfrm>
            <a:off x="1108720" y="2769760"/>
            <a:ext cx="10013730" cy="620554"/>
          </a:xfrm>
        </p:spPr>
        <p:txBody>
          <a:bodyPr anchor="ctr">
            <a:normAutofit fontScale="85000" lnSpcReduction="10000"/>
          </a:bodyPr>
          <a:lstStyle/>
          <a:p>
            <a:pPr marL="0" indent="0" algn="ctr">
              <a:buNone/>
            </a:pPr>
            <a:r>
              <a:rPr kumimoji="1" lang="ja-JP" altLang="en-US" dirty="0"/>
              <a:t>工賃実績調査による就労支援継続支援</a:t>
            </a:r>
            <a:r>
              <a:rPr kumimoji="1" lang="en-US" altLang="ja-JP" dirty="0"/>
              <a:t>B</a:t>
            </a:r>
            <a:r>
              <a:rPr kumimoji="1" lang="ja-JP" altLang="en-US" dirty="0"/>
              <a:t>型事業所の工賃目標設定の現状</a:t>
            </a:r>
          </a:p>
        </p:txBody>
      </p:sp>
      <p:sp>
        <p:nvSpPr>
          <p:cNvPr id="5" name="正方形/長方形 4"/>
          <p:cNvSpPr/>
          <p:nvPr/>
        </p:nvSpPr>
        <p:spPr>
          <a:xfrm>
            <a:off x="1041009" y="4970015"/>
            <a:ext cx="10114671" cy="460639"/>
          </a:xfrm>
          <a:prstGeom prst="rect">
            <a:avLst/>
          </a:prstGeom>
        </p:spPr>
        <p:txBody>
          <a:bodyPr wrap="square">
            <a:spAutoFit/>
          </a:bodyPr>
          <a:lstStyle/>
          <a:p>
            <a:pPr algn="ctr">
              <a:lnSpc>
                <a:spcPts val="3300"/>
              </a:lnSpc>
            </a:pP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令和</a:t>
            </a:r>
            <a:r>
              <a:rPr lang="en-US" altLang="ja-JP"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　</a:t>
            </a:r>
            <a:r>
              <a:rPr lang="ja-JP" altLang="en-US" sz="20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大阪府福祉部障がい</a:t>
            </a: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福祉室　自立支援課</a:t>
            </a:r>
            <a:endParaRPr lang="en-US" altLang="ja-JP"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10178510" y="708337"/>
            <a:ext cx="977170" cy="369332"/>
          </a:xfrm>
          <a:prstGeom prst="rect">
            <a:avLst/>
          </a:prstGeom>
          <a:noFill/>
          <a:ln>
            <a:solidFill>
              <a:schemeClr val="tx1"/>
            </a:solidFill>
          </a:ln>
        </p:spPr>
        <p:txBody>
          <a:bodyPr wrap="square" rtlCol="0">
            <a:spAutoFit/>
          </a:bodyPr>
          <a:lstStyle/>
          <a:p>
            <a:r>
              <a:rPr lang="ja-JP" altLang="en-US" dirty="0"/>
              <a:t>資料２</a:t>
            </a:r>
            <a:endParaRPr kumimoji="1" lang="ja-JP" altLang="en-US" dirty="0"/>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8510" y="5074459"/>
            <a:ext cx="1594927" cy="1594927"/>
          </a:xfrm>
          <a:prstGeom prst="rect">
            <a:avLst/>
          </a:prstGeom>
        </p:spPr>
      </p:pic>
    </p:spTree>
    <p:extLst>
      <p:ext uri="{BB962C8B-B14F-4D97-AF65-F5344CB8AC3E}">
        <p14:creationId xmlns:p14="http://schemas.microsoft.com/office/powerpoint/2010/main" val="4072713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199028" y="66843"/>
            <a:ext cx="11992972" cy="461665"/>
            <a:chOff x="199028" y="66843"/>
            <a:chExt cx="11992972" cy="461665"/>
          </a:xfrm>
        </p:grpSpPr>
        <p:cxnSp>
          <p:nvCxnSpPr>
            <p:cNvPr id="5" name="直線コネクタ 4"/>
            <p:cNvCxnSpPr/>
            <p:nvPr/>
          </p:nvCxnSpPr>
          <p:spPr>
            <a:xfrm>
              <a:off x="199028" y="483153"/>
              <a:ext cx="11992972" cy="37347"/>
            </a:xfrm>
            <a:prstGeom prst="line">
              <a:avLst/>
            </a:prstGeom>
            <a:noFill/>
            <a:ln w="38100" cap="flat" cmpd="sng" algn="ctr">
              <a:solidFill>
                <a:srgbClr val="4F81BD"/>
              </a:solidFill>
              <a:prstDash val="solid"/>
            </a:ln>
            <a:effectLst>
              <a:outerShdw blurRad="40000" dist="23000" dir="5400000" rotWithShape="0">
                <a:srgbClr val="000000">
                  <a:alpha val="35000"/>
                </a:srgbClr>
              </a:outerShdw>
            </a:effectLst>
          </p:spPr>
        </p:cxnSp>
        <p:sp>
          <p:nvSpPr>
            <p:cNvPr id="6" name="正方形/長方形 5"/>
            <p:cNvSpPr/>
            <p:nvPr/>
          </p:nvSpPr>
          <p:spPr>
            <a:xfrm>
              <a:off x="199028" y="66843"/>
              <a:ext cx="7596429" cy="461665"/>
            </a:xfrm>
            <a:prstGeom prst="rect">
              <a:avLst/>
            </a:prstGeom>
          </p:spPr>
          <p:txBody>
            <a:bodyPr wrap="square">
              <a:spAutoFit/>
            </a:bodyPr>
            <a:lstStyle/>
            <a:p>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具体的な目標工賃額設定について（案）</a:t>
              </a:r>
            </a:p>
          </p:txBody>
        </p:sp>
      </p:grpSp>
      <p:sp>
        <p:nvSpPr>
          <p:cNvPr id="9" name="正方形/長方形 8"/>
          <p:cNvSpPr/>
          <p:nvPr/>
        </p:nvSpPr>
        <p:spPr>
          <a:xfrm>
            <a:off x="199028" y="776217"/>
            <a:ext cx="11603865" cy="3739485"/>
          </a:xfrm>
          <a:prstGeom prst="rect">
            <a:avLst/>
          </a:prstGeom>
          <a:ln>
            <a:solidFill>
              <a:schemeClr val="accent1"/>
            </a:solidFill>
          </a:ln>
        </p:spPr>
        <p:txBody>
          <a:bodyPr wrap="square">
            <a:spAutoFit/>
          </a:bodyPr>
          <a:lstStyle/>
          <a:p>
            <a:pPr marL="285750" indent="-285750" algn="just">
              <a:lnSpc>
                <a:spcPts val="1800"/>
              </a:lnSpc>
              <a:spcAft>
                <a:spcPts val="0"/>
              </a:spcAft>
              <a:buFont typeface="Wingdings" panose="05000000000000000000" pitchFamily="2" charset="2"/>
              <a:buChar char="u"/>
            </a:pPr>
            <a:endParaRPr lang="en-US" altLang="ja-JP" kern="100" dirty="0">
              <a:latin typeface="Meiryo UI" panose="020B0604030504040204" pitchFamily="50" charset="-128"/>
              <a:ea typeface="Meiryo UI" panose="020B0604030504040204" pitchFamily="50" charset="-128"/>
              <a:cs typeface="Times New Roman" panose="02020603050405020304" pitchFamily="18" charset="0"/>
            </a:endParaRPr>
          </a:p>
          <a:p>
            <a:pPr marL="285750" indent="-285750" algn="just">
              <a:lnSpc>
                <a:spcPts val="1800"/>
              </a:lnSpc>
              <a:spcAft>
                <a:spcPts val="0"/>
              </a:spcAft>
              <a:buFont typeface="Wingdings" panose="05000000000000000000" pitchFamily="2" charset="2"/>
              <a:buChar char="u"/>
            </a:pP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金額での目標を設定する場合、平均月額工賃が</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20,000</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円以上、または前年度比</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1,000</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円以上で、満足とする事業所の割合が増加していく。ただし、</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10,000</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円未満が</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4</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割以上を占める府の現状では、</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20,000</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円を超える目標は現実的ではないのではないか。また、増加額</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1,000</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円以上を目標とした場合には、</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1,000</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円の意味が、事業所の平均工賃により大きく異なることになる。</a:t>
            </a:r>
            <a:endParaRPr lang="en-US" altLang="ja-JP" kern="100" dirty="0">
              <a:latin typeface="Meiryo UI" panose="020B0604030504040204" pitchFamily="50" charset="-128"/>
              <a:ea typeface="Meiryo UI" panose="020B0604030504040204" pitchFamily="50" charset="-128"/>
              <a:cs typeface="Times New Roman" panose="02020603050405020304" pitchFamily="18" charset="0"/>
            </a:endParaRPr>
          </a:p>
          <a:p>
            <a:pPr marL="285750" indent="-285750" algn="just">
              <a:spcAft>
                <a:spcPts val="0"/>
              </a:spcAft>
              <a:buFont typeface="Wingdings" panose="05000000000000000000" pitchFamily="2" charset="2"/>
              <a:buChar char="u"/>
            </a:pP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実績額について、評価できない（わからない・どちらでもない）とする約</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3</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割の事業所は、目標設定の意図が十分理解できていないのではないか。そのために、非現実的な目標設定となってている事業所も多いのではないか。</a:t>
            </a:r>
            <a:endParaRPr lang="en-US" altLang="ja-JP" kern="100" dirty="0">
              <a:latin typeface="Meiryo UI" panose="020B0604030504040204" pitchFamily="50" charset="-128"/>
              <a:ea typeface="Meiryo UI" panose="020B0604030504040204" pitchFamily="50" charset="-128"/>
              <a:cs typeface="Times New Roman" panose="02020603050405020304" pitchFamily="18" charset="0"/>
            </a:endParaRPr>
          </a:p>
          <a:p>
            <a:pPr marL="285750" indent="-285750" algn="just">
              <a:spcAft>
                <a:spcPts val="0"/>
              </a:spcAft>
              <a:buFont typeface="Wingdings" panose="05000000000000000000" pitchFamily="2" charset="2"/>
              <a:buChar char="u"/>
            </a:pP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あるいは、評価できないのではなく、社会参加や生きがいづく</a:t>
            </a:r>
            <a:r>
              <a:rPr lang="ja-JP" altLang="en-US" kern="100" dirty="0" err="1">
                <a:latin typeface="Meiryo UI" panose="020B0604030504040204" pitchFamily="50" charset="-128"/>
                <a:ea typeface="Meiryo UI" panose="020B0604030504040204" pitchFamily="50" charset="-128"/>
                <a:cs typeface="Times New Roman" panose="02020603050405020304" pitchFamily="18" charset="0"/>
              </a:rPr>
              <a:t>りのための</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日中活動の場として運営しているため、あえて、実績額について、自己評価しないことも考えられるのではないか。</a:t>
            </a:r>
            <a:endParaRPr lang="en-US" altLang="ja-JP" kern="100" dirty="0">
              <a:latin typeface="Meiryo UI" panose="020B0604030504040204" pitchFamily="50" charset="-128"/>
              <a:ea typeface="Meiryo UI" panose="020B0604030504040204" pitchFamily="50" charset="-128"/>
              <a:cs typeface="Times New Roman" panose="02020603050405020304" pitchFamily="18" charset="0"/>
            </a:endParaRPr>
          </a:p>
          <a:p>
            <a:pPr marL="285750" indent="-285750" algn="just">
              <a:spcAft>
                <a:spcPts val="0"/>
              </a:spcAft>
              <a:buFont typeface="Wingdings" panose="05000000000000000000" pitchFamily="2" charset="2"/>
              <a:buChar char="u"/>
            </a:pP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前年度実績比で目標を設定する場合、事業所の満足と目標達成の双方を踏まえると、前年度と同等あるいは、やや低い割合での目標設定となり、工賃向上計画のインセンティブが機能しないことになる（目標達成のみを優先した場合も同様）。</a:t>
            </a:r>
            <a:endParaRPr lang="en-US" altLang="ja-JP" kern="100" dirty="0">
              <a:latin typeface="Meiryo UI" panose="020B0604030504040204" pitchFamily="50" charset="-128"/>
              <a:ea typeface="Meiryo UI" panose="020B0604030504040204" pitchFamily="50" charset="-128"/>
              <a:cs typeface="Times New Roman" panose="02020603050405020304" pitchFamily="18" charset="0"/>
            </a:endParaRPr>
          </a:p>
          <a:p>
            <a:pPr marL="285750" indent="-285750" algn="just">
              <a:spcAft>
                <a:spcPts val="0"/>
              </a:spcAft>
              <a:buFont typeface="Wingdings" panose="05000000000000000000" pitchFamily="2" charset="2"/>
              <a:buChar char="u"/>
            </a:pP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一方で、前年比</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120</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％以上の高い目標設定をした場合には、目標達成に苦戦する傾向がみられ、未達成→満足度が低い→高い目標設の悪循環を繰り返す可能性が高くなるのではないか。</a:t>
            </a:r>
            <a:endParaRPr lang="en-US" altLang="ja-JP" kern="100" dirty="0">
              <a:latin typeface="Meiryo UI" panose="020B0604030504040204" pitchFamily="50" charset="-128"/>
              <a:ea typeface="Meiryo UI" panose="020B0604030504040204" pitchFamily="50" charset="-128"/>
              <a:cs typeface="Times New Roman" panose="02020603050405020304" pitchFamily="18" charset="0"/>
            </a:endParaRPr>
          </a:p>
          <a:p>
            <a:pPr marL="285750" indent="-285750" algn="just">
              <a:spcAft>
                <a:spcPts val="0"/>
              </a:spcAft>
              <a:buFont typeface="Wingdings" panose="05000000000000000000" pitchFamily="2" charset="2"/>
              <a:buChar char="u"/>
            </a:pP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実績に満足している事業所が次の目標として設定している、前年度実績比を次期計画の目標設定のベースにしてはどうか。</a:t>
            </a:r>
            <a:endParaRPr lang="en-US" altLang="ja-JP"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 name="右矢印 10"/>
          <p:cNvSpPr/>
          <p:nvPr/>
        </p:nvSpPr>
        <p:spPr>
          <a:xfrm>
            <a:off x="196950" y="618976"/>
            <a:ext cx="4896000" cy="324000"/>
          </a:xfrm>
          <a:prstGeom prst="rightArrow">
            <a:avLst>
              <a:gd name="adj1" fmla="val 100000"/>
              <a:gd name="adj2" fmla="val 1241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工賃実績調査から</a:t>
            </a:r>
          </a:p>
        </p:txBody>
      </p:sp>
      <p:sp>
        <p:nvSpPr>
          <p:cNvPr id="12" name="正方形/長方形 11"/>
          <p:cNvSpPr/>
          <p:nvPr/>
        </p:nvSpPr>
        <p:spPr>
          <a:xfrm>
            <a:off x="199028" y="4753171"/>
            <a:ext cx="11603865" cy="2123658"/>
          </a:xfrm>
          <a:prstGeom prst="rect">
            <a:avLst/>
          </a:prstGeom>
          <a:ln>
            <a:solidFill>
              <a:schemeClr val="accent1"/>
            </a:solidFill>
          </a:ln>
        </p:spPr>
        <p:txBody>
          <a:bodyPr wrap="square">
            <a:spAutoFit/>
          </a:bodyPr>
          <a:lstStyle/>
          <a:p>
            <a:pPr marL="285750" indent="-285750" algn="just">
              <a:lnSpc>
                <a:spcPts val="1800"/>
              </a:lnSpc>
              <a:spcAft>
                <a:spcPts val="0"/>
              </a:spcAft>
              <a:buFont typeface="Wingdings" panose="05000000000000000000" pitchFamily="2" charset="2"/>
              <a:buChar char="u"/>
            </a:pPr>
            <a:endParaRPr lang="en-US" altLang="ja-JP" kern="100" dirty="0">
              <a:latin typeface="Meiryo UI" panose="020B0604030504040204" pitchFamily="50" charset="-128"/>
              <a:ea typeface="Meiryo UI" panose="020B0604030504040204" pitchFamily="50" charset="-128"/>
              <a:cs typeface="Times New Roman" panose="02020603050405020304" pitchFamily="18" charset="0"/>
            </a:endParaRPr>
          </a:p>
          <a:p>
            <a:pPr marL="285750" indent="-285750" algn="just">
              <a:lnSpc>
                <a:spcPts val="1800"/>
              </a:lnSpc>
              <a:spcAft>
                <a:spcPts val="0"/>
              </a:spcAft>
              <a:buFont typeface="Wingdings" panose="05000000000000000000" pitchFamily="2" charset="2"/>
              <a:buChar char="u"/>
            </a:pP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R1</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実績に満足している事業所が設定した目標の対前年度比平均は</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108</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％。府の直近の対前年度伸び率が</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105.7</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％、全国平均が</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101.6%</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であることから、高い目標せっていであるが、達成が困難な</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110</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％までに収まっているため過剰な目標設定ではないといえる。</a:t>
            </a:r>
            <a:endParaRPr lang="en-US" altLang="ja-JP" kern="100" dirty="0">
              <a:latin typeface="Meiryo UI" panose="020B0604030504040204" pitchFamily="50" charset="-128"/>
              <a:ea typeface="Meiryo UI" panose="020B0604030504040204" pitchFamily="50" charset="-128"/>
              <a:cs typeface="Times New Roman" panose="02020603050405020304" pitchFamily="18" charset="0"/>
            </a:endParaRPr>
          </a:p>
          <a:p>
            <a:pPr marL="285750" indent="-285750" algn="just">
              <a:spcAft>
                <a:spcPts val="0"/>
              </a:spcAft>
              <a:buFont typeface="Wingdings" panose="05000000000000000000" pitchFamily="2" charset="2"/>
              <a:buChar char="u"/>
            </a:pP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その場合、次期計画</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1</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年目となる</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R3</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年度は、</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R2</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年度推計値</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13,224</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円</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×108%</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14,200</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円</a:t>
            </a:r>
            <a:endParaRPr lang="en-US" altLang="ja-JP" kern="100" dirty="0">
              <a:latin typeface="Meiryo UI" panose="020B0604030504040204" pitchFamily="50" charset="-128"/>
              <a:ea typeface="Meiryo UI" panose="020B0604030504040204" pitchFamily="50" charset="-128"/>
              <a:cs typeface="Times New Roman" panose="02020603050405020304" pitchFamily="18" charset="0"/>
            </a:endParaRPr>
          </a:p>
          <a:p>
            <a:pPr marL="285750" indent="-285750" algn="just">
              <a:spcAft>
                <a:spcPts val="0"/>
              </a:spcAft>
              <a:buFont typeface="Wingdings" panose="05000000000000000000" pitchFamily="2" charset="2"/>
              <a:buChar char="u"/>
            </a:pP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様々な役割を担う事業所が大阪府の工賃計画目標を意識できるよう、額の区分ごとに目標額を計画内で提示</a:t>
            </a:r>
            <a:endParaRPr lang="en-US" altLang="ja-JP" kern="100" dirty="0">
              <a:latin typeface="Meiryo UI" panose="020B0604030504040204" pitchFamily="50" charset="-128"/>
              <a:ea typeface="Meiryo UI" panose="020B0604030504040204" pitchFamily="50" charset="-128"/>
              <a:cs typeface="Times New Roman" panose="02020603050405020304" pitchFamily="18" charset="0"/>
            </a:endParaRPr>
          </a:p>
          <a:p>
            <a:pPr marL="285750" indent="-285750" algn="just">
              <a:spcAft>
                <a:spcPts val="0"/>
              </a:spcAft>
              <a:buFont typeface="Wingdings" panose="05000000000000000000" pitchFamily="2" charset="2"/>
              <a:buChar char="u"/>
            </a:pP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併せて、目標達成事業所を</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8</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割（現在約</a:t>
            </a:r>
            <a:r>
              <a:rPr lang="en-US" altLang="ja-JP" kern="100" dirty="0">
                <a:latin typeface="Meiryo UI" panose="020B0604030504040204" pitchFamily="50" charset="-128"/>
                <a:ea typeface="Meiryo UI" panose="020B0604030504040204" pitchFamily="50" charset="-128"/>
                <a:cs typeface="Times New Roman" panose="02020603050405020304" pitchFamily="18" charset="0"/>
              </a:rPr>
              <a:t>5</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割）とするなど、目標を付加し、目標未達成の事業所や平均工賃より低い区分の事業所の支援を強化したい。</a:t>
            </a:r>
            <a:endParaRPr lang="en-US" altLang="ja-JP"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 name="右矢印 12"/>
          <p:cNvSpPr/>
          <p:nvPr/>
        </p:nvSpPr>
        <p:spPr>
          <a:xfrm>
            <a:off x="196950" y="4585918"/>
            <a:ext cx="4896000" cy="324000"/>
          </a:xfrm>
          <a:prstGeom prst="rightArrow">
            <a:avLst>
              <a:gd name="adj1" fmla="val 100000"/>
              <a:gd name="adj2" fmla="val 1241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latin typeface="Meiryo UI" panose="020B0604030504040204" pitchFamily="50" charset="-128"/>
                <a:ea typeface="Meiryo UI" panose="020B0604030504040204" pitchFamily="50" charset="-128"/>
              </a:rPr>
              <a:t>目標</a:t>
            </a:r>
            <a:r>
              <a:rPr kumimoji="1" lang="ja-JP" altLang="en-US" b="1" dirty="0">
                <a:latin typeface="Meiryo UI" panose="020B0604030504040204" pitchFamily="50" charset="-128"/>
                <a:ea typeface="Meiryo UI" panose="020B0604030504040204" pitchFamily="50" charset="-128"/>
              </a:rPr>
              <a:t>工賃額の考え方</a:t>
            </a:r>
          </a:p>
        </p:txBody>
      </p:sp>
      <p:sp>
        <p:nvSpPr>
          <p:cNvPr id="10" name="スライド番号プレースホルダー 1"/>
          <p:cNvSpPr>
            <a:spLocks noGrp="1"/>
          </p:cNvSpPr>
          <p:nvPr>
            <p:ph type="sldNum" sz="quarter" idx="12"/>
          </p:nvPr>
        </p:nvSpPr>
        <p:spPr>
          <a:xfrm>
            <a:off x="9280570" y="6452611"/>
            <a:ext cx="2743200" cy="365125"/>
          </a:xfrm>
        </p:spPr>
        <p:txBody>
          <a:bodyPr/>
          <a:lstStyle/>
          <a:p>
            <a:fld id="{00B90DFF-2327-4A71-8B67-9668A02A1B14}" type="slidenum">
              <a:rPr kumimoji="1" lang="ja-JP" altLang="en-US" sz="1800" smtClean="0"/>
              <a:t>10</a:t>
            </a:fld>
            <a:endParaRPr kumimoji="1" lang="ja-JP" altLang="en-US" sz="1800" dirty="0"/>
          </a:p>
        </p:txBody>
      </p:sp>
    </p:spTree>
    <p:extLst>
      <p:ext uri="{BB962C8B-B14F-4D97-AF65-F5344CB8AC3E}">
        <p14:creationId xmlns:p14="http://schemas.microsoft.com/office/powerpoint/2010/main" val="3751067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コンテンツ プレースホルダー 16"/>
          <p:cNvGraphicFramePr>
            <a:graphicFrameLocks noGrp="1"/>
          </p:cNvGraphicFramePr>
          <p:nvPr>
            <p:ph idx="1"/>
            <p:extLst>
              <p:ext uri="{D42A27DB-BD31-4B8C-83A1-F6EECF244321}">
                <p14:modId xmlns:p14="http://schemas.microsoft.com/office/powerpoint/2010/main" val="4132296390"/>
              </p:ext>
            </p:extLst>
          </p:nvPr>
        </p:nvGraphicFramePr>
        <p:xfrm>
          <a:off x="24000" y="675579"/>
          <a:ext cx="12168000" cy="5788800"/>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グループ化 4"/>
          <p:cNvGrpSpPr/>
          <p:nvPr/>
        </p:nvGrpSpPr>
        <p:grpSpPr>
          <a:xfrm>
            <a:off x="199028" y="66843"/>
            <a:ext cx="11992972" cy="492294"/>
            <a:chOff x="199028" y="66843"/>
            <a:chExt cx="11992972" cy="492294"/>
          </a:xfrm>
        </p:grpSpPr>
        <p:cxnSp>
          <p:nvCxnSpPr>
            <p:cNvPr id="6" name="直線コネクタ 5"/>
            <p:cNvCxnSpPr/>
            <p:nvPr/>
          </p:nvCxnSpPr>
          <p:spPr>
            <a:xfrm>
              <a:off x="199028" y="521790"/>
              <a:ext cx="11992972" cy="37347"/>
            </a:xfrm>
            <a:prstGeom prst="line">
              <a:avLst/>
            </a:prstGeom>
            <a:noFill/>
            <a:ln w="38100" cap="flat" cmpd="sng" algn="ctr">
              <a:solidFill>
                <a:srgbClr val="4F81BD"/>
              </a:solidFill>
              <a:prstDash val="solid"/>
            </a:ln>
            <a:effectLst>
              <a:outerShdw blurRad="40000" dist="23000" dir="5400000" rotWithShape="0">
                <a:srgbClr val="000000">
                  <a:alpha val="35000"/>
                </a:srgbClr>
              </a:outerShdw>
            </a:effectLst>
          </p:spPr>
        </p:cxnSp>
        <p:sp>
          <p:nvSpPr>
            <p:cNvPr id="7" name="正方形/長方形 6"/>
            <p:cNvSpPr/>
            <p:nvPr/>
          </p:nvSpPr>
          <p:spPr>
            <a:xfrm>
              <a:off x="199028" y="66843"/>
              <a:ext cx="7596429" cy="461665"/>
            </a:xfrm>
            <a:prstGeom prst="rect">
              <a:avLst/>
            </a:prstGeom>
          </p:spPr>
          <p:txBody>
            <a:bodyPr wrap="square">
              <a:spAutoFit/>
            </a:bodyPr>
            <a:lstStyle/>
            <a:p>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平均工賃月額の実績、計画目標及び将来推計</a:t>
              </a:r>
            </a:p>
          </p:txBody>
        </p:sp>
      </p:grpSp>
      <p:sp>
        <p:nvSpPr>
          <p:cNvPr id="9" name="線吹き出し 1 (枠付き) 8"/>
          <p:cNvSpPr/>
          <p:nvPr/>
        </p:nvSpPr>
        <p:spPr>
          <a:xfrm>
            <a:off x="4753293" y="1271219"/>
            <a:ext cx="1603717" cy="253219"/>
          </a:xfrm>
          <a:prstGeom prst="borderCallout1">
            <a:avLst>
              <a:gd name="adj1" fmla="val 91964"/>
              <a:gd name="adj2" fmla="val 100379"/>
              <a:gd name="adj3" fmla="val 198001"/>
              <a:gd name="adj4" fmla="val 360623"/>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dirty="0">
                <a:solidFill>
                  <a:schemeClr val="tx1"/>
                </a:solidFill>
              </a:rPr>
              <a:t>設定案；前年度</a:t>
            </a:r>
            <a:r>
              <a:rPr lang="en-US" altLang="ja-JP" dirty="0">
                <a:solidFill>
                  <a:schemeClr val="tx1"/>
                </a:solidFill>
              </a:rPr>
              <a:t>108%</a:t>
            </a:r>
            <a:endParaRPr lang="ja-JP" dirty="0">
              <a:solidFill>
                <a:schemeClr val="tx1"/>
              </a:solidFill>
            </a:endParaRPr>
          </a:p>
        </p:txBody>
      </p:sp>
      <p:sp>
        <p:nvSpPr>
          <p:cNvPr id="10" name="右中かっこ 9"/>
          <p:cNvSpPr/>
          <p:nvPr/>
        </p:nvSpPr>
        <p:spPr>
          <a:xfrm rot="4168289">
            <a:off x="10335635" y="1603094"/>
            <a:ext cx="407964" cy="3376092"/>
          </a:xfrm>
          <a:prstGeom prst="rightBrace">
            <a:avLst>
              <a:gd name="adj1" fmla="val 5101"/>
              <a:gd name="adj2" fmla="val 46638"/>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正方形/長方形 10"/>
          <p:cNvSpPr/>
          <p:nvPr/>
        </p:nvSpPr>
        <p:spPr>
          <a:xfrm>
            <a:off x="7355285" y="4812198"/>
            <a:ext cx="1816422" cy="2953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rPr>
              <a:t>過去</a:t>
            </a:r>
            <a:r>
              <a:rPr lang="en-US" altLang="ja-JP" sz="1000" dirty="0">
                <a:solidFill>
                  <a:schemeClr val="tx1"/>
                </a:solidFill>
              </a:rPr>
              <a:t>3</a:t>
            </a:r>
            <a:r>
              <a:rPr lang="ja-JP" altLang="en-US" sz="1000" dirty="0">
                <a:solidFill>
                  <a:schemeClr val="tx1"/>
                </a:solidFill>
              </a:rPr>
              <a:t>年伸び率平均；</a:t>
            </a:r>
            <a:r>
              <a:rPr lang="en-US" altLang="ja-JP" sz="1000" dirty="0">
                <a:solidFill>
                  <a:schemeClr val="tx1"/>
                </a:solidFill>
              </a:rPr>
              <a:t>104.2%</a:t>
            </a:r>
            <a:endParaRPr lang="ja-JP" altLang="en-US" sz="1000" dirty="0">
              <a:solidFill>
                <a:schemeClr val="tx1"/>
              </a:solidFill>
            </a:endParaRPr>
          </a:p>
        </p:txBody>
      </p:sp>
      <p:cxnSp>
        <p:nvCxnSpPr>
          <p:cNvPr id="12" name="直線コネクタ 11"/>
          <p:cNvCxnSpPr/>
          <p:nvPr/>
        </p:nvCxnSpPr>
        <p:spPr>
          <a:xfrm flipH="1">
            <a:off x="9398238" y="740978"/>
            <a:ext cx="0" cy="5400000"/>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H="1">
            <a:off x="6820263" y="723279"/>
            <a:ext cx="0" cy="5400000"/>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H="1">
            <a:off x="4251434" y="740978"/>
            <a:ext cx="0" cy="5400000"/>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sp>
        <p:nvSpPr>
          <p:cNvPr id="19" name="右中かっこ 18"/>
          <p:cNvSpPr/>
          <p:nvPr/>
        </p:nvSpPr>
        <p:spPr>
          <a:xfrm rot="15017724">
            <a:off x="10495180" y="780999"/>
            <a:ext cx="407964" cy="2440652"/>
          </a:xfrm>
          <a:prstGeom prst="rightBrace">
            <a:avLst>
              <a:gd name="adj1" fmla="val 15242"/>
              <a:gd name="adj2" fmla="val 45984"/>
            </a:avLst>
          </a:prstGeom>
          <a:noFill/>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21" name="直線コネクタ 20"/>
          <p:cNvCxnSpPr>
            <a:endCxn id="10" idx="1"/>
          </p:cNvCxnSpPr>
          <p:nvPr/>
        </p:nvCxnSpPr>
        <p:spPr>
          <a:xfrm flipV="1">
            <a:off x="9159766" y="3442366"/>
            <a:ext cx="1557678" cy="13503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スライド番号プレースホルダー 1"/>
          <p:cNvSpPr>
            <a:spLocks noGrp="1"/>
          </p:cNvSpPr>
          <p:nvPr>
            <p:ph type="sldNum" sz="quarter" idx="12"/>
          </p:nvPr>
        </p:nvSpPr>
        <p:spPr>
          <a:xfrm>
            <a:off x="9280570" y="6452611"/>
            <a:ext cx="2743200" cy="365125"/>
          </a:xfrm>
        </p:spPr>
        <p:txBody>
          <a:bodyPr/>
          <a:lstStyle/>
          <a:p>
            <a:fld id="{00B90DFF-2327-4A71-8B67-9668A02A1B14}" type="slidenum">
              <a:rPr kumimoji="1" lang="ja-JP" altLang="en-US" sz="1800" smtClean="0"/>
              <a:t>11</a:t>
            </a:fld>
            <a:endParaRPr kumimoji="1" lang="ja-JP" altLang="en-US" sz="1800"/>
          </a:p>
        </p:txBody>
      </p:sp>
    </p:spTree>
    <p:extLst>
      <p:ext uri="{BB962C8B-B14F-4D97-AF65-F5344CB8AC3E}">
        <p14:creationId xmlns:p14="http://schemas.microsoft.com/office/powerpoint/2010/main" val="3466187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99028" y="521790"/>
            <a:ext cx="11992972" cy="37347"/>
          </a:xfrm>
          <a:prstGeom prst="line">
            <a:avLst/>
          </a:prstGeom>
          <a:noFill/>
          <a:ln w="38100" cap="flat" cmpd="sng" algn="ctr">
            <a:solidFill>
              <a:srgbClr val="4F81BD"/>
            </a:solidFill>
            <a:prstDash val="solid"/>
          </a:ln>
          <a:effectLst>
            <a:outerShdw blurRad="40000" dist="23000" dir="5400000" rotWithShape="0">
              <a:srgbClr val="000000">
                <a:alpha val="35000"/>
              </a:srgbClr>
            </a:outerShdw>
          </a:effectLst>
        </p:spPr>
      </p:cxnSp>
      <p:sp>
        <p:nvSpPr>
          <p:cNvPr id="7" name="正方形/長方形 6"/>
          <p:cNvSpPr/>
          <p:nvPr/>
        </p:nvSpPr>
        <p:spPr>
          <a:xfrm>
            <a:off x="199028" y="66843"/>
            <a:ext cx="7596429" cy="461665"/>
          </a:xfrm>
          <a:prstGeom prst="rect">
            <a:avLst/>
          </a:prstGeom>
        </p:spPr>
        <p:txBody>
          <a:bodyPr wrap="square">
            <a:spAutoFit/>
          </a:bodyPr>
          <a:lstStyle/>
          <a:p>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目標設定と具体的方策の基本的な考え方</a:t>
            </a:r>
          </a:p>
        </p:txBody>
      </p:sp>
      <p:grpSp>
        <p:nvGrpSpPr>
          <p:cNvPr id="13" name="グループ化 12"/>
          <p:cNvGrpSpPr/>
          <p:nvPr/>
        </p:nvGrpSpPr>
        <p:grpSpPr>
          <a:xfrm>
            <a:off x="199028" y="699817"/>
            <a:ext cx="11603865" cy="2479633"/>
            <a:chOff x="210748" y="3966564"/>
            <a:chExt cx="11603865" cy="2479633"/>
          </a:xfrm>
        </p:grpSpPr>
        <p:sp>
          <p:nvSpPr>
            <p:cNvPr id="9" name="正方形/長方形 8"/>
            <p:cNvSpPr/>
            <p:nvPr/>
          </p:nvSpPr>
          <p:spPr>
            <a:xfrm>
              <a:off x="210748" y="4137873"/>
              <a:ext cx="11603865" cy="2308324"/>
            </a:xfrm>
            <a:prstGeom prst="rect">
              <a:avLst/>
            </a:prstGeom>
            <a:ln>
              <a:solidFill>
                <a:schemeClr val="accent1"/>
              </a:solidFill>
            </a:ln>
          </p:spPr>
          <p:txBody>
            <a:bodyPr wrap="square">
              <a:spAutoFit/>
            </a:bodyPr>
            <a:lstStyle/>
            <a:p>
              <a:pPr marL="285750" indent="-285750" algn="just">
                <a:spcAft>
                  <a:spcPts val="0"/>
                </a:spcAft>
                <a:buFont typeface="Wingdings" panose="05000000000000000000" pitchFamily="2" charset="2"/>
                <a:buChar char="u"/>
              </a:pPr>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marL="285750" indent="-285750" algn="just">
                <a:spcAft>
                  <a:spcPts val="0"/>
                </a:spcAft>
                <a:buFont typeface="Wingdings" panose="05000000000000000000" pitchFamily="2" charset="2"/>
                <a:buChar char="u"/>
              </a:pP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現行計画の目標工賃：大阪府内の各事業所が独自に設定する目標工賃の平均額。</a:t>
              </a:r>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marL="285750" indent="-285750" algn="just">
                <a:spcAft>
                  <a:spcPts val="0"/>
                </a:spcAft>
                <a:buFont typeface="Wingdings" panose="05000000000000000000" pitchFamily="2" charset="2"/>
                <a:buChar char="u"/>
              </a:pP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次期計画の目標工賃：より実態に即した目標設定で、各事業所も「頑張りを見せる」ことができるように、実態把握の結果を踏まえて、事業所を受注力や利用者のニーズ等でいくつかに分類して目標額を試算してはみてはどうか。</a:t>
              </a:r>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marL="285750" indent="-285750" algn="just">
                <a:spcAft>
                  <a:spcPts val="0"/>
                </a:spcAft>
                <a:buFont typeface="Wingdings" panose="05000000000000000000" pitchFamily="2" charset="2"/>
                <a:buChar char="u"/>
              </a:pP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そうすることにより、それぞれ分類された事業所の実態に応じた具体的方策を講じることができるのではないか。</a:t>
              </a:r>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　想定される事業所の分類</a:t>
              </a:r>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600" kern="100" dirty="0" err="1">
                  <a:latin typeface="Meiryo UI" panose="020B0604030504040204" pitchFamily="50" charset="-128"/>
                  <a:ea typeface="Meiryo UI" panose="020B0604030504040204" pitchFamily="50" charset="-128"/>
                  <a:cs typeface="Times New Roman" panose="02020603050405020304" pitchFamily="18" charset="0"/>
                </a:rPr>
                <a:t>障がい</a:t>
              </a: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特性や疾患により）少日数、短時間の利用者が多い事業所　　　</a:t>
              </a:r>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　　・請負単価の少額の事業所　　　　　　　　　　　　　　　　　　　　　　　　　　　　　</a:t>
              </a:r>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1600" kern="100" dirty="0">
                  <a:latin typeface="Meiryo UI" panose="020B0604030504040204" pitchFamily="50" charset="-128"/>
                  <a:ea typeface="Meiryo UI" panose="020B0604030504040204" pitchFamily="50" charset="-128"/>
                  <a:cs typeface="Times New Roman" panose="02020603050405020304" pitchFamily="18" charset="0"/>
                </a:rPr>
                <a:t>　　・全国水準の事業所　　　　　　　　　　　　　　　　　　　　　　　　　　　　　　　　　</a:t>
              </a:r>
              <a:endParaRPr lang="en-US" altLang="ja-JP" sz="16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 name="左矢印 10"/>
            <p:cNvSpPr/>
            <p:nvPr/>
          </p:nvSpPr>
          <p:spPr>
            <a:xfrm>
              <a:off x="6772290" y="3966564"/>
              <a:ext cx="5040000" cy="360000"/>
            </a:xfrm>
            <a:prstGeom prst="leftArrow">
              <a:avLst>
                <a:gd name="adj1" fmla="val 100000"/>
                <a:gd name="adj2" fmla="val 963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目標設定の考え方</a:t>
              </a:r>
            </a:p>
          </p:txBody>
        </p:sp>
      </p:grpSp>
      <p:sp>
        <p:nvSpPr>
          <p:cNvPr id="17" name="正方形/長方形 16"/>
          <p:cNvSpPr/>
          <p:nvPr/>
        </p:nvSpPr>
        <p:spPr>
          <a:xfrm>
            <a:off x="8886423" y="130495"/>
            <a:ext cx="3184695" cy="338554"/>
          </a:xfrm>
          <a:prstGeom prst="rect">
            <a:avLst/>
          </a:prstGeom>
        </p:spPr>
        <p:txBody>
          <a:bodyPr wrap="square">
            <a:spAutoFit/>
          </a:bodyPr>
          <a:lstStyle/>
          <a:p>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回工賃委員会資料（抜粋）</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199028" y="3285375"/>
            <a:ext cx="11601542" cy="1515800"/>
          </a:xfrm>
          <a:prstGeom prst="rect">
            <a:avLst/>
          </a:prstGeom>
          <a:ln w="38100">
            <a:solidFill>
              <a:srgbClr val="FF0000"/>
            </a:solidFill>
          </a:ln>
        </p:spPr>
        <p:txBody>
          <a:bodyPr wrap="square">
            <a:spAutoFit/>
          </a:bodyPr>
          <a:lstStyle/>
          <a:p>
            <a:pPr algn="just"/>
            <a:r>
              <a:rPr lang="ja-JP" altLang="en-US" sz="1600" kern="100" dirty="0">
                <a:latin typeface="Meiryo UI" panose="020B0604030504040204" pitchFamily="50" charset="-128"/>
                <a:ea typeface="Meiryo UI" panose="020B0604030504040204" pitchFamily="50" charset="-128"/>
                <a:cs typeface="Courier New" panose="02070309020205020404" pitchFamily="49" charset="0"/>
              </a:rPr>
              <a:t>↓　主な委員意見</a:t>
            </a:r>
            <a:endParaRPr lang="en-US" altLang="ja-JP" sz="1600" kern="100" dirty="0">
              <a:latin typeface="Meiryo UI" panose="020B0604030504040204" pitchFamily="50" charset="-128"/>
              <a:ea typeface="Meiryo UI" panose="020B0604030504040204" pitchFamily="50" charset="-128"/>
              <a:cs typeface="Courier New" panose="02070309020205020404" pitchFamily="49" charset="0"/>
            </a:endParaRPr>
          </a:p>
          <a:p>
            <a:pPr algn="just"/>
            <a:r>
              <a:rPr lang="ja-JP" altLang="en-US" sz="1600" kern="100" dirty="0">
                <a:latin typeface="Meiryo UI" panose="020B0604030504040204" pitchFamily="50" charset="-128"/>
                <a:ea typeface="Meiryo UI" panose="020B0604030504040204" pitchFamily="50" charset="-128"/>
                <a:cs typeface="Courier New" panose="02070309020205020404" pitchFamily="49" charset="0"/>
              </a:rPr>
              <a:t>・</a:t>
            </a:r>
            <a:r>
              <a:rPr lang="ja-JP" altLang="ja-JP" sz="1600" kern="100" dirty="0">
                <a:latin typeface="Meiryo UI" panose="020B0604030504040204" pitchFamily="50" charset="-128"/>
                <a:ea typeface="Meiryo UI" panose="020B0604030504040204" pitchFamily="50" charset="-128"/>
                <a:cs typeface="Courier New" panose="02070309020205020404" pitchFamily="49" charset="0"/>
              </a:rPr>
              <a:t>事業所内で出来る人、出来ない人が一緒にいると（</a:t>
            </a:r>
            <a:r>
              <a:rPr lang="ja-JP" altLang="ja-JP" sz="1600" u="sng" kern="100" dirty="0">
                <a:latin typeface="Meiryo UI" panose="020B0604030504040204" pitchFamily="50" charset="-128"/>
                <a:ea typeface="Meiryo UI" panose="020B0604030504040204" pitchFamily="50" charset="-128"/>
                <a:cs typeface="Courier New" panose="02070309020205020404" pitchFamily="49" charset="0"/>
              </a:rPr>
              <a:t>それぞれの立場から異なる立場の人を見た場合）、やる気や自信をなくす場合もある。</a:t>
            </a:r>
            <a:endParaRPr lang="en-US" altLang="ja-JP" sz="1600" u="sng" kern="100" dirty="0">
              <a:latin typeface="Meiryo UI" panose="020B0604030504040204" pitchFamily="50" charset="-128"/>
              <a:ea typeface="Meiryo UI" panose="020B0604030504040204" pitchFamily="50" charset="-128"/>
              <a:cs typeface="Courier New" panose="02070309020205020404" pitchFamily="49" charset="0"/>
            </a:endParaRPr>
          </a:p>
          <a:p>
            <a:pPr algn="just"/>
            <a:r>
              <a:rPr lang="ja-JP" altLang="en-US" sz="1600" dirty="0">
                <a:latin typeface="Meiryo UI" panose="020B0604030504040204" pitchFamily="50" charset="-128"/>
                <a:ea typeface="Meiryo UI" panose="020B0604030504040204" pitchFamily="50" charset="-128"/>
              </a:rPr>
              <a:t>・想定される事業所の分類では</a:t>
            </a:r>
            <a:r>
              <a:rPr lang="ja-JP" altLang="ja-JP" sz="1600" dirty="0">
                <a:latin typeface="Meiryo UI" panose="020B0604030504040204" pitchFamily="50" charset="-128"/>
                <a:ea typeface="Meiryo UI" panose="020B0604030504040204" pitchFamily="50" charset="-128"/>
              </a:rPr>
              <a:t>バラツキが出て定めにくくないのか。</a:t>
            </a:r>
            <a:endParaRPr lang="en-US" altLang="ja-JP" sz="1600" dirty="0">
              <a:latin typeface="Meiryo UI" panose="020B0604030504040204" pitchFamily="50" charset="-128"/>
              <a:ea typeface="Meiryo UI" panose="020B0604030504040204" pitchFamily="50" charset="-128"/>
            </a:endParaRPr>
          </a:p>
          <a:p>
            <a:pPr algn="just"/>
            <a:r>
              <a:rPr lang="ja-JP" altLang="en-US" sz="1600" dirty="0">
                <a:latin typeface="Meiryo UI" panose="020B0604030504040204" pitchFamily="50" charset="-128"/>
                <a:ea typeface="Meiryo UI" panose="020B0604030504040204" pitchFamily="50" charset="-128"/>
              </a:rPr>
              <a:t>・就労継続支援Ｂ型事業所における</a:t>
            </a:r>
            <a:r>
              <a:rPr lang="ja-JP" altLang="en-US" sz="1600" u="sng" dirty="0">
                <a:latin typeface="Meiryo UI" panose="020B0604030504040204" pitchFamily="50" charset="-128"/>
                <a:ea typeface="Meiryo UI" panose="020B0604030504040204" pitchFamily="50" charset="-128"/>
              </a:rPr>
              <a:t>工賃向上と社会参加や生きがいづく</a:t>
            </a:r>
            <a:r>
              <a:rPr lang="ja-JP" altLang="en-US" sz="1600" u="sng" dirty="0" err="1">
                <a:latin typeface="Meiryo UI" panose="020B0604030504040204" pitchFamily="50" charset="-128"/>
                <a:ea typeface="Meiryo UI" panose="020B0604030504040204" pitchFamily="50" charset="-128"/>
              </a:rPr>
              <a:t>りのための</a:t>
            </a:r>
            <a:r>
              <a:rPr lang="ja-JP" altLang="en-US" sz="1600" u="sng" dirty="0">
                <a:latin typeface="Meiryo UI" panose="020B0604030504040204" pitchFamily="50" charset="-128"/>
                <a:ea typeface="Meiryo UI" panose="020B0604030504040204" pitchFamily="50" charset="-128"/>
              </a:rPr>
              <a:t>日中活動の場</a:t>
            </a:r>
            <a:r>
              <a:rPr lang="ja-JP" altLang="en-US" sz="1600" dirty="0">
                <a:latin typeface="Meiryo UI" panose="020B0604030504040204" pitchFamily="50" charset="-128"/>
                <a:ea typeface="Meiryo UI" panose="020B0604030504040204" pitchFamily="50" charset="-128"/>
              </a:rPr>
              <a:t>としての役割について、地域で就労支援をするなかで、他の事業所の８～９割の事業所が、Ａ型と違い、Ｂ型の支援体制を変えてまで（工賃向上に取り組むことを）考えていない。</a:t>
            </a:r>
            <a:endParaRPr lang="ja-JP" altLang="ja-JP" sz="1600" dirty="0">
              <a:latin typeface="Meiryo UI" panose="020B0604030504040204" pitchFamily="50" charset="-128"/>
              <a:ea typeface="Meiryo UI" panose="020B0604030504040204" pitchFamily="50" charset="-128"/>
            </a:endParaRPr>
          </a:p>
          <a:p>
            <a:pPr algn="just">
              <a:lnSpc>
                <a:spcPts val="1500"/>
              </a:lnSpc>
              <a:spcAft>
                <a:spcPts val="0"/>
              </a:spcAft>
            </a:pPr>
            <a:endPar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 name="テキスト ボックス 17"/>
          <p:cNvSpPr txBox="1"/>
          <p:nvPr/>
        </p:nvSpPr>
        <p:spPr>
          <a:xfrm>
            <a:off x="6569812" y="2256120"/>
            <a:ext cx="5022761" cy="923330"/>
          </a:xfrm>
          <a:prstGeom prst="rect">
            <a:avLst/>
          </a:prstGeom>
          <a:noFill/>
        </p:spPr>
        <p:txBody>
          <a:bodyPr wrap="square" rtlCol="0">
            <a:spAutoFit/>
          </a:bodyPr>
          <a:lstStyle/>
          <a:p>
            <a:r>
              <a:rPr lang="ja-JP" altLang="en-US" dirty="0"/>
              <a:t>・</a:t>
            </a:r>
            <a:endParaRPr lang="en-US" altLang="ja-JP" dirty="0"/>
          </a:p>
          <a:p>
            <a:r>
              <a:rPr lang="ja-JP" altLang="en-US" dirty="0"/>
              <a:t>・</a:t>
            </a:r>
            <a:r>
              <a:rPr lang="ja-JP" altLang="en-US" dirty="0">
                <a:latin typeface="Meiryo UI" panose="020B0604030504040204" pitchFamily="50" charset="-128"/>
                <a:ea typeface="Meiryo UI" panose="020B0604030504040204" pitchFamily="50" charset="-128"/>
              </a:rPr>
              <a:t>その他想定される分類</a:t>
            </a:r>
            <a:endParaRPr lang="en-US" altLang="ja-JP" dirty="0">
              <a:latin typeface="Meiryo UI" panose="020B0604030504040204" pitchFamily="50" charset="-128"/>
              <a:ea typeface="Meiryo UI" panose="020B0604030504040204" pitchFamily="50" charset="-128"/>
            </a:endParaRPr>
          </a:p>
          <a:p>
            <a:r>
              <a:rPr lang="ja-JP" altLang="en-US" dirty="0"/>
              <a:t>・</a:t>
            </a:r>
            <a:endParaRPr kumimoji="1" lang="ja-JP" altLang="en-US" dirty="0"/>
          </a:p>
        </p:txBody>
      </p:sp>
      <p:sp>
        <p:nvSpPr>
          <p:cNvPr id="19" name="正方形/長方形 18"/>
          <p:cNvSpPr/>
          <p:nvPr/>
        </p:nvSpPr>
        <p:spPr>
          <a:xfrm>
            <a:off x="199028" y="4899547"/>
            <a:ext cx="11601542" cy="1077218"/>
          </a:xfrm>
          <a:prstGeom prst="rect">
            <a:avLst/>
          </a:prstGeom>
        </p:spPr>
        <p:txBody>
          <a:bodyPr wrap="square">
            <a:spAutoFit/>
          </a:bodyPr>
          <a:lstStyle/>
          <a:p>
            <a:pPr algn="just"/>
            <a:r>
              <a:rPr lang="ja-JP" altLang="en-US" sz="1600" kern="100" dirty="0">
                <a:latin typeface="Meiryo UI" panose="020B0604030504040204" pitchFamily="50" charset="-128"/>
                <a:ea typeface="Meiryo UI" panose="020B0604030504040204" pitchFamily="50" charset="-128"/>
                <a:cs typeface="Courier New" panose="02070309020205020404" pitchFamily="49" charset="0"/>
              </a:rPr>
              <a:t>↓　事務局での検討</a:t>
            </a:r>
            <a:endParaRPr lang="en-US" altLang="ja-JP" sz="1600" kern="100" dirty="0">
              <a:latin typeface="Meiryo UI" panose="020B0604030504040204" pitchFamily="50" charset="-128"/>
              <a:ea typeface="Meiryo UI" panose="020B0604030504040204" pitchFamily="50" charset="-128"/>
              <a:cs typeface="Courier New" panose="02070309020205020404" pitchFamily="49" charset="0"/>
            </a:endParaRPr>
          </a:p>
          <a:p>
            <a:pPr algn="just"/>
            <a:r>
              <a:rPr lang="ja-JP" altLang="en-US" sz="1600" kern="100" dirty="0">
                <a:latin typeface="Meiryo UI" panose="020B0604030504040204" pitchFamily="50" charset="-128"/>
                <a:ea typeface="Meiryo UI" panose="020B0604030504040204" pitchFamily="50" charset="-128"/>
                <a:cs typeface="Courier New" panose="02070309020205020404" pitchFamily="49" charset="0"/>
              </a:rPr>
              <a:t>・利用者の特性や請負単価により分類して目標設定することは、特定の事業所に対して「工賃を大きく向上させなければならない」又は、「工賃向上の必要はない」という誤った受止めになる可能性がある。</a:t>
            </a:r>
            <a:endParaRPr lang="en-US" altLang="ja-JP" sz="1600" kern="100" dirty="0">
              <a:latin typeface="Meiryo UI" panose="020B0604030504040204" pitchFamily="50" charset="-128"/>
              <a:ea typeface="Meiryo UI" panose="020B0604030504040204" pitchFamily="50" charset="-128"/>
              <a:cs typeface="Courier New" panose="02070309020205020404" pitchFamily="49" charset="0"/>
            </a:endParaRPr>
          </a:p>
          <a:p>
            <a:pPr algn="just"/>
            <a:r>
              <a:rPr lang="ja-JP" altLang="en-US" sz="1600" kern="100" dirty="0">
                <a:effectLst/>
                <a:latin typeface="Meiryo UI" panose="020B0604030504040204" pitchFamily="50" charset="-128"/>
                <a:ea typeface="Meiryo UI" panose="020B0604030504040204" pitchFamily="50" charset="-128"/>
                <a:cs typeface="Courier New" panose="02070309020205020404" pitchFamily="49" charset="0"/>
              </a:rPr>
              <a:t>・地域で様々な役割を担う事業所が混在している実態もあり、どの事業所も「頑張りを見せる」ことができるような目標設定が必要。</a:t>
            </a:r>
            <a:endPar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 name="正方形/長方形 19"/>
          <p:cNvSpPr/>
          <p:nvPr/>
        </p:nvSpPr>
        <p:spPr>
          <a:xfrm>
            <a:off x="1893194" y="6075137"/>
            <a:ext cx="9907375" cy="461665"/>
          </a:xfrm>
          <a:prstGeom prst="rect">
            <a:avLst/>
          </a:prstGeom>
        </p:spPr>
        <p:txBody>
          <a:bodyPr wrap="square">
            <a:spAutoFit/>
          </a:bodyPr>
          <a:lstStyle/>
          <a:p>
            <a:pPr algn="just"/>
            <a:r>
              <a:rPr lang="ja-JP" altLang="en-US" sz="2400" kern="100" dirty="0">
                <a:latin typeface="Meiryo UI" panose="020B0604030504040204" pitchFamily="50" charset="-128"/>
                <a:ea typeface="Meiryo UI" panose="020B0604030504040204" pitchFamily="50" charset="-128"/>
                <a:cs typeface="Courier New" panose="02070309020205020404" pitchFamily="49" charset="0"/>
              </a:rPr>
              <a:t>工賃実績調査の</a:t>
            </a:r>
            <a:r>
              <a:rPr lang="ja-JP" altLang="en-US" sz="2400" u="sng" kern="100" dirty="0">
                <a:latin typeface="Meiryo UI" panose="020B0604030504040204" pitchFamily="50" charset="-128"/>
                <a:ea typeface="Meiryo UI" panose="020B0604030504040204" pitchFamily="50" charset="-128"/>
                <a:cs typeface="Courier New" panose="02070309020205020404" pitchFamily="49" charset="0"/>
              </a:rPr>
              <a:t>目標値、実績額や満足度</a:t>
            </a:r>
            <a:r>
              <a:rPr lang="ja-JP" altLang="en-US" sz="2400" kern="100" dirty="0">
                <a:latin typeface="Meiryo UI" panose="020B0604030504040204" pitchFamily="50" charset="-128"/>
                <a:ea typeface="Meiryo UI" panose="020B0604030504040204" pitchFamily="50" charset="-128"/>
                <a:cs typeface="Courier New" panose="02070309020205020404" pitchFamily="49" charset="0"/>
              </a:rPr>
              <a:t>から目標工賃額の設定について検討</a:t>
            </a:r>
            <a:endParaRPr lang="en-US" altLang="ja-JP" sz="1600" kern="100" dirty="0">
              <a:latin typeface="Meiryo UI" panose="020B0604030504040204" pitchFamily="50" charset="-128"/>
              <a:ea typeface="Meiryo UI" panose="020B0604030504040204" pitchFamily="50" charset="-128"/>
              <a:cs typeface="Courier New" panose="02070309020205020404" pitchFamily="49" charset="0"/>
            </a:endParaRPr>
          </a:p>
        </p:txBody>
      </p:sp>
      <p:sp>
        <p:nvSpPr>
          <p:cNvPr id="6" name="右矢印 5"/>
          <p:cNvSpPr/>
          <p:nvPr/>
        </p:nvSpPr>
        <p:spPr>
          <a:xfrm>
            <a:off x="412125" y="6062258"/>
            <a:ext cx="1481069" cy="461665"/>
          </a:xfrm>
          <a:prstGeom prst="rightArrow">
            <a:avLst>
              <a:gd name="adj1" fmla="val 66738"/>
              <a:gd name="adj2" fmla="val 1577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a:xfrm>
            <a:off x="9280570" y="6452611"/>
            <a:ext cx="2743200" cy="365125"/>
          </a:xfrm>
        </p:spPr>
        <p:txBody>
          <a:bodyPr/>
          <a:lstStyle/>
          <a:p>
            <a:fld id="{00B90DFF-2327-4A71-8B67-9668A02A1B14}" type="slidenum">
              <a:rPr kumimoji="1" lang="ja-JP" altLang="en-US" sz="1800" smtClean="0"/>
              <a:t>2</a:t>
            </a:fld>
            <a:endParaRPr kumimoji="1" lang="ja-JP" altLang="en-US" sz="1800"/>
          </a:p>
        </p:txBody>
      </p:sp>
    </p:spTree>
    <p:extLst>
      <p:ext uri="{BB962C8B-B14F-4D97-AF65-F5344CB8AC3E}">
        <p14:creationId xmlns:p14="http://schemas.microsoft.com/office/powerpoint/2010/main" val="4141079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2"/>
          <p:cNvSpPr txBox="1">
            <a:spLocks/>
          </p:cNvSpPr>
          <p:nvPr/>
        </p:nvSpPr>
        <p:spPr>
          <a:xfrm>
            <a:off x="92766" y="4844525"/>
            <a:ext cx="11622158" cy="17906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dirty="0">
                <a:latin typeface="Meiryo UI" panose="020B0604030504040204" pitchFamily="50" charset="-128"/>
                <a:ea typeface="Meiryo UI" panose="020B0604030504040204" pitchFamily="50" charset="-128"/>
              </a:rPr>
              <a:t>◇有効回答のあった（</a:t>
            </a:r>
            <a:r>
              <a:rPr lang="en-US" altLang="ja-JP" sz="1800" dirty="0">
                <a:latin typeface="Meiryo UI" panose="020B0604030504040204" pitchFamily="50" charset="-128"/>
                <a:ea typeface="Meiryo UI" panose="020B0604030504040204" pitchFamily="50" charset="-128"/>
              </a:rPr>
              <a:t>866</a:t>
            </a:r>
            <a:r>
              <a:rPr lang="ja-JP" altLang="en-US" sz="1800" dirty="0">
                <a:latin typeface="Meiryo UI" panose="020B0604030504040204" pitchFamily="50" charset="-128"/>
                <a:ea typeface="Meiryo UI" panose="020B0604030504040204" pitchFamily="50" charset="-128"/>
              </a:rPr>
              <a:t>事業所）のうち、以下の回答がある</a:t>
            </a:r>
            <a:r>
              <a:rPr lang="en-US" altLang="ja-JP" sz="1800" dirty="0">
                <a:latin typeface="Meiryo UI" panose="020B0604030504040204" pitchFamily="50" charset="-128"/>
                <a:ea typeface="Meiryo UI" panose="020B0604030504040204" pitchFamily="50" charset="-128"/>
              </a:rPr>
              <a:t>477</a:t>
            </a:r>
            <a:r>
              <a:rPr lang="ja-JP" altLang="en-US" sz="1800" dirty="0">
                <a:latin typeface="Meiryo UI" panose="020B0604030504040204" pitchFamily="50" charset="-128"/>
                <a:ea typeface="Meiryo UI" panose="020B0604030504040204" pitchFamily="50" charset="-128"/>
              </a:rPr>
              <a:t>事業所について、目標設定や実績への満足・不満を分析。</a:t>
            </a:r>
            <a:endParaRPr lang="en-US" altLang="ja-JP" sz="1800" dirty="0">
              <a:latin typeface="Meiryo UI" panose="020B0604030504040204" pitchFamily="50" charset="-128"/>
              <a:ea typeface="Meiryo UI" panose="020B0604030504040204" pitchFamily="50" charset="-128"/>
            </a:endParaRPr>
          </a:p>
          <a:p>
            <a:pPr marL="0" indent="0">
              <a:lnSpc>
                <a:spcPct val="100000"/>
              </a:lnSpc>
              <a:buFont typeface="Arial" panose="020B0604020202020204" pitchFamily="34" charset="0"/>
              <a:buNone/>
            </a:pPr>
            <a:r>
              <a:rPr lang="ja-JP" altLang="en-US" sz="1800" dirty="0">
                <a:latin typeface="Meiryo UI" panose="020B0604030504040204" pitchFamily="50" charset="-128"/>
                <a:ea typeface="Meiryo UI" panose="020B0604030504040204" pitchFamily="50" charset="-128"/>
              </a:rPr>
              <a:t>　・　</a:t>
            </a:r>
            <a:r>
              <a:rPr lang="en-US" altLang="ja-JP" sz="1800" dirty="0">
                <a:latin typeface="Meiryo UI" panose="020B0604030504040204" pitchFamily="50" charset="-128"/>
                <a:ea typeface="Meiryo UI" panose="020B0604030504040204" pitchFamily="50" charset="-128"/>
              </a:rPr>
              <a:t>H30</a:t>
            </a:r>
            <a:r>
              <a:rPr lang="ja-JP" altLang="en-US" sz="1800" dirty="0">
                <a:latin typeface="Meiryo UI" panose="020B0604030504040204" pitchFamily="50" charset="-128"/>
                <a:ea typeface="Meiryo UI" panose="020B0604030504040204" pitchFamily="50" charset="-128"/>
              </a:rPr>
              <a:t>年度実績額</a:t>
            </a:r>
            <a:endParaRPr lang="en-US" altLang="ja-JP" sz="1800" dirty="0">
              <a:latin typeface="Meiryo UI" panose="020B0604030504040204" pitchFamily="50" charset="-128"/>
              <a:ea typeface="Meiryo UI" panose="020B0604030504040204" pitchFamily="50" charset="-128"/>
            </a:endParaRPr>
          </a:p>
          <a:p>
            <a:pPr marL="0" indent="0">
              <a:lnSpc>
                <a:spcPct val="100000"/>
              </a:lnSpc>
              <a:buFont typeface="Arial" panose="020B0604020202020204" pitchFamily="34" charset="0"/>
              <a:buNone/>
            </a:pPr>
            <a:r>
              <a:rPr lang="ja-JP" altLang="en-US" sz="1800" dirty="0">
                <a:latin typeface="Meiryo UI" panose="020B0604030504040204" pitchFamily="50" charset="-128"/>
                <a:ea typeface="Meiryo UI" panose="020B0604030504040204" pitchFamily="50" charset="-128"/>
              </a:rPr>
              <a:t>　・　</a:t>
            </a:r>
            <a:r>
              <a:rPr lang="en-US" altLang="ja-JP" sz="1800" dirty="0">
                <a:latin typeface="Meiryo UI" panose="020B0604030504040204" pitchFamily="50" charset="-128"/>
                <a:ea typeface="Meiryo UI" panose="020B0604030504040204" pitchFamily="50" charset="-128"/>
              </a:rPr>
              <a:t>R1</a:t>
            </a:r>
            <a:r>
              <a:rPr lang="ja-JP" altLang="en-US" sz="1800" dirty="0">
                <a:latin typeface="Meiryo UI" panose="020B0604030504040204" pitchFamily="50" charset="-128"/>
                <a:ea typeface="Meiryo UI" panose="020B0604030504040204" pitchFamily="50" charset="-128"/>
              </a:rPr>
              <a:t>年度目標工賃</a:t>
            </a:r>
            <a:endParaRPr lang="en-US" altLang="ja-JP" sz="1800" dirty="0">
              <a:latin typeface="Meiryo UI" panose="020B0604030504040204" pitchFamily="50" charset="-128"/>
              <a:ea typeface="Meiryo UI" panose="020B0604030504040204" pitchFamily="50" charset="-128"/>
            </a:endParaRPr>
          </a:p>
          <a:p>
            <a:pPr marL="0" indent="0">
              <a:lnSpc>
                <a:spcPct val="100000"/>
              </a:lnSpc>
              <a:buNone/>
            </a:pPr>
            <a:r>
              <a:rPr lang="ja-JP" altLang="en-US" sz="1800" dirty="0">
                <a:latin typeface="Meiryo UI" panose="020B0604030504040204" pitchFamily="50" charset="-128"/>
                <a:ea typeface="Meiryo UI" panose="020B0604030504040204" pitchFamily="50" charset="-128"/>
              </a:rPr>
              <a:t>　・　</a:t>
            </a:r>
            <a:r>
              <a:rPr lang="en-US" altLang="ja-JP" sz="1800" dirty="0">
                <a:latin typeface="Meiryo UI" panose="020B0604030504040204" pitchFamily="50" charset="-128"/>
                <a:ea typeface="Meiryo UI" panose="020B0604030504040204" pitchFamily="50" charset="-128"/>
              </a:rPr>
              <a:t>R5</a:t>
            </a:r>
            <a:r>
              <a:rPr lang="ja-JP" altLang="en-US" sz="1800" dirty="0">
                <a:latin typeface="Meiryo UI" panose="020B0604030504040204" pitchFamily="50" charset="-128"/>
                <a:ea typeface="Meiryo UI" panose="020B0604030504040204" pitchFamily="50" charset="-128"/>
              </a:rPr>
              <a:t>年度（次期計画最終年度）目標工賃</a:t>
            </a:r>
            <a:endParaRPr lang="ja-JP" altLang="en-US" sz="2400" dirty="0">
              <a:latin typeface="Meiryo UI" panose="020B0604030504040204" pitchFamily="50" charset="-128"/>
              <a:ea typeface="Meiryo UI" panose="020B0604030504040204" pitchFamily="50" charset="-128"/>
            </a:endParaRPr>
          </a:p>
        </p:txBody>
      </p:sp>
      <p:grpSp>
        <p:nvGrpSpPr>
          <p:cNvPr id="10" name="グループ化 9"/>
          <p:cNvGrpSpPr/>
          <p:nvPr/>
        </p:nvGrpSpPr>
        <p:grpSpPr>
          <a:xfrm>
            <a:off x="199028" y="66843"/>
            <a:ext cx="11992972" cy="979887"/>
            <a:chOff x="199028" y="66843"/>
            <a:chExt cx="11992972" cy="979887"/>
          </a:xfrm>
        </p:grpSpPr>
        <p:cxnSp>
          <p:nvCxnSpPr>
            <p:cNvPr id="7" name="直線コネクタ 6"/>
            <p:cNvCxnSpPr/>
            <p:nvPr/>
          </p:nvCxnSpPr>
          <p:spPr>
            <a:xfrm>
              <a:off x="199028" y="521790"/>
              <a:ext cx="11992972" cy="37347"/>
            </a:xfrm>
            <a:prstGeom prst="line">
              <a:avLst/>
            </a:prstGeom>
            <a:noFill/>
            <a:ln w="38100" cap="flat" cmpd="sng" algn="ctr">
              <a:solidFill>
                <a:srgbClr val="4F81BD"/>
              </a:solidFill>
              <a:prstDash val="solid"/>
            </a:ln>
            <a:effectLst>
              <a:outerShdw blurRad="40000" dist="23000" dir="5400000" rotWithShape="0">
                <a:srgbClr val="000000">
                  <a:alpha val="35000"/>
                </a:srgbClr>
              </a:outerShdw>
            </a:effectLst>
          </p:spPr>
        </p:cxnSp>
        <p:sp>
          <p:nvSpPr>
            <p:cNvPr id="8" name="正方形/長方形 7"/>
            <p:cNvSpPr/>
            <p:nvPr/>
          </p:nvSpPr>
          <p:spPr>
            <a:xfrm>
              <a:off x="199028" y="66843"/>
              <a:ext cx="7596429" cy="461665"/>
            </a:xfrm>
            <a:prstGeom prst="rect">
              <a:avLst/>
            </a:prstGeom>
          </p:spPr>
          <p:txBody>
            <a:bodyPr wrap="square">
              <a:spAutoFit/>
            </a:bodyPr>
            <a:lstStyle/>
            <a:p>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目標工賃額設定に向けた分析　（１）</a:t>
              </a:r>
            </a:p>
          </p:txBody>
        </p:sp>
        <p:sp>
          <p:nvSpPr>
            <p:cNvPr id="9" name="正方形/長方形 8"/>
            <p:cNvSpPr/>
            <p:nvPr/>
          </p:nvSpPr>
          <p:spPr>
            <a:xfrm>
              <a:off x="288392" y="492732"/>
              <a:ext cx="3903780" cy="553998"/>
            </a:xfrm>
            <a:prstGeom prst="rect">
              <a:avLst/>
            </a:prstGeom>
          </p:spPr>
          <p:txBody>
            <a:bodyPr wrap="square">
              <a:spAutoFit/>
            </a:bodyPr>
            <a:lstStyle/>
            <a:p>
              <a:pPr>
                <a:lnSpc>
                  <a:spcPct val="150000"/>
                </a:lnSpc>
              </a:pPr>
              <a:r>
                <a:rPr lang="ja-JP" altLang="en-US" sz="2000" dirty="0">
                  <a:solidFill>
                    <a:srgbClr val="000000"/>
                  </a:solidFill>
                  <a:latin typeface="Meiryo UI" panose="020B0604030504040204" pitchFamily="50" charset="-128"/>
                  <a:ea typeface="Meiryo UI" panose="020B0604030504040204" pitchFamily="50" charset="-128"/>
                </a:rPr>
                <a:t>◆国報告（</a:t>
              </a:r>
              <a:r>
                <a:rPr lang="en-US" altLang="ja-JP" sz="2000" dirty="0">
                  <a:solidFill>
                    <a:srgbClr val="000000"/>
                  </a:solidFill>
                  <a:latin typeface="Meiryo UI" panose="020B0604030504040204" pitchFamily="50" charset="-128"/>
                  <a:ea typeface="Meiryo UI" panose="020B0604030504040204" pitchFamily="50" charset="-128"/>
                </a:rPr>
                <a:t>866</a:t>
              </a:r>
              <a:r>
                <a:rPr lang="ja-JP" altLang="en-US" sz="2000" dirty="0">
                  <a:solidFill>
                    <a:srgbClr val="000000"/>
                  </a:solidFill>
                  <a:latin typeface="Meiryo UI" panose="020B0604030504040204" pitchFamily="50" charset="-128"/>
                  <a:ea typeface="Meiryo UI" panose="020B0604030504040204" pitchFamily="50" charset="-128"/>
                </a:rPr>
                <a:t>件）の概要</a:t>
              </a:r>
              <a:endParaRPr lang="en-US" altLang="ja-JP" sz="2000" dirty="0">
                <a:solidFill>
                  <a:srgbClr val="000000"/>
                </a:solidFill>
                <a:latin typeface="Meiryo UI" panose="020B0604030504040204" pitchFamily="50" charset="-128"/>
                <a:ea typeface="Meiryo UI" panose="020B0604030504040204" pitchFamily="50" charset="-128"/>
              </a:endParaRPr>
            </a:p>
          </p:txBody>
        </p:sp>
      </p:grpSp>
      <p:graphicFrame>
        <p:nvGraphicFramePr>
          <p:cNvPr id="2" name="表 1"/>
          <p:cNvGraphicFramePr>
            <a:graphicFrameLocks noGrp="1"/>
          </p:cNvGraphicFramePr>
          <p:nvPr>
            <p:extLst>
              <p:ext uri="{D42A27DB-BD31-4B8C-83A1-F6EECF244321}">
                <p14:modId xmlns:p14="http://schemas.microsoft.com/office/powerpoint/2010/main" val="3515486770"/>
              </p:ext>
            </p:extLst>
          </p:nvPr>
        </p:nvGraphicFramePr>
        <p:xfrm>
          <a:off x="12837437" y="1227432"/>
          <a:ext cx="9465735" cy="4183426"/>
        </p:xfrm>
        <a:graphic>
          <a:graphicData uri="http://schemas.openxmlformats.org/drawingml/2006/table">
            <a:tbl>
              <a:tblPr/>
              <a:tblGrid>
                <a:gridCol w="2157307">
                  <a:extLst>
                    <a:ext uri="{9D8B030D-6E8A-4147-A177-3AD203B41FA5}">
                      <a16:colId xmlns:a16="http://schemas.microsoft.com/office/drawing/2014/main" val="1220398556"/>
                    </a:ext>
                  </a:extLst>
                </a:gridCol>
                <a:gridCol w="1827107">
                  <a:extLst>
                    <a:ext uri="{9D8B030D-6E8A-4147-A177-3AD203B41FA5}">
                      <a16:colId xmlns:a16="http://schemas.microsoft.com/office/drawing/2014/main" val="1145098378"/>
                    </a:ext>
                  </a:extLst>
                </a:gridCol>
                <a:gridCol w="1827107">
                  <a:extLst>
                    <a:ext uri="{9D8B030D-6E8A-4147-A177-3AD203B41FA5}">
                      <a16:colId xmlns:a16="http://schemas.microsoft.com/office/drawing/2014/main" val="2189045141"/>
                    </a:ext>
                  </a:extLst>
                </a:gridCol>
                <a:gridCol w="1827107">
                  <a:extLst>
                    <a:ext uri="{9D8B030D-6E8A-4147-A177-3AD203B41FA5}">
                      <a16:colId xmlns:a16="http://schemas.microsoft.com/office/drawing/2014/main" val="3128631517"/>
                    </a:ext>
                  </a:extLst>
                </a:gridCol>
                <a:gridCol w="1827107">
                  <a:extLst>
                    <a:ext uri="{9D8B030D-6E8A-4147-A177-3AD203B41FA5}">
                      <a16:colId xmlns:a16="http://schemas.microsoft.com/office/drawing/2014/main" val="1695093307"/>
                    </a:ext>
                  </a:extLst>
                </a:gridCol>
              </a:tblGrid>
              <a:tr h="340772">
                <a:tc>
                  <a:txBody>
                    <a:bodyPr/>
                    <a:lstStyle/>
                    <a:p>
                      <a:pPr algn="ctr" fontAlgn="ctr"/>
                      <a:r>
                        <a:rPr lang="ja-JP" altLang="en-US" sz="2000" b="0" i="0" u="none" strike="noStrike" dirty="0">
                          <a:effectLst/>
                          <a:latin typeface="+mn-ea"/>
                          <a:ea typeface="+mn-ea"/>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US" sz="2000" b="0" i="0" u="none" strike="noStrike" dirty="0">
                          <a:effectLst/>
                          <a:latin typeface="+mn-ea"/>
                          <a:ea typeface="+mn-ea"/>
                        </a:rPr>
                        <a:t>H29</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US" sz="2000" b="0" i="0" u="none" strike="noStrike" dirty="0">
                          <a:effectLst/>
                          <a:latin typeface="+mn-ea"/>
                          <a:ea typeface="+mn-ea"/>
                        </a:rPr>
                        <a:t>H30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US" sz="2000" b="0" i="0" u="none" strike="noStrike" dirty="0">
                          <a:effectLst/>
                          <a:latin typeface="+mn-ea"/>
                          <a:ea typeface="+mn-ea"/>
                        </a:rPr>
                        <a:t>R1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ja-JP" altLang="en-US" sz="2000" b="0" i="0" u="none" strike="noStrike" dirty="0">
                          <a:effectLst/>
                          <a:latin typeface="+mn-ea"/>
                          <a:ea typeface="+mn-ea"/>
                        </a:rPr>
                        <a:t>過去</a:t>
                      </a:r>
                      <a:r>
                        <a:rPr lang="en-US" altLang="ja-JP" sz="2000" b="0" i="0" u="none" strike="noStrike" dirty="0">
                          <a:effectLst/>
                          <a:latin typeface="+mn-ea"/>
                          <a:ea typeface="+mn-ea"/>
                        </a:rPr>
                        <a:t>3</a:t>
                      </a:r>
                      <a:r>
                        <a:rPr lang="ja-JP" altLang="en-US" sz="2000" b="0" i="0" u="none" strike="noStrike" dirty="0">
                          <a:effectLst/>
                          <a:latin typeface="+mn-ea"/>
                          <a:ea typeface="+mn-ea"/>
                        </a:rPr>
                        <a:t>年平均</a:t>
                      </a:r>
                      <a:endParaRPr lang="en-US" sz="2000" b="0" i="0" u="none" strike="noStrike" dirty="0">
                        <a:effectLst/>
                        <a:latin typeface="+mn-ea"/>
                        <a:ea typeface="+mn-ea"/>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555537405"/>
                  </a:ext>
                </a:extLst>
              </a:tr>
              <a:tr h="320652">
                <a:tc>
                  <a:txBody>
                    <a:bodyPr/>
                    <a:lstStyle/>
                    <a:p>
                      <a:pPr algn="ctr" fontAlgn="ctr"/>
                      <a:r>
                        <a:rPr lang="ja-JP" altLang="en-US" sz="2000" b="0" i="0" u="none" strike="noStrike" dirty="0">
                          <a:effectLst/>
                          <a:latin typeface="+mn-ea"/>
                          <a:ea typeface="+mn-ea"/>
                        </a:rPr>
                        <a:t>目標</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r" fontAlgn="ctr"/>
                      <a:r>
                        <a:rPr lang="en-US" altLang="ja-JP" sz="2000" b="0" i="0" u="none" strike="noStrike">
                          <a:effectLst/>
                          <a:latin typeface="+mn-ea"/>
                          <a:ea typeface="+mn-ea"/>
                        </a:rPr>
                        <a:t>13,900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a:effectLst/>
                          <a:latin typeface="+mn-ea"/>
                          <a:ea typeface="+mn-ea"/>
                        </a:rPr>
                        <a:t>12,900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dirty="0">
                          <a:effectLst/>
                          <a:latin typeface="+mn-ea"/>
                          <a:ea typeface="+mn-ea"/>
                        </a:rPr>
                        <a:t>13,600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dirty="0">
                          <a:effectLst/>
                          <a:latin typeface="+mn-ea"/>
                          <a:ea typeface="+mn-ea"/>
                        </a:rPr>
                        <a:t>14,200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9623554"/>
                  </a:ext>
                </a:extLst>
              </a:tr>
              <a:tr h="320652">
                <a:tc>
                  <a:txBody>
                    <a:bodyPr/>
                    <a:lstStyle/>
                    <a:p>
                      <a:pPr algn="ctr" fontAlgn="ctr"/>
                      <a:r>
                        <a:rPr lang="zh-TW" altLang="en-US" sz="2000" b="0" i="0" u="none" strike="noStrike" dirty="0">
                          <a:effectLst/>
                          <a:latin typeface="Meiryo UI" panose="020B0604030504040204" pitchFamily="50" charset="-128"/>
                          <a:ea typeface="Meiryo UI" panose="020B0604030504040204" pitchFamily="50" charset="-128"/>
                        </a:rPr>
                        <a:t>対前年度金額</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r" fontAlgn="ctr"/>
                      <a:r>
                        <a:rPr lang="en-US" altLang="ja-JP" sz="2000" b="0" i="0" u="none" strike="noStrike">
                          <a:effectLst/>
                          <a:latin typeface="+mn-ea"/>
                          <a:ea typeface="+mn-ea"/>
                        </a:rPr>
                        <a:t>1,177</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2000" b="0" i="0" u="none" strike="noStrike">
                          <a:effectLst/>
                          <a:latin typeface="+mn-ea"/>
                          <a:ea typeface="+mn-ea"/>
                        </a:rPr>
                        <a:t>▲ </a:t>
                      </a:r>
                      <a:r>
                        <a:rPr lang="en-US" altLang="ja-JP" sz="2000" b="0" i="0" u="none" strike="noStrike">
                          <a:effectLst/>
                          <a:latin typeface="+mn-ea"/>
                          <a:ea typeface="+mn-ea"/>
                        </a:rPr>
                        <a:t>1,000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a:effectLst/>
                          <a:latin typeface="+mn-ea"/>
                          <a:ea typeface="+mn-ea"/>
                        </a:rPr>
                        <a:t>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a:effectLst/>
                          <a:latin typeface="+mn-ea"/>
                          <a:ea typeface="+mn-ea"/>
                        </a:rPr>
                        <a:t>600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3873976"/>
                  </a:ext>
                </a:extLst>
              </a:tr>
              <a:tr h="320652">
                <a:tc>
                  <a:txBody>
                    <a:bodyPr/>
                    <a:lstStyle/>
                    <a:p>
                      <a:pPr algn="ctr" fontAlgn="ctr"/>
                      <a:r>
                        <a:rPr lang="ja-JP" altLang="en-US" sz="2000" b="0" i="0" u="none" strike="noStrike" dirty="0">
                          <a:effectLst/>
                          <a:latin typeface="Meiryo UI" panose="020B0604030504040204" pitchFamily="50" charset="-128"/>
                          <a:ea typeface="Meiryo UI" panose="020B0604030504040204" pitchFamily="50" charset="-128"/>
                        </a:rPr>
                        <a:t>伸び率</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r" fontAlgn="ctr"/>
                      <a:r>
                        <a:rPr lang="en-US" altLang="ja-JP" sz="2000" b="0" i="0" u="none" strike="noStrike" dirty="0">
                          <a:effectLst/>
                          <a:latin typeface="+mn-ea"/>
                          <a:ea typeface="+mn-ea"/>
                        </a:rPr>
                        <a:t>109.3%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a:effectLst/>
                          <a:latin typeface="+mn-ea"/>
                          <a:ea typeface="+mn-ea"/>
                        </a:rPr>
                        <a:t>92.8%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a:effectLst/>
                          <a:latin typeface="+mn-ea"/>
                          <a:ea typeface="+mn-ea"/>
                        </a:rPr>
                        <a:t>105.4%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dirty="0">
                          <a:effectLst/>
                          <a:latin typeface="+mn-ea"/>
                          <a:ea typeface="+mn-ea"/>
                        </a:rPr>
                        <a:t>104.4%</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7816210"/>
                  </a:ext>
                </a:extLst>
              </a:tr>
              <a:tr h="320652">
                <a:tc>
                  <a:txBody>
                    <a:bodyPr/>
                    <a:lstStyle/>
                    <a:p>
                      <a:pPr algn="ctr" fontAlgn="ctr"/>
                      <a:r>
                        <a:rPr lang="ja-JP" altLang="en-US" sz="2000" b="0" i="0" u="none" strike="noStrike" dirty="0">
                          <a:effectLst/>
                          <a:latin typeface="Meiryo UI" panose="020B0604030504040204" pitchFamily="50" charset="-128"/>
                          <a:ea typeface="Meiryo UI" panose="020B0604030504040204" pitchFamily="50" charset="-128"/>
                        </a:rPr>
                        <a:t>実績</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r" fontAlgn="ctr"/>
                      <a:r>
                        <a:rPr lang="en-US" altLang="ja-JP" sz="2000" b="0" i="0" u="none" strike="noStrike" dirty="0">
                          <a:effectLst/>
                          <a:latin typeface="+mn-ea"/>
                          <a:ea typeface="+mn-ea"/>
                        </a:rPr>
                        <a:t>11,575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a:effectLst/>
                          <a:latin typeface="+mn-ea"/>
                          <a:ea typeface="+mn-ea"/>
                        </a:rPr>
                        <a:t>12,009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dirty="0">
                          <a:effectLst/>
                          <a:latin typeface="+mn-ea"/>
                          <a:ea typeface="+mn-ea"/>
                        </a:rPr>
                        <a:t>12,688</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ctr"/>
                      <a:endParaRPr lang="ja-JP" altLang="en-US" sz="2000" b="0" i="0" u="none" strike="noStrike" dirty="0">
                        <a:effectLst/>
                        <a:latin typeface="+mn-ea"/>
                        <a:ea typeface="+mn-ea"/>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56591563"/>
                  </a:ext>
                </a:extLst>
              </a:tr>
              <a:tr h="320652">
                <a:tc>
                  <a:txBody>
                    <a:bodyPr/>
                    <a:lstStyle/>
                    <a:p>
                      <a:pPr algn="ctr" fontAlgn="ctr"/>
                      <a:r>
                        <a:rPr lang="zh-TW" altLang="en-US" sz="2000" b="0" i="0" u="none" strike="noStrike" dirty="0">
                          <a:effectLst/>
                          <a:latin typeface="Meiryo UI" panose="020B0604030504040204" pitchFamily="50" charset="-128"/>
                          <a:ea typeface="Meiryo UI" panose="020B0604030504040204" pitchFamily="50" charset="-128"/>
                        </a:rPr>
                        <a:t>対前年度金額</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r" fontAlgn="ctr"/>
                      <a:r>
                        <a:rPr lang="en-US" altLang="ja-JP" sz="2000" b="0" i="0" u="none" strike="noStrike" dirty="0">
                          <a:effectLst/>
                          <a:latin typeface="+mn-ea"/>
                          <a:ea typeface="+mn-ea"/>
                        </a:rPr>
                        <a:t>366</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a:effectLst/>
                          <a:latin typeface="+mn-ea"/>
                          <a:ea typeface="+mn-ea"/>
                        </a:rPr>
                        <a:t>434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a:effectLst/>
                          <a:latin typeface="+mn-ea"/>
                          <a:ea typeface="+mn-ea"/>
                        </a:rPr>
                        <a:t>679</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2000" b="0" i="0" u="none" strike="noStrike">
                        <a:effectLst/>
                        <a:latin typeface="+mn-ea"/>
                        <a:ea typeface="+mn-ea"/>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072248105"/>
                  </a:ext>
                </a:extLst>
              </a:tr>
              <a:tr h="320652">
                <a:tc>
                  <a:txBody>
                    <a:bodyPr/>
                    <a:lstStyle/>
                    <a:p>
                      <a:pPr algn="ctr" fontAlgn="ctr"/>
                      <a:r>
                        <a:rPr lang="ja-JP" altLang="en-US" sz="2000" b="0" i="0" u="none" strike="noStrike" dirty="0">
                          <a:effectLst/>
                          <a:latin typeface="Meiryo UI" panose="020B0604030504040204" pitchFamily="50" charset="-128"/>
                          <a:ea typeface="Meiryo UI" panose="020B0604030504040204" pitchFamily="50" charset="-128"/>
                        </a:rPr>
                        <a:t>伸び率</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r" fontAlgn="ctr"/>
                      <a:r>
                        <a:rPr lang="en-US" altLang="ja-JP" sz="2000" b="0" i="0" u="none" strike="noStrike" dirty="0">
                          <a:effectLst/>
                          <a:latin typeface="+mn-ea"/>
                          <a:ea typeface="+mn-ea"/>
                        </a:rPr>
                        <a:t>103.3%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dirty="0">
                          <a:effectLst/>
                          <a:latin typeface="+mn-ea"/>
                          <a:ea typeface="+mn-ea"/>
                        </a:rPr>
                        <a:t>103.7%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dirty="0">
                          <a:effectLst/>
                          <a:latin typeface="+mn-ea"/>
                          <a:ea typeface="+mn-ea"/>
                        </a:rPr>
                        <a:t>105.7%</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dirty="0">
                        <a:effectLst/>
                        <a:latin typeface="+mn-ea"/>
                        <a:ea typeface="+mn-ea"/>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879134291"/>
                  </a:ext>
                </a:extLst>
              </a:tr>
              <a:tr h="320652">
                <a:tc>
                  <a:txBody>
                    <a:bodyPr/>
                    <a:lstStyle/>
                    <a:p>
                      <a:pPr algn="ctr" fontAlgn="ctr"/>
                      <a:endParaRPr lang="ja-JP" altLang="en-US" sz="2000" b="0" i="0" u="none" strike="noStrike" dirty="0">
                        <a:effectLst/>
                        <a:latin typeface="+mn-ea"/>
                        <a:ea typeface="+mn-ea"/>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2000" b="0" i="0" u="none" strike="noStrike" dirty="0">
                        <a:effectLst/>
                        <a:latin typeface="+mn-ea"/>
                        <a:ea typeface="+mn-ea"/>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r>
                        <a:rPr lang="ja-JP" altLang="en-US" sz="2000" b="0" i="0" u="none" strike="noStrike" dirty="0">
                          <a:effectLst/>
                          <a:latin typeface="+mn-ea"/>
                          <a:ea typeface="+mn-ea"/>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2000" b="0" i="0" u="none" strike="noStrike">
                        <a:effectLst/>
                        <a:latin typeface="+mn-ea"/>
                        <a:ea typeface="+mn-ea"/>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dirty="0">
                        <a:effectLst/>
                        <a:latin typeface="+mn-ea"/>
                        <a:ea typeface="+mn-ea"/>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2308181"/>
                  </a:ext>
                </a:extLst>
              </a:tr>
              <a:tr h="320652">
                <a:tc>
                  <a:txBody>
                    <a:bodyPr/>
                    <a:lstStyle/>
                    <a:p>
                      <a:pPr algn="l" fontAlgn="ctr"/>
                      <a:endParaRPr lang="ja-JP" altLang="en-US" sz="1600" b="0" i="0" u="none" strike="noStrike" dirty="0">
                        <a:effectLst/>
                        <a:latin typeface="+mn-ea"/>
                        <a:ea typeface="+mn-ea"/>
                      </a:endParaRPr>
                    </a:p>
                  </a:txBody>
                  <a:tcPr marL="0" marR="0" marT="0" marB="0" anchor="ctr">
                    <a:lnL>
                      <a:noFill/>
                    </a:lnL>
                    <a:lnR>
                      <a:noFill/>
                    </a:lnR>
                    <a:lnT>
                      <a:noFill/>
                    </a:lnT>
                    <a:lnB>
                      <a:noFill/>
                    </a:lnB>
                  </a:tcPr>
                </a:tc>
                <a:tc>
                  <a:txBody>
                    <a:bodyPr/>
                    <a:lstStyle/>
                    <a:p>
                      <a:pPr algn="l" fontAlgn="ctr"/>
                      <a:endParaRPr lang="ja-JP" altLang="en-US" sz="1600" b="0" i="0" u="none" strike="noStrike" dirty="0">
                        <a:effectLst/>
                        <a:latin typeface="+mn-ea"/>
                        <a:ea typeface="+mn-ea"/>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effectLst/>
                          <a:latin typeface="+mn-ea"/>
                          <a:ea typeface="+mn-ea"/>
                        </a:rPr>
                        <a:t>H30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US" sz="2000" b="0" i="0" u="none" strike="noStrike" dirty="0">
                          <a:effectLst/>
                          <a:latin typeface="+mn-ea"/>
                          <a:ea typeface="+mn-ea"/>
                        </a:rPr>
                        <a:t>R1（</a:t>
                      </a:r>
                      <a:r>
                        <a:rPr lang="ja-JP" altLang="en-US" sz="2000" b="0" i="0" u="none" strike="noStrike" dirty="0">
                          <a:effectLst/>
                          <a:latin typeface="+mn-ea"/>
                          <a:ea typeface="+mn-ea"/>
                        </a:rPr>
                        <a:t>平均）</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n-US" sz="2000" b="0" i="0" u="none" strike="noStrike" dirty="0">
                          <a:effectLst/>
                          <a:latin typeface="+mn-ea"/>
                          <a:ea typeface="+mn-ea"/>
                        </a:rPr>
                        <a:t>R1（</a:t>
                      </a:r>
                      <a:r>
                        <a:rPr lang="ja-JP" altLang="en-US" sz="2000" b="0" i="0" u="none" strike="noStrike" dirty="0">
                          <a:effectLst/>
                          <a:latin typeface="+mn-ea"/>
                          <a:ea typeface="+mn-ea"/>
                        </a:rPr>
                        <a:t>中央）</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331904331"/>
                  </a:ext>
                </a:extLst>
              </a:tr>
              <a:tr h="386846">
                <a:tc rowSpan="2">
                  <a:txBody>
                    <a:bodyPr/>
                    <a:lstStyle/>
                    <a:p>
                      <a:pPr algn="l" fontAlgn="ctr"/>
                      <a:endParaRPr lang="ja-JP" altLang="en-US" sz="1600" b="0" i="0" u="none" strike="noStrike" dirty="0">
                        <a:effectLst/>
                        <a:latin typeface="+mn-ea"/>
                        <a:ea typeface="+mn-ea"/>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ja-JP" altLang="en-US" sz="2000" b="0" i="0" u="none" strike="noStrike" dirty="0">
                          <a:effectLst/>
                          <a:latin typeface="+mn-ea"/>
                          <a:ea typeface="+mn-ea"/>
                        </a:rPr>
                        <a:t>実績</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r" fontAlgn="ctr"/>
                      <a:r>
                        <a:rPr lang="en-US" altLang="ja-JP" sz="2000" b="0" i="0" u="none" strike="noStrike" dirty="0">
                          <a:effectLst/>
                          <a:latin typeface="+mn-ea"/>
                          <a:ea typeface="+mn-ea"/>
                        </a:rPr>
                        <a:t>12,416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dirty="0">
                          <a:effectLst/>
                          <a:latin typeface="+mn-ea"/>
                          <a:ea typeface="+mn-ea"/>
                        </a:rPr>
                        <a:t>13,189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0" i="0" u="none" strike="noStrike" dirty="0">
                          <a:effectLst/>
                          <a:latin typeface="+mn-ea"/>
                          <a:ea typeface="+mn-ea"/>
                        </a:rPr>
                        <a:t>11,000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9733921"/>
                  </a:ext>
                </a:extLst>
              </a:tr>
              <a:tr h="296864">
                <a:tc vMerge="1">
                  <a:txBody>
                    <a:bodyPr/>
                    <a:lstStyle/>
                    <a:p>
                      <a:endParaRPr kumimoji="1" lang="ja-JP" altLang="en-US"/>
                    </a:p>
                  </a:txBody>
                  <a:tcPr/>
                </a:tc>
                <a:tc rowSpan="2">
                  <a:txBody>
                    <a:bodyPr/>
                    <a:lstStyle/>
                    <a:p>
                      <a:pPr algn="ctr" fontAlgn="ctr"/>
                      <a:r>
                        <a:rPr lang="zh-TW" altLang="en-US" sz="2000" b="0" i="0" u="none" strike="noStrike" dirty="0">
                          <a:effectLst/>
                          <a:latin typeface="Meiryo UI" panose="020B0604030504040204" pitchFamily="50" charset="-128"/>
                          <a:ea typeface="Meiryo UI" panose="020B0604030504040204" pitchFamily="50" charset="-128"/>
                        </a:rPr>
                        <a:t>対前年度金額</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rowSpan="2">
                  <a:txBody>
                    <a:bodyPr/>
                    <a:lstStyle/>
                    <a:p>
                      <a:pPr algn="l" fontAlgn="ctr"/>
                      <a:r>
                        <a:rPr lang="ja-JP" altLang="en-US" sz="2000" b="0" i="0" u="none" strike="noStrike" dirty="0">
                          <a:effectLst/>
                          <a:latin typeface="+mn-ea"/>
                          <a:ea typeface="+mn-ea"/>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r" fontAlgn="ctr"/>
                      <a:r>
                        <a:rPr lang="en-US" altLang="ja-JP" sz="2000" b="0" i="0" u="none" strike="noStrike" dirty="0">
                          <a:effectLst/>
                          <a:latin typeface="+mn-ea"/>
                          <a:ea typeface="+mn-ea"/>
                        </a:rPr>
                        <a:t>733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r" fontAlgn="ctr"/>
                      <a:r>
                        <a:rPr lang="en-US" altLang="ja-JP" sz="2000" b="0" i="0" u="none" strike="noStrike" dirty="0">
                          <a:effectLst/>
                          <a:latin typeface="+mn-ea"/>
                          <a:ea typeface="+mn-ea"/>
                        </a:rPr>
                        <a:t>333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7245332"/>
                  </a:ext>
                </a:extLst>
              </a:tr>
              <a:tr h="148544">
                <a:tc rowSpan="2">
                  <a:txBody>
                    <a:bodyPr/>
                    <a:lstStyle/>
                    <a:p>
                      <a:pPr algn="l" fontAlgn="ctr"/>
                      <a:endParaRPr lang="ja-JP" altLang="en-US" sz="1600" b="0" i="0" u="none" strike="noStrike" dirty="0">
                        <a:effectLst/>
                        <a:latin typeface="+mn-ea"/>
                        <a:ea typeface="+mn-ea"/>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tc vMerge="1">
                  <a:txBody>
                    <a:bodyPr/>
                    <a:lstStyle/>
                    <a:p>
                      <a:pPr algn="ctr" fontAlgn="ctr"/>
                      <a:endParaRPr lang="ja-JP" altLang="en-US" sz="1400" b="0" i="0" u="none" strike="noStrike" dirty="0">
                        <a:effectLst/>
                        <a:latin typeface="Meiryo UI" panose="020B0604030504040204" pitchFamily="50" charset="-128"/>
                        <a:ea typeface="Meiryo UI" panose="020B0604030504040204" pitchFamily="50" charset="-128"/>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l" fontAlgn="ctr"/>
                      <a:endParaRPr lang="ja-JP" altLang="en-US" sz="1400" b="0" i="0" u="none" strike="noStrike" dirty="0">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r" fontAlgn="ctr"/>
                      <a:endParaRPr lang="en-US" altLang="ja-JP" sz="1400" b="0" i="0" u="none" strike="noStrike" dirty="0">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r" fontAlgn="ctr"/>
                      <a:endParaRPr lang="en-US" altLang="ja-JP" sz="1400" b="0" i="0" u="none" strike="noStrike" dirty="0">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7377872"/>
                  </a:ext>
                </a:extLst>
              </a:tr>
              <a:tr h="148320">
                <a:tc vMerge="1">
                  <a:txBody>
                    <a:bodyPr/>
                    <a:lstStyle/>
                    <a:p>
                      <a:endParaRPr kumimoji="1" lang="ja-JP" altLang="en-US"/>
                    </a:p>
                  </a:txBody>
                  <a:tcPr/>
                </a:tc>
                <a:tc rowSpan="2">
                  <a:txBody>
                    <a:bodyPr/>
                    <a:lstStyle/>
                    <a:p>
                      <a:pPr algn="ctr" fontAlgn="ctr"/>
                      <a:r>
                        <a:rPr lang="ja-JP" altLang="en-US" sz="2000" b="0" i="0" u="none" strike="noStrike" dirty="0">
                          <a:effectLst/>
                          <a:latin typeface="+mn-ea"/>
                          <a:ea typeface="+mn-ea"/>
                        </a:rPr>
                        <a:t>伸び率</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rowSpan="2">
                  <a:txBody>
                    <a:bodyPr/>
                    <a:lstStyle/>
                    <a:p>
                      <a:pPr algn="l" fontAlgn="ctr"/>
                      <a:r>
                        <a:rPr lang="ja-JP" altLang="en-US" sz="2000" b="0" i="0" u="none" strike="noStrike" dirty="0">
                          <a:effectLst/>
                          <a:latin typeface="+mn-ea"/>
                          <a:ea typeface="+mn-ea"/>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r" fontAlgn="ctr"/>
                      <a:r>
                        <a:rPr lang="en-US" altLang="ja-JP" sz="2000" b="0" i="0" u="none" strike="noStrike" dirty="0">
                          <a:effectLst/>
                          <a:latin typeface="+mn-ea"/>
                          <a:ea typeface="+mn-ea"/>
                        </a:rPr>
                        <a:t>106.2%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r" fontAlgn="ctr"/>
                      <a:r>
                        <a:rPr lang="en-US" altLang="ja-JP" sz="2000" b="0" i="0" u="none" strike="noStrike" dirty="0">
                          <a:effectLst/>
                          <a:latin typeface="+mn-ea"/>
                          <a:ea typeface="+mn-ea"/>
                        </a:rPr>
                        <a:t>103.7%</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1165494"/>
                  </a:ext>
                </a:extLst>
              </a:tr>
              <a:tr h="296864">
                <a:tc>
                  <a:txBody>
                    <a:bodyPr/>
                    <a:lstStyle/>
                    <a:p>
                      <a:pPr algn="ctr" fontAlgn="ctr"/>
                      <a:endParaRPr lang="ja-JP" altLang="en-US" sz="1600" b="0" i="0" u="none" strike="noStrike" dirty="0">
                        <a:effectLst/>
                        <a:latin typeface="+mn-ea"/>
                        <a:ea typeface="+mn-ea"/>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tc vMerge="1">
                  <a:txBody>
                    <a:bodyPr/>
                    <a:lstStyle/>
                    <a:p>
                      <a:pPr algn="ctr" fontAlgn="ctr"/>
                      <a:endParaRPr lang="ja-JP" altLang="en-US" sz="1400" b="0" i="0" u="none" strike="noStrike">
                        <a:effectLst/>
                        <a:latin typeface="Meiryo UI" panose="020B0604030504040204" pitchFamily="50" charset="-128"/>
                        <a:ea typeface="Meiryo UI" panose="020B0604030504040204" pitchFamily="50" charset="-128"/>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l" fontAlgn="ctr"/>
                      <a:endParaRPr lang="ja-JP" altLang="en-US" sz="1400" b="0" i="0" u="none" strike="noStrike">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r" fontAlgn="ctr"/>
                      <a:endParaRPr lang="en-US" altLang="ja-JP" sz="1400" b="0" i="0" u="none" strike="noStrike">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r" fontAlgn="ctr"/>
                      <a:endParaRPr lang="en-US" altLang="ja-JP" sz="1400" b="0" i="0" u="none" strike="noStrike" dirty="0">
                        <a:effectLst/>
                        <a:latin typeface="Meiryo UI" panose="020B0604030504040204" pitchFamily="50" charset="-128"/>
                        <a:ea typeface="Meiryo UI" panose="020B0604030504040204" pitchFamily="50" charset="-128"/>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5262646"/>
                  </a:ext>
                </a:extLst>
              </a:tr>
            </a:tbl>
          </a:graphicData>
        </a:graphic>
      </p:graphicFrame>
      <p:sp>
        <p:nvSpPr>
          <p:cNvPr id="11" name="スライド番号プレースホルダー 1"/>
          <p:cNvSpPr>
            <a:spLocks noGrp="1"/>
          </p:cNvSpPr>
          <p:nvPr>
            <p:ph type="sldNum" sz="quarter" idx="12"/>
          </p:nvPr>
        </p:nvSpPr>
        <p:spPr>
          <a:xfrm>
            <a:off x="9280570" y="6452611"/>
            <a:ext cx="2743200" cy="365125"/>
          </a:xfrm>
        </p:spPr>
        <p:txBody>
          <a:bodyPr/>
          <a:lstStyle/>
          <a:p>
            <a:fld id="{00B90DFF-2327-4A71-8B67-9668A02A1B14}" type="slidenum">
              <a:rPr kumimoji="1" lang="ja-JP" altLang="en-US" sz="1800" smtClean="0"/>
              <a:t>3</a:t>
            </a:fld>
            <a:endParaRPr kumimoji="1" lang="ja-JP" altLang="en-US" sz="1800"/>
          </a:p>
        </p:txBody>
      </p:sp>
      <p:graphicFrame>
        <p:nvGraphicFramePr>
          <p:cNvPr id="4" name="表 3"/>
          <p:cNvGraphicFramePr>
            <a:graphicFrameLocks noGrp="1"/>
          </p:cNvGraphicFramePr>
          <p:nvPr>
            <p:extLst>
              <p:ext uri="{D42A27DB-BD31-4B8C-83A1-F6EECF244321}">
                <p14:modId xmlns:p14="http://schemas.microsoft.com/office/powerpoint/2010/main" val="511222952"/>
              </p:ext>
            </p:extLst>
          </p:nvPr>
        </p:nvGraphicFramePr>
        <p:xfrm>
          <a:off x="525747" y="1107712"/>
          <a:ext cx="11189176" cy="3657600"/>
        </p:xfrm>
        <a:graphic>
          <a:graphicData uri="http://schemas.openxmlformats.org/drawingml/2006/table">
            <a:tbl>
              <a:tblPr/>
              <a:tblGrid>
                <a:gridCol w="2550092">
                  <a:extLst>
                    <a:ext uri="{9D8B030D-6E8A-4147-A177-3AD203B41FA5}">
                      <a16:colId xmlns:a16="http://schemas.microsoft.com/office/drawing/2014/main" val="3683825342"/>
                    </a:ext>
                  </a:extLst>
                </a:gridCol>
                <a:gridCol w="2159771">
                  <a:extLst>
                    <a:ext uri="{9D8B030D-6E8A-4147-A177-3AD203B41FA5}">
                      <a16:colId xmlns:a16="http://schemas.microsoft.com/office/drawing/2014/main" val="3840850991"/>
                    </a:ext>
                  </a:extLst>
                </a:gridCol>
                <a:gridCol w="2159771">
                  <a:extLst>
                    <a:ext uri="{9D8B030D-6E8A-4147-A177-3AD203B41FA5}">
                      <a16:colId xmlns:a16="http://schemas.microsoft.com/office/drawing/2014/main" val="977671860"/>
                    </a:ext>
                  </a:extLst>
                </a:gridCol>
                <a:gridCol w="2159771">
                  <a:extLst>
                    <a:ext uri="{9D8B030D-6E8A-4147-A177-3AD203B41FA5}">
                      <a16:colId xmlns:a16="http://schemas.microsoft.com/office/drawing/2014/main" val="2977316660"/>
                    </a:ext>
                  </a:extLst>
                </a:gridCol>
                <a:gridCol w="2159771">
                  <a:extLst>
                    <a:ext uri="{9D8B030D-6E8A-4147-A177-3AD203B41FA5}">
                      <a16:colId xmlns:a16="http://schemas.microsoft.com/office/drawing/2014/main" val="4282483766"/>
                    </a:ext>
                  </a:extLst>
                </a:gridCol>
              </a:tblGrid>
              <a:tr h="288834">
                <a:tc>
                  <a:txBody>
                    <a:bodyPr/>
                    <a:lstStyle/>
                    <a:p>
                      <a:pPr algn="ctr" fontAlgn="ctr"/>
                      <a:r>
                        <a:rPr lang="ja-JP" altLang="en-US" sz="2000" b="0" i="0" u="none" strike="noStrike" dirty="0">
                          <a:effectLst/>
                          <a:latin typeface="+mn-ea"/>
                          <a:ea typeface="+mn-ea"/>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2000" b="0" i="0" u="none" strike="noStrike" dirty="0">
                          <a:effectLst/>
                          <a:latin typeface="+mn-ea"/>
                          <a:ea typeface="+mn-ea"/>
                        </a:rPr>
                        <a:t>H29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2000" b="0" i="0" u="none" strike="noStrike" dirty="0">
                          <a:effectLst/>
                          <a:latin typeface="+mn-ea"/>
                          <a:ea typeface="+mn-ea"/>
                        </a:rPr>
                        <a:t>H30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2000" b="0" i="0" u="none" strike="noStrike" dirty="0">
                          <a:effectLst/>
                          <a:latin typeface="+mn-ea"/>
                          <a:ea typeface="+mn-ea"/>
                        </a:rPr>
                        <a:t>R1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ja-JP" altLang="en-US" sz="2000" b="0" i="0" u="none" strike="noStrike" dirty="0">
                          <a:effectLst/>
                          <a:latin typeface="+mn-ea"/>
                          <a:ea typeface="+mn-ea"/>
                        </a:rPr>
                        <a:t>平均</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323588265"/>
                  </a:ext>
                </a:extLst>
              </a:tr>
              <a:tr h="288834">
                <a:tc>
                  <a:txBody>
                    <a:bodyPr/>
                    <a:lstStyle/>
                    <a:p>
                      <a:pPr algn="ctr" fontAlgn="ctr"/>
                      <a:r>
                        <a:rPr lang="ja-JP" altLang="en-US" sz="2000" b="0" i="0" u="none" strike="noStrike" dirty="0">
                          <a:effectLst/>
                          <a:latin typeface="+mn-ea"/>
                          <a:ea typeface="+mn-ea"/>
                        </a:rPr>
                        <a:t>目標</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r" fontAlgn="ctr"/>
                      <a:r>
                        <a:rPr lang="en-US" altLang="ja-JP" sz="2000" b="0" i="0" u="none" strike="noStrike">
                          <a:effectLst/>
                          <a:latin typeface="+mn-ea"/>
                          <a:ea typeface="+mn-ea"/>
                        </a:rPr>
                        <a:t>13,900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a:effectLst/>
                          <a:latin typeface="+mn-ea"/>
                          <a:ea typeface="+mn-ea"/>
                        </a:rPr>
                        <a:t>12,900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a:effectLst/>
                          <a:latin typeface="+mn-ea"/>
                          <a:ea typeface="+mn-ea"/>
                        </a:rPr>
                        <a:t>13,600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dirty="0">
                          <a:effectLst/>
                          <a:latin typeface="+mn-ea"/>
                          <a:ea typeface="+mn-ea"/>
                        </a:rPr>
                        <a:t>13,467</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5376560"/>
                  </a:ext>
                </a:extLst>
              </a:tr>
              <a:tr h="288834">
                <a:tc>
                  <a:txBody>
                    <a:bodyPr/>
                    <a:lstStyle/>
                    <a:p>
                      <a:pPr algn="ctr" fontAlgn="ctr"/>
                      <a:r>
                        <a:rPr lang="zh-TW" altLang="en-US" sz="2000" b="0" i="0" u="none" strike="noStrike" dirty="0">
                          <a:effectLst/>
                          <a:latin typeface="+mn-ea"/>
                          <a:ea typeface="+mn-ea"/>
                        </a:rPr>
                        <a:t>対前年度金額</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r" fontAlgn="ctr"/>
                      <a:r>
                        <a:rPr lang="en-US" altLang="ja-JP" sz="2000" b="0" i="0" u="none" strike="noStrike">
                          <a:effectLst/>
                          <a:latin typeface="+mn-ea"/>
                          <a:ea typeface="+mn-ea"/>
                        </a:rPr>
                        <a:t>1,177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2000" b="0" i="0" u="none" strike="noStrike">
                          <a:effectLst/>
                          <a:latin typeface="+mn-ea"/>
                          <a:ea typeface="+mn-ea"/>
                        </a:rPr>
                        <a:t>▲ </a:t>
                      </a:r>
                      <a:r>
                        <a:rPr lang="en-US" altLang="ja-JP" sz="2000" b="0" i="0" u="none" strike="noStrike">
                          <a:effectLst/>
                          <a:latin typeface="+mn-ea"/>
                          <a:ea typeface="+mn-ea"/>
                        </a:rPr>
                        <a:t>1,000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a:effectLst/>
                          <a:latin typeface="+mn-ea"/>
                          <a:ea typeface="+mn-ea"/>
                        </a:rPr>
                        <a:t>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dirty="0">
                          <a:effectLst/>
                          <a:latin typeface="+mn-ea"/>
                          <a:ea typeface="+mn-ea"/>
                        </a:rPr>
                        <a:t>292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0669941"/>
                  </a:ext>
                </a:extLst>
              </a:tr>
              <a:tr h="299943">
                <a:tc>
                  <a:txBody>
                    <a:bodyPr/>
                    <a:lstStyle/>
                    <a:p>
                      <a:pPr algn="ctr" fontAlgn="ctr"/>
                      <a:r>
                        <a:rPr lang="ja-JP" altLang="en-US" sz="2000" b="0" i="0" u="none" strike="noStrike" dirty="0">
                          <a:effectLst/>
                          <a:latin typeface="+mn-ea"/>
                          <a:ea typeface="+mn-ea"/>
                        </a:rPr>
                        <a:t>伸び率</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r" fontAlgn="ctr"/>
                      <a:r>
                        <a:rPr lang="en-US" altLang="ja-JP" sz="2000" b="0" i="0" u="none" strike="noStrike" dirty="0">
                          <a:effectLst/>
                          <a:latin typeface="+mn-ea"/>
                          <a:ea typeface="+mn-ea"/>
                        </a:rPr>
                        <a:t>109.3%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dirty="0">
                          <a:effectLst/>
                          <a:latin typeface="+mn-ea"/>
                          <a:ea typeface="+mn-ea"/>
                        </a:rPr>
                        <a:t>92.8%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dirty="0">
                          <a:effectLst/>
                          <a:latin typeface="+mn-ea"/>
                          <a:ea typeface="+mn-ea"/>
                        </a:rPr>
                        <a:t>105.4%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dirty="0">
                          <a:effectLst/>
                          <a:latin typeface="+mn-ea"/>
                          <a:ea typeface="+mn-ea"/>
                        </a:rPr>
                        <a:t>102.5%</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9400941"/>
                  </a:ext>
                </a:extLst>
              </a:tr>
              <a:tr h="288834">
                <a:tc>
                  <a:txBody>
                    <a:bodyPr/>
                    <a:lstStyle/>
                    <a:p>
                      <a:pPr algn="ctr" fontAlgn="ctr"/>
                      <a:r>
                        <a:rPr lang="ja-JP" altLang="en-US" sz="2000" b="0" i="0" u="none" strike="noStrike" dirty="0">
                          <a:effectLst/>
                          <a:latin typeface="+mn-ea"/>
                          <a:ea typeface="+mn-ea"/>
                        </a:rPr>
                        <a:t>実績</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r" fontAlgn="ctr"/>
                      <a:r>
                        <a:rPr lang="en-US" altLang="ja-JP" sz="2000" b="0" i="0" u="none" strike="noStrike">
                          <a:effectLst/>
                          <a:latin typeface="+mn-ea"/>
                          <a:ea typeface="+mn-ea"/>
                        </a:rPr>
                        <a:t>11,575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a:effectLst/>
                          <a:latin typeface="+mn-ea"/>
                          <a:ea typeface="+mn-ea"/>
                        </a:rPr>
                        <a:t>12,009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dirty="0">
                          <a:effectLst/>
                          <a:latin typeface="+mn-ea"/>
                          <a:ea typeface="+mn-ea"/>
                        </a:rPr>
                        <a:t>12,688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0" i="0" u="none" strike="noStrike">
                          <a:effectLst/>
                          <a:latin typeface="+mn-ea"/>
                          <a:ea typeface="+mn-ea"/>
                        </a:rPr>
                        <a:t>12,091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0563819"/>
                  </a:ext>
                </a:extLst>
              </a:tr>
              <a:tr h="288834">
                <a:tc>
                  <a:txBody>
                    <a:bodyPr/>
                    <a:lstStyle/>
                    <a:p>
                      <a:pPr algn="ctr" fontAlgn="ctr"/>
                      <a:r>
                        <a:rPr lang="zh-TW" altLang="en-US" sz="2000" b="0" i="0" u="none" strike="noStrike" dirty="0">
                          <a:effectLst/>
                          <a:latin typeface="+mn-ea"/>
                          <a:ea typeface="+mn-ea"/>
                        </a:rPr>
                        <a:t>対前年度金額</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r" fontAlgn="ctr"/>
                      <a:r>
                        <a:rPr lang="en-US" altLang="ja-JP" sz="2000" b="0" i="0" u="none" strike="noStrike">
                          <a:effectLst/>
                          <a:latin typeface="+mn-ea"/>
                          <a:ea typeface="+mn-ea"/>
                        </a:rPr>
                        <a:t>366</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a:effectLst/>
                          <a:latin typeface="+mn-ea"/>
                          <a:ea typeface="+mn-ea"/>
                        </a:rPr>
                        <a:t>434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dirty="0">
                          <a:effectLst/>
                          <a:latin typeface="+mn-ea"/>
                          <a:ea typeface="+mn-ea"/>
                        </a:rPr>
                        <a:t>679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0" i="0" u="none" strike="noStrike">
                          <a:effectLst/>
                          <a:latin typeface="+mn-ea"/>
                          <a:ea typeface="+mn-ea"/>
                        </a:rPr>
                        <a:t>493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2070903"/>
                  </a:ext>
                </a:extLst>
              </a:tr>
              <a:tr h="299943">
                <a:tc>
                  <a:txBody>
                    <a:bodyPr/>
                    <a:lstStyle/>
                    <a:p>
                      <a:pPr algn="ctr" fontAlgn="ctr"/>
                      <a:r>
                        <a:rPr lang="ja-JP" altLang="en-US" sz="2000" b="0" i="0" u="none" strike="noStrike" dirty="0">
                          <a:effectLst/>
                          <a:latin typeface="+mn-ea"/>
                          <a:ea typeface="+mn-ea"/>
                        </a:rPr>
                        <a:t>伸び率</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r" fontAlgn="ctr"/>
                      <a:r>
                        <a:rPr lang="en-US" altLang="ja-JP" sz="2000" b="0" i="0" u="none" strike="noStrike">
                          <a:effectLst/>
                          <a:latin typeface="+mn-ea"/>
                          <a:ea typeface="+mn-ea"/>
                        </a:rPr>
                        <a:t>103.3%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a:effectLst/>
                          <a:latin typeface="+mn-ea"/>
                          <a:ea typeface="+mn-ea"/>
                        </a:rPr>
                        <a:t>103.7%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dirty="0">
                          <a:effectLst/>
                          <a:latin typeface="+mn-ea"/>
                          <a:ea typeface="+mn-ea"/>
                        </a:rPr>
                        <a:t>105.7%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r" fontAlgn="ctr"/>
                      <a:r>
                        <a:rPr lang="en-US" altLang="ja-JP" sz="2000" b="0" i="0" u="none" strike="noStrike" dirty="0">
                          <a:effectLst/>
                          <a:latin typeface="+mn-ea"/>
                          <a:ea typeface="+mn-ea"/>
                        </a:rPr>
                        <a:t>104.2%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753410986"/>
                  </a:ext>
                </a:extLst>
              </a:tr>
              <a:tr h="248842">
                <a:tc>
                  <a:txBody>
                    <a:bodyPr/>
                    <a:lstStyle/>
                    <a:p>
                      <a:pPr algn="ctr" fontAlgn="ctr"/>
                      <a:endParaRPr lang="ja-JP" altLang="en-US" sz="2000" b="0" i="0" u="none" strike="noStrike">
                        <a:effectLst/>
                        <a:latin typeface="+mn-ea"/>
                        <a:ea typeface="+mn-ea"/>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2000" b="0" i="0" u="none" strike="noStrike">
                        <a:effectLst/>
                        <a:latin typeface="+mn-ea"/>
                        <a:ea typeface="+mn-ea"/>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2000" b="0" i="0" u="none" strike="noStrike">
                        <a:effectLst/>
                        <a:latin typeface="+mn-ea"/>
                        <a:ea typeface="+mn-ea"/>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2000" b="0" i="0" u="none" strike="noStrike">
                          <a:effectLst/>
                          <a:latin typeface="+mn-ea"/>
                          <a:ea typeface="+mn-ea"/>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2000" b="0" i="0" u="none" strike="noStrike">
                          <a:effectLst/>
                          <a:latin typeface="+mn-ea"/>
                          <a:ea typeface="+mn-ea"/>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130769"/>
                  </a:ext>
                </a:extLst>
              </a:tr>
              <a:tr h="288834">
                <a:tc>
                  <a:txBody>
                    <a:bodyPr/>
                    <a:lstStyle/>
                    <a:p>
                      <a:pPr algn="l" fontAlgn="ctr"/>
                      <a:endParaRPr lang="ja-JP" altLang="en-US" sz="1600" b="0" i="0" u="none" strike="noStrike">
                        <a:effectLst/>
                        <a:latin typeface="+mn-ea"/>
                        <a:ea typeface="+mn-ea"/>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effectLst/>
                        <a:latin typeface="+mn-ea"/>
                        <a:ea typeface="+mn-ea"/>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effectLst/>
                          <a:latin typeface="+mn-ea"/>
                          <a:ea typeface="+mn-ea"/>
                        </a:rPr>
                        <a:t>H30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2000" b="0" i="0" u="none" strike="noStrike" dirty="0">
                          <a:effectLst/>
                          <a:latin typeface="+mn-ea"/>
                          <a:ea typeface="+mn-ea"/>
                        </a:rPr>
                        <a:t>R1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2000" b="0" i="0" u="none" strike="noStrike" dirty="0">
                          <a:effectLst/>
                          <a:latin typeface="+mn-ea"/>
                          <a:ea typeface="+mn-ea"/>
                        </a:rPr>
                        <a:t>R1（</a:t>
                      </a:r>
                      <a:r>
                        <a:rPr lang="ja-JP" altLang="en-US" sz="2000" b="0" i="0" u="none" strike="noStrike" dirty="0">
                          <a:effectLst/>
                          <a:latin typeface="+mn-ea"/>
                          <a:ea typeface="+mn-ea"/>
                        </a:rPr>
                        <a:t>中央）</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59336703"/>
                  </a:ext>
                </a:extLst>
              </a:tr>
              <a:tr h="288834">
                <a:tc rowSpan="3">
                  <a:txBody>
                    <a:bodyPr/>
                    <a:lstStyle/>
                    <a:p>
                      <a:pPr algn="ctr" fontAlgn="ctr"/>
                      <a:r>
                        <a:rPr lang="ja-JP" altLang="en-US" sz="2000" b="0" i="0" u="none" strike="noStrike" dirty="0">
                          <a:effectLst/>
                          <a:latin typeface="+mn-ea"/>
                          <a:ea typeface="+mn-ea"/>
                        </a:rPr>
                        <a:t>抽出</a:t>
                      </a:r>
                      <a:br>
                        <a:rPr lang="ja-JP" altLang="en-US" sz="2000" b="0" i="0" u="none" strike="noStrike" dirty="0">
                          <a:effectLst/>
                          <a:latin typeface="+mn-ea"/>
                          <a:ea typeface="+mn-ea"/>
                        </a:rPr>
                      </a:br>
                      <a:r>
                        <a:rPr lang="en-US" altLang="ja-JP" sz="2000" b="0" i="0" u="none" strike="noStrike" dirty="0">
                          <a:effectLst/>
                          <a:latin typeface="+mn-ea"/>
                          <a:ea typeface="+mn-ea"/>
                        </a:rPr>
                        <a:t>477</a:t>
                      </a:r>
                      <a:r>
                        <a:rPr lang="ja-JP" altLang="en-US" sz="2000" b="0" i="0" u="none" strike="noStrike" dirty="0">
                          <a:effectLst/>
                          <a:latin typeface="+mn-ea"/>
                          <a:ea typeface="+mn-ea"/>
                        </a:rPr>
                        <a:t>事業所</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ja-JP" altLang="en-US" sz="2000" b="0" i="0" u="none" strike="noStrike" dirty="0">
                          <a:effectLst/>
                          <a:latin typeface="+mn-ea"/>
                          <a:ea typeface="+mn-ea"/>
                        </a:rPr>
                        <a:t>実績</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r" fontAlgn="ctr"/>
                      <a:r>
                        <a:rPr lang="en-US" altLang="ja-JP" sz="2000" b="0" i="0" u="none" strike="noStrike">
                          <a:effectLst/>
                          <a:latin typeface="+mn-ea"/>
                          <a:ea typeface="+mn-ea"/>
                        </a:rPr>
                        <a:t>12,416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a:effectLst/>
                          <a:latin typeface="+mn-ea"/>
                          <a:ea typeface="+mn-ea"/>
                        </a:rPr>
                        <a:t>13,189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a:effectLst/>
                          <a:latin typeface="+mn-ea"/>
                          <a:ea typeface="+mn-ea"/>
                        </a:rPr>
                        <a:t>11,000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7736463"/>
                  </a:ext>
                </a:extLst>
              </a:tr>
              <a:tr h="288834">
                <a:tc vMerge="1">
                  <a:txBody>
                    <a:bodyPr/>
                    <a:lstStyle/>
                    <a:p>
                      <a:endParaRPr kumimoji="1" lang="ja-JP" altLang="en-US"/>
                    </a:p>
                  </a:txBody>
                  <a:tcPr/>
                </a:tc>
                <a:tc>
                  <a:txBody>
                    <a:bodyPr/>
                    <a:lstStyle/>
                    <a:p>
                      <a:pPr algn="ctr" fontAlgn="ctr"/>
                      <a:r>
                        <a:rPr lang="zh-TW" altLang="en-US" sz="2000" b="0" i="0" u="none" strike="noStrike" dirty="0">
                          <a:effectLst/>
                          <a:latin typeface="+mn-ea"/>
                          <a:ea typeface="+mn-ea"/>
                        </a:rPr>
                        <a:t>対前年度金額</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l" fontAlgn="ctr"/>
                      <a:r>
                        <a:rPr lang="ja-JP" altLang="en-US" sz="2000" b="0" i="0" u="none" strike="noStrike">
                          <a:effectLst/>
                          <a:latin typeface="+mn-ea"/>
                          <a:ea typeface="+mn-ea"/>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a:effectLst/>
                          <a:latin typeface="+mn-ea"/>
                          <a:ea typeface="+mn-ea"/>
                        </a:rPr>
                        <a:t>733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a:effectLst/>
                          <a:latin typeface="+mn-ea"/>
                          <a:ea typeface="+mn-ea"/>
                        </a:rPr>
                        <a:t>333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6785579"/>
                  </a:ext>
                </a:extLst>
              </a:tr>
              <a:tr h="288834">
                <a:tc vMerge="1">
                  <a:txBody>
                    <a:bodyPr/>
                    <a:lstStyle/>
                    <a:p>
                      <a:endParaRPr kumimoji="1" lang="ja-JP" altLang="en-US"/>
                    </a:p>
                  </a:txBody>
                  <a:tcPr/>
                </a:tc>
                <a:tc>
                  <a:txBody>
                    <a:bodyPr/>
                    <a:lstStyle/>
                    <a:p>
                      <a:pPr algn="ctr" fontAlgn="ctr"/>
                      <a:r>
                        <a:rPr lang="ja-JP" altLang="en-US" sz="2000" b="0" i="0" u="none" strike="noStrike" dirty="0">
                          <a:effectLst/>
                          <a:latin typeface="+mn-ea"/>
                          <a:ea typeface="+mn-ea"/>
                        </a:rPr>
                        <a:t>伸び率</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l" fontAlgn="ctr"/>
                      <a:r>
                        <a:rPr lang="ja-JP" altLang="en-US" sz="2000" b="0" i="0" u="none" strike="noStrike">
                          <a:effectLst/>
                          <a:latin typeface="+mn-ea"/>
                          <a:ea typeface="+mn-ea"/>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a:effectLst/>
                          <a:latin typeface="+mn-ea"/>
                          <a:ea typeface="+mn-ea"/>
                        </a:rPr>
                        <a:t>106.2%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2000" b="0" i="0" u="none" strike="noStrike" dirty="0">
                          <a:effectLst/>
                          <a:latin typeface="+mn-ea"/>
                          <a:ea typeface="+mn-ea"/>
                        </a:rPr>
                        <a:t>103.7%</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4293928"/>
                  </a:ext>
                </a:extLst>
              </a:tr>
            </a:tbl>
          </a:graphicData>
        </a:graphic>
      </p:graphicFrame>
      <p:sp>
        <p:nvSpPr>
          <p:cNvPr id="12" name="正方形/長方形 11"/>
          <p:cNvSpPr/>
          <p:nvPr/>
        </p:nvSpPr>
        <p:spPr>
          <a:xfrm>
            <a:off x="288392" y="3319145"/>
            <a:ext cx="3903780" cy="553998"/>
          </a:xfrm>
          <a:prstGeom prst="rect">
            <a:avLst/>
          </a:prstGeom>
        </p:spPr>
        <p:txBody>
          <a:bodyPr wrap="square">
            <a:spAutoFit/>
          </a:bodyPr>
          <a:lstStyle/>
          <a:p>
            <a:pPr>
              <a:lnSpc>
                <a:spcPct val="150000"/>
              </a:lnSpc>
            </a:pPr>
            <a:r>
              <a:rPr lang="ja-JP" altLang="en-US" sz="2000" dirty="0">
                <a:solidFill>
                  <a:srgbClr val="000000"/>
                </a:solidFill>
                <a:latin typeface="Meiryo UI" panose="020B0604030504040204" pitchFamily="50" charset="-128"/>
                <a:ea typeface="Meiryo UI" panose="020B0604030504040204" pitchFamily="50" charset="-128"/>
              </a:rPr>
              <a:t>◆抽出（</a:t>
            </a:r>
            <a:r>
              <a:rPr lang="en-US" altLang="ja-JP" sz="2000" dirty="0">
                <a:solidFill>
                  <a:srgbClr val="000000"/>
                </a:solidFill>
                <a:latin typeface="Meiryo UI" panose="020B0604030504040204" pitchFamily="50" charset="-128"/>
                <a:ea typeface="Meiryo UI" panose="020B0604030504040204" pitchFamily="50" charset="-128"/>
              </a:rPr>
              <a:t>477</a:t>
            </a:r>
            <a:r>
              <a:rPr lang="ja-JP" altLang="en-US" sz="2000" dirty="0">
                <a:solidFill>
                  <a:srgbClr val="000000"/>
                </a:solidFill>
                <a:latin typeface="Meiryo UI" panose="020B0604030504040204" pitchFamily="50" charset="-128"/>
                <a:ea typeface="Meiryo UI" panose="020B0604030504040204" pitchFamily="50" charset="-128"/>
              </a:rPr>
              <a:t>件）の概要</a:t>
            </a:r>
            <a:endParaRPr lang="en-US" altLang="ja-JP" sz="2000" dirty="0">
              <a:solidFill>
                <a:srgbClr val="00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42670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グラフ 14"/>
          <p:cNvGraphicFramePr>
            <a:graphicFrameLocks/>
          </p:cNvGraphicFramePr>
          <p:nvPr>
            <p:extLst>
              <p:ext uri="{D42A27DB-BD31-4B8C-83A1-F6EECF244321}">
                <p14:modId xmlns:p14="http://schemas.microsoft.com/office/powerpoint/2010/main" val="227975998"/>
              </p:ext>
            </p:extLst>
          </p:nvPr>
        </p:nvGraphicFramePr>
        <p:xfrm>
          <a:off x="0" y="983455"/>
          <a:ext cx="11548056" cy="4171793"/>
        </p:xfrm>
        <a:graphic>
          <a:graphicData uri="http://schemas.openxmlformats.org/drawingml/2006/chart">
            <c:chart xmlns:c="http://schemas.openxmlformats.org/drawingml/2006/chart" xmlns:r="http://schemas.openxmlformats.org/officeDocument/2006/relationships" r:id="rId2"/>
          </a:graphicData>
        </a:graphic>
      </p:graphicFrame>
      <p:sp>
        <p:nvSpPr>
          <p:cNvPr id="13" name="正方形/長方形 12"/>
          <p:cNvSpPr/>
          <p:nvPr/>
        </p:nvSpPr>
        <p:spPr>
          <a:xfrm>
            <a:off x="0" y="5185877"/>
            <a:ext cx="12192000" cy="1515800"/>
          </a:xfrm>
          <a:prstGeom prst="rect">
            <a:avLst/>
          </a:prstGeom>
          <a:ln w="38100">
            <a:solidFill>
              <a:srgbClr val="FF0000"/>
            </a:solidFill>
          </a:ln>
        </p:spPr>
        <p:txBody>
          <a:bodyPr wrap="square" anchor="ctr" anchorCtr="0">
            <a:noAutofit/>
          </a:bodyPr>
          <a:lstStyle/>
          <a:p>
            <a:pPr algn="just"/>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　</a:t>
            </a:r>
            <a:r>
              <a:rPr lang="en-US" altLang="ja-JP" sz="2000" kern="100" dirty="0">
                <a:latin typeface="Meiryo UI" panose="020B0604030504040204" pitchFamily="50" charset="-128"/>
                <a:ea typeface="Meiryo UI" panose="020B0604030504040204" pitchFamily="50" charset="-128"/>
                <a:cs typeface="Courier New" panose="02070309020205020404" pitchFamily="49" charset="0"/>
              </a:rPr>
              <a:t>10,000</a:t>
            </a:r>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円未満の事業所が</a:t>
            </a:r>
            <a:r>
              <a:rPr lang="en-US" altLang="ja-JP" sz="2000" kern="100" dirty="0">
                <a:latin typeface="Meiryo UI" panose="020B0604030504040204" pitchFamily="50" charset="-128"/>
                <a:ea typeface="Meiryo UI" panose="020B0604030504040204" pitchFamily="50" charset="-128"/>
                <a:cs typeface="Courier New" panose="02070309020205020404" pitchFamily="49" charset="0"/>
              </a:rPr>
              <a:t>4</a:t>
            </a:r>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割（</a:t>
            </a:r>
            <a:r>
              <a:rPr lang="en-US" altLang="ja-JP" sz="2000" kern="100" dirty="0">
                <a:latin typeface="Meiryo UI" panose="020B0604030504040204" pitchFamily="50" charset="-128"/>
                <a:ea typeface="Meiryo UI" panose="020B0604030504040204" pitchFamily="50" charset="-128"/>
                <a:cs typeface="Courier New" panose="02070309020205020404" pitchFamily="49" charset="0"/>
              </a:rPr>
              <a:t>42%</a:t>
            </a:r>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）を超え、平均工賃よりも低い区分での偏りが若干みられる。</a:t>
            </a:r>
            <a:endParaRPr lang="en-US" altLang="ja-JP" sz="2000" kern="100" dirty="0">
              <a:latin typeface="Meiryo UI" panose="020B0604030504040204" pitchFamily="50" charset="-128"/>
              <a:ea typeface="Meiryo UI" panose="020B0604030504040204" pitchFamily="50" charset="-128"/>
              <a:cs typeface="Courier New" panose="02070309020205020404" pitchFamily="49" charset="0"/>
            </a:endParaRPr>
          </a:p>
          <a:p>
            <a:pPr algn="just"/>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　今回の実績を「不満」とする事業所は約</a:t>
            </a:r>
            <a:r>
              <a:rPr lang="en-US" altLang="ja-JP" sz="2000" kern="100" dirty="0">
                <a:latin typeface="Meiryo UI" panose="020B0604030504040204" pitchFamily="50" charset="-128"/>
                <a:ea typeface="Meiryo UI" panose="020B0604030504040204" pitchFamily="50" charset="-128"/>
                <a:cs typeface="Courier New" panose="02070309020205020404" pitchFamily="49" charset="0"/>
              </a:rPr>
              <a:t>5</a:t>
            </a:r>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割（</a:t>
            </a:r>
            <a:r>
              <a:rPr lang="en-US" altLang="ja-JP" sz="2000" kern="100" dirty="0">
                <a:latin typeface="Meiryo UI" panose="020B0604030504040204" pitchFamily="50" charset="-128"/>
                <a:ea typeface="Meiryo UI" panose="020B0604030504040204" pitchFamily="50" charset="-128"/>
                <a:cs typeface="Courier New" panose="02070309020205020404" pitchFamily="49" charset="0"/>
              </a:rPr>
              <a:t>49%</a:t>
            </a:r>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）、「満足」、「どちらでもない」がそれぞれ約</a:t>
            </a:r>
            <a:r>
              <a:rPr lang="en-US" altLang="ja-JP" sz="2000" kern="100" dirty="0">
                <a:latin typeface="Meiryo UI" panose="020B0604030504040204" pitchFamily="50" charset="-128"/>
                <a:ea typeface="Meiryo UI" panose="020B0604030504040204" pitchFamily="50" charset="-128"/>
                <a:cs typeface="Courier New" panose="02070309020205020404" pitchFamily="49" charset="0"/>
              </a:rPr>
              <a:t>25%</a:t>
            </a:r>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である。</a:t>
            </a:r>
            <a:endParaRPr lang="en-US" altLang="ja-JP" sz="2000" kern="100" dirty="0">
              <a:latin typeface="Meiryo UI" panose="020B0604030504040204" pitchFamily="50" charset="-128"/>
              <a:ea typeface="Meiryo UI" panose="020B0604030504040204" pitchFamily="50" charset="-128"/>
              <a:cs typeface="Courier New" panose="02070309020205020404" pitchFamily="49" charset="0"/>
            </a:endParaRPr>
          </a:p>
          <a:p>
            <a:pPr algn="just"/>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　半数の事業所が各自で設定した目標を達成。</a:t>
            </a:r>
            <a:endPar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テキスト ボックス 1"/>
          <p:cNvSpPr txBox="1"/>
          <p:nvPr/>
        </p:nvSpPr>
        <p:spPr>
          <a:xfrm>
            <a:off x="798489" y="2099251"/>
            <a:ext cx="2240924" cy="523220"/>
          </a:xfrm>
          <a:prstGeom prst="rect">
            <a:avLst/>
          </a:prstGeom>
          <a:solidFill>
            <a:schemeClr val="bg1"/>
          </a:solidFill>
          <a:ln>
            <a:solidFill>
              <a:schemeClr val="tx1"/>
            </a:solidFill>
            <a:prstDash val="sysDash"/>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全データと抽出データの平均工賃分布は概ね同一傾向</a:t>
            </a:r>
            <a:endParaRPr kumimoji="1" lang="ja-JP" altLang="en-US" dirty="0">
              <a:latin typeface="Meiryo UI" panose="020B0604030504040204" pitchFamily="50" charset="-128"/>
              <a:ea typeface="Meiryo UI" panose="020B0604030504040204" pitchFamily="50" charset="-128"/>
            </a:endParaRPr>
          </a:p>
        </p:txBody>
      </p:sp>
      <p:cxnSp>
        <p:nvCxnSpPr>
          <p:cNvPr id="4" name="直線コネクタ 3"/>
          <p:cNvCxnSpPr/>
          <p:nvPr/>
        </p:nvCxnSpPr>
        <p:spPr>
          <a:xfrm>
            <a:off x="5256552" y="2622471"/>
            <a:ext cx="0" cy="19495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4370645" y="2885090"/>
            <a:ext cx="0" cy="16869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6290441" y="2723632"/>
            <a:ext cx="4776" cy="18483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四角形吹き出し 16"/>
          <p:cNvSpPr/>
          <p:nvPr/>
        </p:nvSpPr>
        <p:spPr>
          <a:xfrm>
            <a:off x="3403903" y="2401425"/>
            <a:ext cx="1342414" cy="322207"/>
          </a:xfrm>
          <a:prstGeom prst="wedgeRectCallout">
            <a:avLst>
              <a:gd name="adj1" fmla="val 23594"/>
              <a:gd name="adj2" fmla="val 9271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mn-ea"/>
              </a:rPr>
              <a:t>抽出；</a:t>
            </a:r>
            <a:r>
              <a:rPr lang="en-US" altLang="ja-JP" sz="1200" dirty="0">
                <a:solidFill>
                  <a:schemeClr val="tx1"/>
                </a:solidFill>
                <a:latin typeface="+mn-ea"/>
              </a:rPr>
              <a:t>11,000</a:t>
            </a:r>
            <a:r>
              <a:rPr kumimoji="1" lang="ja-JP" altLang="en-US" sz="1200" dirty="0">
                <a:solidFill>
                  <a:schemeClr val="tx1"/>
                </a:solidFill>
                <a:latin typeface="+mn-ea"/>
              </a:rPr>
              <a:t>円</a:t>
            </a:r>
            <a:endParaRPr kumimoji="1" lang="ja-JP" altLang="en-US" dirty="0">
              <a:solidFill>
                <a:schemeClr val="tx1"/>
              </a:solidFill>
              <a:latin typeface="+mn-ea"/>
            </a:endParaRPr>
          </a:p>
        </p:txBody>
      </p:sp>
      <p:sp>
        <p:nvSpPr>
          <p:cNvPr id="8" name="線吹き出し 1 (枠付き) 7"/>
          <p:cNvSpPr/>
          <p:nvPr/>
        </p:nvSpPr>
        <p:spPr>
          <a:xfrm>
            <a:off x="4220308" y="1501677"/>
            <a:ext cx="1142532" cy="299765"/>
          </a:xfrm>
          <a:prstGeom prst="borderCallout1">
            <a:avLst>
              <a:gd name="adj1" fmla="val 102852"/>
              <a:gd name="adj2" fmla="val 47071"/>
              <a:gd name="adj3" fmla="val 380587"/>
              <a:gd name="adj4" fmla="val 9147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Meiryo UI" panose="020B0604030504040204" pitchFamily="50" charset="-128"/>
                <a:ea typeface="Meiryo UI" panose="020B0604030504040204" pitchFamily="50" charset="-128"/>
              </a:rPr>
              <a:t>全</a:t>
            </a:r>
            <a:r>
              <a:rPr kumimoji="1" lang="en-US" altLang="ja-JP" sz="1200" dirty="0">
                <a:solidFill>
                  <a:schemeClr val="tx1"/>
                </a:solidFill>
                <a:latin typeface="Meiryo UI" panose="020B0604030504040204" pitchFamily="50" charset="-128"/>
                <a:ea typeface="Meiryo UI" panose="020B0604030504040204" pitchFamily="50" charset="-128"/>
              </a:rPr>
              <a:t>;12,688</a:t>
            </a:r>
            <a:r>
              <a:rPr kumimoji="1" lang="ja-JP" altLang="en-US" sz="1200" dirty="0">
                <a:solidFill>
                  <a:schemeClr val="tx1"/>
                </a:solidFill>
                <a:latin typeface="Meiryo UI" panose="020B0604030504040204" pitchFamily="50" charset="-128"/>
                <a:ea typeface="Meiryo UI" panose="020B0604030504040204" pitchFamily="50" charset="-128"/>
              </a:rPr>
              <a:t>円</a:t>
            </a:r>
          </a:p>
        </p:txBody>
      </p:sp>
      <p:sp>
        <p:nvSpPr>
          <p:cNvPr id="6" name="四角形吹き出し 5"/>
          <p:cNvSpPr/>
          <p:nvPr/>
        </p:nvSpPr>
        <p:spPr>
          <a:xfrm>
            <a:off x="6485205" y="2996418"/>
            <a:ext cx="1434906" cy="267287"/>
          </a:xfrm>
          <a:prstGeom prst="wedgeRectCallout">
            <a:avLst>
              <a:gd name="adj1" fmla="val -63921"/>
              <a:gd name="adj2" fmla="val 9651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抽出；</a:t>
            </a:r>
            <a:r>
              <a:rPr kumimoji="1" lang="en-US" altLang="ja-JP" sz="1200" dirty="0">
                <a:solidFill>
                  <a:schemeClr val="tx1"/>
                </a:solidFill>
                <a:latin typeface="+mn-ea"/>
              </a:rPr>
              <a:t>13,189</a:t>
            </a:r>
            <a:r>
              <a:rPr kumimoji="1" lang="ja-JP" altLang="en-US" sz="1200" dirty="0">
                <a:solidFill>
                  <a:schemeClr val="tx1"/>
                </a:solidFill>
              </a:rPr>
              <a:t>円</a:t>
            </a:r>
            <a:endParaRPr kumimoji="1" lang="ja-JP" altLang="en-US" dirty="0">
              <a:solidFill>
                <a:schemeClr val="tx1"/>
              </a:solidFill>
            </a:endParaRPr>
          </a:p>
        </p:txBody>
      </p:sp>
      <p:graphicFrame>
        <p:nvGraphicFramePr>
          <p:cNvPr id="18" name="グラフ 17"/>
          <p:cNvGraphicFramePr>
            <a:graphicFrameLocks/>
          </p:cNvGraphicFramePr>
          <p:nvPr>
            <p:extLst>
              <p:ext uri="{D42A27DB-BD31-4B8C-83A1-F6EECF244321}">
                <p14:modId xmlns:p14="http://schemas.microsoft.com/office/powerpoint/2010/main" val="2224013777"/>
              </p:ext>
            </p:extLst>
          </p:nvPr>
        </p:nvGraphicFramePr>
        <p:xfrm>
          <a:off x="5239270" y="492732"/>
          <a:ext cx="3676843" cy="21137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グラフ 6"/>
          <p:cNvGraphicFramePr>
            <a:graphicFrameLocks/>
          </p:cNvGraphicFramePr>
          <p:nvPr>
            <p:extLst>
              <p:ext uri="{D42A27DB-BD31-4B8C-83A1-F6EECF244321}">
                <p14:modId xmlns:p14="http://schemas.microsoft.com/office/powerpoint/2010/main" val="843436534"/>
              </p:ext>
            </p:extLst>
          </p:nvPr>
        </p:nvGraphicFramePr>
        <p:xfrm>
          <a:off x="8681364" y="463973"/>
          <a:ext cx="3510636" cy="2160000"/>
        </p:xfrm>
        <a:graphic>
          <a:graphicData uri="http://schemas.openxmlformats.org/drawingml/2006/chart">
            <c:chart xmlns:c="http://schemas.openxmlformats.org/drawingml/2006/chart" xmlns:r="http://schemas.openxmlformats.org/officeDocument/2006/relationships" r:id="rId4"/>
          </a:graphicData>
        </a:graphic>
      </p:graphicFrame>
      <p:grpSp>
        <p:nvGrpSpPr>
          <p:cNvPr id="9" name="グループ化 8"/>
          <p:cNvGrpSpPr/>
          <p:nvPr/>
        </p:nvGrpSpPr>
        <p:grpSpPr>
          <a:xfrm>
            <a:off x="199028" y="66843"/>
            <a:ext cx="11992972" cy="979887"/>
            <a:chOff x="199028" y="66843"/>
            <a:chExt cx="11992972" cy="979887"/>
          </a:xfrm>
        </p:grpSpPr>
        <p:cxnSp>
          <p:nvCxnSpPr>
            <p:cNvPr id="10" name="直線コネクタ 9"/>
            <p:cNvCxnSpPr/>
            <p:nvPr/>
          </p:nvCxnSpPr>
          <p:spPr>
            <a:xfrm>
              <a:off x="199028" y="521790"/>
              <a:ext cx="11992972" cy="37347"/>
            </a:xfrm>
            <a:prstGeom prst="line">
              <a:avLst/>
            </a:prstGeom>
            <a:noFill/>
            <a:ln w="38100" cap="flat" cmpd="sng" algn="ctr">
              <a:solidFill>
                <a:srgbClr val="4F81BD"/>
              </a:solidFill>
              <a:prstDash val="solid"/>
            </a:ln>
            <a:effectLst>
              <a:outerShdw blurRad="40000" dist="23000" dir="5400000" rotWithShape="0">
                <a:srgbClr val="000000">
                  <a:alpha val="35000"/>
                </a:srgbClr>
              </a:outerShdw>
            </a:effectLst>
          </p:spPr>
        </p:cxnSp>
        <p:sp>
          <p:nvSpPr>
            <p:cNvPr id="11" name="正方形/長方形 10"/>
            <p:cNvSpPr/>
            <p:nvPr/>
          </p:nvSpPr>
          <p:spPr>
            <a:xfrm>
              <a:off x="199028" y="66843"/>
              <a:ext cx="7596429" cy="461665"/>
            </a:xfrm>
            <a:prstGeom prst="rect">
              <a:avLst/>
            </a:prstGeom>
          </p:spPr>
          <p:txBody>
            <a:bodyPr wrap="square">
              <a:spAutoFit/>
            </a:bodyPr>
            <a:lstStyle/>
            <a:p>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目標工賃額設定に向けた分析　（</a:t>
              </a:r>
              <a:r>
                <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2" name="正方形/長方形 11"/>
            <p:cNvSpPr/>
            <p:nvPr/>
          </p:nvSpPr>
          <p:spPr>
            <a:xfrm>
              <a:off x="288392" y="492732"/>
              <a:ext cx="4082253" cy="553998"/>
            </a:xfrm>
            <a:prstGeom prst="rect">
              <a:avLst/>
            </a:prstGeom>
          </p:spPr>
          <p:txBody>
            <a:bodyPr wrap="square">
              <a:spAutoFit/>
            </a:bodyPr>
            <a:lstStyle/>
            <a:p>
              <a:pPr>
                <a:lnSpc>
                  <a:spcPct val="150000"/>
                </a:lnSpc>
              </a:pPr>
              <a:r>
                <a:rPr lang="ja-JP" altLang="en-US" sz="2000" dirty="0">
                  <a:solidFill>
                    <a:srgbClr val="000000"/>
                  </a:solidFill>
                  <a:latin typeface="Meiryo UI" panose="020B0604030504040204" pitchFamily="50" charset="-128"/>
                  <a:ea typeface="Meiryo UI" panose="020B0604030504040204" pitchFamily="50" charset="-128"/>
                </a:rPr>
                <a:t>◆抽出データ（</a:t>
              </a:r>
              <a:r>
                <a:rPr lang="en-US" altLang="ja-JP" sz="2000" dirty="0">
                  <a:solidFill>
                    <a:srgbClr val="000000"/>
                  </a:solidFill>
                  <a:latin typeface="Meiryo UI" panose="020B0604030504040204" pitchFamily="50" charset="-128"/>
                  <a:ea typeface="Meiryo UI" panose="020B0604030504040204" pitchFamily="50" charset="-128"/>
                </a:rPr>
                <a:t>477</a:t>
              </a:r>
              <a:r>
                <a:rPr lang="ja-JP" altLang="en-US" sz="2000" dirty="0">
                  <a:solidFill>
                    <a:srgbClr val="000000"/>
                  </a:solidFill>
                  <a:latin typeface="Meiryo UI" panose="020B0604030504040204" pitchFamily="50" charset="-128"/>
                  <a:ea typeface="Meiryo UI" panose="020B0604030504040204" pitchFamily="50" charset="-128"/>
                </a:rPr>
                <a:t>件）の概要</a:t>
              </a:r>
              <a:r>
                <a:rPr lang="en-US" altLang="ja-JP" sz="2000" dirty="0">
                  <a:solidFill>
                    <a:srgbClr val="000000"/>
                  </a:solidFill>
                  <a:latin typeface="Meiryo UI" panose="020B0604030504040204" pitchFamily="50" charset="-128"/>
                  <a:ea typeface="Meiryo UI" panose="020B0604030504040204" pitchFamily="50" charset="-128"/>
                </a:rPr>
                <a:t>(2)</a:t>
              </a:r>
            </a:p>
          </p:txBody>
        </p:sp>
      </p:grpSp>
      <p:sp>
        <p:nvSpPr>
          <p:cNvPr id="19" name="スライド番号プレースホルダー 1"/>
          <p:cNvSpPr>
            <a:spLocks noGrp="1"/>
          </p:cNvSpPr>
          <p:nvPr>
            <p:ph type="sldNum" sz="quarter" idx="12"/>
          </p:nvPr>
        </p:nvSpPr>
        <p:spPr>
          <a:xfrm>
            <a:off x="9280570" y="6362458"/>
            <a:ext cx="2743200" cy="365125"/>
          </a:xfrm>
        </p:spPr>
        <p:txBody>
          <a:bodyPr/>
          <a:lstStyle/>
          <a:p>
            <a:fld id="{00B90DFF-2327-4A71-8B67-9668A02A1B14}" type="slidenum">
              <a:rPr kumimoji="1" lang="ja-JP" altLang="en-US" sz="1800" smtClean="0"/>
              <a:t>4</a:t>
            </a:fld>
            <a:endParaRPr kumimoji="1" lang="ja-JP" altLang="en-US" sz="1800"/>
          </a:p>
        </p:txBody>
      </p:sp>
    </p:spTree>
    <p:extLst>
      <p:ext uri="{BB962C8B-B14F-4D97-AF65-F5344CB8AC3E}">
        <p14:creationId xmlns:p14="http://schemas.microsoft.com/office/powerpoint/2010/main" val="3597060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p:cNvGraphicFramePr>
            <a:graphicFrameLocks/>
          </p:cNvGraphicFramePr>
          <p:nvPr>
            <p:extLst>
              <p:ext uri="{D42A27DB-BD31-4B8C-83A1-F6EECF244321}">
                <p14:modId xmlns:p14="http://schemas.microsoft.com/office/powerpoint/2010/main" val="2774716906"/>
              </p:ext>
            </p:extLst>
          </p:nvPr>
        </p:nvGraphicFramePr>
        <p:xfrm>
          <a:off x="6072000" y="954397"/>
          <a:ext cx="6120000" cy="4356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グラフ 4"/>
          <p:cNvGraphicFramePr>
            <a:graphicFrameLocks/>
          </p:cNvGraphicFramePr>
          <p:nvPr>
            <p:extLst>
              <p:ext uri="{D42A27DB-BD31-4B8C-83A1-F6EECF244321}">
                <p14:modId xmlns:p14="http://schemas.microsoft.com/office/powerpoint/2010/main" val="3908940580"/>
              </p:ext>
            </p:extLst>
          </p:nvPr>
        </p:nvGraphicFramePr>
        <p:xfrm>
          <a:off x="0" y="954397"/>
          <a:ext cx="6120000" cy="4356000"/>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グループ化 5"/>
          <p:cNvGrpSpPr/>
          <p:nvPr/>
        </p:nvGrpSpPr>
        <p:grpSpPr>
          <a:xfrm>
            <a:off x="199028" y="66843"/>
            <a:ext cx="11992972" cy="979887"/>
            <a:chOff x="199028" y="66843"/>
            <a:chExt cx="11992972" cy="979887"/>
          </a:xfrm>
        </p:grpSpPr>
        <p:cxnSp>
          <p:nvCxnSpPr>
            <p:cNvPr id="7" name="直線コネクタ 6"/>
            <p:cNvCxnSpPr/>
            <p:nvPr/>
          </p:nvCxnSpPr>
          <p:spPr>
            <a:xfrm>
              <a:off x="199028" y="521790"/>
              <a:ext cx="11992972" cy="37347"/>
            </a:xfrm>
            <a:prstGeom prst="line">
              <a:avLst/>
            </a:prstGeom>
            <a:noFill/>
            <a:ln w="38100" cap="flat" cmpd="sng" algn="ctr">
              <a:solidFill>
                <a:srgbClr val="4F81BD"/>
              </a:solidFill>
              <a:prstDash val="solid"/>
            </a:ln>
            <a:effectLst>
              <a:outerShdw blurRad="40000" dist="23000" dir="5400000" rotWithShape="0">
                <a:srgbClr val="000000">
                  <a:alpha val="35000"/>
                </a:srgbClr>
              </a:outerShdw>
            </a:effectLst>
          </p:spPr>
        </p:cxnSp>
        <p:sp>
          <p:nvSpPr>
            <p:cNvPr id="8" name="正方形/長方形 7"/>
            <p:cNvSpPr/>
            <p:nvPr/>
          </p:nvSpPr>
          <p:spPr>
            <a:xfrm>
              <a:off x="199028" y="66843"/>
              <a:ext cx="7596429" cy="461665"/>
            </a:xfrm>
            <a:prstGeom prst="rect">
              <a:avLst/>
            </a:prstGeom>
          </p:spPr>
          <p:txBody>
            <a:bodyPr wrap="square">
              <a:spAutoFit/>
            </a:bodyPr>
            <a:lstStyle/>
            <a:p>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目標工賃額設定に向けた分析　（</a:t>
              </a:r>
              <a:r>
                <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9" name="正方形/長方形 8"/>
            <p:cNvSpPr/>
            <p:nvPr/>
          </p:nvSpPr>
          <p:spPr>
            <a:xfrm>
              <a:off x="288392" y="492732"/>
              <a:ext cx="3945983" cy="553998"/>
            </a:xfrm>
            <a:prstGeom prst="rect">
              <a:avLst/>
            </a:prstGeom>
          </p:spPr>
          <p:txBody>
            <a:bodyPr wrap="square">
              <a:spAutoFit/>
            </a:bodyPr>
            <a:lstStyle/>
            <a:p>
              <a:pPr>
                <a:lnSpc>
                  <a:spcPct val="150000"/>
                </a:lnSpc>
              </a:pPr>
              <a:r>
                <a:rPr lang="ja-JP" altLang="en-US" sz="2000" dirty="0">
                  <a:solidFill>
                    <a:srgbClr val="000000"/>
                  </a:solidFill>
                  <a:latin typeface="Meiryo UI" panose="020B0604030504040204" pitchFamily="50" charset="-128"/>
                  <a:ea typeface="Meiryo UI" panose="020B0604030504040204" pitchFamily="50" charset="-128"/>
                </a:rPr>
                <a:t>◆前年度実績</a:t>
              </a:r>
              <a:r>
                <a:rPr lang="en-US" altLang="ja-JP" sz="2000" dirty="0">
                  <a:solidFill>
                    <a:srgbClr val="000000"/>
                  </a:solidFill>
                  <a:latin typeface="Meiryo UI" panose="020B0604030504040204" pitchFamily="50" charset="-128"/>
                  <a:ea typeface="Meiryo UI" panose="020B0604030504040204" pitchFamily="50" charset="-128"/>
                </a:rPr>
                <a:t>×</a:t>
              </a:r>
              <a:r>
                <a:rPr lang="ja-JP" altLang="en-US" sz="2000" dirty="0">
                  <a:solidFill>
                    <a:srgbClr val="000000"/>
                  </a:solidFill>
                  <a:latin typeface="Meiryo UI" panose="020B0604030504040204" pitchFamily="50" charset="-128"/>
                  <a:ea typeface="Meiryo UI" panose="020B0604030504040204" pitchFamily="50" charset="-128"/>
                </a:rPr>
                <a:t>満足度</a:t>
              </a:r>
              <a:endParaRPr lang="en-US" altLang="ja-JP" sz="2000" dirty="0">
                <a:solidFill>
                  <a:srgbClr val="000000"/>
                </a:solidFill>
                <a:latin typeface="Meiryo UI" panose="020B0604030504040204" pitchFamily="50" charset="-128"/>
                <a:ea typeface="Meiryo UI" panose="020B0604030504040204" pitchFamily="50" charset="-128"/>
              </a:endParaRPr>
            </a:p>
          </p:txBody>
        </p:sp>
      </p:grpSp>
      <p:sp>
        <p:nvSpPr>
          <p:cNvPr id="11" name="正方形/長方形 10"/>
          <p:cNvSpPr/>
          <p:nvPr/>
        </p:nvSpPr>
        <p:spPr>
          <a:xfrm>
            <a:off x="0" y="5416062"/>
            <a:ext cx="12192000" cy="1285614"/>
          </a:xfrm>
          <a:prstGeom prst="rect">
            <a:avLst/>
          </a:prstGeom>
          <a:ln w="38100">
            <a:solidFill>
              <a:srgbClr val="FF0000"/>
            </a:solidFill>
          </a:ln>
        </p:spPr>
        <p:txBody>
          <a:bodyPr wrap="square" anchor="ctr" anchorCtr="0">
            <a:noAutofit/>
          </a:bodyPr>
          <a:lstStyle/>
          <a:p>
            <a:pPr algn="just"/>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◇実績額が</a:t>
            </a:r>
            <a:r>
              <a:rPr lang="en-US" altLang="ja-JP" sz="2000" kern="100" dirty="0">
                <a:latin typeface="Meiryo UI" panose="020B0604030504040204" pitchFamily="50" charset="-128"/>
                <a:ea typeface="Meiryo UI" panose="020B0604030504040204" pitchFamily="50" charset="-128"/>
                <a:cs typeface="Courier New" panose="02070309020205020404" pitchFamily="49" charset="0"/>
              </a:rPr>
              <a:t>20,000</a:t>
            </a:r>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円までは、不満・やや不満とする事業所が多くの割合を占める。</a:t>
            </a:r>
            <a:endParaRPr lang="en-US" altLang="ja-JP" sz="2000" kern="100" dirty="0">
              <a:latin typeface="Meiryo UI" panose="020B0604030504040204" pitchFamily="50" charset="-128"/>
              <a:ea typeface="Meiryo UI" panose="020B0604030504040204" pitchFamily="50" charset="-128"/>
              <a:cs typeface="Courier New" panose="02070309020205020404" pitchFamily="49" charset="0"/>
            </a:endParaRPr>
          </a:p>
          <a:p>
            <a:pPr algn="just"/>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◇目標達成率</a:t>
            </a:r>
            <a:r>
              <a:rPr lang="en-US" altLang="ja-JP" sz="2000" kern="100" dirty="0">
                <a:latin typeface="Meiryo UI" panose="020B0604030504040204" pitchFamily="50" charset="-128"/>
                <a:ea typeface="Meiryo UI" panose="020B0604030504040204" pitchFamily="50" charset="-128"/>
                <a:cs typeface="Courier New" panose="02070309020205020404" pitchFamily="49" charset="0"/>
              </a:rPr>
              <a:t>100%</a:t>
            </a:r>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を超える（設定した目標をクリア）と満足とする事業所の割合が増加。</a:t>
            </a:r>
            <a:endParaRPr lang="en-US" altLang="ja-JP" sz="2000" kern="100" dirty="0">
              <a:latin typeface="Meiryo UI" panose="020B0604030504040204" pitchFamily="50" charset="-128"/>
              <a:ea typeface="Meiryo UI" panose="020B0604030504040204" pitchFamily="50" charset="-128"/>
              <a:cs typeface="Courier New" panose="02070309020205020404" pitchFamily="49" charset="0"/>
            </a:endParaRPr>
          </a:p>
          <a:p>
            <a:pPr algn="just"/>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◇実績額や目標達成の如何に関わらず一定数（約</a:t>
            </a:r>
            <a:r>
              <a:rPr lang="en-US" altLang="ja-JP" sz="2000" kern="100" dirty="0">
                <a:latin typeface="Meiryo UI" panose="020B0604030504040204" pitchFamily="50" charset="-128"/>
                <a:ea typeface="Meiryo UI" panose="020B0604030504040204" pitchFamily="50" charset="-128"/>
                <a:cs typeface="Courier New" panose="02070309020205020404" pitchFamily="49" charset="0"/>
              </a:rPr>
              <a:t>3</a:t>
            </a:r>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割）の「どちらでもない・わからない」とする事業所が存在。　</a:t>
            </a:r>
            <a:endParaRPr lang="en-US" altLang="ja-JP" sz="2000" kern="100" dirty="0">
              <a:latin typeface="Meiryo UI" panose="020B0604030504040204" pitchFamily="50" charset="-128"/>
              <a:ea typeface="Meiryo UI" panose="020B0604030504040204" pitchFamily="50" charset="-128"/>
              <a:cs typeface="Courier New" panose="02070309020205020404" pitchFamily="49" charset="0"/>
            </a:endParaRPr>
          </a:p>
        </p:txBody>
      </p:sp>
      <p:cxnSp>
        <p:nvCxnSpPr>
          <p:cNvPr id="3" name="直線コネクタ 2"/>
          <p:cNvCxnSpPr/>
          <p:nvPr/>
        </p:nvCxnSpPr>
        <p:spPr>
          <a:xfrm>
            <a:off x="28135" y="2546251"/>
            <a:ext cx="6048000" cy="0"/>
          </a:xfrm>
          <a:prstGeom prst="line">
            <a:avLst/>
          </a:prstGeom>
          <a:ln w="25400" cmpd="sng">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6144000" y="3092546"/>
            <a:ext cx="6048000" cy="0"/>
          </a:xfrm>
          <a:prstGeom prst="line">
            <a:avLst/>
          </a:prstGeom>
          <a:ln w="25400" cmpd="sng">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スライド番号プレースホルダー 1"/>
          <p:cNvSpPr>
            <a:spLocks noGrp="1"/>
          </p:cNvSpPr>
          <p:nvPr>
            <p:ph type="sldNum" sz="quarter" idx="12"/>
          </p:nvPr>
        </p:nvSpPr>
        <p:spPr>
          <a:xfrm>
            <a:off x="9280570" y="6388216"/>
            <a:ext cx="2743200" cy="365125"/>
          </a:xfrm>
        </p:spPr>
        <p:txBody>
          <a:bodyPr/>
          <a:lstStyle/>
          <a:p>
            <a:fld id="{00B90DFF-2327-4A71-8B67-9668A02A1B14}" type="slidenum">
              <a:rPr kumimoji="1" lang="ja-JP" altLang="en-US" sz="1800" smtClean="0"/>
              <a:t>5</a:t>
            </a:fld>
            <a:endParaRPr kumimoji="1" lang="ja-JP" altLang="en-US" sz="1800"/>
          </a:p>
        </p:txBody>
      </p:sp>
    </p:spTree>
    <p:extLst>
      <p:ext uri="{BB962C8B-B14F-4D97-AF65-F5344CB8AC3E}">
        <p14:creationId xmlns:p14="http://schemas.microsoft.com/office/powerpoint/2010/main" val="3805629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950575393"/>
              </p:ext>
            </p:extLst>
          </p:nvPr>
        </p:nvGraphicFramePr>
        <p:xfrm>
          <a:off x="0" y="665771"/>
          <a:ext cx="6120000" cy="464365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グラフ 4"/>
          <p:cNvGraphicFramePr>
            <a:graphicFrameLocks/>
          </p:cNvGraphicFramePr>
          <p:nvPr>
            <p:extLst>
              <p:ext uri="{D42A27DB-BD31-4B8C-83A1-F6EECF244321}">
                <p14:modId xmlns:p14="http://schemas.microsoft.com/office/powerpoint/2010/main" val="3755921774"/>
              </p:ext>
            </p:extLst>
          </p:nvPr>
        </p:nvGraphicFramePr>
        <p:xfrm>
          <a:off x="6072000" y="665428"/>
          <a:ext cx="6120000" cy="4644000"/>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グループ化 5"/>
          <p:cNvGrpSpPr/>
          <p:nvPr/>
        </p:nvGrpSpPr>
        <p:grpSpPr>
          <a:xfrm>
            <a:off x="199028" y="-13535"/>
            <a:ext cx="11992972" cy="572672"/>
            <a:chOff x="199028" y="-13535"/>
            <a:chExt cx="11992972" cy="572672"/>
          </a:xfrm>
        </p:grpSpPr>
        <p:cxnSp>
          <p:nvCxnSpPr>
            <p:cNvPr id="7" name="直線コネクタ 6"/>
            <p:cNvCxnSpPr/>
            <p:nvPr/>
          </p:nvCxnSpPr>
          <p:spPr>
            <a:xfrm>
              <a:off x="199028" y="521790"/>
              <a:ext cx="11992972" cy="37347"/>
            </a:xfrm>
            <a:prstGeom prst="line">
              <a:avLst/>
            </a:prstGeom>
            <a:noFill/>
            <a:ln w="38100" cap="flat" cmpd="sng" algn="ctr">
              <a:solidFill>
                <a:srgbClr val="4F81BD"/>
              </a:solidFill>
              <a:prstDash val="solid"/>
            </a:ln>
            <a:effectLst>
              <a:outerShdw blurRad="40000" dist="23000" dir="5400000" rotWithShape="0">
                <a:srgbClr val="000000">
                  <a:alpha val="35000"/>
                </a:srgbClr>
              </a:outerShdw>
            </a:effectLst>
          </p:spPr>
        </p:cxnSp>
        <p:sp>
          <p:nvSpPr>
            <p:cNvPr id="8" name="正方形/長方形 7"/>
            <p:cNvSpPr/>
            <p:nvPr/>
          </p:nvSpPr>
          <p:spPr>
            <a:xfrm>
              <a:off x="199028" y="66843"/>
              <a:ext cx="7596429" cy="461665"/>
            </a:xfrm>
            <a:prstGeom prst="rect">
              <a:avLst/>
            </a:prstGeom>
          </p:spPr>
          <p:txBody>
            <a:bodyPr wrap="square">
              <a:spAutoFit/>
            </a:bodyPr>
            <a:lstStyle/>
            <a:p>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目標工賃額設定に向けた分析　（</a:t>
              </a:r>
              <a:r>
                <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9" name="正方形/長方形 8"/>
            <p:cNvSpPr/>
            <p:nvPr/>
          </p:nvSpPr>
          <p:spPr>
            <a:xfrm>
              <a:off x="8092323" y="-13535"/>
              <a:ext cx="3538020" cy="553998"/>
            </a:xfrm>
            <a:prstGeom prst="rect">
              <a:avLst/>
            </a:prstGeom>
          </p:spPr>
          <p:txBody>
            <a:bodyPr wrap="square">
              <a:spAutoFit/>
            </a:bodyPr>
            <a:lstStyle/>
            <a:p>
              <a:pPr>
                <a:lnSpc>
                  <a:spcPct val="150000"/>
                </a:lnSpc>
              </a:pPr>
              <a:r>
                <a:rPr lang="ja-JP" altLang="en-US" sz="2000" dirty="0">
                  <a:solidFill>
                    <a:srgbClr val="000000"/>
                  </a:solidFill>
                  <a:latin typeface="Meiryo UI" panose="020B0604030504040204" pitchFamily="50" charset="-128"/>
                  <a:ea typeface="Meiryo UI" panose="020B0604030504040204" pitchFamily="50" charset="-128"/>
                </a:rPr>
                <a:t>◆前年度実績</a:t>
              </a:r>
              <a:r>
                <a:rPr lang="en-US" altLang="ja-JP" sz="2000" dirty="0">
                  <a:solidFill>
                    <a:srgbClr val="000000"/>
                  </a:solidFill>
                  <a:latin typeface="Meiryo UI" panose="020B0604030504040204" pitchFamily="50" charset="-128"/>
                  <a:ea typeface="Meiryo UI" panose="020B0604030504040204" pitchFamily="50" charset="-128"/>
                </a:rPr>
                <a:t>×</a:t>
              </a:r>
              <a:r>
                <a:rPr lang="ja-JP" altLang="en-US" sz="2000" dirty="0">
                  <a:solidFill>
                    <a:srgbClr val="000000"/>
                  </a:solidFill>
                  <a:latin typeface="Meiryo UI" panose="020B0604030504040204" pitchFamily="50" charset="-128"/>
                  <a:ea typeface="Meiryo UI" panose="020B0604030504040204" pitchFamily="50" charset="-128"/>
                </a:rPr>
                <a:t>満足度</a:t>
              </a:r>
              <a:r>
                <a:rPr lang="en-US" altLang="ja-JP" sz="2000" dirty="0">
                  <a:solidFill>
                    <a:srgbClr val="000000"/>
                  </a:solidFill>
                  <a:latin typeface="Meiryo UI" panose="020B0604030504040204" pitchFamily="50" charset="-128"/>
                  <a:ea typeface="Meiryo UI" panose="020B0604030504040204" pitchFamily="50" charset="-128"/>
                </a:rPr>
                <a:t>(2)</a:t>
              </a:r>
            </a:p>
          </p:txBody>
        </p:sp>
      </p:grpSp>
      <p:sp>
        <p:nvSpPr>
          <p:cNvPr id="10" name="正方形/長方形 9"/>
          <p:cNvSpPr/>
          <p:nvPr/>
        </p:nvSpPr>
        <p:spPr>
          <a:xfrm>
            <a:off x="0" y="5416062"/>
            <a:ext cx="12192000" cy="1285614"/>
          </a:xfrm>
          <a:prstGeom prst="rect">
            <a:avLst/>
          </a:prstGeom>
          <a:ln w="38100">
            <a:solidFill>
              <a:srgbClr val="FF0000"/>
            </a:solidFill>
          </a:ln>
        </p:spPr>
        <p:txBody>
          <a:bodyPr wrap="square" anchor="ctr" anchorCtr="0">
            <a:noAutofit/>
          </a:bodyPr>
          <a:lstStyle/>
          <a:p>
            <a:pPr algn="just"/>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◇前年度に比べ、</a:t>
            </a:r>
            <a:r>
              <a:rPr lang="en-US" altLang="ja-JP" sz="2000" kern="100" dirty="0">
                <a:latin typeface="Meiryo UI" panose="020B0604030504040204" pitchFamily="50" charset="-128"/>
                <a:ea typeface="Meiryo UI" panose="020B0604030504040204" pitchFamily="50" charset="-128"/>
                <a:cs typeface="Courier New" panose="02070309020205020404" pitchFamily="49" charset="0"/>
              </a:rPr>
              <a:t>1,000</a:t>
            </a:r>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円以上増加しなければ、満足とする事業所の割合は少ない。</a:t>
            </a:r>
            <a:endParaRPr lang="en-US" altLang="ja-JP" sz="2000" kern="100" dirty="0">
              <a:latin typeface="Meiryo UI" panose="020B0604030504040204" pitchFamily="50" charset="-128"/>
              <a:ea typeface="Meiryo UI" panose="020B0604030504040204" pitchFamily="50" charset="-128"/>
              <a:cs typeface="Courier New" panose="02070309020205020404" pitchFamily="49" charset="0"/>
            </a:endParaRPr>
          </a:p>
          <a:p>
            <a:pPr algn="just"/>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◇増減額の多寡にかかわらず、どの区分でも「どちらでもない・わからない」とする事業所が約</a:t>
            </a:r>
            <a:r>
              <a:rPr lang="en-US" altLang="ja-JP" sz="2000" kern="100" dirty="0">
                <a:latin typeface="Meiryo UI" panose="020B0604030504040204" pitchFamily="50" charset="-128"/>
                <a:ea typeface="Meiryo UI" panose="020B0604030504040204" pitchFamily="50" charset="-128"/>
                <a:cs typeface="Courier New" panose="02070309020205020404" pitchFamily="49" charset="0"/>
              </a:rPr>
              <a:t>3</a:t>
            </a:r>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割で存在。　</a:t>
            </a:r>
            <a:endParaRPr lang="ja-JP" altLang="ja-JP" sz="2000" dirty="0">
              <a:latin typeface="Meiryo UI" panose="020B0604030504040204" pitchFamily="50" charset="-128"/>
              <a:ea typeface="Meiryo UI" panose="020B0604030504040204" pitchFamily="50" charset="-128"/>
            </a:endParaRPr>
          </a:p>
          <a:p>
            <a:pPr algn="just">
              <a:lnSpc>
                <a:spcPts val="1500"/>
              </a:lnSpc>
              <a:spcAft>
                <a:spcPts val="0"/>
              </a:spcAft>
            </a:pPr>
            <a:endParaRPr lang="ja-JP" altLang="ja-JP" sz="16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11" name="直線コネクタ 10"/>
          <p:cNvCxnSpPr/>
          <p:nvPr/>
        </p:nvCxnSpPr>
        <p:spPr>
          <a:xfrm>
            <a:off x="6072000" y="2767189"/>
            <a:ext cx="6048000" cy="0"/>
          </a:xfrm>
          <a:prstGeom prst="line">
            <a:avLst/>
          </a:prstGeom>
          <a:ln w="25400" cmpd="sng">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 name="スライド番号プレースホルダー 1"/>
          <p:cNvSpPr>
            <a:spLocks noGrp="1"/>
          </p:cNvSpPr>
          <p:nvPr>
            <p:ph type="sldNum" sz="quarter" idx="12"/>
          </p:nvPr>
        </p:nvSpPr>
        <p:spPr>
          <a:xfrm>
            <a:off x="9280570" y="6388216"/>
            <a:ext cx="2743200" cy="365125"/>
          </a:xfrm>
        </p:spPr>
        <p:txBody>
          <a:bodyPr/>
          <a:lstStyle/>
          <a:p>
            <a:fld id="{00B90DFF-2327-4A71-8B67-9668A02A1B14}" type="slidenum">
              <a:rPr kumimoji="1" lang="ja-JP" altLang="en-US" sz="1800" smtClean="0"/>
              <a:t>6</a:t>
            </a:fld>
            <a:endParaRPr kumimoji="1" lang="ja-JP" altLang="en-US" sz="1800"/>
          </a:p>
        </p:txBody>
      </p:sp>
    </p:spTree>
    <p:extLst>
      <p:ext uri="{BB962C8B-B14F-4D97-AF65-F5344CB8AC3E}">
        <p14:creationId xmlns:p14="http://schemas.microsoft.com/office/powerpoint/2010/main" val="1586674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368892987"/>
              </p:ext>
            </p:extLst>
          </p:nvPr>
        </p:nvGraphicFramePr>
        <p:xfrm>
          <a:off x="8017" y="674970"/>
          <a:ext cx="12192000" cy="4444430"/>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グループ化 4"/>
          <p:cNvGrpSpPr/>
          <p:nvPr/>
        </p:nvGrpSpPr>
        <p:grpSpPr>
          <a:xfrm>
            <a:off x="199028" y="-32208"/>
            <a:ext cx="11992972" cy="591345"/>
            <a:chOff x="199028" y="-32208"/>
            <a:chExt cx="11992972" cy="591345"/>
          </a:xfrm>
        </p:grpSpPr>
        <p:cxnSp>
          <p:nvCxnSpPr>
            <p:cNvPr id="6" name="直線コネクタ 5"/>
            <p:cNvCxnSpPr/>
            <p:nvPr/>
          </p:nvCxnSpPr>
          <p:spPr>
            <a:xfrm>
              <a:off x="199028" y="521790"/>
              <a:ext cx="11992972" cy="37347"/>
            </a:xfrm>
            <a:prstGeom prst="line">
              <a:avLst/>
            </a:prstGeom>
            <a:noFill/>
            <a:ln w="38100" cap="flat" cmpd="sng" algn="ctr">
              <a:solidFill>
                <a:srgbClr val="4F81BD"/>
              </a:solidFill>
              <a:prstDash val="solid"/>
            </a:ln>
            <a:effectLst>
              <a:outerShdw blurRad="40000" dist="23000" dir="5400000" rotWithShape="0">
                <a:srgbClr val="000000">
                  <a:alpha val="35000"/>
                </a:srgbClr>
              </a:outerShdw>
            </a:effectLst>
          </p:spPr>
        </p:cxnSp>
        <p:sp>
          <p:nvSpPr>
            <p:cNvPr id="7" name="正方形/長方形 6"/>
            <p:cNvSpPr/>
            <p:nvPr/>
          </p:nvSpPr>
          <p:spPr>
            <a:xfrm>
              <a:off x="199028" y="66843"/>
              <a:ext cx="7596429" cy="461665"/>
            </a:xfrm>
            <a:prstGeom prst="rect">
              <a:avLst/>
            </a:prstGeom>
          </p:spPr>
          <p:txBody>
            <a:bodyPr wrap="square">
              <a:spAutoFit/>
            </a:bodyPr>
            <a:lstStyle/>
            <a:p>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目標工賃額設定に向けた分析　（</a:t>
              </a:r>
              <a:r>
                <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8" name="正方形/長方形 7"/>
            <p:cNvSpPr/>
            <p:nvPr/>
          </p:nvSpPr>
          <p:spPr>
            <a:xfrm>
              <a:off x="9249063" y="-32208"/>
              <a:ext cx="2942937" cy="553998"/>
            </a:xfrm>
            <a:prstGeom prst="rect">
              <a:avLst/>
            </a:prstGeom>
          </p:spPr>
          <p:txBody>
            <a:bodyPr wrap="square">
              <a:spAutoFit/>
            </a:bodyPr>
            <a:lstStyle/>
            <a:p>
              <a:pPr>
                <a:lnSpc>
                  <a:spcPct val="150000"/>
                </a:lnSpc>
              </a:pPr>
              <a:r>
                <a:rPr lang="ja-JP" altLang="en-US" sz="2000" dirty="0">
                  <a:solidFill>
                    <a:srgbClr val="000000"/>
                  </a:solidFill>
                  <a:latin typeface="Meiryo UI" panose="020B0604030504040204" pitchFamily="50" charset="-128"/>
                  <a:ea typeface="Meiryo UI" panose="020B0604030504040204" pitchFamily="50" charset="-128"/>
                </a:rPr>
                <a:t>◆満足度</a:t>
              </a:r>
              <a:r>
                <a:rPr lang="en-US" altLang="ja-JP" sz="2000" dirty="0">
                  <a:solidFill>
                    <a:srgbClr val="000000"/>
                  </a:solidFill>
                  <a:latin typeface="Meiryo UI" panose="020B0604030504040204" pitchFamily="50" charset="-128"/>
                  <a:ea typeface="Meiryo UI" panose="020B0604030504040204" pitchFamily="50" charset="-128"/>
                </a:rPr>
                <a:t>×R5</a:t>
              </a:r>
              <a:r>
                <a:rPr lang="ja-JP" altLang="en-US" sz="2000" dirty="0">
                  <a:solidFill>
                    <a:srgbClr val="000000"/>
                  </a:solidFill>
                  <a:latin typeface="Meiryo UI" panose="020B0604030504040204" pitchFamily="50" charset="-128"/>
                  <a:ea typeface="Meiryo UI" panose="020B0604030504040204" pitchFamily="50" charset="-128"/>
                </a:rPr>
                <a:t>目標設定</a:t>
              </a:r>
              <a:endParaRPr lang="en-US" altLang="ja-JP" sz="2000" dirty="0">
                <a:solidFill>
                  <a:srgbClr val="000000"/>
                </a:solidFill>
                <a:latin typeface="Meiryo UI" panose="020B0604030504040204" pitchFamily="50" charset="-128"/>
                <a:ea typeface="Meiryo UI" panose="020B0604030504040204" pitchFamily="50" charset="-128"/>
              </a:endParaRPr>
            </a:p>
          </p:txBody>
        </p:sp>
      </p:grpSp>
      <p:sp>
        <p:nvSpPr>
          <p:cNvPr id="9" name="正方形/長方形 8"/>
          <p:cNvSpPr/>
          <p:nvPr/>
        </p:nvSpPr>
        <p:spPr>
          <a:xfrm>
            <a:off x="0" y="5215804"/>
            <a:ext cx="12192000" cy="1485872"/>
          </a:xfrm>
          <a:prstGeom prst="rect">
            <a:avLst/>
          </a:prstGeom>
          <a:ln w="38100">
            <a:solidFill>
              <a:srgbClr val="FF0000"/>
            </a:solidFill>
          </a:ln>
        </p:spPr>
        <p:txBody>
          <a:bodyPr wrap="square" anchor="ctr" anchorCtr="0">
            <a:noAutofit/>
          </a:bodyPr>
          <a:lstStyle/>
          <a:p>
            <a:pPr algn="just"/>
            <a:r>
              <a:rPr lang="ja-JP" altLang="en-US" kern="100" dirty="0">
                <a:latin typeface="Meiryo UI" panose="020B0604030504040204" pitchFamily="50" charset="-128"/>
                <a:ea typeface="Meiryo UI" panose="020B0604030504040204" pitchFamily="50" charset="-128"/>
                <a:cs typeface="Courier New" panose="02070309020205020404" pitchFamily="49" charset="0"/>
              </a:rPr>
              <a:t>◇</a:t>
            </a:r>
            <a:r>
              <a:rPr lang="en-US" altLang="ja-JP" kern="100" dirty="0">
                <a:latin typeface="Meiryo UI" panose="020B0604030504040204" pitchFamily="50" charset="-128"/>
                <a:ea typeface="Meiryo UI" panose="020B0604030504040204" pitchFamily="50" charset="-128"/>
                <a:cs typeface="Courier New" panose="02070309020205020404" pitchFamily="49" charset="0"/>
              </a:rPr>
              <a:t>R1</a:t>
            </a:r>
            <a:r>
              <a:rPr lang="ja-JP" altLang="en-US" kern="100" dirty="0">
                <a:latin typeface="Meiryo UI" panose="020B0604030504040204" pitchFamily="50" charset="-128"/>
                <a:ea typeface="Meiryo UI" panose="020B0604030504040204" pitchFamily="50" charset="-128"/>
                <a:cs typeface="Courier New" panose="02070309020205020404" pitchFamily="49" charset="0"/>
              </a:rPr>
              <a:t>年度実績を満足とする事業所は、</a:t>
            </a:r>
            <a:r>
              <a:rPr lang="en-US" altLang="ja-JP" kern="100" dirty="0">
                <a:latin typeface="Meiryo UI" panose="020B0604030504040204" pitchFamily="50" charset="-128"/>
                <a:ea typeface="Meiryo UI" panose="020B0604030504040204" pitchFamily="50" charset="-128"/>
                <a:cs typeface="Courier New" panose="02070309020205020404" pitchFamily="49" charset="0"/>
              </a:rPr>
              <a:t>R5</a:t>
            </a:r>
            <a:r>
              <a:rPr lang="ja-JP" altLang="en-US" kern="100" dirty="0">
                <a:latin typeface="Meiryo UI" panose="020B0604030504040204" pitchFamily="50" charset="-128"/>
                <a:ea typeface="Meiryo UI" panose="020B0604030504040204" pitchFamily="50" charset="-128"/>
                <a:cs typeface="Courier New" panose="02070309020205020404" pitchFamily="49" charset="0"/>
              </a:rPr>
              <a:t>目標設定を実績の</a:t>
            </a:r>
            <a:r>
              <a:rPr lang="en-US" altLang="ja-JP" kern="100" dirty="0">
                <a:latin typeface="Meiryo UI" panose="020B0604030504040204" pitchFamily="50" charset="-128"/>
                <a:ea typeface="Meiryo UI" panose="020B0604030504040204" pitchFamily="50" charset="-128"/>
                <a:cs typeface="Courier New" panose="02070309020205020404" pitchFamily="49" charset="0"/>
              </a:rPr>
              <a:t>1</a:t>
            </a:r>
            <a:r>
              <a:rPr lang="ja-JP" altLang="en-US" kern="100" dirty="0">
                <a:latin typeface="Meiryo UI" panose="020B0604030504040204" pitchFamily="50" charset="-128"/>
                <a:ea typeface="Meiryo UI" panose="020B0604030504040204" pitchFamily="50" charset="-128"/>
                <a:cs typeface="Courier New" panose="02070309020205020404" pitchFamily="49" charset="0"/>
              </a:rPr>
              <a:t>割増までの現実的な設定とする傾向がみられる。</a:t>
            </a:r>
            <a:endParaRPr lang="en-US" altLang="ja-JP" kern="100" dirty="0">
              <a:latin typeface="Meiryo UI" panose="020B0604030504040204" pitchFamily="50" charset="-128"/>
              <a:ea typeface="Meiryo UI" panose="020B0604030504040204" pitchFamily="50" charset="-128"/>
              <a:cs typeface="Courier New" panose="02070309020205020404" pitchFamily="49" charset="0"/>
            </a:endParaRPr>
          </a:p>
          <a:p>
            <a:pPr algn="just"/>
            <a:r>
              <a:rPr lang="ja-JP" altLang="en-US" kern="100" dirty="0">
                <a:latin typeface="Meiryo UI" panose="020B0604030504040204" pitchFamily="50" charset="-128"/>
                <a:ea typeface="Meiryo UI" panose="020B0604030504040204" pitchFamily="50" charset="-128"/>
                <a:cs typeface="Courier New" panose="02070309020205020404" pitchFamily="49" charset="0"/>
              </a:rPr>
              <a:t>◇その他、</a:t>
            </a:r>
            <a:r>
              <a:rPr lang="en-US" altLang="ja-JP" kern="100" dirty="0">
                <a:latin typeface="Meiryo UI" panose="020B0604030504040204" pitchFamily="50" charset="-128"/>
                <a:ea typeface="Meiryo UI" panose="020B0604030504040204" pitchFamily="50" charset="-128"/>
                <a:cs typeface="Courier New" panose="02070309020205020404" pitchFamily="49" charset="0"/>
              </a:rPr>
              <a:t>R1</a:t>
            </a:r>
            <a:r>
              <a:rPr lang="ja-JP" altLang="en-US" kern="100" dirty="0">
                <a:latin typeface="Meiryo UI" panose="020B0604030504040204" pitchFamily="50" charset="-128"/>
                <a:ea typeface="Meiryo UI" panose="020B0604030504040204" pitchFamily="50" charset="-128"/>
                <a:cs typeface="Courier New" panose="02070309020205020404" pitchFamily="49" charset="0"/>
              </a:rPr>
              <a:t>年度実績を不満・やや不満、わからない等の場合には、</a:t>
            </a:r>
            <a:r>
              <a:rPr lang="en-US" altLang="ja-JP" kern="100" dirty="0">
                <a:latin typeface="Meiryo UI" panose="020B0604030504040204" pitchFamily="50" charset="-128"/>
                <a:ea typeface="Meiryo UI" panose="020B0604030504040204" pitchFamily="50" charset="-128"/>
                <a:cs typeface="Courier New" panose="02070309020205020404" pitchFamily="49" charset="0"/>
              </a:rPr>
              <a:t>R5</a:t>
            </a:r>
            <a:r>
              <a:rPr lang="ja-JP" altLang="en-US" kern="100" dirty="0">
                <a:latin typeface="Meiryo UI" panose="020B0604030504040204" pitchFamily="50" charset="-128"/>
                <a:ea typeface="Meiryo UI" panose="020B0604030504040204" pitchFamily="50" charset="-128"/>
                <a:cs typeface="Courier New" panose="02070309020205020404" pitchFamily="49" charset="0"/>
              </a:rPr>
              <a:t>目標設定を実績の</a:t>
            </a:r>
            <a:r>
              <a:rPr lang="en-US" altLang="ja-JP" kern="100" dirty="0">
                <a:latin typeface="Meiryo UI" panose="020B0604030504040204" pitchFamily="50" charset="-128"/>
                <a:ea typeface="Meiryo UI" panose="020B0604030504040204" pitchFamily="50" charset="-128"/>
                <a:cs typeface="Courier New" panose="02070309020205020404" pitchFamily="49" charset="0"/>
              </a:rPr>
              <a:t>2</a:t>
            </a:r>
            <a:r>
              <a:rPr lang="ja-JP" altLang="en-US" kern="100" dirty="0">
                <a:latin typeface="Meiryo UI" panose="020B0604030504040204" pitchFamily="50" charset="-128"/>
                <a:ea typeface="Meiryo UI" panose="020B0604030504040204" pitchFamily="50" charset="-128"/>
                <a:cs typeface="Courier New" panose="02070309020205020404" pitchFamily="49" charset="0"/>
              </a:rPr>
              <a:t>割を超える高い目標設定の傾向がみられる。</a:t>
            </a:r>
            <a:endParaRPr lang="en-US" altLang="ja-JP" kern="100" dirty="0">
              <a:latin typeface="Meiryo UI" panose="020B0604030504040204" pitchFamily="50" charset="-128"/>
              <a:ea typeface="Meiryo UI" panose="020B0604030504040204" pitchFamily="50" charset="-128"/>
              <a:cs typeface="Courier New" panose="02070309020205020404" pitchFamily="49" charset="0"/>
            </a:endParaRPr>
          </a:p>
          <a:p>
            <a:pPr algn="just"/>
            <a:r>
              <a:rPr lang="ja-JP" altLang="en-US" kern="100" dirty="0">
                <a:latin typeface="Meiryo UI" panose="020B0604030504040204" pitchFamily="50" charset="-128"/>
                <a:ea typeface="Meiryo UI" panose="020B0604030504040204" pitchFamily="50" charset="-128"/>
                <a:cs typeface="Courier New" panose="02070309020205020404" pitchFamily="49" charset="0"/>
              </a:rPr>
              <a:t>⇒満足と</a:t>
            </a:r>
            <a:r>
              <a:rPr lang="en-US" altLang="ja-JP" kern="100" dirty="0">
                <a:latin typeface="Meiryo UI" panose="020B0604030504040204" pitchFamily="50" charset="-128"/>
                <a:ea typeface="Meiryo UI" panose="020B0604030504040204" pitchFamily="50" charset="-128"/>
                <a:cs typeface="Courier New" panose="02070309020205020404" pitchFamily="49" charset="0"/>
              </a:rPr>
              <a:t>R5</a:t>
            </a:r>
            <a:r>
              <a:rPr lang="ja-JP" altLang="en-US" kern="100" dirty="0">
                <a:latin typeface="Meiryo UI" panose="020B0604030504040204" pitchFamily="50" charset="-128"/>
                <a:ea typeface="Meiryo UI" panose="020B0604030504040204" pitchFamily="50" charset="-128"/>
                <a:cs typeface="Courier New" panose="02070309020205020404" pitchFamily="49" charset="0"/>
              </a:rPr>
              <a:t>年度目標設定にはある程度の相関関係がうかがえる。</a:t>
            </a:r>
            <a:endParaRPr lang="en-US" altLang="ja-JP" kern="100" dirty="0">
              <a:latin typeface="Meiryo UI" panose="020B0604030504040204" pitchFamily="50" charset="-128"/>
              <a:ea typeface="Meiryo UI" panose="020B0604030504040204" pitchFamily="50" charset="-128"/>
              <a:cs typeface="Courier New" panose="02070309020205020404" pitchFamily="49" charset="0"/>
            </a:endParaRPr>
          </a:p>
        </p:txBody>
      </p:sp>
      <p:cxnSp>
        <p:nvCxnSpPr>
          <p:cNvPr id="3" name="直線コネクタ 2"/>
          <p:cNvCxnSpPr/>
          <p:nvPr/>
        </p:nvCxnSpPr>
        <p:spPr>
          <a:xfrm>
            <a:off x="4881489" y="1378634"/>
            <a:ext cx="4093699" cy="1927274"/>
          </a:xfrm>
          <a:prstGeom prst="line">
            <a:avLst/>
          </a:prstGeom>
          <a:ln w="539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V="1">
            <a:off x="4881488" y="3402312"/>
            <a:ext cx="4093699" cy="1370776"/>
          </a:xfrm>
          <a:prstGeom prst="line">
            <a:avLst/>
          </a:prstGeom>
          <a:ln w="539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 name="スライド番号プレースホルダー 1"/>
          <p:cNvSpPr>
            <a:spLocks noGrp="1"/>
          </p:cNvSpPr>
          <p:nvPr>
            <p:ph type="sldNum" sz="quarter" idx="12"/>
          </p:nvPr>
        </p:nvSpPr>
        <p:spPr>
          <a:xfrm>
            <a:off x="9280570" y="6388216"/>
            <a:ext cx="2743200" cy="365125"/>
          </a:xfrm>
        </p:spPr>
        <p:txBody>
          <a:bodyPr/>
          <a:lstStyle/>
          <a:p>
            <a:fld id="{00B90DFF-2327-4A71-8B67-9668A02A1B14}" type="slidenum">
              <a:rPr kumimoji="1" lang="ja-JP" altLang="en-US" sz="1800" smtClean="0"/>
              <a:t>7</a:t>
            </a:fld>
            <a:endParaRPr kumimoji="1" lang="ja-JP" altLang="en-US" sz="1800" dirty="0"/>
          </a:p>
        </p:txBody>
      </p:sp>
    </p:spTree>
    <p:extLst>
      <p:ext uri="{BB962C8B-B14F-4D97-AF65-F5344CB8AC3E}">
        <p14:creationId xmlns:p14="http://schemas.microsoft.com/office/powerpoint/2010/main" val="3994298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p:cNvGraphicFramePr>
            <a:graphicFrameLocks/>
          </p:cNvGraphicFramePr>
          <p:nvPr>
            <p:extLst>
              <p:ext uri="{D42A27DB-BD31-4B8C-83A1-F6EECF244321}">
                <p14:modId xmlns:p14="http://schemas.microsoft.com/office/powerpoint/2010/main" val="2415480758"/>
              </p:ext>
            </p:extLst>
          </p:nvPr>
        </p:nvGraphicFramePr>
        <p:xfrm>
          <a:off x="0" y="954397"/>
          <a:ext cx="3060000" cy="4356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グラフ 4"/>
          <p:cNvGraphicFramePr>
            <a:graphicFrameLocks/>
          </p:cNvGraphicFramePr>
          <p:nvPr>
            <p:extLst>
              <p:ext uri="{D42A27DB-BD31-4B8C-83A1-F6EECF244321}">
                <p14:modId xmlns:p14="http://schemas.microsoft.com/office/powerpoint/2010/main" val="3866818663"/>
              </p:ext>
            </p:extLst>
          </p:nvPr>
        </p:nvGraphicFramePr>
        <p:xfrm>
          <a:off x="3097757" y="953114"/>
          <a:ext cx="3060000" cy="4356000"/>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グループ化 5"/>
          <p:cNvGrpSpPr/>
          <p:nvPr/>
        </p:nvGrpSpPr>
        <p:grpSpPr>
          <a:xfrm>
            <a:off x="199028" y="66843"/>
            <a:ext cx="11992972" cy="979887"/>
            <a:chOff x="199028" y="66843"/>
            <a:chExt cx="11992972" cy="979887"/>
          </a:xfrm>
        </p:grpSpPr>
        <p:cxnSp>
          <p:nvCxnSpPr>
            <p:cNvPr id="7" name="直線コネクタ 6"/>
            <p:cNvCxnSpPr/>
            <p:nvPr/>
          </p:nvCxnSpPr>
          <p:spPr>
            <a:xfrm>
              <a:off x="199028" y="521790"/>
              <a:ext cx="11992972" cy="37347"/>
            </a:xfrm>
            <a:prstGeom prst="line">
              <a:avLst/>
            </a:prstGeom>
            <a:noFill/>
            <a:ln w="38100" cap="flat" cmpd="sng" algn="ctr">
              <a:solidFill>
                <a:srgbClr val="4F81BD"/>
              </a:solidFill>
              <a:prstDash val="solid"/>
            </a:ln>
            <a:effectLst>
              <a:outerShdw blurRad="40000" dist="23000" dir="5400000" rotWithShape="0">
                <a:srgbClr val="000000">
                  <a:alpha val="35000"/>
                </a:srgbClr>
              </a:outerShdw>
            </a:effectLst>
          </p:spPr>
        </p:cxnSp>
        <p:sp>
          <p:nvSpPr>
            <p:cNvPr id="8" name="正方形/長方形 7"/>
            <p:cNvSpPr/>
            <p:nvPr/>
          </p:nvSpPr>
          <p:spPr>
            <a:xfrm>
              <a:off x="199028" y="66843"/>
              <a:ext cx="7596429" cy="461665"/>
            </a:xfrm>
            <a:prstGeom prst="rect">
              <a:avLst/>
            </a:prstGeom>
          </p:spPr>
          <p:txBody>
            <a:bodyPr wrap="square">
              <a:spAutoFit/>
            </a:bodyPr>
            <a:lstStyle/>
            <a:p>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目標工賃額設定に向けた分析　（</a:t>
              </a:r>
              <a:r>
                <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9" name="正方形/長方形 8"/>
            <p:cNvSpPr/>
            <p:nvPr/>
          </p:nvSpPr>
          <p:spPr>
            <a:xfrm>
              <a:off x="288392" y="492732"/>
              <a:ext cx="2497011" cy="553998"/>
            </a:xfrm>
            <a:prstGeom prst="rect">
              <a:avLst/>
            </a:prstGeom>
          </p:spPr>
          <p:txBody>
            <a:bodyPr wrap="square">
              <a:spAutoFit/>
            </a:bodyPr>
            <a:lstStyle/>
            <a:p>
              <a:pPr>
                <a:lnSpc>
                  <a:spcPct val="150000"/>
                </a:lnSpc>
              </a:pPr>
              <a:r>
                <a:rPr lang="ja-JP" altLang="en-US" sz="2000" dirty="0">
                  <a:solidFill>
                    <a:srgbClr val="000000"/>
                  </a:solidFill>
                  <a:latin typeface="Meiryo UI" panose="020B0604030504040204" pitchFamily="50" charset="-128"/>
                  <a:ea typeface="Meiryo UI" panose="020B0604030504040204" pitchFamily="50" charset="-128"/>
                </a:rPr>
                <a:t>◆満足度</a:t>
              </a:r>
              <a:r>
                <a:rPr lang="en-US" altLang="ja-JP" sz="2000" dirty="0">
                  <a:solidFill>
                    <a:srgbClr val="000000"/>
                  </a:solidFill>
                  <a:latin typeface="Meiryo UI" panose="020B0604030504040204" pitchFamily="50" charset="-128"/>
                  <a:ea typeface="Meiryo UI" panose="020B0604030504040204" pitchFamily="50" charset="-128"/>
                </a:rPr>
                <a:t>×</a:t>
              </a:r>
              <a:r>
                <a:rPr lang="ja-JP" altLang="en-US" sz="2000" dirty="0">
                  <a:solidFill>
                    <a:srgbClr val="000000"/>
                  </a:solidFill>
                  <a:latin typeface="Meiryo UI" panose="020B0604030504040204" pitchFamily="50" charset="-128"/>
                  <a:ea typeface="Meiryo UI" panose="020B0604030504040204" pitchFamily="50" charset="-128"/>
                </a:rPr>
                <a:t>目標設定</a:t>
              </a:r>
              <a:endParaRPr lang="en-US" altLang="ja-JP" sz="2000" dirty="0">
                <a:solidFill>
                  <a:srgbClr val="000000"/>
                </a:solidFill>
                <a:latin typeface="Meiryo UI" panose="020B0604030504040204" pitchFamily="50" charset="-128"/>
                <a:ea typeface="Meiryo UI" panose="020B0604030504040204" pitchFamily="50" charset="-128"/>
              </a:endParaRPr>
            </a:p>
          </p:txBody>
        </p:sp>
      </p:grpSp>
      <p:sp>
        <p:nvSpPr>
          <p:cNvPr id="10" name="正方形/長方形 9"/>
          <p:cNvSpPr/>
          <p:nvPr/>
        </p:nvSpPr>
        <p:spPr>
          <a:xfrm>
            <a:off x="0" y="5416062"/>
            <a:ext cx="12192000" cy="1285614"/>
          </a:xfrm>
          <a:prstGeom prst="rect">
            <a:avLst/>
          </a:prstGeom>
          <a:ln w="38100">
            <a:solidFill>
              <a:srgbClr val="FF0000"/>
            </a:solidFill>
          </a:ln>
        </p:spPr>
        <p:txBody>
          <a:bodyPr wrap="square" anchor="ctr" anchorCtr="0">
            <a:noAutofit/>
          </a:bodyPr>
          <a:lstStyle/>
          <a:p>
            <a:pPr algn="just"/>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a:t>
            </a:r>
            <a:r>
              <a:rPr lang="en-US" altLang="ja-JP" sz="2000" kern="100" dirty="0">
                <a:latin typeface="Meiryo UI" panose="020B0604030504040204" pitchFamily="50" charset="-128"/>
                <a:ea typeface="Meiryo UI" panose="020B0604030504040204" pitchFamily="50" charset="-128"/>
                <a:cs typeface="Courier New" panose="02070309020205020404" pitchFamily="49" charset="0"/>
              </a:rPr>
              <a:t>R1</a:t>
            </a:r>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実績を満足としている事業所は、次年度目標を前年度実績比</a:t>
            </a:r>
            <a:r>
              <a:rPr lang="en-US" altLang="ja-JP" sz="2000" kern="100" dirty="0">
                <a:latin typeface="Meiryo UI" panose="020B0604030504040204" pitchFamily="50" charset="-128"/>
                <a:ea typeface="Meiryo UI" panose="020B0604030504040204" pitchFamily="50" charset="-128"/>
                <a:cs typeface="Courier New" panose="02070309020205020404" pitchFamily="49" charset="0"/>
              </a:rPr>
              <a:t>110</a:t>
            </a:r>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％までの設定。</a:t>
            </a:r>
            <a:r>
              <a:rPr lang="en-US" altLang="ja-JP" sz="2000" kern="100" dirty="0">
                <a:latin typeface="Meiryo UI" panose="020B0604030504040204" pitchFamily="50" charset="-128"/>
                <a:ea typeface="Meiryo UI" panose="020B0604030504040204" pitchFamily="50" charset="-128"/>
                <a:cs typeface="Courier New" panose="02070309020205020404" pitchFamily="49" charset="0"/>
              </a:rPr>
              <a:t>R5</a:t>
            </a:r>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年度目標も同様。</a:t>
            </a:r>
            <a:endParaRPr lang="en-US" altLang="ja-JP" sz="2000" kern="100" dirty="0">
              <a:latin typeface="Meiryo UI" panose="020B0604030504040204" pitchFamily="50" charset="-128"/>
              <a:ea typeface="Meiryo UI" panose="020B0604030504040204" pitchFamily="50" charset="-128"/>
              <a:cs typeface="Courier New" panose="02070309020205020404" pitchFamily="49" charset="0"/>
            </a:endParaRPr>
          </a:p>
          <a:p>
            <a:pPr algn="just"/>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a:t>
            </a:r>
            <a:r>
              <a:rPr lang="en-US" altLang="ja-JP" sz="2000" kern="100" dirty="0">
                <a:latin typeface="Meiryo UI" panose="020B0604030504040204" pitchFamily="50" charset="-128"/>
                <a:ea typeface="Meiryo UI" panose="020B0604030504040204" pitchFamily="50" charset="-128"/>
                <a:cs typeface="Courier New" panose="02070309020205020404" pitchFamily="49" charset="0"/>
              </a:rPr>
              <a:t>R1</a:t>
            </a:r>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実績を不満としている事業所は、高い目標設定に流れる傾向がある。　</a:t>
            </a:r>
            <a:endParaRPr lang="en-US" altLang="ja-JP" sz="2000" kern="100" dirty="0">
              <a:latin typeface="Meiryo UI" panose="020B0604030504040204" pitchFamily="50" charset="-128"/>
              <a:ea typeface="Meiryo UI" panose="020B0604030504040204" pitchFamily="50" charset="-128"/>
              <a:cs typeface="Courier New" panose="02070309020205020404" pitchFamily="49" charset="0"/>
            </a:endParaRPr>
          </a:p>
          <a:p>
            <a:pPr algn="just"/>
            <a:r>
              <a:rPr lang="ja-JP" altLang="en-US" sz="2000" kern="100" dirty="0">
                <a:effectLst/>
                <a:latin typeface="Meiryo UI" panose="020B0604030504040204" pitchFamily="50" charset="-128"/>
                <a:ea typeface="Meiryo UI" panose="020B0604030504040204" pitchFamily="50" charset="-128"/>
                <a:cs typeface="Courier New" panose="02070309020205020404" pitchFamily="49" charset="0"/>
              </a:rPr>
              <a:t>◇目標の達成・未達成に関しては、実績に比して目標設定が高くなると苦戦傾向。</a:t>
            </a:r>
            <a:endParaRPr lang="en-US" altLang="ja-JP" sz="2000" kern="100" dirty="0">
              <a:effectLst/>
              <a:latin typeface="Meiryo UI" panose="020B0604030504040204" pitchFamily="50" charset="-128"/>
              <a:ea typeface="Meiryo UI" panose="020B0604030504040204" pitchFamily="50" charset="-128"/>
              <a:cs typeface="Courier New" panose="02070309020205020404" pitchFamily="49" charset="0"/>
            </a:endParaRPr>
          </a:p>
          <a:p>
            <a:pPr algn="just"/>
            <a:r>
              <a:rPr lang="ja-JP" altLang="en-US" sz="2000" kern="100" dirty="0">
                <a:effectLst/>
                <a:latin typeface="Meiryo UI" panose="020B0604030504040204" pitchFamily="50" charset="-128"/>
                <a:ea typeface="Meiryo UI" panose="020B0604030504040204" pitchFamily="50" charset="-128"/>
                <a:cs typeface="Courier New" panose="02070309020205020404" pitchFamily="49" charset="0"/>
              </a:rPr>
              <a:t>　対前年比</a:t>
            </a:r>
            <a:r>
              <a:rPr lang="en-US" altLang="ja-JP" sz="2000" kern="100" dirty="0">
                <a:effectLst/>
                <a:latin typeface="Meiryo UI" panose="020B0604030504040204" pitchFamily="50" charset="-128"/>
                <a:ea typeface="Meiryo UI" panose="020B0604030504040204" pitchFamily="50" charset="-128"/>
                <a:cs typeface="Courier New" panose="02070309020205020404" pitchFamily="49" charset="0"/>
              </a:rPr>
              <a:t>110</a:t>
            </a:r>
            <a:r>
              <a:rPr lang="ja-JP" altLang="en-US" sz="2000" kern="100" dirty="0">
                <a:effectLst/>
                <a:latin typeface="Meiryo UI" panose="020B0604030504040204" pitchFamily="50" charset="-128"/>
                <a:ea typeface="Meiryo UI" panose="020B0604030504040204" pitchFamily="50" charset="-128"/>
                <a:cs typeface="Courier New" panose="02070309020205020404" pitchFamily="49" charset="0"/>
              </a:rPr>
              <a:t>％までが目標達成の現実的なライン。なお、今期計画の目標は、</a:t>
            </a:r>
            <a:r>
              <a:rPr lang="en-US" altLang="ja-JP" sz="2000" kern="100" dirty="0">
                <a:effectLst/>
                <a:latin typeface="Meiryo UI" panose="020B0604030504040204" pitchFamily="50" charset="-128"/>
                <a:ea typeface="Meiryo UI" panose="020B0604030504040204" pitchFamily="50" charset="-128"/>
                <a:cs typeface="Courier New" panose="02070309020205020404" pitchFamily="49" charset="0"/>
              </a:rPr>
              <a:t>111</a:t>
            </a:r>
            <a:r>
              <a:rPr lang="ja-JP" altLang="en-US" sz="2000" kern="100" dirty="0">
                <a:effectLst/>
                <a:latin typeface="Meiryo UI" panose="020B0604030504040204" pitchFamily="50" charset="-128"/>
                <a:ea typeface="Meiryo UI" panose="020B0604030504040204" pitchFamily="50" charset="-128"/>
                <a:cs typeface="Courier New" panose="02070309020205020404" pitchFamily="49" charset="0"/>
              </a:rPr>
              <a:t>％であるが未達成。</a:t>
            </a:r>
            <a:endParaRPr lang="ja-JP" altLang="ja-JP" sz="16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graphicFrame>
        <p:nvGraphicFramePr>
          <p:cNvPr id="11" name="グラフ 10"/>
          <p:cNvGraphicFramePr>
            <a:graphicFrameLocks/>
          </p:cNvGraphicFramePr>
          <p:nvPr>
            <p:extLst>
              <p:ext uri="{D42A27DB-BD31-4B8C-83A1-F6EECF244321}">
                <p14:modId xmlns:p14="http://schemas.microsoft.com/office/powerpoint/2010/main" val="2076641223"/>
              </p:ext>
            </p:extLst>
          </p:nvPr>
        </p:nvGraphicFramePr>
        <p:xfrm>
          <a:off x="6195514" y="953114"/>
          <a:ext cx="5940000" cy="4356000"/>
        </p:xfrm>
        <a:graphic>
          <a:graphicData uri="http://schemas.openxmlformats.org/drawingml/2006/chart">
            <c:chart xmlns:c="http://schemas.openxmlformats.org/drawingml/2006/chart" xmlns:r="http://schemas.openxmlformats.org/officeDocument/2006/relationships" r:id="rId4"/>
          </a:graphicData>
        </a:graphic>
      </p:graphicFrame>
      <p:grpSp>
        <p:nvGrpSpPr>
          <p:cNvPr id="19" name="グループ化 18"/>
          <p:cNvGrpSpPr/>
          <p:nvPr/>
        </p:nvGrpSpPr>
        <p:grpSpPr>
          <a:xfrm>
            <a:off x="6206400" y="3558483"/>
            <a:ext cx="5917289" cy="2726409"/>
            <a:chOff x="6195514" y="3559126"/>
            <a:chExt cx="5917289" cy="2726409"/>
          </a:xfrm>
        </p:grpSpPr>
        <p:sp>
          <p:nvSpPr>
            <p:cNvPr id="2" name="楕円 1"/>
            <p:cNvSpPr/>
            <p:nvPr/>
          </p:nvSpPr>
          <p:spPr>
            <a:xfrm>
              <a:off x="6195514" y="3559126"/>
              <a:ext cx="745588" cy="52050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p:cNvGrpSpPr/>
            <p:nvPr/>
          </p:nvGrpSpPr>
          <p:grpSpPr>
            <a:xfrm>
              <a:off x="6831913" y="4003405"/>
              <a:ext cx="5280890" cy="2282130"/>
              <a:chOff x="6831913" y="4003405"/>
              <a:chExt cx="5280890" cy="2282130"/>
            </a:xfrm>
          </p:grpSpPr>
          <p:cxnSp>
            <p:nvCxnSpPr>
              <p:cNvPr id="12" name="直線矢印コネクタ 11"/>
              <p:cNvCxnSpPr>
                <a:stCxn id="2" idx="5"/>
              </p:cNvCxnSpPr>
              <p:nvPr/>
            </p:nvCxnSpPr>
            <p:spPr>
              <a:xfrm>
                <a:off x="6831913" y="4003405"/>
                <a:ext cx="2861246" cy="181579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9693159" y="5823870"/>
                <a:ext cx="2419644" cy="461665"/>
              </a:xfrm>
              <a:prstGeom prst="rect">
                <a:avLst/>
              </a:prstGeom>
              <a:noFill/>
              <a:ln>
                <a:solidFill>
                  <a:schemeClr val="tx1"/>
                </a:solidFill>
              </a:ln>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現工賃計画目標</a:t>
                </a:r>
                <a:r>
                  <a:rPr kumimoji="1" lang="en-US" altLang="ja-JP" sz="1200" dirty="0">
                    <a:latin typeface="Meiryo UI" panose="020B0604030504040204" pitchFamily="50" charset="-128"/>
                    <a:ea typeface="Meiryo UI" panose="020B0604030504040204" pitchFamily="50" charset="-128"/>
                  </a:rPr>
                  <a:t>H30;12,900</a:t>
                </a:r>
              </a:p>
              <a:p>
                <a:r>
                  <a:rPr kumimoji="1" lang="en-US" altLang="ja-JP" sz="1200" dirty="0">
                    <a:latin typeface="Meiryo UI" panose="020B0604030504040204" pitchFamily="50" charset="-128"/>
                    <a:ea typeface="Meiryo UI" panose="020B0604030504040204" pitchFamily="50" charset="-128"/>
                  </a:rPr>
                  <a:t>/H29</a:t>
                </a:r>
                <a:r>
                  <a:rPr kumimoji="1" lang="ja-JP" altLang="en-US" sz="1200" dirty="0">
                    <a:latin typeface="Meiryo UI" panose="020B0604030504040204" pitchFamily="50" charset="-128"/>
                    <a:ea typeface="Meiryo UI" panose="020B0604030504040204" pitchFamily="50" charset="-128"/>
                  </a:rPr>
                  <a:t>実績；</a:t>
                </a:r>
                <a:r>
                  <a:rPr kumimoji="1" lang="en-US" altLang="ja-JP" sz="1200" dirty="0">
                    <a:latin typeface="Meiryo UI" panose="020B0604030504040204" pitchFamily="50" charset="-128"/>
                    <a:ea typeface="Meiryo UI" panose="020B0604030504040204" pitchFamily="50" charset="-128"/>
                  </a:rPr>
                  <a:t>11,575</a:t>
                </a:r>
                <a:r>
                  <a:rPr kumimoji="1" lang="ja-JP" altLang="en-US" sz="1200" dirty="0">
                    <a:latin typeface="Meiryo UI" panose="020B0604030504040204" pitchFamily="50" charset="-128"/>
                    <a:ea typeface="Meiryo UI" panose="020B0604030504040204" pitchFamily="50" charset="-128"/>
                  </a:rPr>
                  <a:t>　＝　</a:t>
                </a:r>
                <a:r>
                  <a:rPr lang="en-US" altLang="ja-JP" sz="1200" dirty="0">
                    <a:latin typeface="Meiryo UI" panose="020B0604030504040204" pitchFamily="50" charset="-128"/>
                    <a:ea typeface="Meiryo UI" panose="020B0604030504040204" pitchFamily="50" charset="-128"/>
                  </a:rPr>
                  <a:t>111%</a:t>
                </a:r>
                <a:endParaRPr kumimoji="1" lang="ja-JP" altLang="en-US" dirty="0">
                  <a:latin typeface="Meiryo UI" panose="020B0604030504040204" pitchFamily="50" charset="-128"/>
                  <a:ea typeface="Meiryo UI" panose="020B0604030504040204" pitchFamily="50" charset="-128"/>
                </a:endParaRPr>
              </a:p>
            </p:txBody>
          </p:sp>
        </p:grpSp>
      </p:grpSp>
      <p:sp>
        <p:nvSpPr>
          <p:cNvPr id="16" name="ストライプ矢印 15"/>
          <p:cNvSpPr/>
          <p:nvPr/>
        </p:nvSpPr>
        <p:spPr>
          <a:xfrm>
            <a:off x="3713871" y="1971795"/>
            <a:ext cx="2155494" cy="307172"/>
          </a:xfrm>
          <a:prstGeom prst="stripedRightArrow">
            <a:avLst>
              <a:gd name="adj1" fmla="val 62565"/>
              <a:gd name="adj2" fmla="val 100259"/>
            </a:avLst>
          </a:prstGeom>
          <a:gradFill flip="none" rotWithShape="1">
            <a:gsLst>
              <a:gs pos="0">
                <a:srgbClr val="0070C0"/>
              </a:gs>
              <a:gs pos="22000">
                <a:schemeClr val="accent1">
                  <a:lumMod val="45000"/>
                  <a:lumOff val="55000"/>
                </a:schemeClr>
              </a:gs>
              <a:gs pos="44000">
                <a:schemeClr val="accent1">
                  <a:lumMod val="45000"/>
                  <a:lumOff val="55000"/>
                </a:schemeClr>
              </a:gs>
              <a:gs pos="61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6096000" y="521790"/>
            <a:ext cx="3188677" cy="553998"/>
          </a:xfrm>
          <a:prstGeom prst="rect">
            <a:avLst/>
          </a:prstGeom>
        </p:spPr>
        <p:txBody>
          <a:bodyPr wrap="square">
            <a:spAutoFit/>
          </a:bodyPr>
          <a:lstStyle/>
          <a:p>
            <a:pPr>
              <a:lnSpc>
                <a:spcPct val="150000"/>
              </a:lnSpc>
            </a:pPr>
            <a:r>
              <a:rPr lang="ja-JP" altLang="en-US" sz="2000" dirty="0">
                <a:solidFill>
                  <a:srgbClr val="000000"/>
                </a:solidFill>
                <a:latin typeface="Meiryo UI" panose="020B0604030504040204" pitchFamily="50" charset="-128"/>
                <a:ea typeface="Meiryo UI" panose="020B0604030504040204" pitchFamily="50" charset="-128"/>
              </a:rPr>
              <a:t>◆目標設定</a:t>
            </a:r>
            <a:r>
              <a:rPr lang="en-US" altLang="ja-JP" sz="2000" dirty="0">
                <a:solidFill>
                  <a:srgbClr val="000000"/>
                </a:solidFill>
                <a:latin typeface="Meiryo UI" panose="020B0604030504040204" pitchFamily="50" charset="-128"/>
                <a:ea typeface="Meiryo UI" panose="020B0604030504040204" pitchFamily="50" charset="-128"/>
              </a:rPr>
              <a:t>×</a:t>
            </a:r>
            <a:r>
              <a:rPr lang="ja-JP" altLang="en-US" sz="2000" dirty="0">
                <a:solidFill>
                  <a:srgbClr val="000000"/>
                </a:solidFill>
                <a:latin typeface="Meiryo UI" panose="020B0604030504040204" pitchFamily="50" charset="-128"/>
                <a:ea typeface="Meiryo UI" panose="020B0604030504040204" pitchFamily="50" charset="-128"/>
              </a:rPr>
              <a:t>達成の有無</a:t>
            </a:r>
            <a:endParaRPr lang="en-US" altLang="ja-JP" sz="2000" dirty="0">
              <a:solidFill>
                <a:srgbClr val="000000"/>
              </a:solidFill>
              <a:latin typeface="Meiryo UI" panose="020B0604030504040204" pitchFamily="50" charset="-128"/>
              <a:ea typeface="Meiryo UI" panose="020B0604030504040204" pitchFamily="50" charset="-128"/>
            </a:endParaRPr>
          </a:p>
        </p:txBody>
      </p:sp>
      <p:cxnSp>
        <p:nvCxnSpPr>
          <p:cNvPr id="20" name="直線コネクタ 19"/>
          <p:cNvCxnSpPr/>
          <p:nvPr/>
        </p:nvCxnSpPr>
        <p:spPr>
          <a:xfrm>
            <a:off x="6465635" y="3955464"/>
            <a:ext cx="5658054" cy="0"/>
          </a:xfrm>
          <a:prstGeom prst="line">
            <a:avLst/>
          </a:prstGeom>
          <a:ln w="25400" cmpd="sng">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1" name="スライド番号プレースホルダー 1"/>
          <p:cNvSpPr>
            <a:spLocks noGrp="1"/>
          </p:cNvSpPr>
          <p:nvPr>
            <p:ph type="sldNum" sz="quarter" idx="12"/>
          </p:nvPr>
        </p:nvSpPr>
        <p:spPr>
          <a:xfrm>
            <a:off x="9280570" y="6388216"/>
            <a:ext cx="2743200" cy="365125"/>
          </a:xfrm>
        </p:spPr>
        <p:txBody>
          <a:bodyPr/>
          <a:lstStyle/>
          <a:p>
            <a:fld id="{00B90DFF-2327-4A71-8B67-9668A02A1B14}" type="slidenum">
              <a:rPr kumimoji="1" lang="ja-JP" altLang="en-US" sz="1800" smtClean="0"/>
              <a:t>8</a:t>
            </a:fld>
            <a:endParaRPr kumimoji="1" lang="ja-JP" altLang="en-US" sz="1800"/>
          </a:p>
        </p:txBody>
      </p:sp>
    </p:spTree>
    <p:extLst>
      <p:ext uri="{BB962C8B-B14F-4D97-AF65-F5344CB8AC3E}">
        <p14:creationId xmlns:p14="http://schemas.microsoft.com/office/powerpoint/2010/main" val="3711796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104431" y="66843"/>
            <a:ext cx="11992972" cy="1226353"/>
            <a:chOff x="199027" y="66843"/>
            <a:chExt cx="11992972" cy="1226353"/>
          </a:xfrm>
        </p:grpSpPr>
        <p:cxnSp>
          <p:nvCxnSpPr>
            <p:cNvPr id="7" name="直線コネクタ 6"/>
            <p:cNvCxnSpPr/>
            <p:nvPr/>
          </p:nvCxnSpPr>
          <p:spPr>
            <a:xfrm>
              <a:off x="199027" y="768160"/>
              <a:ext cx="11992972" cy="37347"/>
            </a:xfrm>
            <a:prstGeom prst="line">
              <a:avLst/>
            </a:prstGeom>
            <a:noFill/>
            <a:ln w="38100" cap="flat" cmpd="sng" algn="ctr">
              <a:solidFill>
                <a:srgbClr val="4F81BD"/>
              </a:solidFill>
              <a:prstDash val="solid"/>
            </a:ln>
            <a:effectLst>
              <a:outerShdw blurRad="40000" dist="23000" dir="5400000" rotWithShape="0">
                <a:srgbClr val="000000">
                  <a:alpha val="35000"/>
                </a:srgbClr>
              </a:outerShdw>
            </a:effectLst>
          </p:spPr>
        </p:cxnSp>
        <p:sp>
          <p:nvSpPr>
            <p:cNvPr id="8" name="正方形/長方形 7"/>
            <p:cNvSpPr/>
            <p:nvPr/>
          </p:nvSpPr>
          <p:spPr>
            <a:xfrm>
              <a:off x="199028" y="66843"/>
              <a:ext cx="11829840" cy="738664"/>
            </a:xfrm>
            <a:prstGeom prst="rect">
              <a:avLst/>
            </a:prstGeom>
          </p:spPr>
          <p:txBody>
            <a:bodyPr wrap="square">
              <a:spAutoFit/>
            </a:bodyPr>
            <a:lstStyle/>
            <a:p>
              <a:pPr algn="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目標工賃額設定に向けた分析　（</a:t>
              </a:r>
              <a:r>
                <a:rPr lang="en-US" altLang="ja-JP"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400" dirty="0">
                  <a:solidFill>
                    <a:srgbClr val="000000"/>
                  </a:solidFill>
                  <a:latin typeface="Meiryo UI" panose="020B0604030504040204" pitchFamily="50" charset="-128"/>
                  <a:ea typeface="Meiryo UI" panose="020B0604030504040204" pitchFamily="50" charset="-128"/>
                </a:rPr>
                <a:t> ◆</a:t>
              </a:r>
              <a:r>
                <a:rPr lang="ja-JP" altLang="en-US" dirty="0">
                  <a:solidFill>
                    <a:srgbClr val="000000"/>
                  </a:solidFill>
                  <a:latin typeface="Meiryo UI" panose="020B0604030504040204" pitchFamily="50" charset="-128"/>
                  <a:ea typeface="Meiryo UI" panose="020B0604030504040204" pitchFamily="50" charset="-128"/>
                </a:rPr>
                <a:t>実績に満足している又は、目標を達成している事業所は前年に比して、どの程度の割合の目標設定となっているか？　　　　　</a:t>
              </a:r>
              <a:endParaRPr lang="ja-JP" altLang="en-US" sz="2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924020" y="893086"/>
              <a:ext cx="10537511" cy="400110"/>
            </a:xfrm>
            <a:prstGeom prst="rect">
              <a:avLst/>
            </a:prstGeom>
          </p:spPr>
          <p:txBody>
            <a:bodyPr wrap="square">
              <a:spAutoFit/>
            </a:bodyPr>
            <a:lstStyle/>
            <a:p>
              <a:r>
                <a:rPr lang="ja-JP" altLang="en-US" sz="2000" dirty="0">
                  <a:solidFill>
                    <a:srgbClr val="000000"/>
                  </a:solidFill>
                  <a:latin typeface="Meiryo UI" panose="020B0604030504040204" pitchFamily="50" charset="-128"/>
                  <a:ea typeface="Meiryo UI" panose="020B0604030504040204" pitchFamily="50" charset="-128"/>
                </a:rPr>
                <a:t>　</a:t>
              </a:r>
              <a:r>
                <a:rPr lang="en-US" altLang="ja-JP" sz="1400" dirty="0">
                  <a:solidFill>
                    <a:srgbClr val="000000"/>
                  </a:solidFill>
                  <a:latin typeface="Meiryo UI" panose="020B0604030504040204" pitchFamily="50" charset="-128"/>
                  <a:ea typeface="Meiryo UI" panose="020B0604030504040204" pitchFamily="50" charset="-128"/>
                </a:rPr>
                <a:t>477</a:t>
              </a:r>
              <a:r>
                <a:rPr lang="ja-JP" altLang="en-US" sz="1400" dirty="0">
                  <a:solidFill>
                    <a:srgbClr val="000000"/>
                  </a:solidFill>
                  <a:latin typeface="Meiryo UI" panose="020B0604030504040204" pitchFamily="50" charset="-128"/>
                  <a:ea typeface="Meiryo UI" panose="020B0604030504040204" pitchFamily="50" charset="-128"/>
                </a:rPr>
                <a:t>事業所のうち、</a:t>
              </a:r>
              <a:r>
                <a:rPr lang="en-US" altLang="ja-JP" sz="1400" dirty="0">
                  <a:solidFill>
                    <a:srgbClr val="000000"/>
                  </a:solidFill>
                  <a:latin typeface="Meiryo UI" panose="020B0604030504040204" pitchFamily="50" charset="-128"/>
                  <a:ea typeface="Meiryo UI" panose="020B0604030504040204" pitchFamily="50" charset="-128"/>
                </a:rPr>
                <a:t>R1</a:t>
              </a:r>
              <a:r>
                <a:rPr lang="ja-JP" altLang="en-US" sz="1400" dirty="0">
                  <a:solidFill>
                    <a:srgbClr val="000000"/>
                  </a:solidFill>
                  <a:latin typeface="Meiryo UI" panose="020B0604030504040204" pitchFamily="50" charset="-128"/>
                  <a:ea typeface="Meiryo UI" panose="020B0604030504040204" pitchFamily="50" charset="-128"/>
                </a:rPr>
                <a:t>実績の評価を「わからない・どちらでもない」と答えた事業所を除き、</a:t>
              </a:r>
              <a:r>
                <a:rPr lang="en-US" altLang="ja-JP" sz="1400" dirty="0">
                  <a:solidFill>
                    <a:srgbClr val="000000"/>
                  </a:solidFill>
                  <a:latin typeface="Meiryo UI" panose="020B0604030504040204" pitchFamily="50" charset="-128"/>
                  <a:ea typeface="Meiryo UI" panose="020B0604030504040204" pitchFamily="50" charset="-128"/>
                </a:rPr>
                <a:t>333</a:t>
              </a:r>
              <a:r>
                <a:rPr lang="ja-JP" altLang="en-US" sz="1400" dirty="0">
                  <a:solidFill>
                    <a:srgbClr val="000000"/>
                  </a:solidFill>
                  <a:latin typeface="Meiryo UI" panose="020B0604030504040204" pitchFamily="50" charset="-128"/>
                  <a:ea typeface="Meiryo UI" panose="020B0604030504040204" pitchFamily="50" charset="-128"/>
                </a:rPr>
                <a:t>事業所の目標設定を満足度と目標達成別に検証</a:t>
              </a:r>
              <a:endParaRPr lang="en-US" altLang="ja-JP" sz="2000" dirty="0">
                <a:solidFill>
                  <a:srgbClr val="000000"/>
                </a:solidFill>
                <a:latin typeface="Meiryo UI" panose="020B0604030504040204" pitchFamily="50" charset="-128"/>
                <a:ea typeface="Meiryo UI" panose="020B0604030504040204" pitchFamily="50" charset="-128"/>
              </a:endParaRPr>
            </a:p>
          </p:txBody>
        </p:sp>
      </p:grpSp>
      <p:sp>
        <p:nvSpPr>
          <p:cNvPr id="10" name="正方形/長方形 9"/>
          <p:cNvSpPr/>
          <p:nvPr/>
        </p:nvSpPr>
        <p:spPr>
          <a:xfrm>
            <a:off x="0" y="4043966"/>
            <a:ext cx="12192000" cy="2814034"/>
          </a:xfrm>
          <a:prstGeom prst="rect">
            <a:avLst/>
          </a:prstGeom>
          <a:ln w="38100">
            <a:solidFill>
              <a:srgbClr val="FF0000"/>
            </a:solidFill>
          </a:ln>
        </p:spPr>
        <p:txBody>
          <a:bodyPr wrap="square" anchor="ctr" anchorCtr="0">
            <a:noAutofit/>
          </a:bodyPr>
          <a:lstStyle/>
          <a:p>
            <a:pPr algn="just"/>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a:t>
            </a:r>
            <a:r>
              <a:rPr lang="en-US" altLang="ja-JP" sz="2000" kern="100" dirty="0">
                <a:latin typeface="Meiryo UI" panose="020B0604030504040204" pitchFamily="50" charset="-128"/>
                <a:ea typeface="Meiryo UI" panose="020B0604030504040204" pitchFamily="50" charset="-128"/>
                <a:cs typeface="Courier New" panose="02070309020205020404" pitchFamily="49" charset="0"/>
              </a:rPr>
              <a:t>R1</a:t>
            </a:r>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実績を満足としている事業所は、前年比</a:t>
            </a:r>
            <a:r>
              <a:rPr lang="en-US" altLang="ja-JP" sz="2000" kern="100" dirty="0">
                <a:latin typeface="Meiryo UI" panose="020B0604030504040204" pitchFamily="50" charset="-128"/>
                <a:ea typeface="Meiryo UI" panose="020B0604030504040204" pitchFamily="50" charset="-128"/>
                <a:cs typeface="Courier New" panose="02070309020205020404" pitchFamily="49" charset="0"/>
              </a:rPr>
              <a:t>108%</a:t>
            </a:r>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の目標を設定していた。</a:t>
            </a:r>
            <a:endParaRPr lang="en-US" altLang="ja-JP" sz="2000" kern="100" dirty="0">
              <a:latin typeface="Meiryo UI" panose="020B0604030504040204" pitchFamily="50" charset="-128"/>
              <a:ea typeface="Meiryo UI" panose="020B0604030504040204" pitchFamily="50" charset="-128"/>
              <a:cs typeface="Courier New" panose="02070309020205020404" pitchFamily="49" charset="0"/>
            </a:endParaRPr>
          </a:p>
          <a:p>
            <a:pPr algn="just"/>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a:t>
            </a:r>
            <a:r>
              <a:rPr lang="en-US" altLang="ja-JP" sz="2000" kern="100" dirty="0">
                <a:latin typeface="Meiryo UI" panose="020B0604030504040204" pitchFamily="50" charset="-128"/>
                <a:ea typeface="Meiryo UI" panose="020B0604030504040204" pitchFamily="50" charset="-128"/>
                <a:cs typeface="Courier New" panose="02070309020205020404" pitchFamily="49" charset="0"/>
              </a:rPr>
              <a:t>R1</a:t>
            </a:r>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実績を不満としている事業所は、前年比</a:t>
            </a:r>
            <a:r>
              <a:rPr lang="en-US" altLang="ja-JP" sz="2000" kern="100" dirty="0">
                <a:latin typeface="Meiryo UI" panose="020B0604030504040204" pitchFamily="50" charset="-128"/>
                <a:ea typeface="Meiryo UI" panose="020B0604030504040204" pitchFamily="50" charset="-128"/>
                <a:cs typeface="Courier New" panose="02070309020205020404" pitchFamily="49" charset="0"/>
              </a:rPr>
              <a:t>127%</a:t>
            </a:r>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の目標を設定していた。</a:t>
            </a:r>
            <a:endParaRPr lang="en-US" altLang="ja-JP" sz="2000" kern="100" dirty="0">
              <a:latin typeface="Meiryo UI" panose="020B0604030504040204" pitchFamily="50" charset="-128"/>
              <a:ea typeface="Meiryo UI" panose="020B0604030504040204" pitchFamily="50" charset="-128"/>
              <a:cs typeface="Courier New" panose="02070309020205020404" pitchFamily="49" charset="0"/>
            </a:endParaRPr>
          </a:p>
          <a:p>
            <a:pPr algn="just"/>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a:t>
            </a:r>
            <a:r>
              <a:rPr lang="en-US" altLang="ja-JP" sz="2000" kern="100" dirty="0">
                <a:latin typeface="Meiryo UI" panose="020B0604030504040204" pitchFamily="50" charset="-128"/>
                <a:ea typeface="Meiryo UI" panose="020B0604030504040204" pitchFamily="50" charset="-128"/>
                <a:cs typeface="Courier New" panose="02070309020205020404" pitchFamily="49" charset="0"/>
              </a:rPr>
              <a:t>R1</a:t>
            </a:r>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目標を達成した事業所の目標設定率は、</a:t>
            </a:r>
            <a:r>
              <a:rPr lang="en-US" altLang="ja-JP" sz="2000" kern="100" dirty="0">
                <a:latin typeface="Meiryo UI" panose="020B0604030504040204" pitchFamily="50" charset="-128"/>
                <a:ea typeface="Meiryo UI" panose="020B0604030504040204" pitchFamily="50" charset="-128"/>
                <a:cs typeface="Courier New" panose="02070309020205020404" pitchFamily="49" charset="0"/>
              </a:rPr>
              <a:t>H30</a:t>
            </a:r>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年度実績比</a:t>
            </a:r>
            <a:r>
              <a:rPr lang="en-US" altLang="ja-JP" sz="2000" kern="100" dirty="0">
                <a:latin typeface="Meiryo UI" panose="020B0604030504040204" pitchFamily="50" charset="-128"/>
                <a:ea typeface="Meiryo UI" panose="020B0604030504040204" pitchFamily="50" charset="-128"/>
                <a:cs typeface="Courier New" panose="02070309020205020404" pitchFamily="49" charset="0"/>
              </a:rPr>
              <a:t>99%</a:t>
            </a:r>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であった。</a:t>
            </a:r>
            <a:endParaRPr lang="en-US" altLang="ja-JP" sz="2000" kern="100" dirty="0">
              <a:latin typeface="Meiryo UI" panose="020B0604030504040204" pitchFamily="50" charset="-128"/>
              <a:ea typeface="Meiryo UI" panose="020B0604030504040204" pitchFamily="50" charset="-128"/>
              <a:cs typeface="Courier New" panose="02070309020205020404" pitchFamily="49" charset="0"/>
            </a:endParaRPr>
          </a:p>
          <a:p>
            <a:pPr algn="just"/>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a:t>
            </a:r>
            <a:r>
              <a:rPr lang="en-US" altLang="ja-JP" sz="2000" kern="100" dirty="0">
                <a:latin typeface="Meiryo UI" panose="020B0604030504040204" pitchFamily="50" charset="-128"/>
                <a:ea typeface="Meiryo UI" panose="020B0604030504040204" pitchFamily="50" charset="-128"/>
                <a:cs typeface="Courier New" panose="02070309020205020404" pitchFamily="49" charset="0"/>
              </a:rPr>
              <a:t>R1</a:t>
            </a:r>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目標を達成できなかった事業所の目標設定率は、</a:t>
            </a:r>
            <a:r>
              <a:rPr lang="en-US" altLang="ja-JP" sz="2000" kern="100" dirty="0">
                <a:latin typeface="Meiryo UI" panose="020B0604030504040204" pitchFamily="50" charset="-128"/>
                <a:ea typeface="Meiryo UI" panose="020B0604030504040204" pitchFamily="50" charset="-128"/>
                <a:cs typeface="Courier New" panose="02070309020205020404" pitchFamily="49" charset="0"/>
              </a:rPr>
              <a:t>H30</a:t>
            </a:r>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年度実績比</a:t>
            </a:r>
            <a:r>
              <a:rPr lang="en-US" altLang="ja-JP" sz="2000" kern="100" dirty="0">
                <a:latin typeface="Meiryo UI" panose="020B0604030504040204" pitchFamily="50" charset="-128"/>
                <a:ea typeface="Meiryo UI" panose="020B0604030504040204" pitchFamily="50" charset="-128"/>
                <a:cs typeface="Courier New" panose="02070309020205020404" pitchFamily="49" charset="0"/>
              </a:rPr>
              <a:t>142%</a:t>
            </a:r>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であった。</a:t>
            </a:r>
            <a:endParaRPr lang="en-US" altLang="ja-JP" sz="2000" kern="100" dirty="0">
              <a:latin typeface="Meiryo UI" panose="020B0604030504040204" pitchFamily="50" charset="-128"/>
              <a:ea typeface="Meiryo UI" panose="020B0604030504040204" pitchFamily="50" charset="-128"/>
              <a:cs typeface="Courier New" panose="02070309020205020404" pitchFamily="49" charset="0"/>
            </a:endParaRPr>
          </a:p>
          <a:p>
            <a:pPr algn="just"/>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◇目標を達成しており、且つ、実績を満足としている事業所は目標設定を</a:t>
            </a:r>
            <a:r>
              <a:rPr lang="en-US" altLang="ja-JP" sz="2000" kern="100" dirty="0">
                <a:latin typeface="Meiryo UI" panose="020B0604030504040204" pitchFamily="50" charset="-128"/>
                <a:ea typeface="Meiryo UI" panose="020B0604030504040204" pitchFamily="50" charset="-128"/>
                <a:cs typeface="Courier New" panose="02070309020205020404" pitchFamily="49" charset="0"/>
              </a:rPr>
              <a:t>H30</a:t>
            </a:r>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年度実績比</a:t>
            </a:r>
            <a:r>
              <a:rPr lang="en-US" altLang="ja-JP" sz="2000" kern="100" dirty="0">
                <a:latin typeface="Meiryo UI" panose="020B0604030504040204" pitchFamily="50" charset="-128"/>
                <a:ea typeface="Meiryo UI" panose="020B0604030504040204" pitchFamily="50" charset="-128"/>
                <a:cs typeface="Courier New" panose="02070309020205020404" pitchFamily="49" charset="0"/>
              </a:rPr>
              <a:t>101</a:t>
            </a:r>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％であった。</a:t>
            </a:r>
            <a:endParaRPr lang="en-US" altLang="ja-JP" sz="2000" kern="100" dirty="0">
              <a:latin typeface="Meiryo UI" panose="020B0604030504040204" pitchFamily="50" charset="-128"/>
              <a:ea typeface="Meiryo UI" panose="020B0604030504040204" pitchFamily="50" charset="-128"/>
              <a:cs typeface="Courier New" panose="02070309020205020404" pitchFamily="49" charset="0"/>
            </a:endParaRPr>
          </a:p>
          <a:p>
            <a:pPr algn="just"/>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◇目標達成を優先した場合の目標設定の範囲は、前年度比</a:t>
            </a:r>
            <a:r>
              <a:rPr lang="en-US" altLang="ja-JP" sz="2000" kern="100" dirty="0">
                <a:latin typeface="Meiryo UI" panose="020B0604030504040204" pitchFamily="50" charset="-128"/>
                <a:ea typeface="Meiryo UI" panose="020B0604030504040204" pitchFamily="50" charset="-128"/>
                <a:cs typeface="Courier New" panose="02070309020205020404" pitchFamily="49" charset="0"/>
              </a:rPr>
              <a:t>98~101%</a:t>
            </a:r>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となる。ただし、現状維持では工賃向上計画の趣旨にそぐわない（目標工賃額が現状よりも下がっていれば工賃向上のインセンティブが働かない）。</a:t>
            </a:r>
            <a:endParaRPr lang="en-US" altLang="ja-JP" sz="2000" kern="100" dirty="0">
              <a:latin typeface="Meiryo UI" panose="020B0604030504040204" pitchFamily="50" charset="-128"/>
              <a:ea typeface="Meiryo UI" panose="020B0604030504040204" pitchFamily="50" charset="-128"/>
              <a:cs typeface="Courier New" panose="02070309020205020404" pitchFamily="49" charset="0"/>
            </a:endParaRPr>
          </a:p>
          <a:p>
            <a:pPr algn="just"/>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◇満足できることを優先した場合には、前年度実績比の</a:t>
            </a:r>
            <a:r>
              <a:rPr lang="en-US" altLang="ja-JP" sz="2000" kern="100" dirty="0">
                <a:latin typeface="Meiryo UI" panose="020B0604030504040204" pitchFamily="50" charset="-128"/>
                <a:ea typeface="Meiryo UI" panose="020B0604030504040204" pitchFamily="50" charset="-128"/>
                <a:cs typeface="Courier New" panose="02070309020205020404" pitchFamily="49" charset="0"/>
              </a:rPr>
              <a:t>101~127</a:t>
            </a:r>
            <a:r>
              <a:rPr lang="ja-JP" altLang="en-US" sz="2000" kern="100" dirty="0">
                <a:latin typeface="Meiryo UI" panose="020B0604030504040204" pitchFamily="50" charset="-128"/>
                <a:ea typeface="Meiryo UI" panose="020B0604030504040204" pitchFamily="50" charset="-128"/>
                <a:cs typeface="Courier New" panose="02070309020205020404" pitchFamily="49" charset="0"/>
              </a:rPr>
              <a:t>％の範囲で目標を設定している。</a:t>
            </a:r>
            <a:endPar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graphicFrame>
        <p:nvGraphicFramePr>
          <p:cNvPr id="3" name="表 2"/>
          <p:cNvGraphicFramePr>
            <a:graphicFrameLocks noGrp="1"/>
          </p:cNvGraphicFramePr>
          <p:nvPr>
            <p:extLst>
              <p:ext uri="{D42A27DB-BD31-4B8C-83A1-F6EECF244321}">
                <p14:modId xmlns:p14="http://schemas.microsoft.com/office/powerpoint/2010/main" val="2219770937"/>
              </p:ext>
            </p:extLst>
          </p:nvPr>
        </p:nvGraphicFramePr>
        <p:xfrm>
          <a:off x="1101919" y="1293196"/>
          <a:ext cx="10187189" cy="2672572"/>
        </p:xfrm>
        <a:graphic>
          <a:graphicData uri="http://schemas.openxmlformats.org/drawingml/2006/table">
            <a:tbl>
              <a:tblPr/>
              <a:tblGrid>
                <a:gridCol w="1627031">
                  <a:extLst>
                    <a:ext uri="{9D8B030D-6E8A-4147-A177-3AD203B41FA5}">
                      <a16:colId xmlns:a16="http://schemas.microsoft.com/office/drawing/2014/main" val="3542409053"/>
                    </a:ext>
                  </a:extLst>
                </a:gridCol>
                <a:gridCol w="1627031">
                  <a:extLst>
                    <a:ext uri="{9D8B030D-6E8A-4147-A177-3AD203B41FA5}">
                      <a16:colId xmlns:a16="http://schemas.microsoft.com/office/drawing/2014/main" val="2724464091"/>
                    </a:ext>
                  </a:extLst>
                </a:gridCol>
                <a:gridCol w="1627031">
                  <a:extLst>
                    <a:ext uri="{9D8B030D-6E8A-4147-A177-3AD203B41FA5}">
                      <a16:colId xmlns:a16="http://schemas.microsoft.com/office/drawing/2014/main" val="1839806963"/>
                    </a:ext>
                  </a:extLst>
                </a:gridCol>
                <a:gridCol w="1627031">
                  <a:extLst>
                    <a:ext uri="{9D8B030D-6E8A-4147-A177-3AD203B41FA5}">
                      <a16:colId xmlns:a16="http://schemas.microsoft.com/office/drawing/2014/main" val="3198284126"/>
                    </a:ext>
                  </a:extLst>
                </a:gridCol>
                <a:gridCol w="1627031">
                  <a:extLst>
                    <a:ext uri="{9D8B030D-6E8A-4147-A177-3AD203B41FA5}">
                      <a16:colId xmlns:a16="http://schemas.microsoft.com/office/drawing/2014/main" val="771502418"/>
                    </a:ext>
                  </a:extLst>
                </a:gridCol>
                <a:gridCol w="2052034">
                  <a:extLst>
                    <a:ext uri="{9D8B030D-6E8A-4147-A177-3AD203B41FA5}">
                      <a16:colId xmlns:a16="http://schemas.microsoft.com/office/drawing/2014/main" val="2756442549"/>
                    </a:ext>
                  </a:extLst>
                </a:gridCol>
              </a:tblGrid>
              <a:tr h="513326">
                <a:tc rowSpan="2" gridSpan="2">
                  <a:txBody>
                    <a:bodyPr/>
                    <a:lstStyle/>
                    <a:p>
                      <a:pPr algn="ctr" fontAlgn="ctr"/>
                      <a:r>
                        <a:rPr lang="en-US" altLang="ja-JP" sz="1600" b="0" i="0" u="none" strike="noStrike" dirty="0">
                          <a:effectLst/>
                          <a:latin typeface="Meiryo UI" panose="020B0604030504040204" pitchFamily="50" charset="-128"/>
                          <a:ea typeface="Meiryo UI" panose="020B0604030504040204" pitchFamily="50" charset="-128"/>
                        </a:rPr>
                        <a:t>N=333</a:t>
                      </a:r>
                      <a:r>
                        <a:rPr lang="ja-JP" altLang="en-US" sz="1600" b="0" i="0" u="none" strike="noStrike" dirty="0">
                          <a:effectLst/>
                          <a:latin typeface="Meiryo UI" panose="020B0604030504040204" pitchFamily="50" charset="-128"/>
                          <a:ea typeface="Meiryo UI" panose="020B0604030504040204" pitchFamily="50" charset="-128"/>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pPr algn="l" fontAlgn="ctr"/>
                      <a:endParaRPr lang="ja-JP" altLang="en-US" sz="1600" b="0" i="0" u="none" strike="noStrike" dirty="0">
                        <a:effectLst/>
                        <a:latin typeface="Meiryo UI" panose="020B0604030504040204" pitchFamily="50" charset="-128"/>
                        <a:ea typeface="Meiryo UI" panose="020B060403050404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3">
                  <a:txBody>
                    <a:bodyPr/>
                    <a:lstStyle/>
                    <a:p>
                      <a:pPr algn="ctr" fontAlgn="ctr"/>
                      <a:r>
                        <a:rPr lang="en-US" altLang="ja-JP" sz="1600" b="0" i="0" u="none" strike="noStrike" dirty="0">
                          <a:effectLst/>
                          <a:latin typeface="Meiryo UI" panose="020B0604030504040204" pitchFamily="50" charset="-128"/>
                          <a:ea typeface="Meiryo UI" panose="020B0604030504040204" pitchFamily="50" charset="-128"/>
                        </a:rPr>
                        <a:t>R</a:t>
                      </a:r>
                      <a:r>
                        <a:rPr lang="ja-JP" altLang="en-US" sz="1600" b="0" i="0" u="none" strike="noStrike" dirty="0">
                          <a:effectLst/>
                          <a:latin typeface="Meiryo UI" panose="020B0604030504040204" pitchFamily="50" charset="-128"/>
                          <a:ea typeface="Meiryo UI" panose="020B0604030504040204" pitchFamily="50" charset="-128"/>
                        </a:rPr>
                        <a:t>１の目標を達成したか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rowSpan="2">
                  <a:txBody>
                    <a:bodyPr/>
                    <a:lstStyle/>
                    <a:p>
                      <a:pPr algn="ctr" fontAlgn="ctr"/>
                      <a:r>
                        <a:rPr lang="ja-JP" altLang="en-US" sz="1600" b="0" i="0" u="none" strike="noStrike" dirty="0">
                          <a:effectLst/>
                          <a:latin typeface="Meiryo UI" panose="020B0604030504040204" pitchFamily="50" charset="-128"/>
                          <a:ea typeface="Meiryo UI" panose="020B0604030504040204" pitchFamily="50" charset="-128"/>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8026807"/>
                  </a:ext>
                </a:extLst>
              </a:tr>
              <a:tr h="513326">
                <a:tc gridSpan="2" vMerge="1">
                  <a:txBody>
                    <a:bodyPr/>
                    <a:lstStyle/>
                    <a:p>
                      <a:pPr algn="l" fontAlgn="ctr"/>
                      <a:endParaRPr lang="ja-JP" altLang="en-US" sz="1600" b="0" i="0" u="none" strike="noStrike" dirty="0">
                        <a:effectLst/>
                        <a:latin typeface="Meiryo UI" panose="020B0604030504040204" pitchFamily="50" charset="-128"/>
                        <a:ea typeface="Meiryo UI" panose="020B0604030504040204" pitchFamily="50" charset="-128"/>
                      </a:endParaRPr>
                    </a:p>
                  </a:txBody>
                  <a:tcPr marL="0" marR="0" marT="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vMerge="1">
                  <a:txBody>
                    <a:bodyPr/>
                    <a:lstStyle/>
                    <a:p>
                      <a:pPr algn="l" fontAlgn="ctr"/>
                      <a:endParaRPr lang="ja-JP" altLang="en-US" sz="1600" b="0" i="0" u="none" strike="noStrike" dirty="0">
                        <a:effectLst/>
                        <a:latin typeface="Meiryo UI" panose="020B0604030504040204" pitchFamily="50" charset="-128"/>
                        <a:ea typeface="Meiryo UI" panose="020B0604030504040204" pitchFamily="50" charset="-128"/>
                      </a:endParaRP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ja-JP" altLang="en-US" sz="1600" b="1" i="0" u="none" strike="noStrike" dirty="0">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effectLst/>
                          <a:latin typeface="Meiryo UI" panose="020B0604030504040204" pitchFamily="50" charset="-128"/>
                          <a:ea typeface="Meiryo UI" panose="020B0604030504040204" pitchFamily="50" charset="-128"/>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600" b="0" i="0" u="none" strike="noStrike" dirty="0">
                          <a:effectLst/>
                          <a:latin typeface="Meiryo UI" panose="020B0604030504040204" pitchFamily="50" charset="-128"/>
                          <a:ea typeface="Meiryo UI" panose="020B0604030504040204" pitchFamily="50" charset="-128"/>
                        </a:rPr>
                        <a:t>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369351485"/>
                  </a:ext>
                </a:extLst>
              </a:tr>
              <a:tr h="254396">
                <a:tc rowSpan="6">
                  <a:txBody>
                    <a:bodyPr/>
                    <a:lstStyle/>
                    <a:p>
                      <a:pPr algn="ctr" fontAlgn="ctr"/>
                      <a:r>
                        <a:rPr lang="en-US" altLang="ja-JP" sz="1600" b="0" i="0" u="none" strike="noStrike" dirty="0">
                          <a:effectLst/>
                          <a:latin typeface="Meiryo UI" panose="020B0604030504040204" pitchFamily="50" charset="-128"/>
                          <a:ea typeface="Meiryo UI" panose="020B0604030504040204" pitchFamily="50" charset="-128"/>
                        </a:rPr>
                        <a:t>R1</a:t>
                      </a:r>
                      <a:r>
                        <a:rPr lang="ja-JP" altLang="en-US" sz="1600" b="0" i="0" u="none" strike="noStrike" dirty="0">
                          <a:effectLst/>
                          <a:latin typeface="Meiryo UI" panose="020B0604030504040204" pitchFamily="50" charset="-128"/>
                          <a:ea typeface="Meiryo UI" panose="020B0604030504040204" pitchFamily="50" charset="-128"/>
                        </a:rPr>
                        <a:t>実績の</a:t>
                      </a:r>
                      <a:endParaRPr lang="en-US" altLang="ja-JP" sz="1600" b="0" i="0" u="none" strike="noStrike" dirty="0">
                        <a:effectLst/>
                        <a:latin typeface="Meiryo UI" panose="020B0604030504040204" pitchFamily="50" charset="-128"/>
                        <a:ea typeface="Meiryo UI" panose="020B0604030504040204" pitchFamily="50" charset="-128"/>
                      </a:endParaRPr>
                    </a:p>
                    <a:p>
                      <a:pPr algn="ctr" fontAlgn="ctr"/>
                      <a:r>
                        <a:rPr lang="ja-JP" altLang="en-US" sz="1600" b="0" i="0" u="none" strike="noStrike" dirty="0">
                          <a:effectLst/>
                          <a:latin typeface="Meiryo UI" panose="020B0604030504040204" pitchFamily="50" charset="-128"/>
                          <a:ea typeface="Meiryo UI" panose="020B0604030504040204" pitchFamily="50" charset="-128"/>
                        </a:rPr>
                        <a:t>満足度</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ja-JP" altLang="en-US" sz="1600" b="0" i="0" u="none" strike="noStrike" dirty="0">
                          <a:effectLst/>
                          <a:latin typeface="Meiryo UI" panose="020B0604030504040204" pitchFamily="50" charset="-128"/>
                          <a:ea typeface="Meiryo UI" panose="020B0604030504040204" pitchFamily="50" charset="-128"/>
                        </a:rPr>
                        <a:t>満足・大いに満足</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800" b="0" i="0" u="none" strike="noStrike" dirty="0">
                          <a:effectLst/>
                          <a:latin typeface="Meiryo UI" panose="020B0604030504040204" pitchFamily="50" charset="-128"/>
                          <a:ea typeface="Meiryo UI" panose="020B0604030504040204" pitchFamily="50" charset="-128"/>
                        </a:rPr>
                        <a:t>79</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altLang="ja-JP" sz="1800" b="0" i="0" u="none" strike="noStrike">
                          <a:effectLst/>
                          <a:latin typeface="Meiryo UI" panose="020B0604030504040204" pitchFamily="50" charset="-128"/>
                          <a:ea typeface="Meiryo UI" panose="020B0604030504040204" pitchFamily="50" charset="-128"/>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800" b="0" i="0" u="none" strike="noStrike">
                          <a:effectLst/>
                          <a:latin typeface="Meiryo UI" panose="020B0604030504040204" pitchFamily="50" charset="-128"/>
                          <a:ea typeface="Meiryo UI" panose="020B0604030504040204" pitchFamily="50" charset="-128"/>
                        </a:rPr>
                        <a:t>109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effectLst/>
                          <a:latin typeface="Meiryo UI" panose="020B0604030504040204" pitchFamily="50" charset="-128"/>
                          <a:ea typeface="Meiryo UI" panose="020B0604030504040204" pitchFamily="50" charset="-128"/>
                        </a:rPr>
                        <a:t>事業所数</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1711248"/>
                  </a:ext>
                </a:extLst>
              </a:tr>
              <a:tr h="199017">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1800" b="0" i="0" u="none" strike="noStrike" dirty="0">
                          <a:effectLst/>
                          <a:latin typeface="Meiryo UI" panose="020B0604030504040204" pitchFamily="50" charset="-128"/>
                          <a:ea typeface="Meiryo UI" panose="020B0604030504040204" pitchFamily="50" charset="-128"/>
                        </a:rPr>
                        <a:t>101%</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ctr" fontAlgn="ctr"/>
                      <a:r>
                        <a:rPr lang="en-US" altLang="ja-JP" sz="1800" b="0" i="0" u="none" strike="noStrike" dirty="0">
                          <a:effectLst/>
                          <a:latin typeface="Meiryo UI" panose="020B0604030504040204" pitchFamily="50" charset="-128"/>
                          <a:ea typeface="Meiryo UI" panose="020B0604030504040204" pitchFamily="50" charset="-128"/>
                        </a:rPr>
                        <a:t>127%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800" b="0" i="0" u="none" strike="noStrike">
                          <a:effectLst/>
                          <a:latin typeface="Meiryo UI" panose="020B0604030504040204" pitchFamily="50" charset="-128"/>
                          <a:ea typeface="Meiryo UI" panose="020B0604030504040204" pitchFamily="50" charset="-128"/>
                        </a:rPr>
                        <a:t>108%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000" b="0" i="0" u="none" strike="noStrike" dirty="0">
                          <a:effectLst/>
                          <a:latin typeface="Meiryo UI" panose="020B0604030504040204" pitchFamily="50" charset="-128"/>
                          <a:ea typeface="Meiryo UI" panose="020B0604030504040204" pitchFamily="50" charset="-128"/>
                        </a:rPr>
                        <a:t>目標設定の平均値（対前年度）</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1042496"/>
                  </a:ext>
                </a:extLst>
              </a:tr>
              <a:tr h="195153">
                <a:tc vMerge="1">
                  <a:txBody>
                    <a:bodyPr/>
                    <a:lstStyle/>
                    <a:p>
                      <a:endParaRPr kumimoji="1" lang="ja-JP" altLang="en-US"/>
                    </a:p>
                  </a:txBody>
                  <a:tcPr/>
                </a:tc>
                <a:tc rowSpan="2">
                  <a:txBody>
                    <a:bodyPr/>
                    <a:lstStyle/>
                    <a:p>
                      <a:pPr algn="ctr" fontAlgn="ctr"/>
                      <a:r>
                        <a:rPr lang="ja-JP" altLang="en-US" sz="1600" b="0" i="0" u="none" strike="noStrike" dirty="0">
                          <a:effectLst/>
                          <a:latin typeface="Meiryo UI" panose="020B0604030504040204" pitchFamily="50" charset="-128"/>
                          <a:ea typeface="Meiryo UI" panose="020B0604030504040204" pitchFamily="50" charset="-128"/>
                        </a:rPr>
                        <a:t>不満・やや不満</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800" b="0" i="0" u="none" strike="noStrike" dirty="0">
                          <a:effectLst/>
                          <a:latin typeface="Meiryo UI" panose="020B0604030504040204" pitchFamily="50" charset="-128"/>
                          <a:ea typeface="Meiryo UI" panose="020B0604030504040204" pitchFamily="50" charset="-128"/>
                        </a:rPr>
                        <a:t>87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800" b="0" i="0" u="none" strike="noStrike" dirty="0">
                          <a:effectLst/>
                          <a:latin typeface="Meiryo UI" panose="020B0604030504040204" pitchFamily="50" charset="-128"/>
                          <a:ea typeface="Meiryo UI" panose="020B0604030504040204" pitchFamily="50" charset="-128"/>
                        </a:rPr>
                        <a:t>137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ctr"/>
                      <a:r>
                        <a:rPr lang="en-US" altLang="ja-JP" sz="1800" b="0" i="0" u="none" strike="noStrike" dirty="0">
                          <a:effectLst/>
                          <a:latin typeface="Meiryo UI" panose="020B0604030504040204" pitchFamily="50" charset="-128"/>
                          <a:ea typeface="Meiryo UI" panose="020B0604030504040204" pitchFamily="50" charset="-128"/>
                        </a:rPr>
                        <a:t>224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effectLst/>
                          <a:latin typeface="Meiryo UI" panose="020B0604030504040204" pitchFamily="50" charset="-128"/>
                          <a:ea typeface="Meiryo UI" panose="020B0604030504040204" pitchFamily="50" charset="-128"/>
                        </a:rPr>
                        <a:t>事業所数</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4821192"/>
                  </a:ext>
                </a:extLst>
              </a:tr>
              <a:tr h="178410">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1800" b="0" i="0" u="none" strike="noStrike" dirty="0">
                          <a:effectLst/>
                          <a:latin typeface="Meiryo UI" panose="020B0604030504040204" pitchFamily="50" charset="-128"/>
                          <a:ea typeface="Meiryo UI" panose="020B0604030504040204" pitchFamily="50" charset="-128"/>
                        </a:rPr>
                        <a:t>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800" b="0" i="0" u="none" strike="noStrike" dirty="0">
                          <a:effectLst/>
                          <a:latin typeface="Meiryo UI" panose="020B0604030504040204" pitchFamily="50" charset="-128"/>
                          <a:ea typeface="Meiryo UI" panose="020B0604030504040204" pitchFamily="50" charset="-128"/>
                        </a:rPr>
                        <a:t>145%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ctr"/>
                      <a:r>
                        <a:rPr lang="en-US" altLang="ja-JP" sz="1800" b="0" i="0" u="none" strike="noStrike" dirty="0">
                          <a:effectLst/>
                          <a:latin typeface="Meiryo UI" panose="020B0604030504040204" pitchFamily="50" charset="-128"/>
                          <a:ea typeface="Meiryo UI" panose="020B0604030504040204" pitchFamily="50" charset="-128"/>
                        </a:rPr>
                        <a:t>127%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effectLst/>
                          <a:latin typeface="Meiryo UI" panose="020B0604030504040204" pitchFamily="50" charset="-128"/>
                          <a:ea typeface="Meiryo UI" panose="020B0604030504040204" pitchFamily="50" charset="-128"/>
                        </a:rPr>
                        <a:t>目標設定の平均値（対前年度）</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7650822"/>
                  </a:ext>
                </a:extLst>
              </a:tr>
              <a:tr h="187426">
                <a:tc vMerge="1">
                  <a:txBody>
                    <a:bodyPr/>
                    <a:lstStyle/>
                    <a:p>
                      <a:endParaRPr kumimoji="1" lang="ja-JP" altLang="en-US"/>
                    </a:p>
                  </a:txBody>
                  <a:tcPr/>
                </a:tc>
                <a:tc rowSpan="2">
                  <a:txBody>
                    <a:bodyPr/>
                    <a:lstStyle/>
                    <a:p>
                      <a:pPr algn="ctr" fontAlgn="ctr"/>
                      <a:r>
                        <a:rPr lang="ja-JP" altLang="en-US" sz="1600" b="0" i="0" u="none" strike="noStrike" dirty="0">
                          <a:effectLst/>
                          <a:latin typeface="Meiryo UI" panose="020B0604030504040204" pitchFamily="50" charset="-128"/>
                          <a:ea typeface="Meiryo UI" panose="020B0604030504040204" pitchFamily="50" charset="-128"/>
                        </a:rPr>
                        <a:t>計</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1800" b="0" i="0" u="none" strike="noStrike" dirty="0">
                          <a:effectLst/>
                          <a:latin typeface="Meiryo UI" panose="020B0604030504040204" pitchFamily="50" charset="-128"/>
                          <a:ea typeface="Meiryo UI" panose="020B0604030504040204" pitchFamily="50" charset="-128"/>
                        </a:rPr>
                        <a:t>166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800" b="0" i="0" u="none" strike="noStrike" dirty="0">
                          <a:effectLst/>
                          <a:latin typeface="Meiryo UI" panose="020B0604030504040204" pitchFamily="50" charset="-128"/>
                          <a:ea typeface="Meiryo UI" panose="020B0604030504040204" pitchFamily="50" charset="-128"/>
                        </a:rPr>
                        <a:t>167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800" b="0" i="0" u="none" strike="noStrike" dirty="0">
                          <a:effectLst/>
                          <a:latin typeface="Meiryo UI" panose="020B0604030504040204" pitchFamily="50" charset="-128"/>
                          <a:ea typeface="Meiryo UI" panose="020B0604030504040204" pitchFamily="50" charset="-128"/>
                        </a:rPr>
                        <a:t>333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effectLst/>
                          <a:latin typeface="Meiryo UI" panose="020B0604030504040204" pitchFamily="50" charset="-128"/>
                          <a:ea typeface="Meiryo UI" panose="020B0604030504040204" pitchFamily="50" charset="-128"/>
                        </a:rPr>
                        <a:t>事業所数</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4317936"/>
                  </a:ext>
                </a:extLst>
              </a:tr>
              <a:tr h="212157">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1800" b="0" i="0" u="none" strike="noStrike" dirty="0">
                          <a:effectLst/>
                          <a:latin typeface="Meiryo UI" panose="020B0604030504040204" pitchFamily="50" charset="-128"/>
                          <a:ea typeface="Meiryo UI" panose="020B0604030504040204" pitchFamily="50" charset="-128"/>
                        </a:rPr>
                        <a:t>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1800" b="0" i="0" u="none" strike="noStrike" dirty="0">
                          <a:effectLst/>
                          <a:latin typeface="Meiryo UI" panose="020B0604030504040204" pitchFamily="50" charset="-128"/>
                          <a:ea typeface="Meiryo UI" panose="020B0604030504040204" pitchFamily="50" charset="-128"/>
                        </a:rPr>
                        <a:t>142%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1800" b="0" i="0" u="none" strike="noStrike" dirty="0">
                          <a:effectLst/>
                          <a:latin typeface="Meiryo UI" panose="020B0604030504040204" pitchFamily="50" charset="-128"/>
                          <a:ea typeface="Meiryo UI" panose="020B0604030504040204" pitchFamily="50" charset="-128"/>
                        </a:rPr>
                        <a:t>121%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effectLst/>
                          <a:latin typeface="Meiryo UI" panose="020B0604030504040204" pitchFamily="50" charset="-128"/>
                          <a:ea typeface="Meiryo UI" panose="020B0604030504040204" pitchFamily="50" charset="-128"/>
                        </a:rPr>
                        <a:t>目標設定の平均値（対前年度）</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5394073"/>
                  </a:ext>
                </a:extLst>
              </a:tr>
            </a:tbl>
          </a:graphicData>
        </a:graphic>
      </p:graphicFrame>
      <p:sp>
        <p:nvSpPr>
          <p:cNvPr id="11" name="スライド番号プレースホルダー 1"/>
          <p:cNvSpPr>
            <a:spLocks noGrp="1"/>
          </p:cNvSpPr>
          <p:nvPr>
            <p:ph type="sldNum" sz="quarter" idx="12"/>
          </p:nvPr>
        </p:nvSpPr>
        <p:spPr>
          <a:xfrm>
            <a:off x="9280570" y="6452611"/>
            <a:ext cx="2743200" cy="365125"/>
          </a:xfrm>
        </p:spPr>
        <p:txBody>
          <a:bodyPr/>
          <a:lstStyle/>
          <a:p>
            <a:fld id="{00B90DFF-2327-4A71-8B67-9668A02A1B14}" type="slidenum">
              <a:rPr kumimoji="1" lang="ja-JP" altLang="en-US" sz="1800" smtClean="0"/>
              <a:t>9</a:t>
            </a:fld>
            <a:endParaRPr kumimoji="1" lang="ja-JP" altLang="en-US" sz="1800"/>
          </a:p>
        </p:txBody>
      </p:sp>
    </p:spTree>
    <p:extLst>
      <p:ext uri="{BB962C8B-B14F-4D97-AF65-F5344CB8AC3E}">
        <p14:creationId xmlns:p14="http://schemas.microsoft.com/office/powerpoint/2010/main" val="155122178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2230</Words>
  <Application>Microsoft Office PowerPoint</Application>
  <PresentationFormat>ワイド画面</PresentationFormat>
  <Paragraphs>272</Paragraphs>
  <Slides>11</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11</vt:i4>
      </vt:variant>
    </vt:vector>
  </HeadingPairs>
  <TitlesOfParts>
    <vt:vector size="20" baseType="lpstr">
      <vt:lpstr>HG丸ｺﾞｼｯｸM-PRO</vt:lpstr>
      <vt:lpstr>Meiryo UI</vt:lpstr>
      <vt:lpstr>メイリオ</vt:lpstr>
      <vt:lpstr>游ゴシック</vt:lpstr>
      <vt:lpstr>Arial</vt:lpstr>
      <vt:lpstr>Calibri</vt:lpstr>
      <vt:lpstr>Century Gothic</vt:lpstr>
      <vt:lpstr>Wingdings</vt:lpstr>
      <vt:lpstr>Office テーマ</vt:lpstr>
      <vt:lpstr>新たな工賃目標（素案）について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2024-02-21T03:13:56Z</dcterms:created>
  <dcterms:modified xsi:type="dcterms:W3CDTF">2024-02-21T03:14:01Z</dcterms:modified>
</cp:coreProperties>
</file>