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59" r:id="rId6"/>
    <p:sldId id="263" r:id="rId7"/>
    <p:sldId id="264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r>
              <a:rPr lang="ja-JP"/>
              <a:t>平均工賃月額の実績と</a:t>
            </a:r>
            <a:r>
              <a:rPr lang="ja-JP" b="1" i="1" u="sng"/>
              <a:t>推計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グラフ_R01実績更新!$B$25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 cmpd="dbl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9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 cmpd="dbl">
                <a:solidFill>
                  <a:schemeClr val="bg1">
                    <a:lumMod val="50000"/>
                  </a:schemeClr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E9-447B-AA8D-22637576AA65}"/>
              </c:ext>
            </c:extLst>
          </c:dPt>
          <c:dLbls>
            <c:dLbl>
              <c:idx val="8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1" u="none" strike="noStrike" kern="1200" baseline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defRPr>
                    </a:pPr>
                    <a:fld id="{DD7D3A02-6067-4694-BAAD-7931E907E2F6}" type="VALUE">
                      <a:rPr lang="en-US" altLang="ja-JP" u="sng"/>
                      <a:pPr>
                        <a:defRPr b="1" i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none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E9-447B-AA8D-22637576AA65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1" u="none" strike="noStrike" kern="1200" baseline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defRPr>
                    </a:pPr>
                    <a:fld id="{0F4803D8-B60D-47B5-A54D-A13F2BFA0B03}" type="VALUE">
                      <a:rPr lang="en-US" altLang="ja-JP" u="sng"/>
                      <a:pPr>
                        <a:defRPr b="1" i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none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E9-447B-AA8D-22637576AA65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1" u="none" strike="noStrike" kern="1200" baseline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defRPr>
                    </a:pPr>
                    <a:fld id="{823AFF35-E001-4077-AC62-0B8445C1626A}" type="VALUE">
                      <a:rPr lang="en-US" altLang="ja-JP" u="sng"/>
                      <a:pPr>
                        <a:defRPr b="1" i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none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E9-447B-AA8D-22637576AA6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sng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7E9-447B-AA8D-22637576AA6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sng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7E9-447B-AA8D-22637576A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グラフ_R01実績更新!$C$24:$O$24</c:f>
              <c:strCache>
                <c:ptCount val="13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  <c:pt idx="11">
                  <c:v>R4</c:v>
                </c:pt>
                <c:pt idx="12">
                  <c:v>R5</c:v>
                </c:pt>
              </c:strCache>
            </c:strRef>
          </c:cat>
          <c:val>
            <c:numRef>
              <c:f>グラフ_R01実績更新!$C$25:$O$25</c:f>
              <c:numCache>
                <c:formatCode>#,##0_);[Red]\(#,##0\)</c:formatCode>
                <c:ptCount val="13"/>
                <c:pt idx="0">
                  <c:v>13585</c:v>
                </c:pt>
                <c:pt idx="1">
                  <c:v>14190</c:v>
                </c:pt>
                <c:pt idx="2">
                  <c:v>14437</c:v>
                </c:pt>
                <c:pt idx="3">
                  <c:v>14838</c:v>
                </c:pt>
                <c:pt idx="4">
                  <c:v>15033</c:v>
                </c:pt>
                <c:pt idx="5">
                  <c:v>15295</c:v>
                </c:pt>
                <c:pt idx="6">
                  <c:v>15603</c:v>
                </c:pt>
                <c:pt idx="7">
                  <c:v>16118</c:v>
                </c:pt>
                <c:pt idx="8">
                  <c:v>16477.398789490762</c:v>
                </c:pt>
                <c:pt idx="9">
                  <c:v>16844.811444838793</c:v>
                </c:pt>
                <c:pt idx="10">
                  <c:v>17220.416659038769</c:v>
                </c:pt>
                <c:pt idx="11">
                  <c:v>17604.397109577614</c:v>
                </c:pt>
                <c:pt idx="12">
                  <c:v>17996.93954728061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E9-447B-AA8D-22637576AA65}"/>
            </c:ext>
          </c:extLst>
        </c:ser>
        <c:ser>
          <c:idx val="1"/>
          <c:order val="1"/>
          <c:tx>
            <c:strRef>
              <c:f>グラフ_R01実績更新!$B$26</c:f>
              <c:strCache>
                <c:ptCount val="1"/>
                <c:pt idx="0">
                  <c:v>工賃計画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グラフ_R01実績更新!$C$24:$O$24</c:f>
              <c:strCache>
                <c:ptCount val="13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  <c:pt idx="11">
                  <c:v>R4</c:v>
                </c:pt>
                <c:pt idx="12">
                  <c:v>R5</c:v>
                </c:pt>
              </c:strCache>
            </c:strRef>
          </c:cat>
          <c:val>
            <c:numRef>
              <c:f>グラフ_R01実績更新!$C$26:$O$26</c:f>
              <c:numCache>
                <c:formatCode>General</c:formatCode>
                <c:ptCount val="13"/>
                <c:pt idx="7" formatCode="#,##0_);[Red]\(#,##0\)">
                  <c:v>12900</c:v>
                </c:pt>
                <c:pt idx="8" formatCode="#,##0_);[Red]\(#,##0\)">
                  <c:v>13600</c:v>
                </c:pt>
                <c:pt idx="9" formatCode="#,##0_);[Red]\(#,##0\)">
                  <c:v>14200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E9-447B-AA8D-22637576AA65}"/>
            </c:ext>
          </c:extLst>
        </c:ser>
        <c:ser>
          <c:idx val="2"/>
          <c:order val="2"/>
          <c:tx>
            <c:strRef>
              <c:f>グラフ_R01実績更新!$B$27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8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593AFC8B-294E-4C6A-BA0F-89747A4C3063}" type="VALUE">
                      <a:rPr lang="en-US" altLang="ja-JP" sz="1200" i="0" u="none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2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7E9-447B-AA8D-22637576AA65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1" u="none" strike="noStrike" kern="1200" baseline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defRPr>
                    </a:pPr>
                    <a:fld id="{62E72B35-C5D0-4515-B353-40B12AD25A66}" type="VALUE">
                      <a:rPr lang="en-US" altLang="ja-JP" u="sng"/>
                      <a:pPr>
                        <a:defRPr b="1" i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none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7E9-447B-AA8D-22637576AA65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1" u="none" strike="noStrike" kern="1200" baseline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defRPr>
                    </a:pPr>
                    <a:fld id="{7DB8EBDD-9B63-4E07-866A-AB32FC4CA5DF}" type="VALUE">
                      <a:rPr lang="en-US" altLang="ja-JP" u="sng"/>
                      <a:pPr>
                        <a:defRPr b="1" i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none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7E9-447B-AA8D-22637576AA6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sng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7E9-447B-AA8D-22637576AA6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1" u="sng" strike="noStrike" kern="1200" baseline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7E9-447B-AA8D-22637576A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グラフ_R01実績更新!$C$24:$O$24</c:f>
              <c:strCache>
                <c:ptCount val="13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  <c:pt idx="11">
                  <c:v>R4</c:v>
                </c:pt>
                <c:pt idx="12">
                  <c:v>R5</c:v>
                </c:pt>
              </c:strCache>
            </c:strRef>
          </c:cat>
          <c:val>
            <c:numRef>
              <c:f>グラフ_R01実績更新!$C$27:$O$27</c:f>
              <c:numCache>
                <c:formatCode>#,##0_);[Red]\(#,##0\)</c:formatCode>
                <c:ptCount val="13"/>
                <c:pt idx="0">
                  <c:v>9761</c:v>
                </c:pt>
                <c:pt idx="1">
                  <c:v>10072</c:v>
                </c:pt>
                <c:pt idx="2">
                  <c:v>10345</c:v>
                </c:pt>
                <c:pt idx="3">
                  <c:v>10763</c:v>
                </c:pt>
                <c:pt idx="4">
                  <c:v>11190</c:v>
                </c:pt>
                <c:pt idx="5">
                  <c:v>11209</c:v>
                </c:pt>
                <c:pt idx="6">
                  <c:v>11575</c:v>
                </c:pt>
                <c:pt idx="7">
                  <c:v>12009</c:v>
                </c:pt>
                <c:pt idx="8">
                  <c:v>12688</c:v>
                </c:pt>
                <c:pt idx="9">
                  <c:v>13120.690923506874</c:v>
                </c:pt>
                <c:pt idx="10">
                  <c:v>13562.79290240256</c:v>
                </c:pt>
                <c:pt idx="11">
                  <c:v>14019.791517525939</c:v>
                </c:pt>
                <c:pt idx="12">
                  <c:v>14492.188711373297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7E9-447B-AA8D-22637576A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8818848"/>
        <c:axId val="1178811776"/>
      </c:lineChart>
      <c:catAx>
        <c:axId val="11788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178811776"/>
        <c:crosses val="autoZero"/>
        <c:auto val="1"/>
        <c:lblAlgn val="ctr"/>
        <c:lblOffset val="100"/>
        <c:noMultiLvlLbl val="0"/>
      </c:catAx>
      <c:valAx>
        <c:axId val="1178811776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17881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平成</a:t>
            </a:r>
            <a:r>
              <a:rPr lang="en-US" altLang="ja-JP"/>
              <a:t>30</a:t>
            </a:r>
            <a:r>
              <a:rPr lang="ja-JP" altLang="en-US"/>
              <a:t>年度、令和元年度の平均工賃の推移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4963212286805239E-2"/>
          <c:y val="0.10874037187315654"/>
          <c:w val="0.90352718125478348"/>
          <c:h val="0.718697128847957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smConfetti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u="sng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予算要求資料用!$B$4:$B$35</c:f>
              <c:numCache>
                <c:formatCode>General</c:formatCode>
                <c:ptCount val="32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15</c:v>
                </c:pt>
                <c:pt idx="4">
                  <c:v>33</c:v>
                </c:pt>
                <c:pt idx="5">
                  <c:v>43</c:v>
                </c:pt>
                <c:pt idx="6">
                  <c:v>70</c:v>
                </c:pt>
                <c:pt idx="7">
                  <c:v>72</c:v>
                </c:pt>
                <c:pt idx="8">
                  <c:v>65</c:v>
                </c:pt>
                <c:pt idx="9">
                  <c:v>66</c:v>
                </c:pt>
                <c:pt idx="10">
                  <c:v>52</c:v>
                </c:pt>
                <c:pt idx="11">
                  <c:v>68</c:v>
                </c:pt>
                <c:pt idx="12">
                  <c:v>60</c:v>
                </c:pt>
                <c:pt idx="13">
                  <c:v>45</c:v>
                </c:pt>
                <c:pt idx="14">
                  <c:v>25</c:v>
                </c:pt>
                <c:pt idx="15">
                  <c:v>24</c:v>
                </c:pt>
                <c:pt idx="16">
                  <c:v>29</c:v>
                </c:pt>
                <c:pt idx="17">
                  <c:v>17</c:v>
                </c:pt>
                <c:pt idx="18">
                  <c:v>13</c:v>
                </c:pt>
                <c:pt idx="19">
                  <c:v>8</c:v>
                </c:pt>
                <c:pt idx="20">
                  <c:v>8</c:v>
                </c:pt>
                <c:pt idx="21">
                  <c:v>13</c:v>
                </c:pt>
                <c:pt idx="22">
                  <c:v>11</c:v>
                </c:pt>
                <c:pt idx="23">
                  <c:v>8</c:v>
                </c:pt>
                <c:pt idx="24">
                  <c:v>12</c:v>
                </c:pt>
                <c:pt idx="25">
                  <c:v>4</c:v>
                </c:pt>
                <c:pt idx="26">
                  <c:v>9</c:v>
                </c:pt>
                <c:pt idx="27">
                  <c:v>7</c:v>
                </c:pt>
                <c:pt idx="28">
                  <c:v>2</c:v>
                </c:pt>
                <c:pt idx="29">
                  <c:v>3</c:v>
                </c:pt>
                <c:pt idx="30">
                  <c:v>0</c:v>
                </c:pt>
                <c:pt idx="31">
                  <c:v>48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予算要求資料用!$B$3</c15:sqref>
                        </c15:formulaRef>
                      </c:ext>
                    </c:extLst>
                    <c:strCache>
                      <c:ptCount val="1"/>
                      <c:pt idx="0">
                        <c:v>Ｈ30年度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予算要求資料用!$A$4:$A$35</c15:sqref>
                        </c15:formulaRef>
                      </c:ext>
                    </c:extLst>
                    <c:strCache>
                      <c:ptCount val="32"/>
                      <c:pt idx="0">
                        <c:v>0</c:v>
                      </c:pt>
                      <c:pt idx="1">
                        <c:v>～1000</c:v>
                      </c:pt>
                      <c:pt idx="2">
                        <c:v>～2000</c:v>
                      </c:pt>
                      <c:pt idx="3">
                        <c:v>～3000</c:v>
                      </c:pt>
                      <c:pt idx="4">
                        <c:v>～4000</c:v>
                      </c:pt>
                      <c:pt idx="5">
                        <c:v>～5000</c:v>
                      </c:pt>
                      <c:pt idx="6">
                        <c:v>～6000</c:v>
                      </c:pt>
                      <c:pt idx="7">
                        <c:v>～7000</c:v>
                      </c:pt>
                      <c:pt idx="8">
                        <c:v>～8000</c:v>
                      </c:pt>
                      <c:pt idx="9">
                        <c:v>～9000</c:v>
                      </c:pt>
                      <c:pt idx="10">
                        <c:v>～10000</c:v>
                      </c:pt>
                      <c:pt idx="11">
                        <c:v>～11000</c:v>
                      </c:pt>
                      <c:pt idx="12">
                        <c:v>～12000</c:v>
                      </c:pt>
                      <c:pt idx="13">
                        <c:v>～13000</c:v>
                      </c:pt>
                      <c:pt idx="14">
                        <c:v>～14000</c:v>
                      </c:pt>
                      <c:pt idx="15">
                        <c:v>～15000</c:v>
                      </c:pt>
                      <c:pt idx="16">
                        <c:v>～16000</c:v>
                      </c:pt>
                      <c:pt idx="17">
                        <c:v>～17000</c:v>
                      </c:pt>
                      <c:pt idx="18">
                        <c:v>～18000</c:v>
                      </c:pt>
                      <c:pt idx="19">
                        <c:v>～19000</c:v>
                      </c:pt>
                      <c:pt idx="20">
                        <c:v>～20000</c:v>
                      </c:pt>
                      <c:pt idx="21">
                        <c:v>～21000</c:v>
                      </c:pt>
                      <c:pt idx="22">
                        <c:v>～22000</c:v>
                      </c:pt>
                      <c:pt idx="23">
                        <c:v>～23000</c:v>
                      </c:pt>
                      <c:pt idx="24">
                        <c:v>～24000</c:v>
                      </c:pt>
                      <c:pt idx="25">
                        <c:v>～25000</c:v>
                      </c:pt>
                      <c:pt idx="26">
                        <c:v>～26000</c:v>
                      </c:pt>
                      <c:pt idx="27">
                        <c:v>～27000</c:v>
                      </c:pt>
                      <c:pt idx="28">
                        <c:v>～28000</c:v>
                      </c:pt>
                      <c:pt idx="29">
                        <c:v>～29000</c:v>
                      </c:pt>
                      <c:pt idx="30">
                        <c:v>～30000</c:v>
                      </c:pt>
                      <c:pt idx="31">
                        <c:v>30001～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CA9-41E8-B163-AB36D58381A7}"/>
            </c:ext>
          </c:extLst>
        </c:ser>
        <c:ser>
          <c:idx val="2"/>
          <c:order val="1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予算要求資料用!$C$4:$C$35</c:f>
              <c:numCache>
                <c:formatCode>General</c:formatCode>
                <c:ptCount val="32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13</c:v>
                </c:pt>
                <c:pt idx="4">
                  <c:v>33</c:v>
                </c:pt>
                <c:pt idx="5">
                  <c:v>39</c:v>
                </c:pt>
                <c:pt idx="6">
                  <c:v>67</c:v>
                </c:pt>
                <c:pt idx="7">
                  <c:v>50</c:v>
                </c:pt>
                <c:pt idx="8">
                  <c:v>71</c:v>
                </c:pt>
                <c:pt idx="9">
                  <c:v>62</c:v>
                </c:pt>
                <c:pt idx="10">
                  <c:v>50</c:v>
                </c:pt>
                <c:pt idx="11">
                  <c:v>80</c:v>
                </c:pt>
                <c:pt idx="12">
                  <c:v>51</c:v>
                </c:pt>
                <c:pt idx="13">
                  <c:v>58</c:v>
                </c:pt>
                <c:pt idx="14">
                  <c:v>37</c:v>
                </c:pt>
                <c:pt idx="15">
                  <c:v>25</c:v>
                </c:pt>
                <c:pt idx="16">
                  <c:v>30</c:v>
                </c:pt>
                <c:pt idx="17">
                  <c:v>13</c:v>
                </c:pt>
                <c:pt idx="18">
                  <c:v>18</c:v>
                </c:pt>
                <c:pt idx="19">
                  <c:v>14</c:v>
                </c:pt>
                <c:pt idx="20">
                  <c:v>5</c:v>
                </c:pt>
                <c:pt idx="21">
                  <c:v>15</c:v>
                </c:pt>
                <c:pt idx="22">
                  <c:v>15</c:v>
                </c:pt>
                <c:pt idx="23">
                  <c:v>5</c:v>
                </c:pt>
                <c:pt idx="24">
                  <c:v>9</c:v>
                </c:pt>
                <c:pt idx="25">
                  <c:v>3</c:v>
                </c:pt>
                <c:pt idx="26">
                  <c:v>5</c:v>
                </c:pt>
                <c:pt idx="27">
                  <c:v>16</c:v>
                </c:pt>
                <c:pt idx="28">
                  <c:v>6</c:v>
                </c:pt>
                <c:pt idx="29">
                  <c:v>9</c:v>
                </c:pt>
                <c:pt idx="30">
                  <c:v>3</c:v>
                </c:pt>
                <c:pt idx="31">
                  <c:v>54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予算要求資料用!$C$3</c15:sqref>
                        </c15:formulaRef>
                      </c:ext>
                    </c:extLst>
                    <c:strCache>
                      <c:ptCount val="1"/>
                      <c:pt idx="0">
                        <c:v>R01年度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予算要求資料用!$A$4:$A$35</c15:sqref>
                        </c15:formulaRef>
                      </c:ext>
                    </c:extLst>
                    <c:strCache>
                      <c:ptCount val="32"/>
                      <c:pt idx="0">
                        <c:v>0</c:v>
                      </c:pt>
                      <c:pt idx="1">
                        <c:v>～1000</c:v>
                      </c:pt>
                      <c:pt idx="2">
                        <c:v>～2000</c:v>
                      </c:pt>
                      <c:pt idx="3">
                        <c:v>～3000</c:v>
                      </c:pt>
                      <c:pt idx="4">
                        <c:v>～4000</c:v>
                      </c:pt>
                      <c:pt idx="5">
                        <c:v>～5000</c:v>
                      </c:pt>
                      <c:pt idx="6">
                        <c:v>～6000</c:v>
                      </c:pt>
                      <c:pt idx="7">
                        <c:v>～7000</c:v>
                      </c:pt>
                      <c:pt idx="8">
                        <c:v>～8000</c:v>
                      </c:pt>
                      <c:pt idx="9">
                        <c:v>～9000</c:v>
                      </c:pt>
                      <c:pt idx="10">
                        <c:v>～10000</c:v>
                      </c:pt>
                      <c:pt idx="11">
                        <c:v>～11000</c:v>
                      </c:pt>
                      <c:pt idx="12">
                        <c:v>～12000</c:v>
                      </c:pt>
                      <c:pt idx="13">
                        <c:v>～13000</c:v>
                      </c:pt>
                      <c:pt idx="14">
                        <c:v>～14000</c:v>
                      </c:pt>
                      <c:pt idx="15">
                        <c:v>～15000</c:v>
                      </c:pt>
                      <c:pt idx="16">
                        <c:v>～16000</c:v>
                      </c:pt>
                      <c:pt idx="17">
                        <c:v>～17000</c:v>
                      </c:pt>
                      <c:pt idx="18">
                        <c:v>～18000</c:v>
                      </c:pt>
                      <c:pt idx="19">
                        <c:v>～19000</c:v>
                      </c:pt>
                      <c:pt idx="20">
                        <c:v>～20000</c:v>
                      </c:pt>
                      <c:pt idx="21">
                        <c:v>～21000</c:v>
                      </c:pt>
                      <c:pt idx="22">
                        <c:v>～22000</c:v>
                      </c:pt>
                      <c:pt idx="23">
                        <c:v>～23000</c:v>
                      </c:pt>
                      <c:pt idx="24">
                        <c:v>～24000</c:v>
                      </c:pt>
                      <c:pt idx="25">
                        <c:v>～25000</c:v>
                      </c:pt>
                      <c:pt idx="26">
                        <c:v>～26000</c:v>
                      </c:pt>
                      <c:pt idx="27">
                        <c:v>～27000</c:v>
                      </c:pt>
                      <c:pt idx="28">
                        <c:v>～28000</c:v>
                      </c:pt>
                      <c:pt idx="29">
                        <c:v>～29000</c:v>
                      </c:pt>
                      <c:pt idx="30">
                        <c:v>～30000</c:v>
                      </c:pt>
                      <c:pt idx="31">
                        <c:v>30001～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CA9-41E8-B163-AB36D58381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835520"/>
        <c:axId val="145837440"/>
      </c:barChart>
      <c:catAx>
        <c:axId val="145835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平均工賃月額（１人あたり）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45837440"/>
        <c:crosses val="autoZero"/>
        <c:auto val="1"/>
        <c:lblAlgn val="ctr"/>
        <c:lblOffset val="100"/>
        <c:noMultiLvlLbl val="0"/>
      </c:catAx>
      <c:valAx>
        <c:axId val="145837440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事業所数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58355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u="sng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ja-JP"/>
          </a:p>
        </c:txPr>
      </c:legendEntry>
      <c:layout>
        <c:manualLayout>
          <c:xMode val="edge"/>
          <c:yMode val="edge"/>
          <c:x val="0.72913399462547568"/>
          <c:y val="0.11774526113084137"/>
          <c:w val="0.25402791003541303"/>
          <c:h val="7.5610717162118646E-2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0.20862</cdr:x>
      <cdr:y>0.10793</cdr:y>
    </cdr:from>
    <cdr:to>
      <cdr:x>0.34576</cdr:x>
      <cdr:y>0.19615</cdr:y>
    </cdr:to>
    <cdr:sp macro="" textlink="">
      <cdr:nvSpPr>
        <cdr:cNvPr id="2" name="角丸四角形吹き出し 1"/>
        <cdr:cNvSpPr/>
      </cdr:nvSpPr>
      <cdr:spPr>
        <a:xfrm xmlns:a="http://schemas.openxmlformats.org/drawingml/2006/main">
          <a:off x="2036243" y="576888"/>
          <a:ext cx="1338531" cy="471526"/>
        </a:xfrm>
        <a:prstGeom xmlns:a="http://schemas.openxmlformats.org/drawingml/2006/main" prst="wedgeRoundRectCallout">
          <a:avLst>
            <a:gd name="adj1" fmla="val 107634"/>
            <a:gd name="adj2" fmla="val -20324"/>
            <a:gd name="adj3" fmla="val 16667"/>
          </a:avLst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overflow" horzOverflow="overflow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H30</a:t>
          </a:r>
          <a:r>
            <a: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年度平均工賃</a:t>
          </a:r>
          <a:endParaRPr lang="en-US" altLang="ja-JP" sz="10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12,009</a:t>
          </a:r>
          <a:r>
            <a: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円</a:t>
          </a:r>
          <a:endParaRPr lang="ja-JP" sz="10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0.49351</cdr:x>
      <cdr:y>0.13515</cdr:y>
    </cdr:from>
    <cdr:to>
      <cdr:x>0.63118</cdr:x>
      <cdr:y>0.24592</cdr:y>
    </cdr:to>
    <cdr:sp macro="" textlink="">
      <cdr:nvSpPr>
        <cdr:cNvPr id="3" name="角丸四角形吹き出し 2"/>
        <cdr:cNvSpPr/>
      </cdr:nvSpPr>
      <cdr:spPr>
        <a:xfrm xmlns:a="http://schemas.openxmlformats.org/drawingml/2006/main">
          <a:off x="5815555" y="722349"/>
          <a:ext cx="1622326" cy="592079"/>
        </a:xfrm>
        <a:prstGeom xmlns:a="http://schemas.openxmlformats.org/drawingml/2006/main" prst="wedgeRoundRectCallout">
          <a:avLst>
            <a:gd name="adj1" fmla="val -89909"/>
            <a:gd name="adj2" fmla="val -9060"/>
            <a:gd name="adj3" fmla="val 16667"/>
          </a:avLst>
        </a:prstGeom>
        <a:noFill xmlns:a="http://schemas.openxmlformats.org/drawingml/2006/main"/>
        <a:ln xmlns:a="http://schemas.openxmlformats.org/drawingml/2006/main" cmpd="sng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R1</a:t>
          </a:r>
          <a:r>
            <a: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年度平均工賃</a:t>
          </a:r>
          <a:endParaRPr lang="en-US" altLang="ja-JP" b="1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12,688</a:t>
          </a:r>
          <a:r>
            <a:rPr lang="ja-JP" altLang="en-US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円</a:t>
          </a:r>
          <a:endParaRPr lang="ja-JP" sz="1400" b="1" u="sng" dirty="0">
            <a:solidFill>
              <a:srgbClr val="FF0000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0.42527</cdr:x>
      <cdr:y>0.06976</cdr:y>
    </cdr:from>
    <cdr:to>
      <cdr:x>0.42527</cdr:x>
      <cdr:y>0.83509</cdr:y>
    </cdr:to>
    <cdr:cxnSp macro="">
      <cdr:nvCxnSpPr>
        <cdr:cNvPr id="6" name="直線コネクタ 5">
          <a:extLst xmlns:a="http://schemas.openxmlformats.org/drawingml/2006/main">
            <a:ext uri="{FF2B5EF4-FFF2-40B4-BE49-F238E27FC236}">
              <a16:creationId xmlns:a16="http://schemas.microsoft.com/office/drawing/2014/main" id="{074E582E-4F98-4F35-99CB-286829B6031D}"/>
            </a:ext>
          </a:extLst>
        </cdr:cNvPr>
        <cdr:cNvCxnSpPr/>
      </cdr:nvCxnSpPr>
      <cdr:spPr>
        <a:xfrm xmlns:a="http://schemas.openxmlformats.org/drawingml/2006/main" flipH="1">
          <a:off x="4150736" y="372864"/>
          <a:ext cx="0" cy="409060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0.4335</cdr:x>
      <cdr:y>0.07567</cdr:y>
    </cdr:from>
    <cdr:to>
      <cdr:x>0.4335</cdr:x>
      <cdr:y>0.841</cdr:y>
    </cdr:to>
    <cdr:cxnSp macro="">
      <cdr:nvCxnSpPr>
        <cdr:cNvPr id="9" name="直線コネクタ 8">
          <a:extLst xmlns:a="http://schemas.openxmlformats.org/drawingml/2006/main">
            <a:ext uri="{FF2B5EF4-FFF2-40B4-BE49-F238E27FC236}">
              <a16:creationId xmlns:a16="http://schemas.microsoft.com/office/drawing/2014/main" id="{3F22DB27-1A2D-464B-A0B0-6954A06F1892}"/>
            </a:ext>
          </a:extLst>
        </cdr:cNvPr>
        <cdr:cNvCxnSpPr/>
      </cdr:nvCxnSpPr>
      <cdr:spPr>
        <a:xfrm xmlns:a="http://schemas.openxmlformats.org/drawingml/2006/main" flipH="1">
          <a:off x="4231079" y="404470"/>
          <a:ext cx="0" cy="4090602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95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6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68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6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8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6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3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38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87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68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43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C029-8CAF-46AD-9693-A5A33C55FB76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90DFF-2327-4A71-8B67-9668A02A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67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2484" y="1841678"/>
            <a:ext cx="9144000" cy="1184856"/>
          </a:xfrm>
        </p:spPr>
        <p:txBody>
          <a:bodyPr anchor="ctr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令和元年度工賃実績調査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7908" y="3614917"/>
            <a:ext cx="2807595" cy="493444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修正版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8952" y="4713668"/>
            <a:ext cx="794626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　第</a:t>
            </a:r>
            <a:r>
              <a:rPr lang="en-US" altLang="ja-JP" dirty="0"/>
              <a:t>1</a:t>
            </a:r>
            <a:r>
              <a:rPr lang="ja-JP" altLang="en-US" dirty="0"/>
              <a:t>回工賃委員会開催後、国及び事業所からの修正依頼があったため、前回資料から修正のうえ、国提出資料についても再提出したもの。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78510" y="708337"/>
            <a:ext cx="9771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/>
              <a:t>資料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82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23565"/>
              </p:ext>
            </p:extLst>
          </p:nvPr>
        </p:nvGraphicFramePr>
        <p:xfrm>
          <a:off x="829797" y="864564"/>
          <a:ext cx="10747915" cy="2164970"/>
        </p:xfrm>
        <a:graphic>
          <a:graphicData uri="http://schemas.openxmlformats.org/drawingml/2006/table">
            <a:tbl>
              <a:tblPr/>
              <a:tblGrid>
                <a:gridCol w="2929153">
                  <a:extLst>
                    <a:ext uri="{9D8B030D-6E8A-4147-A177-3AD203B41FA5}">
                      <a16:colId xmlns:a16="http://schemas.microsoft.com/office/drawing/2014/main" val="1447757685"/>
                    </a:ext>
                  </a:extLst>
                </a:gridCol>
                <a:gridCol w="2606254">
                  <a:extLst>
                    <a:ext uri="{9D8B030D-6E8A-4147-A177-3AD203B41FA5}">
                      <a16:colId xmlns:a16="http://schemas.microsoft.com/office/drawing/2014/main" val="1910226831"/>
                    </a:ext>
                  </a:extLst>
                </a:gridCol>
                <a:gridCol w="2606254">
                  <a:extLst>
                    <a:ext uri="{9D8B030D-6E8A-4147-A177-3AD203B41FA5}">
                      <a16:colId xmlns:a16="http://schemas.microsoft.com/office/drawing/2014/main" val="359976114"/>
                    </a:ext>
                  </a:extLst>
                </a:gridCol>
                <a:gridCol w="2606254">
                  <a:extLst>
                    <a:ext uri="{9D8B030D-6E8A-4147-A177-3AD203B41FA5}">
                      <a16:colId xmlns:a16="http://schemas.microsoft.com/office/drawing/2014/main" val="73376485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就労継続支援</a:t>
                      </a:r>
                      <a:b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Ａ型事業所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就労継続支援</a:t>
                      </a:r>
                      <a:b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Ｂ型事業所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 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0629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調査対象事業所数</a:t>
                      </a:r>
                    </a:p>
                  </a:txBody>
                  <a:tcPr marL="14287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386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1,141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1,527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64419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報告事業所数</a:t>
                      </a:r>
                    </a:p>
                  </a:txBody>
                  <a:tcPr marL="14287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272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882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1,154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82471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回収状況</a:t>
                      </a:r>
                    </a:p>
                  </a:txBody>
                  <a:tcPr marL="14287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70.5%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77.3%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75.6%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302998"/>
                  </a:ext>
                </a:extLst>
              </a:tr>
              <a:tr h="1190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822545"/>
                  </a:ext>
                </a:extLst>
              </a:tr>
              <a:tr h="4904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各都道府県における共同受注窓口数</a:t>
                      </a:r>
                    </a:p>
                  </a:txBody>
                  <a:tcPr marL="14287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534132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26946"/>
              </p:ext>
            </p:extLst>
          </p:nvPr>
        </p:nvGraphicFramePr>
        <p:xfrm>
          <a:off x="829797" y="3283662"/>
          <a:ext cx="10747911" cy="1234440"/>
        </p:xfrm>
        <a:graphic>
          <a:graphicData uri="http://schemas.openxmlformats.org/drawingml/2006/table">
            <a:tbl>
              <a:tblPr/>
              <a:tblGrid>
                <a:gridCol w="3582637">
                  <a:extLst>
                    <a:ext uri="{9D8B030D-6E8A-4147-A177-3AD203B41FA5}">
                      <a16:colId xmlns:a16="http://schemas.microsoft.com/office/drawing/2014/main" val="3459381693"/>
                    </a:ext>
                  </a:extLst>
                </a:gridCol>
                <a:gridCol w="3582637">
                  <a:extLst>
                    <a:ext uri="{9D8B030D-6E8A-4147-A177-3AD203B41FA5}">
                      <a16:colId xmlns:a16="http://schemas.microsoft.com/office/drawing/2014/main" val="1593771084"/>
                    </a:ext>
                  </a:extLst>
                </a:gridCol>
                <a:gridCol w="3582637">
                  <a:extLst>
                    <a:ext uri="{9D8B030D-6E8A-4147-A177-3AD203B41FA5}">
                      <a16:colId xmlns:a16="http://schemas.microsoft.com/office/drawing/2014/main" val="210234218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（円）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0766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就労継続支援</a:t>
                      </a:r>
                      <a:r>
                        <a:rPr 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Ａ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型</a:t>
                      </a:r>
                      <a:b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（雇用型）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就労継続支援</a:t>
                      </a:r>
                      <a:r>
                        <a:rPr 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5579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82,097.3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12,687.9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sng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30,190.9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433876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64212"/>
              </p:ext>
            </p:extLst>
          </p:nvPr>
        </p:nvGraphicFramePr>
        <p:xfrm>
          <a:off x="829796" y="4819417"/>
          <a:ext cx="10747911" cy="1908810"/>
        </p:xfrm>
        <a:graphic>
          <a:graphicData uri="http://schemas.openxmlformats.org/drawingml/2006/table">
            <a:tbl>
              <a:tblPr/>
              <a:tblGrid>
                <a:gridCol w="1109041">
                  <a:extLst>
                    <a:ext uri="{9D8B030D-6E8A-4147-A177-3AD203B41FA5}">
                      <a16:colId xmlns:a16="http://schemas.microsoft.com/office/drawing/2014/main" val="3712800413"/>
                    </a:ext>
                  </a:extLst>
                </a:gridCol>
                <a:gridCol w="819549">
                  <a:extLst>
                    <a:ext uri="{9D8B030D-6E8A-4147-A177-3AD203B41FA5}">
                      <a16:colId xmlns:a16="http://schemas.microsoft.com/office/drawing/2014/main" val="4192061389"/>
                    </a:ext>
                  </a:extLst>
                </a:gridCol>
                <a:gridCol w="562675">
                  <a:extLst>
                    <a:ext uri="{9D8B030D-6E8A-4147-A177-3AD203B41FA5}">
                      <a16:colId xmlns:a16="http://schemas.microsoft.com/office/drawing/2014/main" val="1795315974"/>
                    </a:ext>
                  </a:extLst>
                </a:gridCol>
                <a:gridCol w="758388">
                  <a:extLst>
                    <a:ext uri="{9D8B030D-6E8A-4147-A177-3AD203B41FA5}">
                      <a16:colId xmlns:a16="http://schemas.microsoft.com/office/drawing/2014/main" val="3130705313"/>
                    </a:ext>
                  </a:extLst>
                </a:gridCol>
                <a:gridCol w="501514">
                  <a:extLst>
                    <a:ext uri="{9D8B030D-6E8A-4147-A177-3AD203B41FA5}">
                      <a16:colId xmlns:a16="http://schemas.microsoft.com/office/drawing/2014/main" val="3587336596"/>
                    </a:ext>
                  </a:extLst>
                </a:gridCol>
                <a:gridCol w="1113119">
                  <a:extLst>
                    <a:ext uri="{9D8B030D-6E8A-4147-A177-3AD203B41FA5}">
                      <a16:colId xmlns:a16="http://schemas.microsoft.com/office/drawing/2014/main" val="892349609"/>
                    </a:ext>
                  </a:extLst>
                </a:gridCol>
                <a:gridCol w="281338">
                  <a:extLst>
                    <a:ext uri="{9D8B030D-6E8A-4147-A177-3AD203B41FA5}">
                      <a16:colId xmlns:a16="http://schemas.microsoft.com/office/drawing/2014/main" val="273726307"/>
                    </a:ext>
                  </a:extLst>
                </a:gridCol>
                <a:gridCol w="1577936">
                  <a:extLst>
                    <a:ext uri="{9D8B030D-6E8A-4147-A177-3AD203B41FA5}">
                      <a16:colId xmlns:a16="http://schemas.microsoft.com/office/drawing/2014/main" val="2127160610"/>
                    </a:ext>
                  </a:extLst>
                </a:gridCol>
                <a:gridCol w="318034">
                  <a:extLst>
                    <a:ext uri="{9D8B030D-6E8A-4147-A177-3AD203B41FA5}">
                      <a16:colId xmlns:a16="http://schemas.microsoft.com/office/drawing/2014/main" val="1624252554"/>
                    </a:ext>
                  </a:extLst>
                </a:gridCol>
                <a:gridCol w="905173">
                  <a:extLst>
                    <a:ext uri="{9D8B030D-6E8A-4147-A177-3AD203B41FA5}">
                      <a16:colId xmlns:a16="http://schemas.microsoft.com/office/drawing/2014/main" val="1541103930"/>
                    </a:ext>
                  </a:extLst>
                </a:gridCol>
                <a:gridCol w="330266">
                  <a:extLst>
                    <a:ext uri="{9D8B030D-6E8A-4147-A177-3AD203B41FA5}">
                      <a16:colId xmlns:a16="http://schemas.microsoft.com/office/drawing/2014/main" val="1449023386"/>
                    </a:ext>
                  </a:extLst>
                </a:gridCol>
                <a:gridCol w="905173">
                  <a:extLst>
                    <a:ext uri="{9D8B030D-6E8A-4147-A177-3AD203B41FA5}">
                      <a16:colId xmlns:a16="http://schemas.microsoft.com/office/drawing/2014/main" val="3737117914"/>
                    </a:ext>
                  </a:extLst>
                </a:gridCol>
                <a:gridCol w="330266">
                  <a:extLst>
                    <a:ext uri="{9D8B030D-6E8A-4147-A177-3AD203B41FA5}">
                      <a16:colId xmlns:a16="http://schemas.microsoft.com/office/drawing/2014/main" val="4285424777"/>
                    </a:ext>
                  </a:extLst>
                </a:gridCol>
                <a:gridCol w="905173">
                  <a:extLst>
                    <a:ext uri="{9D8B030D-6E8A-4147-A177-3AD203B41FA5}">
                      <a16:colId xmlns:a16="http://schemas.microsoft.com/office/drawing/2014/main" val="3359944292"/>
                    </a:ext>
                  </a:extLst>
                </a:gridCol>
                <a:gridCol w="330266">
                  <a:extLst>
                    <a:ext uri="{9D8B030D-6E8A-4147-A177-3AD203B41FA5}">
                      <a16:colId xmlns:a16="http://schemas.microsoft.com/office/drawing/2014/main" val="192920768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型事業所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調査対象施設数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報告施設数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対象者延べ人数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賃金支払総額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月額平均賃金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最高月額賃金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最低月額賃金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970364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58,381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4,792,899,666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82,097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188,916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651667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936777"/>
                  </a:ext>
                </a:extLst>
              </a:tr>
              <a:tr h="6667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328888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型事業所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調査対象施設数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報告施設数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対象者延べ人数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工賃支払総額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月額平均工賃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最高月額工賃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最低月額工賃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55807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173,132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2,196,677,624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126,690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433325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16115" y="-119259"/>
            <a:ext cx="13851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◆概要</a:t>
            </a:r>
            <a:endParaRPr lang="en-US" altLang="ja-JP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9796" y="-61614"/>
            <a:ext cx="8368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調査対象事業所：令お和２年４月１日現在で廃業していない就労継続支援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型事業所及び就労継続支援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型事業所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4863" y="513852"/>
            <a:ext cx="1623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事業所数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862" y="3049707"/>
            <a:ext cx="10416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令和元年度　各施設別平均工賃（月額）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4862" y="4489966"/>
            <a:ext cx="1440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（内訳）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94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15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06062" y="612427"/>
            <a:ext cx="1198593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◆平均工賃月額の実績と推計</a:t>
            </a:r>
            <a:endParaRPr lang="en-US" altLang="ja-JP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全国は、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H26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５年間の平均伸び率を用いＲ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以降を推計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大阪府は、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R1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５年間の平均伸び率を用い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２以降を推計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1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362700" y="21497925"/>
            <a:ext cx="914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05800" y="23769638"/>
            <a:ext cx="914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22563"/>
              </p:ext>
            </p:extLst>
          </p:nvPr>
        </p:nvGraphicFramePr>
        <p:xfrm>
          <a:off x="5856" y="900134"/>
          <a:ext cx="7849772" cy="4568190"/>
        </p:xfrm>
        <a:graphic>
          <a:graphicData uri="http://schemas.openxmlformats.org/drawingml/2006/table">
            <a:tbl>
              <a:tblPr/>
              <a:tblGrid>
                <a:gridCol w="1816218">
                  <a:extLst>
                    <a:ext uri="{9D8B030D-6E8A-4147-A177-3AD203B41FA5}">
                      <a16:colId xmlns:a16="http://schemas.microsoft.com/office/drawing/2014/main" val="850060992"/>
                    </a:ext>
                  </a:extLst>
                </a:gridCol>
                <a:gridCol w="1292742">
                  <a:extLst>
                    <a:ext uri="{9D8B030D-6E8A-4147-A177-3AD203B41FA5}">
                      <a16:colId xmlns:a16="http://schemas.microsoft.com/office/drawing/2014/main" val="2291414928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2746403242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3147277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2372038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工賃月額区分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事業所数 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定員平均 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対象者延べ人数 </a:t>
                      </a:r>
                      <a:r>
                        <a:rPr lang="en-US" altLang="ja-JP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br>
                        <a:rPr lang="en-US" altLang="ja-JP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（月あたり平均）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工賃支払総額 </a:t>
                      </a:r>
                      <a:r>
                        <a:rPr lang="en-US" altLang="zh-TW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br>
                        <a:rPr lang="en-US" altLang="zh-TW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（月額平均）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3484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25,109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10195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endParaRPr lang="en-US" altLang="ja-JP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63,554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142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endParaRPr lang="en-US" altLang="ja-JP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305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125,112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9333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251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201,493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33182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290,819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80645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377,159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77261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610,251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4621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40,000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638,843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1893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866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291,542 </a:t>
                      </a:r>
                    </a:p>
                  </a:txBody>
                  <a:tcPr marL="0" marR="1428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46434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8305800" y="28113038"/>
            <a:ext cx="26193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64765"/>
              </p:ext>
            </p:extLst>
          </p:nvPr>
        </p:nvGraphicFramePr>
        <p:xfrm>
          <a:off x="571050" y="5575127"/>
          <a:ext cx="9199182" cy="588603"/>
        </p:xfrm>
        <a:graphic>
          <a:graphicData uri="http://schemas.openxmlformats.org/drawingml/2006/table">
            <a:tbl>
              <a:tblPr/>
              <a:tblGrid>
                <a:gridCol w="9199182">
                  <a:extLst>
                    <a:ext uri="{9D8B030D-6E8A-4147-A177-3AD203B41FA5}">
                      <a16:colId xmlns:a16="http://schemas.microsoft.com/office/drawing/2014/main" val="50478853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 </a:t>
                      </a:r>
                      <a:r>
                        <a:rPr lang="ja-JP" altLang="en-US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各事業所ごとの「平均工賃月額」の算定にあたっては、「工賃支払総額 </a:t>
                      </a:r>
                      <a:r>
                        <a:rPr lang="en-US" altLang="ja-JP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r>
                        <a:rPr lang="ja-JP" altLang="en-US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r>
                        <a:rPr lang="en-US" altLang="ja-JP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÷</a:t>
                      </a:r>
                      <a:r>
                        <a:rPr lang="ja-JP" altLang="en-US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「対象者延べ人数 </a:t>
                      </a:r>
                      <a:r>
                        <a:rPr lang="en-US" altLang="ja-JP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r>
                        <a:rPr lang="ja-JP" altLang="en-US" sz="14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」で算出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642656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 </a:t>
                      </a:r>
                      <a:r>
                        <a:rPr lang="ja-JP" altLang="en-US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有効回答（</a:t>
                      </a:r>
                      <a:r>
                        <a:rPr lang="en-US" altLang="ja-JP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866</a:t>
                      </a:r>
                      <a:r>
                        <a:rPr lang="ja-JP" altLang="en-US" sz="14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事業所）を、工賃月額の区分ごとに分類したもの。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10622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88392" y="380188"/>
            <a:ext cx="4874451" cy="449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◆平均工賃月額の分布状況（２）</a:t>
            </a:r>
            <a:endParaRPr lang="en-US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47208"/>
              </p:ext>
            </p:extLst>
          </p:nvPr>
        </p:nvGraphicFramePr>
        <p:xfrm>
          <a:off x="7976381" y="900134"/>
          <a:ext cx="4002719" cy="4568193"/>
        </p:xfrm>
        <a:graphic>
          <a:graphicData uri="http://schemas.openxmlformats.org/drawingml/2006/table">
            <a:tbl>
              <a:tblPr/>
              <a:tblGrid>
                <a:gridCol w="1175113">
                  <a:extLst>
                    <a:ext uri="{9D8B030D-6E8A-4147-A177-3AD203B41FA5}">
                      <a16:colId xmlns:a16="http://schemas.microsoft.com/office/drawing/2014/main" val="3835964302"/>
                    </a:ext>
                  </a:extLst>
                </a:gridCol>
                <a:gridCol w="1244530">
                  <a:extLst>
                    <a:ext uri="{9D8B030D-6E8A-4147-A177-3AD203B41FA5}">
                      <a16:colId xmlns:a16="http://schemas.microsoft.com/office/drawing/2014/main" val="613967647"/>
                    </a:ext>
                  </a:extLst>
                </a:gridCol>
                <a:gridCol w="1583076">
                  <a:extLst>
                    <a:ext uri="{9D8B030D-6E8A-4147-A177-3AD203B41FA5}">
                      <a16:colId xmlns:a16="http://schemas.microsoft.com/office/drawing/2014/main" val="201668484"/>
                    </a:ext>
                  </a:extLst>
                </a:gridCol>
              </a:tblGrid>
              <a:tr h="5052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月額工賃額平均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81566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12,699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61283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287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14,367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776503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503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12,526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873608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16,051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932769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人～</a:t>
                      </a:r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12,322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25804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6,575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294776"/>
                  </a:ext>
                </a:extLst>
              </a:tr>
              <a:tr h="58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　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866 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14287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04555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7855628" y="354731"/>
            <a:ext cx="4807577" cy="449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zh-TW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事業所定員規模別月額工賃額分布</a:t>
            </a:r>
            <a:r>
              <a:rPr lang="ja-JP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lang="en-US" altLang="ja-JP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77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362700" y="21497925"/>
            <a:ext cx="914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404941"/>
              </p:ext>
            </p:extLst>
          </p:nvPr>
        </p:nvGraphicFramePr>
        <p:xfrm>
          <a:off x="193182" y="1118058"/>
          <a:ext cx="11784169" cy="534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88392" y="422392"/>
            <a:ext cx="8868229" cy="48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◆平均工賃月額の分布状況</a:t>
            </a:r>
            <a:endParaRPr lang="en-US" altLang="ja-JP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73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90843"/>
            <a:ext cx="12191999" cy="626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3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00" y="535537"/>
            <a:ext cx="12193200" cy="662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1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ワイド画面</PresentationFormat>
  <Paragraphs>180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HG丸ｺﾞｼｯｸM-PRO</vt:lpstr>
      <vt:lpstr>Meiryo UI</vt:lpstr>
      <vt:lpstr>ＭＳ Ｐゴシック</vt:lpstr>
      <vt:lpstr>メイリオ</vt:lpstr>
      <vt:lpstr>Arial</vt:lpstr>
      <vt:lpstr>Century Gothic</vt:lpstr>
      <vt:lpstr>Office テーマ</vt:lpstr>
      <vt:lpstr>令和元年度工賃実績調査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2024-02-21T03:13:36Z</dcterms:created>
  <dcterms:modified xsi:type="dcterms:W3CDTF">2024-02-21T03:13:41Z</dcterms:modified>
</cp:coreProperties>
</file>