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56" r:id="rId2"/>
    <p:sldId id="262" r:id="rId3"/>
    <p:sldId id="261" r:id="rId4"/>
    <p:sldId id="258" r:id="rId5"/>
    <p:sldId id="259" r:id="rId6"/>
    <p:sldId id="263" r:id="rId7"/>
    <p:sldId id="264" r:id="rId8"/>
  </p:sldIdLst>
  <p:sldSz cx="12192000" cy="6858000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4186" autoAdjust="0"/>
    <p:restoredTop sz="94660"/>
  </p:normalViewPr>
  <p:slideViewPr>
    <p:cSldViewPr snapToGrid="0">
      <p:cViewPr varScale="1">
        <p:scale>
          <a:sx n="88" d="100"/>
          <a:sy n="88" d="100"/>
        </p:scale>
        <p:origin x="72" y="33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+mn-cs"/>
              </a:defRPr>
            </a:pPr>
            <a:r>
              <a:rPr lang="ja-JP"/>
              <a:t>平均工賃月額の実績と</a:t>
            </a:r>
            <a:r>
              <a:rPr lang="ja-JP" b="1" i="1" u="sng"/>
              <a:t>推計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+mn-cs"/>
            </a:defRPr>
          </a:pPr>
          <a:endParaRPr lang="ja-JP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グラフ_R01実績更新!$B$25</c:f>
              <c:strCache>
                <c:ptCount val="1"/>
                <c:pt idx="0">
                  <c:v>全国</c:v>
                </c:pt>
              </c:strCache>
            </c:strRef>
          </c:tx>
          <c:spPr>
            <a:ln w="28575" cap="rnd" cmpd="dbl">
              <a:solidFill>
                <a:schemeClr val="bg1">
                  <a:lumMod val="50000"/>
                </a:schemeClr>
              </a:solidFill>
              <a:round/>
            </a:ln>
            <a:effectLst/>
          </c:spPr>
          <c:marker>
            <c:symbol val="circle"/>
            <c:size val="6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dPt>
            <c:idx val="9"/>
            <c:marker>
              <c:symbol val="circle"/>
              <c:size val="6"/>
              <c:spPr>
                <a:solidFill>
                  <a:schemeClr val="accent1"/>
                </a:solidFill>
                <a:ln w="9525">
                  <a:solidFill>
                    <a:schemeClr val="accent1"/>
                  </a:solidFill>
                </a:ln>
                <a:effectLst/>
              </c:spPr>
            </c:marker>
            <c:bubble3D val="0"/>
            <c:spPr>
              <a:ln w="28575" cap="rnd" cmpd="dbl">
                <a:solidFill>
                  <a:schemeClr val="bg1">
                    <a:lumMod val="50000"/>
                  </a:schemeClr>
                </a:solidFill>
                <a:miter lim="800000"/>
              </a:ln>
              <a:effectLst/>
            </c:spPr>
            <c:extLst>
              <c:ext xmlns:c16="http://schemas.microsoft.com/office/drawing/2014/chart" uri="{C3380CC4-5D6E-409C-BE32-E72D297353CC}">
                <c16:uniqueId val="{00000001-67E9-447B-AA8D-22637576AA65}"/>
              </c:ext>
            </c:extLst>
          </c:dPt>
          <c:dLbls>
            <c:dLbl>
              <c:idx val="8"/>
              <c:tx>
                <c:rich>
                  <a:bodyPr rot="0" spcFirstLastPara="1" vertOverflow="ellipsis" vert="horz" wrap="square" anchor="ctr" anchorCtr="1"/>
                  <a:lstStyle/>
                  <a:p>
                    <a:pPr>
                      <a:defRPr sz="900" b="1" i="1" u="none" strike="noStrike" kern="1200" baseline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+mn-cs"/>
                      </a:defRPr>
                    </a:pPr>
                    <a:fld id="{DD7D3A02-6067-4694-BAAD-7931E907E2F6}" type="VALUE">
                      <a:rPr lang="en-US" altLang="ja-JP" u="sng"/>
                      <a:pPr>
                        <a:defRPr b="1" i="1"/>
                      </a:pPr>
                      <a:t>[値]</a:t>
                    </a:fld>
                    <a:endParaRPr lang="ja-JP" altLang="en-US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900" b="1" i="1" u="none" strike="noStrike" kern="1200" baseline="0">
                      <a:solidFill>
                        <a:schemeClr val="tx1"/>
                      </a:solidFill>
                      <a:latin typeface="HG丸ｺﾞｼｯｸM-PRO" panose="020F0600000000000000" pitchFamily="50" charset="-128"/>
                      <a:ea typeface="HG丸ｺﾞｼｯｸM-PRO" panose="020F0600000000000000" pitchFamily="50" charset="-128"/>
                      <a:cs typeface="+mn-cs"/>
                    </a:defRPr>
                  </a:pPr>
                  <a:endParaRPr lang="ja-JP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2-67E9-447B-AA8D-22637576AA65}"/>
                </c:ext>
              </c:extLst>
            </c:dLbl>
            <c:dLbl>
              <c:idx val="9"/>
              <c:tx>
                <c:rich>
                  <a:bodyPr rot="0" spcFirstLastPara="1" vertOverflow="ellipsis" vert="horz" wrap="square" anchor="ctr" anchorCtr="1"/>
                  <a:lstStyle/>
                  <a:p>
                    <a:pPr>
                      <a:defRPr sz="900" b="1" i="1" u="none" strike="noStrike" kern="1200" baseline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+mn-cs"/>
                      </a:defRPr>
                    </a:pPr>
                    <a:fld id="{0F4803D8-B60D-47B5-A54D-A13F2BFA0B03}" type="VALUE">
                      <a:rPr lang="en-US" altLang="ja-JP" u="sng"/>
                      <a:pPr>
                        <a:defRPr b="1" i="1"/>
                      </a:pPr>
                      <a:t>[値]</a:t>
                    </a:fld>
                    <a:endParaRPr lang="ja-JP" altLang="en-US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900" b="1" i="1" u="none" strike="noStrike" kern="1200" baseline="0">
                      <a:solidFill>
                        <a:schemeClr val="tx1"/>
                      </a:solidFill>
                      <a:latin typeface="HG丸ｺﾞｼｯｸM-PRO" panose="020F0600000000000000" pitchFamily="50" charset="-128"/>
                      <a:ea typeface="HG丸ｺﾞｼｯｸM-PRO" panose="020F0600000000000000" pitchFamily="50" charset="-128"/>
                      <a:cs typeface="+mn-cs"/>
                    </a:defRPr>
                  </a:pPr>
                  <a:endParaRPr lang="ja-JP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67E9-447B-AA8D-22637576AA65}"/>
                </c:ext>
              </c:extLst>
            </c:dLbl>
            <c:dLbl>
              <c:idx val="10"/>
              <c:tx>
                <c:rich>
                  <a:bodyPr rot="0" spcFirstLastPara="1" vertOverflow="ellipsis" vert="horz" wrap="square" anchor="ctr" anchorCtr="1"/>
                  <a:lstStyle/>
                  <a:p>
                    <a:pPr>
                      <a:defRPr sz="900" b="1" i="1" u="none" strike="noStrike" kern="1200" baseline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+mn-cs"/>
                      </a:defRPr>
                    </a:pPr>
                    <a:fld id="{823AFF35-E001-4077-AC62-0B8445C1626A}" type="VALUE">
                      <a:rPr lang="en-US" altLang="ja-JP" u="sng"/>
                      <a:pPr>
                        <a:defRPr b="1" i="1"/>
                      </a:pPr>
                      <a:t>[値]</a:t>
                    </a:fld>
                    <a:endParaRPr lang="ja-JP" altLang="en-US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900" b="1" i="1" u="none" strike="noStrike" kern="1200" baseline="0">
                      <a:solidFill>
                        <a:schemeClr val="tx1"/>
                      </a:solidFill>
                      <a:latin typeface="HG丸ｺﾞｼｯｸM-PRO" panose="020F0600000000000000" pitchFamily="50" charset="-128"/>
                      <a:ea typeface="HG丸ｺﾞｼｯｸM-PRO" panose="020F0600000000000000" pitchFamily="50" charset="-128"/>
                      <a:cs typeface="+mn-cs"/>
                    </a:defRPr>
                  </a:pPr>
                  <a:endParaRPr lang="ja-JP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67E9-447B-AA8D-22637576AA65}"/>
                </c:ext>
              </c:extLst>
            </c:dLbl>
            <c:dLbl>
              <c:idx val="1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900" b="1" i="1" u="sng" strike="noStrike" kern="1200" baseline="0">
                      <a:solidFill>
                        <a:schemeClr val="tx1"/>
                      </a:solidFill>
                      <a:latin typeface="HG丸ｺﾞｼｯｸM-PRO" panose="020F0600000000000000" pitchFamily="50" charset="-128"/>
                      <a:ea typeface="HG丸ｺﾞｼｯｸM-PRO" panose="020F0600000000000000" pitchFamily="50" charset="-128"/>
                      <a:cs typeface="+mn-cs"/>
                    </a:defRPr>
                  </a:pPr>
                  <a:endParaRPr lang="ja-JP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4-67E9-447B-AA8D-22637576AA65}"/>
                </c:ext>
              </c:extLst>
            </c:dLbl>
            <c:dLbl>
              <c:idx val="1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900" b="1" i="1" u="sng" strike="noStrike" kern="1200" baseline="0">
                      <a:solidFill>
                        <a:schemeClr val="tx1"/>
                      </a:solidFill>
                      <a:latin typeface="HG丸ｺﾞｼｯｸM-PRO" panose="020F0600000000000000" pitchFamily="50" charset="-128"/>
                      <a:ea typeface="HG丸ｺﾞｼｯｸM-PRO" panose="020F0600000000000000" pitchFamily="50" charset="-128"/>
                      <a:cs typeface="+mn-cs"/>
                    </a:defRPr>
                  </a:pPr>
                  <a:endParaRPr lang="ja-JP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5-67E9-447B-AA8D-22637576AA6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/>
                    </a:solidFill>
                    <a:latin typeface="HG丸ｺﾞｼｯｸM-PRO" panose="020F0600000000000000" pitchFamily="50" charset="-128"/>
                    <a:ea typeface="HG丸ｺﾞｼｯｸM-PRO" panose="020F0600000000000000" pitchFamily="50" charset="-128"/>
                    <a:cs typeface="+mn-cs"/>
                  </a:defRPr>
                </a:pPr>
                <a:endParaRPr lang="ja-JP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グラフ_R01実績更新!$C$24:$O$24</c:f>
              <c:strCache>
                <c:ptCount val="13"/>
                <c:pt idx="0">
                  <c:v>H23</c:v>
                </c:pt>
                <c:pt idx="1">
                  <c:v>H24</c:v>
                </c:pt>
                <c:pt idx="2">
                  <c:v>H25</c:v>
                </c:pt>
                <c:pt idx="3">
                  <c:v>H26</c:v>
                </c:pt>
                <c:pt idx="4">
                  <c:v>H27</c:v>
                </c:pt>
                <c:pt idx="5">
                  <c:v>H28</c:v>
                </c:pt>
                <c:pt idx="6">
                  <c:v>H29</c:v>
                </c:pt>
                <c:pt idx="7">
                  <c:v>H30</c:v>
                </c:pt>
                <c:pt idx="8">
                  <c:v>R1</c:v>
                </c:pt>
                <c:pt idx="9">
                  <c:v>R2</c:v>
                </c:pt>
                <c:pt idx="10">
                  <c:v>R3</c:v>
                </c:pt>
                <c:pt idx="11">
                  <c:v>R4</c:v>
                </c:pt>
                <c:pt idx="12">
                  <c:v>R5</c:v>
                </c:pt>
              </c:strCache>
            </c:strRef>
          </c:cat>
          <c:val>
            <c:numRef>
              <c:f>グラフ_R01実績更新!$C$25:$O$25</c:f>
              <c:numCache>
                <c:formatCode>#,##0_);[Red]\(#,##0\)</c:formatCode>
                <c:ptCount val="13"/>
                <c:pt idx="0">
                  <c:v>13585</c:v>
                </c:pt>
                <c:pt idx="1">
                  <c:v>14190</c:v>
                </c:pt>
                <c:pt idx="2">
                  <c:v>14437</c:v>
                </c:pt>
                <c:pt idx="3">
                  <c:v>14838</c:v>
                </c:pt>
                <c:pt idx="4">
                  <c:v>15033</c:v>
                </c:pt>
                <c:pt idx="5">
                  <c:v>15295</c:v>
                </c:pt>
                <c:pt idx="6">
                  <c:v>15603</c:v>
                </c:pt>
                <c:pt idx="7">
                  <c:v>16118</c:v>
                </c:pt>
                <c:pt idx="8">
                  <c:v>16477.398789490762</c:v>
                </c:pt>
                <c:pt idx="9">
                  <c:v>16844.811444838793</c:v>
                </c:pt>
                <c:pt idx="10">
                  <c:v>17220.416659038769</c:v>
                </c:pt>
                <c:pt idx="11">
                  <c:v>17604.397109577614</c:v>
                </c:pt>
                <c:pt idx="12">
                  <c:v>17996.93954728061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67E9-447B-AA8D-22637576AA65}"/>
            </c:ext>
          </c:extLst>
        </c:ser>
        <c:ser>
          <c:idx val="1"/>
          <c:order val="1"/>
          <c:tx>
            <c:strRef>
              <c:f>グラフ_R01実績更新!$B$26</c:f>
              <c:strCache>
                <c:ptCount val="1"/>
                <c:pt idx="0">
                  <c:v>工賃計画</c:v>
                </c:pt>
              </c:strCache>
            </c:strRef>
          </c:tx>
          <c:spPr>
            <a:ln w="28575" cap="rnd">
              <a:solidFill>
                <a:srgbClr val="FF0000"/>
              </a:solidFill>
              <a:prstDash val="sysDash"/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/>
                    </a:solidFill>
                    <a:latin typeface="HG丸ｺﾞｼｯｸM-PRO" panose="020F0600000000000000" pitchFamily="50" charset="-128"/>
                    <a:ea typeface="HG丸ｺﾞｼｯｸM-PRO" panose="020F0600000000000000" pitchFamily="50" charset="-128"/>
                    <a:cs typeface="+mn-cs"/>
                  </a:defRPr>
                </a:pPr>
                <a:endParaRPr lang="ja-JP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グラフ_R01実績更新!$C$24:$O$24</c:f>
              <c:strCache>
                <c:ptCount val="13"/>
                <c:pt idx="0">
                  <c:v>H23</c:v>
                </c:pt>
                <c:pt idx="1">
                  <c:v>H24</c:v>
                </c:pt>
                <c:pt idx="2">
                  <c:v>H25</c:v>
                </c:pt>
                <c:pt idx="3">
                  <c:v>H26</c:v>
                </c:pt>
                <c:pt idx="4">
                  <c:v>H27</c:v>
                </c:pt>
                <c:pt idx="5">
                  <c:v>H28</c:v>
                </c:pt>
                <c:pt idx="6">
                  <c:v>H29</c:v>
                </c:pt>
                <c:pt idx="7">
                  <c:v>H30</c:v>
                </c:pt>
                <c:pt idx="8">
                  <c:v>R1</c:v>
                </c:pt>
                <c:pt idx="9">
                  <c:v>R2</c:v>
                </c:pt>
                <c:pt idx="10">
                  <c:v>R3</c:v>
                </c:pt>
                <c:pt idx="11">
                  <c:v>R4</c:v>
                </c:pt>
                <c:pt idx="12">
                  <c:v>R5</c:v>
                </c:pt>
              </c:strCache>
            </c:strRef>
          </c:cat>
          <c:val>
            <c:numRef>
              <c:f>グラフ_R01実績更新!$C$26:$O$26</c:f>
              <c:numCache>
                <c:formatCode>General</c:formatCode>
                <c:ptCount val="13"/>
                <c:pt idx="7" formatCode="#,##0_);[Red]\(#,##0\)">
                  <c:v>12900</c:v>
                </c:pt>
                <c:pt idx="8" formatCode="#,##0_);[Red]\(#,##0\)">
                  <c:v>13600</c:v>
                </c:pt>
                <c:pt idx="9" formatCode="#,##0_);[Red]\(#,##0\)">
                  <c:v>14200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67E9-447B-AA8D-22637576AA65}"/>
            </c:ext>
          </c:extLst>
        </c:ser>
        <c:ser>
          <c:idx val="2"/>
          <c:order val="2"/>
          <c:tx>
            <c:strRef>
              <c:f>グラフ_R01実績更新!$B$27</c:f>
              <c:strCache>
                <c:ptCount val="1"/>
                <c:pt idx="0">
                  <c:v>大阪府</c:v>
                </c:pt>
              </c:strCache>
            </c:strRef>
          </c:tx>
          <c:spPr>
            <a:ln w="28575" cap="rnd">
              <a:solidFill>
                <a:schemeClr val="tx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dLbls>
            <c:dLbl>
              <c:idx val="8"/>
              <c:tx>
                <c:rich>
                  <a:bodyPr rot="0" spcFirstLastPara="1" vertOverflow="ellipsis" vert="horz" wrap="square" anchor="ctr" anchorCtr="1"/>
                  <a:lstStyle/>
                  <a:p>
                    <a:pPr>
                      <a:defRPr sz="1200" b="1" i="0" u="none" strike="noStrike" kern="1200" baseline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defRPr>
                    </a:pPr>
                    <a:fld id="{593AFC8B-294E-4C6A-BA0F-89747A4C3063}" type="VALUE">
                      <a:rPr lang="en-US" altLang="ja-JP" sz="1200" i="0" u="none">
                        <a:latin typeface="Meiryo UI" panose="020B0604030504040204" pitchFamily="50" charset="-128"/>
                        <a:ea typeface="Meiryo UI" panose="020B0604030504040204" pitchFamily="50" charset="-128"/>
                      </a:rPr>
                      <a:pPr>
                        <a:defRPr sz="1200" b="1">
                          <a:latin typeface="Meiryo UI" panose="020B0604030504040204" pitchFamily="50" charset="-128"/>
                          <a:ea typeface="Meiryo UI" panose="020B0604030504040204" pitchFamily="50" charset="-128"/>
                        </a:defRPr>
                      </a:pPr>
                      <a:t>[値]</a:t>
                    </a:fld>
                    <a:endParaRPr lang="ja-JP" altLang="en-US"/>
                  </a:p>
                </c:rich>
              </c:tx>
              <c:spPr>
                <a:noFill/>
                <a:ln>
                  <a:solidFill>
                    <a:srgbClr val="FF0000"/>
                  </a:solidFill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200" b="1" i="0" u="none" strike="noStrike" kern="1200" baseline="0">
                      <a:solidFill>
                        <a:schemeClr val="tx1"/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  <a:cs typeface="+mn-cs"/>
                    </a:defRPr>
                  </a:pPr>
                  <a:endParaRPr lang="ja-JP"/>
                </a:p>
              </c:txPr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8-67E9-447B-AA8D-22637576AA65}"/>
                </c:ext>
              </c:extLst>
            </c:dLbl>
            <c:dLbl>
              <c:idx val="9"/>
              <c:tx>
                <c:rich>
                  <a:bodyPr rot="0" spcFirstLastPara="1" vertOverflow="ellipsis" vert="horz" wrap="square" anchor="ctr" anchorCtr="1"/>
                  <a:lstStyle/>
                  <a:p>
                    <a:pPr>
                      <a:defRPr sz="900" b="1" i="1" u="none" strike="noStrike" kern="1200" baseline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+mn-cs"/>
                      </a:defRPr>
                    </a:pPr>
                    <a:fld id="{62E72B35-C5D0-4515-B353-40B12AD25A66}" type="VALUE">
                      <a:rPr lang="en-US" altLang="ja-JP" u="sng"/>
                      <a:pPr>
                        <a:defRPr b="1" i="1"/>
                      </a:pPr>
                      <a:t>[値]</a:t>
                    </a:fld>
                    <a:endParaRPr lang="ja-JP" altLang="en-US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900" b="1" i="1" u="none" strike="noStrike" kern="1200" baseline="0">
                      <a:solidFill>
                        <a:schemeClr val="tx1"/>
                      </a:solidFill>
                      <a:latin typeface="HG丸ｺﾞｼｯｸM-PRO" panose="020F0600000000000000" pitchFamily="50" charset="-128"/>
                      <a:ea typeface="HG丸ｺﾞｼｯｸM-PRO" panose="020F0600000000000000" pitchFamily="50" charset="-128"/>
                      <a:cs typeface="+mn-cs"/>
                    </a:defRPr>
                  </a:pPr>
                  <a:endParaRPr lang="ja-JP"/>
                </a:p>
              </c:txPr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9-67E9-447B-AA8D-22637576AA65}"/>
                </c:ext>
              </c:extLst>
            </c:dLbl>
            <c:dLbl>
              <c:idx val="10"/>
              <c:tx>
                <c:rich>
                  <a:bodyPr rot="0" spcFirstLastPara="1" vertOverflow="ellipsis" vert="horz" wrap="square" anchor="ctr" anchorCtr="1"/>
                  <a:lstStyle/>
                  <a:p>
                    <a:pPr>
                      <a:defRPr sz="900" b="1" i="1" u="none" strike="noStrike" kern="1200" baseline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+mn-cs"/>
                      </a:defRPr>
                    </a:pPr>
                    <a:fld id="{7DB8EBDD-9B63-4E07-866A-AB32FC4CA5DF}" type="VALUE">
                      <a:rPr lang="en-US" altLang="ja-JP" u="sng"/>
                      <a:pPr>
                        <a:defRPr b="1" i="1"/>
                      </a:pPr>
                      <a:t>[値]</a:t>
                    </a:fld>
                    <a:endParaRPr lang="ja-JP" altLang="en-US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900" b="1" i="1" u="none" strike="noStrike" kern="1200" baseline="0">
                      <a:solidFill>
                        <a:schemeClr val="tx1"/>
                      </a:solidFill>
                      <a:latin typeface="HG丸ｺﾞｼｯｸM-PRO" panose="020F0600000000000000" pitchFamily="50" charset="-128"/>
                      <a:ea typeface="HG丸ｺﾞｼｯｸM-PRO" panose="020F0600000000000000" pitchFamily="50" charset="-128"/>
                      <a:cs typeface="+mn-cs"/>
                    </a:defRPr>
                  </a:pPr>
                  <a:endParaRPr lang="ja-JP"/>
                </a:p>
              </c:txPr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A-67E9-447B-AA8D-22637576AA65}"/>
                </c:ext>
              </c:extLst>
            </c:dLbl>
            <c:dLbl>
              <c:idx val="1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900" b="1" i="1" u="sng" strike="noStrike" kern="1200" baseline="0">
                      <a:solidFill>
                        <a:schemeClr val="tx1"/>
                      </a:solidFill>
                      <a:latin typeface="HG丸ｺﾞｼｯｸM-PRO" panose="020F0600000000000000" pitchFamily="50" charset="-128"/>
                      <a:ea typeface="HG丸ｺﾞｼｯｸM-PRO" panose="020F0600000000000000" pitchFamily="50" charset="-128"/>
                      <a:cs typeface="+mn-cs"/>
                    </a:defRPr>
                  </a:pPr>
                  <a:endParaRPr lang="ja-JP"/>
                </a:p>
              </c:txPr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B-67E9-447B-AA8D-22637576AA65}"/>
                </c:ext>
              </c:extLst>
            </c:dLbl>
            <c:dLbl>
              <c:idx val="1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900" b="1" i="1" u="sng" strike="noStrike" kern="1200" baseline="0">
                      <a:solidFill>
                        <a:schemeClr val="tx1"/>
                      </a:solidFill>
                      <a:latin typeface="HG丸ｺﾞｼｯｸM-PRO" panose="020F0600000000000000" pitchFamily="50" charset="-128"/>
                      <a:ea typeface="HG丸ｺﾞｼｯｸM-PRO" panose="020F0600000000000000" pitchFamily="50" charset="-128"/>
                      <a:cs typeface="+mn-cs"/>
                    </a:defRPr>
                  </a:pPr>
                  <a:endParaRPr lang="ja-JP"/>
                </a:p>
              </c:txPr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C-67E9-447B-AA8D-22637576AA6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/>
                    </a:solidFill>
                    <a:latin typeface="HG丸ｺﾞｼｯｸM-PRO" panose="020F0600000000000000" pitchFamily="50" charset="-128"/>
                    <a:ea typeface="HG丸ｺﾞｼｯｸM-PRO" panose="020F0600000000000000" pitchFamily="50" charset="-128"/>
                    <a:cs typeface="+mn-cs"/>
                  </a:defRPr>
                </a:pPr>
                <a:endParaRPr lang="ja-JP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グラフ_R01実績更新!$C$24:$O$24</c:f>
              <c:strCache>
                <c:ptCount val="13"/>
                <c:pt idx="0">
                  <c:v>H23</c:v>
                </c:pt>
                <c:pt idx="1">
                  <c:v>H24</c:v>
                </c:pt>
                <c:pt idx="2">
                  <c:v>H25</c:v>
                </c:pt>
                <c:pt idx="3">
                  <c:v>H26</c:v>
                </c:pt>
                <c:pt idx="4">
                  <c:v>H27</c:v>
                </c:pt>
                <c:pt idx="5">
                  <c:v>H28</c:v>
                </c:pt>
                <c:pt idx="6">
                  <c:v>H29</c:v>
                </c:pt>
                <c:pt idx="7">
                  <c:v>H30</c:v>
                </c:pt>
                <c:pt idx="8">
                  <c:v>R1</c:v>
                </c:pt>
                <c:pt idx="9">
                  <c:v>R2</c:v>
                </c:pt>
                <c:pt idx="10">
                  <c:v>R3</c:v>
                </c:pt>
                <c:pt idx="11">
                  <c:v>R4</c:v>
                </c:pt>
                <c:pt idx="12">
                  <c:v>R5</c:v>
                </c:pt>
              </c:strCache>
            </c:strRef>
          </c:cat>
          <c:val>
            <c:numRef>
              <c:f>グラフ_R01実績更新!$C$27:$O$27</c:f>
              <c:numCache>
                <c:formatCode>#,##0_);[Red]\(#,##0\)</c:formatCode>
                <c:ptCount val="13"/>
                <c:pt idx="0">
                  <c:v>9761</c:v>
                </c:pt>
                <c:pt idx="1">
                  <c:v>10072</c:v>
                </c:pt>
                <c:pt idx="2">
                  <c:v>10345</c:v>
                </c:pt>
                <c:pt idx="3">
                  <c:v>10763</c:v>
                </c:pt>
                <c:pt idx="4">
                  <c:v>11190</c:v>
                </c:pt>
                <c:pt idx="5">
                  <c:v>11209</c:v>
                </c:pt>
                <c:pt idx="6">
                  <c:v>11575</c:v>
                </c:pt>
                <c:pt idx="7">
                  <c:v>12009</c:v>
                </c:pt>
                <c:pt idx="8">
                  <c:v>12688</c:v>
                </c:pt>
                <c:pt idx="9">
                  <c:v>13120.690923506874</c:v>
                </c:pt>
                <c:pt idx="10">
                  <c:v>13562.79290240256</c:v>
                </c:pt>
                <c:pt idx="11">
                  <c:v>14019.791517525939</c:v>
                </c:pt>
                <c:pt idx="12">
                  <c:v>14492.188711373297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D-67E9-447B-AA8D-22637576AA6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178818848"/>
        <c:axId val="1178811776"/>
      </c:lineChart>
      <c:catAx>
        <c:axId val="11788188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+mn-cs"/>
              </a:defRPr>
            </a:pPr>
            <a:endParaRPr lang="ja-JP"/>
          </a:p>
        </c:txPr>
        <c:crossAx val="1178811776"/>
        <c:crosses val="autoZero"/>
        <c:auto val="1"/>
        <c:lblAlgn val="ctr"/>
        <c:lblOffset val="100"/>
        <c:noMultiLvlLbl val="0"/>
      </c:catAx>
      <c:valAx>
        <c:axId val="1178811776"/>
        <c:scaling>
          <c:orientation val="minMax"/>
          <c:min val="8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_);[Red]\(#,##0\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+mn-cs"/>
              </a:defRPr>
            </a:pPr>
            <a:endParaRPr lang="ja-JP"/>
          </a:p>
        </c:txPr>
        <c:crossAx val="117881884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  <a:latin typeface="HG丸ｺﾞｼｯｸM-PRO" panose="020F0600000000000000" pitchFamily="50" charset="-128"/>
          <a:ea typeface="HG丸ｺﾞｼｯｸM-PRO" panose="020F0600000000000000" pitchFamily="50" charset="-128"/>
        </a:defRPr>
      </a:pPr>
      <a:endParaRPr lang="ja-JP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hart>
    <c:title>
      <c:tx>
        <c:rich>
          <a:bodyPr/>
          <a:lstStyle/>
          <a:p>
            <a:pPr>
              <a:defRPr/>
            </a:pPr>
            <a:r>
              <a:rPr lang="ja-JP" altLang="en-US"/>
              <a:t>平成</a:t>
            </a:r>
            <a:r>
              <a:rPr lang="en-US" altLang="ja-JP"/>
              <a:t>30</a:t>
            </a:r>
            <a:r>
              <a:rPr lang="ja-JP" altLang="en-US"/>
              <a:t>年度、令和元年度の平均工賃の推移</a:t>
            </a:r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6.4963212286805239E-2"/>
          <c:y val="0.10874037187315654"/>
          <c:w val="0.90352718125478348"/>
          <c:h val="0.718697128847957"/>
        </c:manualLayout>
      </c:layout>
      <c:barChart>
        <c:barDir val="col"/>
        <c:grouping val="clustered"/>
        <c:varyColors val="0"/>
        <c:ser>
          <c:idx val="0"/>
          <c:order val="0"/>
          <c:spPr>
            <a:pattFill prst="smConfetti">
              <a:fgClr>
                <a:schemeClr val="tx1"/>
              </a:fgClr>
              <a:bgClr>
                <a:schemeClr val="bg1"/>
              </a:bgClr>
            </a:pattFill>
            <a:ln>
              <a:solidFill>
                <a:schemeClr val="tx1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u="sng"/>
                </a:pPr>
                <a:endParaRPr lang="ja-JP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予算要求資料用!$B$4:$B$35</c:f>
              <c:numCache>
                <c:formatCode>General</c:formatCode>
                <c:ptCount val="32"/>
                <c:pt idx="0">
                  <c:v>0</c:v>
                </c:pt>
                <c:pt idx="1">
                  <c:v>5</c:v>
                </c:pt>
                <c:pt idx="2">
                  <c:v>6</c:v>
                </c:pt>
                <c:pt idx="3">
                  <c:v>15</c:v>
                </c:pt>
                <c:pt idx="4">
                  <c:v>33</c:v>
                </c:pt>
                <c:pt idx="5">
                  <c:v>43</c:v>
                </c:pt>
                <c:pt idx="6">
                  <c:v>70</c:v>
                </c:pt>
                <c:pt idx="7">
                  <c:v>72</c:v>
                </c:pt>
                <c:pt idx="8">
                  <c:v>65</c:v>
                </c:pt>
                <c:pt idx="9">
                  <c:v>66</c:v>
                </c:pt>
                <c:pt idx="10">
                  <c:v>52</c:v>
                </c:pt>
                <c:pt idx="11">
                  <c:v>68</c:v>
                </c:pt>
                <c:pt idx="12">
                  <c:v>60</c:v>
                </c:pt>
                <c:pt idx="13">
                  <c:v>45</c:v>
                </c:pt>
                <c:pt idx="14">
                  <c:v>25</c:v>
                </c:pt>
                <c:pt idx="15">
                  <c:v>24</c:v>
                </c:pt>
                <c:pt idx="16">
                  <c:v>29</c:v>
                </c:pt>
                <c:pt idx="17">
                  <c:v>17</c:v>
                </c:pt>
                <c:pt idx="18">
                  <c:v>13</c:v>
                </c:pt>
                <c:pt idx="19">
                  <c:v>8</c:v>
                </c:pt>
                <c:pt idx="20">
                  <c:v>8</c:v>
                </c:pt>
                <c:pt idx="21">
                  <c:v>13</c:v>
                </c:pt>
                <c:pt idx="22">
                  <c:v>11</c:v>
                </c:pt>
                <c:pt idx="23">
                  <c:v>8</c:v>
                </c:pt>
                <c:pt idx="24">
                  <c:v>12</c:v>
                </c:pt>
                <c:pt idx="25">
                  <c:v>4</c:v>
                </c:pt>
                <c:pt idx="26">
                  <c:v>9</c:v>
                </c:pt>
                <c:pt idx="27">
                  <c:v>7</c:v>
                </c:pt>
                <c:pt idx="28">
                  <c:v>2</c:v>
                </c:pt>
                <c:pt idx="29">
                  <c:v>3</c:v>
                </c:pt>
                <c:pt idx="30">
                  <c:v>0</c:v>
                </c:pt>
                <c:pt idx="31">
                  <c:v>48</c:v>
                </c:pt>
              </c:numCache>
            </c:numRef>
          </c:val>
          <c:extLst>
            <c:ext xmlns:c15="http://schemas.microsoft.com/office/drawing/2012/chart" uri="{02D57815-91ED-43cb-92C2-25804820EDAC}">
              <c15:filteredSeriesTitle>
                <c15:tx>
                  <c:strRef>
                    <c:extLst>
                      <c:ext uri="{02D57815-91ED-43cb-92C2-25804820EDAC}">
                        <c15:formulaRef>
                          <c15:sqref>予算要求資料用!$B$3</c15:sqref>
                        </c15:formulaRef>
                      </c:ext>
                    </c:extLst>
                    <c:strCache>
                      <c:ptCount val="1"/>
                      <c:pt idx="0">
                        <c:v>Ｈ30年度</c:v>
                      </c:pt>
                    </c:strCache>
                  </c:strRef>
                </c15:tx>
              </c15:filteredSeriesTitle>
            </c:ext>
            <c:ext xmlns:c15="http://schemas.microsoft.com/office/drawing/2012/chart" uri="{02D57815-91ED-43cb-92C2-25804820EDAC}">
              <c15:filteredCategoryTitle>
                <c15:cat>
                  <c:strRef>
                    <c:extLst>
                      <c:ext uri="{02D57815-91ED-43cb-92C2-25804820EDAC}">
                        <c15:formulaRef>
                          <c15:sqref>予算要求資料用!$A$4:$A$35</c15:sqref>
                        </c15:formulaRef>
                      </c:ext>
                    </c:extLst>
                    <c:strCache>
                      <c:ptCount val="32"/>
                      <c:pt idx="0">
                        <c:v>0</c:v>
                      </c:pt>
                      <c:pt idx="1">
                        <c:v>～1000</c:v>
                      </c:pt>
                      <c:pt idx="2">
                        <c:v>～2000</c:v>
                      </c:pt>
                      <c:pt idx="3">
                        <c:v>～3000</c:v>
                      </c:pt>
                      <c:pt idx="4">
                        <c:v>～4000</c:v>
                      </c:pt>
                      <c:pt idx="5">
                        <c:v>～5000</c:v>
                      </c:pt>
                      <c:pt idx="6">
                        <c:v>～6000</c:v>
                      </c:pt>
                      <c:pt idx="7">
                        <c:v>～7000</c:v>
                      </c:pt>
                      <c:pt idx="8">
                        <c:v>～8000</c:v>
                      </c:pt>
                      <c:pt idx="9">
                        <c:v>～9000</c:v>
                      </c:pt>
                      <c:pt idx="10">
                        <c:v>～10000</c:v>
                      </c:pt>
                      <c:pt idx="11">
                        <c:v>～11000</c:v>
                      </c:pt>
                      <c:pt idx="12">
                        <c:v>～12000</c:v>
                      </c:pt>
                      <c:pt idx="13">
                        <c:v>～13000</c:v>
                      </c:pt>
                      <c:pt idx="14">
                        <c:v>～14000</c:v>
                      </c:pt>
                      <c:pt idx="15">
                        <c:v>～15000</c:v>
                      </c:pt>
                      <c:pt idx="16">
                        <c:v>～16000</c:v>
                      </c:pt>
                      <c:pt idx="17">
                        <c:v>～17000</c:v>
                      </c:pt>
                      <c:pt idx="18">
                        <c:v>～18000</c:v>
                      </c:pt>
                      <c:pt idx="19">
                        <c:v>～19000</c:v>
                      </c:pt>
                      <c:pt idx="20">
                        <c:v>～20000</c:v>
                      </c:pt>
                      <c:pt idx="21">
                        <c:v>～21000</c:v>
                      </c:pt>
                      <c:pt idx="22">
                        <c:v>～22000</c:v>
                      </c:pt>
                      <c:pt idx="23">
                        <c:v>～23000</c:v>
                      </c:pt>
                      <c:pt idx="24">
                        <c:v>～24000</c:v>
                      </c:pt>
                      <c:pt idx="25">
                        <c:v>～25000</c:v>
                      </c:pt>
                      <c:pt idx="26">
                        <c:v>～26000</c:v>
                      </c:pt>
                      <c:pt idx="27">
                        <c:v>～27000</c:v>
                      </c:pt>
                      <c:pt idx="28">
                        <c:v>～28000</c:v>
                      </c:pt>
                      <c:pt idx="29">
                        <c:v>～29000</c:v>
                      </c:pt>
                      <c:pt idx="30">
                        <c:v>～30000</c:v>
                      </c:pt>
                      <c:pt idx="31">
                        <c:v>30001～</c:v>
                      </c:pt>
                    </c:strCache>
                  </c:strRef>
                </c15:cat>
              </c15:filteredCategoryTitle>
            </c:ext>
            <c:ext xmlns:c16="http://schemas.microsoft.com/office/drawing/2014/chart" uri="{C3380CC4-5D6E-409C-BE32-E72D297353CC}">
              <c16:uniqueId val="{00000000-6CA9-41E8-B163-AB36D58381A7}"/>
            </c:ext>
          </c:extLst>
        </c:ser>
        <c:ser>
          <c:idx val="2"/>
          <c:order val="1"/>
          <c:spPr>
            <a:solidFill>
              <a:schemeClr val="tx1"/>
            </a:solidFill>
            <a:ln>
              <a:solidFill>
                <a:schemeClr val="tx1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100" b="1"/>
                </a:pPr>
                <a:endParaRPr lang="ja-JP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予算要求資料用!$C$4:$C$35</c:f>
              <c:numCache>
                <c:formatCode>General</c:formatCode>
                <c:ptCount val="32"/>
                <c:pt idx="0">
                  <c:v>0</c:v>
                </c:pt>
                <c:pt idx="1">
                  <c:v>4</c:v>
                </c:pt>
                <c:pt idx="2">
                  <c:v>8</c:v>
                </c:pt>
                <c:pt idx="3">
                  <c:v>13</c:v>
                </c:pt>
                <c:pt idx="4">
                  <c:v>33</c:v>
                </c:pt>
                <c:pt idx="5">
                  <c:v>39</c:v>
                </c:pt>
                <c:pt idx="6">
                  <c:v>67</c:v>
                </c:pt>
                <c:pt idx="7">
                  <c:v>50</c:v>
                </c:pt>
                <c:pt idx="8">
                  <c:v>71</c:v>
                </c:pt>
                <c:pt idx="9">
                  <c:v>62</c:v>
                </c:pt>
                <c:pt idx="10">
                  <c:v>50</c:v>
                </c:pt>
                <c:pt idx="11">
                  <c:v>80</c:v>
                </c:pt>
                <c:pt idx="12">
                  <c:v>51</c:v>
                </c:pt>
                <c:pt idx="13">
                  <c:v>58</c:v>
                </c:pt>
                <c:pt idx="14">
                  <c:v>37</c:v>
                </c:pt>
                <c:pt idx="15">
                  <c:v>25</c:v>
                </c:pt>
                <c:pt idx="16">
                  <c:v>30</c:v>
                </c:pt>
                <c:pt idx="17">
                  <c:v>13</c:v>
                </c:pt>
                <c:pt idx="18">
                  <c:v>18</c:v>
                </c:pt>
                <c:pt idx="19">
                  <c:v>14</c:v>
                </c:pt>
                <c:pt idx="20">
                  <c:v>5</c:v>
                </c:pt>
                <c:pt idx="21">
                  <c:v>15</c:v>
                </c:pt>
                <c:pt idx="22">
                  <c:v>15</c:v>
                </c:pt>
                <c:pt idx="23">
                  <c:v>5</c:v>
                </c:pt>
                <c:pt idx="24">
                  <c:v>9</c:v>
                </c:pt>
                <c:pt idx="25">
                  <c:v>3</c:v>
                </c:pt>
                <c:pt idx="26">
                  <c:v>5</c:v>
                </c:pt>
                <c:pt idx="27">
                  <c:v>16</c:v>
                </c:pt>
                <c:pt idx="28">
                  <c:v>6</c:v>
                </c:pt>
                <c:pt idx="29">
                  <c:v>9</c:v>
                </c:pt>
                <c:pt idx="30">
                  <c:v>3</c:v>
                </c:pt>
                <c:pt idx="31">
                  <c:v>54</c:v>
                </c:pt>
              </c:numCache>
            </c:numRef>
          </c:val>
          <c:extLst>
            <c:ext xmlns:c15="http://schemas.microsoft.com/office/drawing/2012/chart" uri="{02D57815-91ED-43cb-92C2-25804820EDAC}">
              <c15:filteredSeriesTitle>
                <c15:tx>
                  <c:strRef>
                    <c:extLst>
                      <c:ext uri="{02D57815-91ED-43cb-92C2-25804820EDAC}">
                        <c15:formulaRef>
                          <c15:sqref>予算要求資料用!$C$3</c15:sqref>
                        </c15:formulaRef>
                      </c:ext>
                    </c:extLst>
                    <c:strCache>
                      <c:ptCount val="1"/>
                      <c:pt idx="0">
                        <c:v>R01年度</c:v>
                      </c:pt>
                    </c:strCache>
                  </c:strRef>
                </c15:tx>
              </c15:filteredSeriesTitle>
            </c:ext>
            <c:ext xmlns:c15="http://schemas.microsoft.com/office/drawing/2012/chart" uri="{02D57815-91ED-43cb-92C2-25804820EDAC}">
              <c15:filteredCategoryTitle>
                <c15:cat>
                  <c:strRef>
                    <c:extLst>
                      <c:ext uri="{02D57815-91ED-43cb-92C2-25804820EDAC}">
                        <c15:formulaRef>
                          <c15:sqref>予算要求資料用!$A$4:$A$35</c15:sqref>
                        </c15:formulaRef>
                      </c:ext>
                    </c:extLst>
                    <c:strCache>
                      <c:ptCount val="32"/>
                      <c:pt idx="0">
                        <c:v>0</c:v>
                      </c:pt>
                      <c:pt idx="1">
                        <c:v>～1000</c:v>
                      </c:pt>
                      <c:pt idx="2">
                        <c:v>～2000</c:v>
                      </c:pt>
                      <c:pt idx="3">
                        <c:v>～3000</c:v>
                      </c:pt>
                      <c:pt idx="4">
                        <c:v>～4000</c:v>
                      </c:pt>
                      <c:pt idx="5">
                        <c:v>～5000</c:v>
                      </c:pt>
                      <c:pt idx="6">
                        <c:v>～6000</c:v>
                      </c:pt>
                      <c:pt idx="7">
                        <c:v>～7000</c:v>
                      </c:pt>
                      <c:pt idx="8">
                        <c:v>～8000</c:v>
                      </c:pt>
                      <c:pt idx="9">
                        <c:v>～9000</c:v>
                      </c:pt>
                      <c:pt idx="10">
                        <c:v>～10000</c:v>
                      </c:pt>
                      <c:pt idx="11">
                        <c:v>～11000</c:v>
                      </c:pt>
                      <c:pt idx="12">
                        <c:v>～12000</c:v>
                      </c:pt>
                      <c:pt idx="13">
                        <c:v>～13000</c:v>
                      </c:pt>
                      <c:pt idx="14">
                        <c:v>～14000</c:v>
                      </c:pt>
                      <c:pt idx="15">
                        <c:v>～15000</c:v>
                      </c:pt>
                      <c:pt idx="16">
                        <c:v>～16000</c:v>
                      </c:pt>
                      <c:pt idx="17">
                        <c:v>～17000</c:v>
                      </c:pt>
                      <c:pt idx="18">
                        <c:v>～18000</c:v>
                      </c:pt>
                      <c:pt idx="19">
                        <c:v>～19000</c:v>
                      </c:pt>
                      <c:pt idx="20">
                        <c:v>～20000</c:v>
                      </c:pt>
                      <c:pt idx="21">
                        <c:v>～21000</c:v>
                      </c:pt>
                      <c:pt idx="22">
                        <c:v>～22000</c:v>
                      </c:pt>
                      <c:pt idx="23">
                        <c:v>～23000</c:v>
                      </c:pt>
                      <c:pt idx="24">
                        <c:v>～24000</c:v>
                      </c:pt>
                      <c:pt idx="25">
                        <c:v>～25000</c:v>
                      </c:pt>
                      <c:pt idx="26">
                        <c:v>～26000</c:v>
                      </c:pt>
                      <c:pt idx="27">
                        <c:v>～27000</c:v>
                      </c:pt>
                      <c:pt idx="28">
                        <c:v>～28000</c:v>
                      </c:pt>
                      <c:pt idx="29">
                        <c:v>～29000</c:v>
                      </c:pt>
                      <c:pt idx="30">
                        <c:v>～30000</c:v>
                      </c:pt>
                      <c:pt idx="31">
                        <c:v>30001～</c:v>
                      </c:pt>
                    </c:strCache>
                  </c:strRef>
                </c15:cat>
              </c15:filteredCategoryTitle>
            </c:ext>
            <c:ext xmlns:c16="http://schemas.microsoft.com/office/drawing/2014/chart" uri="{C3380CC4-5D6E-409C-BE32-E72D297353CC}">
              <c16:uniqueId val="{00000001-6CA9-41E8-B163-AB36D58381A7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45835520"/>
        <c:axId val="145837440"/>
      </c:barChart>
      <c:catAx>
        <c:axId val="145835520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ja-JP" altLang="en-US"/>
                  <a:t>平均工賃月額（１人あたり）</a:t>
                </a:r>
              </a:p>
            </c:rich>
          </c:tx>
          <c:overlay val="0"/>
        </c:title>
        <c:numFmt formatCode="General" sourceLinked="0"/>
        <c:majorTickMark val="out"/>
        <c:minorTickMark val="none"/>
        <c:tickLblPos val="nextTo"/>
        <c:crossAx val="145837440"/>
        <c:crosses val="autoZero"/>
        <c:auto val="1"/>
        <c:lblAlgn val="ctr"/>
        <c:lblOffset val="100"/>
        <c:noMultiLvlLbl val="0"/>
      </c:catAx>
      <c:valAx>
        <c:axId val="145837440"/>
        <c:scaling>
          <c:orientation val="minMax"/>
        </c:scaling>
        <c:delete val="0"/>
        <c:axPos val="l"/>
        <c:majorGridlines/>
        <c:title>
          <c:tx>
            <c:rich>
              <a:bodyPr rot="0" vert="wordArtVertRtl"/>
              <a:lstStyle/>
              <a:p>
                <a:pPr>
                  <a:defRPr/>
                </a:pPr>
                <a:r>
                  <a:rPr lang="ja-JP" altLang="en-US"/>
                  <a:t>事業所数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145835520"/>
        <c:crosses val="autoZero"/>
        <c:crossBetween val="between"/>
      </c:valAx>
    </c:plotArea>
    <c:legend>
      <c:legendPos val="r"/>
      <c:legendEntry>
        <c:idx val="0"/>
        <c:txPr>
          <a:bodyPr/>
          <a:lstStyle/>
          <a:p>
            <a:pPr>
              <a:defRPr sz="1100" u="sng"/>
            </a:pPr>
            <a:endParaRPr lang="ja-JP"/>
          </a:p>
        </c:txPr>
      </c:legendEntry>
      <c:legendEntry>
        <c:idx val="1"/>
        <c:txPr>
          <a:bodyPr/>
          <a:lstStyle/>
          <a:p>
            <a:pPr>
              <a:defRPr sz="1100" b="1"/>
            </a:pPr>
            <a:endParaRPr lang="ja-JP"/>
          </a:p>
        </c:txPr>
      </c:legendEntry>
      <c:layout>
        <c:manualLayout>
          <c:xMode val="edge"/>
          <c:yMode val="edge"/>
          <c:x val="0.72913399462547568"/>
          <c:y val="0.11774526113084137"/>
          <c:w val="0.25402791003541303"/>
          <c:h val="7.5610717162118646E-2"/>
        </c:manualLayout>
      </c:layout>
      <c:overlay val="0"/>
      <c:txPr>
        <a:bodyPr/>
        <a:lstStyle/>
        <a:p>
          <a:pPr>
            <a:defRPr sz="1100"/>
          </a:pPr>
          <a:endParaRPr lang="ja-JP"/>
        </a:p>
      </c:txPr>
    </c:legend>
    <c:plotVisOnly val="1"/>
    <c:dispBlanksAs val="gap"/>
    <c:showDLblsOverMax val="0"/>
  </c:chart>
  <c:externalData r:id="rId1">
    <c:autoUpdate val="0"/>
  </c:externalData>
  <c:userShapes r:id="rId2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0.20862</cdr:x>
      <cdr:y>0.10793</cdr:y>
    </cdr:from>
    <cdr:to>
      <cdr:x>0.34576</cdr:x>
      <cdr:y>0.19615</cdr:y>
    </cdr:to>
    <cdr:sp macro="" textlink="">
      <cdr:nvSpPr>
        <cdr:cNvPr id="2" name="角丸四角形吹き出し 1"/>
        <cdr:cNvSpPr/>
      </cdr:nvSpPr>
      <cdr:spPr>
        <a:xfrm xmlns:a="http://schemas.openxmlformats.org/drawingml/2006/main">
          <a:off x="2036243" y="576888"/>
          <a:ext cx="1338531" cy="471526"/>
        </a:xfrm>
        <a:prstGeom xmlns:a="http://schemas.openxmlformats.org/drawingml/2006/main" prst="wedgeRoundRectCallout">
          <a:avLst>
            <a:gd name="adj1" fmla="val 107634"/>
            <a:gd name="adj2" fmla="val -20324"/>
            <a:gd name="adj3" fmla="val 16667"/>
          </a:avLst>
        </a:prstGeom>
        <a:noFill xmlns:a="http://schemas.openxmlformats.org/drawingml/2006/main"/>
        <a:ln xmlns:a="http://schemas.openxmlformats.org/drawingml/2006/main">
          <a:solidFill>
            <a:schemeClr val="tx1"/>
          </a:solidFill>
          <a:prstDash val="sysDot"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overflow" horzOverflow="overflow" anchor="ctr"/>
        <a:lstStyle xmlns:a="http://schemas.openxmlformats.org/drawingml/2006/main"/>
        <a:p xmlns:a="http://schemas.openxmlformats.org/drawingml/2006/main">
          <a:pPr algn="ctr"/>
          <a:r>
            <a:rPr lang="en-US" altLang="ja-JP" sz="1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rPr>
            <a:t>H30</a:t>
          </a:r>
          <a:r>
            <a:rPr lang="ja-JP" altLang="en-US" sz="1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rPr>
            <a:t>年度平均工賃</a:t>
          </a:r>
          <a:endParaRPr lang="en-US" altLang="ja-JP" sz="1000" dirty="0">
            <a:solidFill>
              <a:schemeClr val="tx1"/>
            </a:solidFill>
            <a:latin typeface="Meiryo UI" panose="020B0604030504040204" pitchFamily="50" charset="-128"/>
            <a:ea typeface="Meiryo UI" panose="020B0604030504040204" pitchFamily="50" charset="-128"/>
          </a:endParaRPr>
        </a:p>
        <a:p xmlns:a="http://schemas.openxmlformats.org/drawingml/2006/main">
          <a:pPr algn="ctr"/>
          <a:r>
            <a:rPr lang="en-US" altLang="ja-JP" sz="1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rPr>
            <a:t>12,009</a:t>
          </a:r>
          <a:r>
            <a:rPr lang="ja-JP" altLang="en-US" sz="1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rPr>
            <a:t>円</a:t>
          </a:r>
          <a:endParaRPr lang="ja-JP" sz="1000" dirty="0">
            <a:solidFill>
              <a:schemeClr val="tx1"/>
            </a:solidFill>
            <a:latin typeface="Meiryo UI" panose="020B0604030504040204" pitchFamily="50" charset="-128"/>
            <a:ea typeface="Meiryo UI" panose="020B0604030504040204" pitchFamily="50" charset="-128"/>
          </a:endParaRPr>
        </a:p>
      </cdr:txBody>
    </cdr:sp>
  </cdr:relSizeAnchor>
  <cdr:relSizeAnchor xmlns:cdr="http://schemas.openxmlformats.org/drawingml/2006/chartDrawing">
    <cdr:from>
      <cdr:x>0.49351</cdr:x>
      <cdr:y>0.13515</cdr:y>
    </cdr:from>
    <cdr:to>
      <cdr:x>0.63118</cdr:x>
      <cdr:y>0.24592</cdr:y>
    </cdr:to>
    <cdr:sp macro="" textlink="">
      <cdr:nvSpPr>
        <cdr:cNvPr id="3" name="角丸四角形吹き出し 2"/>
        <cdr:cNvSpPr/>
      </cdr:nvSpPr>
      <cdr:spPr>
        <a:xfrm xmlns:a="http://schemas.openxmlformats.org/drawingml/2006/main">
          <a:off x="5815555" y="722349"/>
          <a:ext cx="1622326" cy="592079"/>
        </a:xfrm>
        <a:prstGeom xmlns:a="http://schemas.openxmlformats.org/drawingml/2006/main" prst="wedgeRoundRectCallout">
          <a:avLst>
            <a:gd name="adj1" fmla="val -89909"/>
            <a:gd name="adj2" fmla="val -9060"/>
            <a:gd name="adj3" fmla="val 16667"/>
          </a:avLst>
        </a:prstGeom>
        <a:noFill xmlns:a="http://schemas.openxmlformats.org/drawingml/2006/main"/>
        <a:ln xmlns:a="http://schemas.openxmlformats.org/drawingml/2006/main" cmpd="sng">
          <a:solidFill>
            <a:schemeClr val="tx1"/>
          </a:solidFill>
          <a:prstDash val="solid"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anchor="ctr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US" altLang="ja-JP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rPr>
            <a:t>R1</a:t>
          </a:r>
          <a:r>
            <a:rPr lang="ja-JP" altLang="en-US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rPr>
            <a:t>年度平均工賃</a:t>
          </a:r>
          <a:endParaRPr lang="en-US" altLang="ja-JP" b="1" dirty="0">
            <a:solidFill>
              <a:schemeClr val="tx1"/>
            </a:solidFill>
            <a:latin typeface="Meiryo UI" panose="020B0604030504040204" pitchFamily="50" charset="-128"/>
            <a:ea typeface="Meiryo UI" panose="020B0604030504040204" pitchFamily="50" charset="-128"/>
          </a:endParaRPr>
        </a:p>
        <a:p xmlns:a="http://schemas.openxmlformats.org/drawingml/2006/main">
          <a:pPr algn="ctr"/>
          <a:r>
            <a:rPr lang="en-US" altLang="ja-JP" sz="1400" b="1" u="sng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rPr>
            <a:t>12,688</a:t>
          </a:r>
          <a:r>
            <a:rPr lang="ja-JP" altLang="en-US" sz="1400" b="1" u="sng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rPr>
            <a:t>円</a:t>
          </a:r>
          <a:endParaRPr lang="ja-JP" sz="1400" b="1" u="sng" dirty="0">
            <a:solidFill>
              <a:srgbClr val="FF0000"/>
            </a:solidFill>
            <a:latin typeface="Meiryo UI" panose="020B0604030504040204" pitchFamily="50" charset="-128"/>
            <a:ea typeface="Meiryo UI" panose="020B0604030504040204" pitchFamily="50" charset="-128"/>
          </a:endParaRPr>
        </a:p>
      </cdr:txBody>
    </cdr:sp>
  </cdr:relSizeAnchor>
  <cdr:relSizeAnchor xmlns:cdr="http://schemas.openxmlformats.org/drawingml/2006/chartDrawing">
    <cdr:from>
      <cdr:x>0.42527</cdr:x>
      <cdr:y>0.06976</cdr:y>
    </cdr:from>
    <cdr:to>
      <cdr:x>0.42527</cdr:x>
      <cdr:y>0.83509</cdr:y>
    </cdr:to>
    <cdr:cxnSp macro="">
      <cdr:nvCxnSpPr>
        <cdr:cNvPr id="6" name="直線コネクタ 5">
          <a:extLst xmlns:a="http://schemas.openxmlformats.org/drawingml/2006/main">
            <a:ext uri="{FF2B5EF4-FFF2-40B4-BE49-F238E27FC236}">
              <a16:creationId xmlns:a16="http://schemas.microsoft.com/office/drawing/2014/main" id="{074E582E-4F98-4F35-99CB-286829B6031D}"/>
            </a:ext>
          </a:extLst>
        </cdr:cNvPr>
        <cdr:cNvCxnSpPr/>
      </cdr:nvCxnSpPr>
      <cdr:spPr>
        <a:xfrm xmlns:a="http://schemas.openxmlformats.org/drawingml/2006/main" flipH="1">
          <a:off x="4150736" y="372864"/>
          <a:ext cx="0" cy="4090602"/>
        </a:xfrm>
        <a:prstGeom xmlns:a="http://schemas.openxmlformats.org/drawingml/2006/main" prst="line">
          <a:avLst/>
        </a:prstGeom>
        <a:ln xmlns:a="http://schemas.openxmlformats.org/drawingml/2006/main" w="25400">
          <a:solidFill>
            <a:schemeClr val="tx1"/>
          </a:solidFill>
          <a:prstDash val="sysDot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0.4335</cdr:x>
      <cdr:y>0.07567</cdr:y>
    </cdr:from>
    <cdr:to>
      <cdr:x>0.4335</cdr:x>
      <cdr:y>0.841</cdr:y>
    </cdr:to>
    <cdr:cxnSp macro="">
      <cdr:nvCxnSpPr>
        <cdr:cNvPr id="9" name="直線コネクタ 8">
          <a:extLst xmlns:a="http://schemas.openxmlformats.org/drawingml/2006/main">
            <a:ext uri="{FF2B5EF4-FFF2-40B4-BE49-F238E27FC236}">
              <a16:creationId xmlns:a16="http://schemas.microsoft.com/office/drawing/2014/main" id="{3F22DB27-1A2D-464B-A0B0-6954A06F1892}"/>
            </a:ext>
          </a:extLst>
        </cdr:cNvPr>
        <cdr:cNvCxnSpPr/>
      </cdr:nvCxnSpPr>
      <cdr:spPr>
        <a:xfrm xmlns:a="http://schemas.openxmlformats.org/drawingml/2006/main" flipH="1">
          <a:off x="4231079" y="404470"/>
          <a:ext cx="0" cy="4090602"/>
        </a:xfrm>
        <a:prstGeom xmlns:a="http://schemas.openxmlformats.org/drawingml/2006/main" prst="line">
          <a:avLst/>
        </a:prstGeom>
        <a:ln xmlns:a="http://schemas.openxmlformats.org/drawingml/2006/main" w="25400" cmpd="sng">
          <a:solidFill>
            <a:schemeClr val="tx1"/>
          </a:solidFill>
          <a:prstDash val="solid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2CC029-8CAF-46AD-9693-A5A33C55FB76}" type="datetimeFigureOut">
              <a:rPr kumimoji="1" lang="ja-JP" altLang="en-US" smtClean="0"/>
              <a:t>2024/2/21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90DFF-2327-4A71-8B67-9668A02A1B1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609574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2CC029-8CAF-46AD-9693-A5A33C55FB76}" type="datetimeFigureOut">
              <a:rPr kumimoji="1" lang="ja-JP" altLang="en-US" smtClean="0"/>
              <a:t>2024/2/21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90DFF-2327-4A71-8B67-9668A02A1B1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336083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2CC029-8CAF-46AD-9693-A5A33C55FB76}" type="datetimeFigureOut">
              <a:rPr kumimoji="1" lang="ja-JP" altLang="en-US" smtClean="0"/>
              <a:t>2024/2/21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90DFF-2327-4A71-8B67-9668A02A1B1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06805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2CC029-8CAF-46AD-9693-A5A33C55FB76}" type="datetimeFigureOut">
              <a:rPr kumimoji="1" lang="ja-JP" altLang="en-US" smtClean="0"/>
              <a:t>2024/2/21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90DFF-2327-4A71-8B67-9668A02A1B1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02656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2CC029-8CAF-46AD-9693-A5A33C55FB76}" type="datetimeFigureOut">
              <a:rPr kumimoji="1" lang="ja-JP" altLang="en-US" smtClean="0"/>
              <a:t>2024/2/21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90DFF-2327-4A71-8B67-9668A02A1B1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137829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2CC029-8CAF-46AD-9693-A5A33C55FB76}" type="datetimeFigureOut">
              <a:rPr kumimoji="1" lang="ja-JP" altLang="en-US" smtClean="0"/>
              <a:t>2024/2/21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90DFF-2327-4A71-8B67-9668A02A1B1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956183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2CC029-8CAF-46AD-9693-A5A33C55FB76}" type="datetimeFigureOut">
              <a:rPr kumimoji="1" lang="ja-JP" altLang="en-US" smtClean="0"/>
              <a:t>2024/2/21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90DFF-2327-4A71-8B67-9668A02A1B1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550341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2CC029-8CAF-46AD-9693-A5A33C55FB76}" type="datetimeFigureOut">
              <a:rPr kumimoji="1" lang="ja-JP" altLang="en-US" smtClean="0"/>
              <a:t>2024/2/21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90DFF-2327-4A71-8B67-9668A02A1B1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943831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2CC029-8CAF-46AD-9693-A5A33C55FB76}" type="datetimeFigureOut">
              <a:rPr kumimoji="1" lang="ja-JP" altLang="en-US" smtClean="0"/>
              <a:t>2024/2/21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90DFF-2327-4A71-8B67-9668A02A1B1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398715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2CC029-8CAF-46AD-9693-A5A33C55FB76}" type="datetimeFigureOut">
              <a:rPr kumimoji="1" lang="ja-JP" altLang="en-US" smtClean="0"/>
              <a:t>2024/2/21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90DFF-2327-4A71-8B67-9668A02A1B1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376817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2CC029-8CAF-46AD-9693-A5A33C55FB76}" type="datetimeFigureOut">
              <a:rPr kumimoji="1" lang="ja-JP" altLang="en-US" smtClean="0"/>
              <a:t>2024/2/21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90DFF-2327-4A71-8B67-9668A02A1B1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324384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2CC029-8CAF-46AD-9693-A5A33C55FB76}" type="datetimeFigureOut">
              <a:rPr kumimoji="1" lang="ja-JP" altLang="en-US" smtClean="0"/>
              <a:t>2024/2/21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B90DFF-2327-4A71-8B67-9668A02A1B1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826765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472484" y="1841678"/>
            <a:ext cx="9144000" cy="1184856"/>
          </a:xfrm>
        </p:spPr>
        <p:txBody>
          <a:bodyPr anchor="ctr"/>
          <a:lstStyle/>
          <a:p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令和元年度工賃実績調査</a:t>
            </a:r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4687908" y="3614917"/>
            <a:ext cx="2807595" cy="493444"/>
          </a:xfrm>
        </p:spPr>
        <p:txBody>
          <a:bodyPr>
            <a:normAutofit lnSpcReduction="10000"/>
          </a:bodyPr>
          <a:lstStyle/>
          <a:p>
            <a:r>
              <a:rPr kumimoji="1" lang="en-US" altLang="ja-JP" sz="3200" dirty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kumimoji="1" lang="ja-JP" altLang="en-US" sz="3200" dirty="0">
                <a:latin typeface="Meiryo UI" panose="020B0604030504040204" pitchFamily="50" charset="-128"/>
                <a:ea typeface="Meiryo UI" panose="020B0604030504040204" pitchFamily="50" charset="-128"/>
              </a:rPr>
              <a:t>修正版</a:t>
            </a:r>
            <a:r>
              <a:rPr kumimoji="1" lang="en-US" altLang="ja-JP" sz="3200" dirty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endParaRPr kumimoji="1" lang="ja-JP" altLang="en-US" sz="3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918952" y="4713668"/>
            <a:ext cx="7946265" cy="646331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ja-JP" altLang="en-US" dirty="0"/>
              <a:t>　第</a:t>
            </a:r>
            <a:r>
              <a:rPr lang="en-US" altLang="ja-JP" dirty="0"/>
              <a:t>1</a:t>
            </a:r>
            <a:r>
              <a:rPr lang="ja-JP" altLang="en-US" dirty="0"/>
              <a:t>回工賃委員会開催後、国及び事業所からの修正依頼があったため、前回資料から修正のうえ、国提出資料についても再提出したもの。</a:t>
            </a:r>
            <a:endParaRPr kumimoji="1" lang="ja-JP" altLang="en-US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0178510" y="708337"/>
            <a:ext cx="97717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/>
              <a:t>資料</a:t>
            </a:r>
            <a:r>
              <a:rPr lang="ja-JP" altLang="en-US" dirty="0"/>
              <a:t>１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2108211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コンテンツ プレースホルダー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84823565"/>
              </p:ext>
            </p:extLst>
          </p:nvPr>
        </p:nvGraphicFramePr>
        <p:xfrm>
          <a:off x="829797" y="864564"/>
          <a:ext cx="10747915" cy="2164970"/>
        </p:xfrm>
        <a:graphic>
          <a:graphicData uri="http://schemas.openxmlformats.org/drawingml/2006/table">
            <a:tbl>
              <a:tblPr/>
              <a:tblGrid>
                <a:gridCol w="2929153">
                  <a:extLst>
                    <a:ext uri="{9D8B030D-6E8A-4147-A177-3AD203B41FA5}">
                      <a16:colId xmlns:a16="http://schemas.microsoft.com/office/drawing/2014/main" val="1447757685"/>
                    </a:ext>
                  </a:extLst>
                </a:gridCol>
                <a:gridCol w="2606254">
                  <a:extLst>
                    <a:ext uri="{9D8B030D-6E8A-4147-A177-3AD203B41FA5}">
                      <a16:colId xmlns:a16="http://schemas.microsoft.com/office/drawing/2014/main" val="1910226831"/>
                    </a:ext>
                  </a:extLst>
                </a:gridCol>
                <a:gridCol w="2606254">
                  <a:extLst>
                    <a:ext uri="{9D8B030D-6E8A-4147-A177-3AD203B41FA5}">
                      <a16:colId xmlns:a16="http://schemas.microsoft.com/office/drawing/2014/main" val="359976114"/>
                    </a:ext>
                  </a:extLst>
                </a:gridCol>
                <a:gridCol w="2606254">
                  <a:extLst>
                    <a:ext uri="{9D8B030D-6E8A-4147-A177-3AD203B41FA5}">
                      <a16:colId xmlns:a16="http://schemas.microsoft.com/office/drawing/2014/main" val="733764854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就労継続支援</a:t>
                      </a:r>
                      <a:br>
                        <a:rPr lang="zh-TW" altLang="en-US" sz="16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zh-TW" altLang="en-US" sz="16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Ａ型事業所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就労継続支援</a:t>
                      </a:r>
                      <a:br>
                        <a:rPr lang="zh-TW" altLang="en-US" sz="16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zh-TW" altLang="en-US" sz="16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Ｂ型事業所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合 計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5062991"/>
                  </a:ext>
                </a:extLst>
              </a:tr>
              <a:tr h="333375">
                <a:tc>
                  <a:txBody>
                    <a:bodyPr/>
                    <a:lstStyle/>
                    <a:p>
                      <a:pPr algn="dist" fontAlgn="ctr"/>
                      <a:r>
                        <a:rPr lang="zh-TW" altLang="en-US" sz="16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調査対象事業所数</a:t>
                      </a:r>
                    </a:p>
                  </a:txBody>
                  <a:tcPr marL="142875" marR="14287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0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386 </a:t>
                      </a:r>
                    </a:p>
                  </a:txBody>
                  <a:tcPr marL="9525" marR="14287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0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1,141 </a:t>
                      </a:r>
                    </a:p>
                  </a:txBody>
                  <a:tcPr marL="9525" marR="14287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0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1,527 </a:t>
                      </a:r>
                    </a:p>
                  </a:txBody>
                  <a:tcPr marL="9525" marR="14287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21644195"/>
                  </a:ext>
                </a:extLst>
              </a:tr>
              <a:tr h="333375">
                <a:tc>
                  <a:txBody>
                    <a:bodyPr/>
                    <a:lstStyle/>
                    <a:p>
                      <a:pPr algn="dist" fontAlgn="ctr"/>
                      <a:r>
                        <a:rPr lang="zh-TW" altLang="en-US" sz="16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報告事業所数</a:t>
                      </a:r>
                    </a:p>
                  </a:txBody>
                  <a:tcPr marL="142875" marR="14287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000" b="0" i="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272 </a:t>
                      </a:r>
                    </a:p>
                  </a:txBody>
                  <a:tcPr marL="9525" marR="14287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0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882 </a:t>
                      </a:r>
                    </a:p>
                  </a:txBody>
                  <a:tcPr marL="9525" marR="14287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0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1,154 </a:t>
                      </a:r>
                    </a:p>
                  </a:txBody>
                  <a:tcPr marL="9525" marR="14287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40824712"/>
                  </a:ext>
                </a:extLst>
              </a:tr>
              <a:tr h="333375">
                <a:tc>
                  <a:txBody>
                    <a:bodyPr/>
                    <a:lstStyle/>
                    <a:p>
                      <a:pPr algn="dist" fontAlgn="ctr"/>
                      <a:r>
                        <a:rPr lang="ja-JP" altLang="en-US" sz="16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回収状況</a:t>
                      </a:r>
                    </a:p>
                  </a:txBody>
                  <a:tcPr marL="142875" marR="14287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000" b="1" i="0" u="sng" strike="noStrike" dirty="0">
                          <a:solidFill>
                            <a:srgbClr val="FF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70.5%</a:t>
                      </a:r>
                    </a:p>
                  </a:txBody>
                  <a:tcPr marL="9525" marR="14287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000" b="1" i="0" u="sng" strike="noStrike" dirty="0">
                          <a:solidFill>
                            <a:srgbClr val="FF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77.3%</a:t>
                      </a:r>
                    </a:p>
                  </a:txBody>
                  <a:tcPr marL="9525" marR="14287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000" b="1" i="0" u="sng" strike="noStrike" dirty="0">
                          <a:solidFill>
                            <a:srgbClr val="FF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75.6%</a:t>
                      </a:r>
                    </a:p>
                  </a:txBody>
                  <a:tcPr marL="9525" marR="14287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41302998"/>
                  </a:ext>
                </a:extLst>
              </a:tr>
              <a:tr h="119000">
                <a:tc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73822545"/>
                  </a:ext>
                </a:extLst>
              </a:tr>
              <a:tr h="490475">
                <a:tc>
                  <a:txBody>
                    <a:bodyPr/>
                    <a:lstStyle/>
                    <a:p>
                      <a:pPr algn="dist" fontAlgn="ctr"/>
                      <a:r>
                        <a:rPr lang="ja-JP" altLang="en-US" sz="12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各都道府県における共同受注窓口数</a:t>
                      </a:r>
                    </a:p>
                  </a:txBody>
                  <a:tcPr marL="142875" marR="14287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7534132"/>
                  </a:ext>
                </a:extLst>
              </a:tr>
            </a:tbl>
          </a:graphicData>
        </a:graphic>
      </p:graphicFrame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8426946"/>
              </p:ext>
            </p:extLst>
          </p:nvPr>
        </p:nvGraphicFramePr>
        <p:xfrm>
          <a:off x="829797" y="3283662"/>
          <a:ext cx="10747911" cy="1234440"/>
        </p:xfrm>
        <a:graphic>
          <a:graphicData uri="http://schemas.openxmlformats.org/drawingml/2006/table">
            <a:tbl>
              <a:tblPr/>
              <a:tblGrid>
                <a:gridCol w="3582637">
                  <a:extLst>
                    <a:ext uri="{9D8B030D-6E8A-4147-A177-3AD203B41FA5}">
                      <a16:colId xmlns:a16="http://schemas.microsoft.com/office/drawing/2014/main" val="3459381693"/>
                    </a:ext>
                  </a:extLst>
                </a:gridCol>
                <a:gridCol w="3582637">
                  <a:extLst>
                    <a:ext uri="{9D8B030D-6E8A-4147-A177-3AD203B41FA5}">
                      <a16:colId xmlns:a16="http://schemas.microsoft.com/office/drawing/2014/main" val="1593771084"/>
                    </a:ext>
                  </a:extLst>
                </a:gridCol>
                <a:gridCol w="3582637">
                  <a:extLst>
                    <a:ext uri="{9D8B030D-6E8A-4147-A177-3AD203B41FA5}">
                      <a16:colId xmlns:a16="http://schemas.microsoft.com/office/drawing/2014/main" val="2102342188"/>
                    </a:ext>
                  </a:extLst>
                </a:gridCol>
              </a:tblGrid>
              <a:tr h="152400">
                <a:tc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1100" b="0" i="0" u="none" strike="noStrike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（円）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80207660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就労継続支援</a:t>
                      </a:r>
                      <a:r>
                        <a:rPr lang="en-US" sz="16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Ａ</a:t>
                      </a:r>
                      <a:r>
                        <a:rPr lang="ja-JP" altLang="en-US" sz="16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型</a:t>
                      </a:r>
                      <a:br>
                        <a:rPr lang="ja-JP" altLang="en-US" sz="16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ja-JP" altLang="en-US" sz="16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（雇用型）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就労継続支援</a:t>
                      </a:r>
                      <a:r>
                        <a:rPr lang="en-US" sz="16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Ｂ</a:t>
                      </a:r>
                      <a:r>
                        <a:rPr lang="ja-JP" altLang="en-US" sz="16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型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全施設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1557900"/>
                  </a:ext>
                </a:extLst>
              </a:tr>
              <a:tr h="523875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000" b="1" i="0" u="sng" strike="noStrike" dirty="0">
                          <a:solidFill>
                            <a:srgbClr val="FF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82,097.3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000" b="1" i="0" u="sng" strike="noStrike" dirty="0">
                          <a:solidFill>
                            <a:srgbClr val="FF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12,687.9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000" b="1" i="0" u="sng" strike="noStrike" dirty="0">
                          <a:solidFill>
                            <a:srgbClr val="FF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30,190.9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90433876"/>
                  </a:ext>
                </a:extLst>
              </a:tr>
            </a:tbl>
          </a:graphicData>
        </a:graphic>
      </p:graphicFrame>
      <p:graphicFrame>
        <p:nvGraphicFramePr>
          <p:cNvPr id="7" name="表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9364212"/>
              </p:ext>
            </p:extLst>
          </p:nvPr>
        </p:nvGraphicFramePr>
        <p:xfrm>
          <a:off x="829796" y="4819417"/>
          <a:ext cx="10747911" cy="1908810"/>
        </p:xfrm>
        <a:graphic>
          <a:graphicData uri="http://schemas.openxmlformats.org/drawingml/2006/table">
            <a:tbl>
              <a:tblPr/>
              <a:tblGrid>
                <a:gridCol w="1109041">
                  <a:extLst>
                    <a:ext uri="{9D8B030D-6E8A-4147-A177-3AD203B41FA5}">
                      <a16:colId xmlns:a16="http://schemas.microsoft.com/office/drawing/2014/main" val="3712800413"/>
                    </a:ext>
                  </a:extLst>
                </a:gridCol>
                <a:gridCol w="819549">
                  <a:extLst>
                    <a:ext uri="{9D8B030D-6E8A-4147-A177-3AD203B41FA5}">
                      <a16:colId xmlns:a16="http://schemas.microsoft.com/office/drawing/2014/main" val="4192061389"/>
                    </a:ext>
                  </a:extLst>
                </a:gridCol>
                <a:gridCol w="562675">
                  <a:extLst>
                    <a:ext uri="{9D8B030D-6E8A-4147-A177-3AD203B41FA5}">
                      <a16:colId xmlns:a16="http://schemas.microsoft.com/office/drawing/2014/main" val="1795315974"/>
                    </a:ext>
                  </a:extLst>
                </a:gridCol>
                <a:gridCol w="758388">
                  <a:extLst>
                    <a:ext uri="{9D8B030D-6E8A-4147-A177-3AD203B41FA5}">
                      <a16:colId xmlns:a16="http://schemas.microsoft.com/office/drawing/2014/main" val="3130705313"/>
                    </a:ext>
                  </a:extLst>
                </a:gridCol>
                <a:gridCol w="501514">
                  <a:extLst>
                    <a:ext uri="{9D8B030D-6E8A-4147-A177-3AD203B41FA5}">
                      <a16:colId xmlns:a16="http://schemas.microsoft.com/office/drawing/2014/main" val="3587336596"/>
                    </a:ext>
                  </a:extLst>
                </a:gridCol>
                <a:gridCol w="1113119">
                  <a:extLst>
                    <a:ext uri="{9D8B030D-6E8A-4147-A177-3AD203B41FA5}">
                      <a16:colId xmlns:a16="http://schemas.microsoft.com/office/drawing/2014/main" val="892349609"/>
                    </a:ext>
                  </a:extLst>
                </a:gridCol>
                <a:gridCol w="281338">
                  <a:extLst>
                    <a:ext uri="{9D8B030D-6E8A-4147-A177-3AD203B41FA5}">
                      <a16:colId xmlns:a16="http://schemas.microsoft.com/office/drawing/2014/main" val="273726307"/>
                    </a:ext>
                  </a:extLst>
                </a:gridCol>
                <a:gridCol w="1577936">
                  <a:extLst>
                    <a:ext uri="{9D8B030D-6E8A-4147-A177-3AD203B41FA5}">
                      <a16:colId xmlns:a16="http://schemas.microsoft.com/office/drawing/2014/main" val="2127160610"/>
                    </a:ext>
                  </a:extLst>
                </a:gridCol>
                <a:gridCol w="318034">
                  <a:extLst>
                    <a:ext uri="{9D8B030D-6E8A-4147-A177-3AD203B41FA5}">
                      <a16:colId xmlns:a16="http://schemas.microsoft.com/office/drawing/2014/main" val="1624252554"/>
                    </a:ext>
                  </a:extLst>
                </a:gridCol>
                <a:gridCol w="905173">
                  <a:extLst>
                    <a:ext uri="{9D8B030D-6E8A-4147-A177-3AD203B41FA5}">
                      <a16:colId xmlns:a16="http://schemas.microsoft.com/office/drawing/2014/main" val="1541103930"/>
                    </a:ext>
                  </a:extLst>
                </a:gridCol>
                <a:gridCol w="330266">
                  <a:extLst>
                    <a:ext uri="{9D8B030D-6E8A-4147-A177-3AD203B41FA5}">
                      <a16:colId xmlns:a16="http://schemas.microsoft.com/office/drawing/2014/main" val="1449023386"/>
                    </a:ext>
                  </a:extLst>
                </a:gridCol>
                <a:gridCol w="905173">
                  <a:extLst>
                    <a:ext uri="{9D8B030D-6E8A-4147-A177-3AD203B41FA5}">
                      <a16:colId xmlns:a16="http://schemas.microsoft.com/office/drawing/2014/main" val="3737117914"/>
                    </a:ext>
                  </a:extLst>
                </a:gridCol>
                <a:gridCol w="330266">
                  <a:extLst>
                    <a:ext uri="{9D8B030D-6E8A-4147-A177-3AD203B41FA5}">
                      <a16:colId xmlns:a16="http://schemas.microsoft.com/office/drawing/2014/main" val="4285424777"/>
                    </a:ext>
                  </a:extLst>
                </a:gridCol>
                <a:gridCol w="905173">
                  <a:extLst>
                    <a:ext uri="{9D8B030D-6E8A-4147-A177-3AD203B41FA5}">
                      <a16:colId xmlns:a16="http://schemas.microsoft.com/office/drawing/2014/main" val="3359944292"/>
                    </a:ext>
                  </a:extLst>
                </a:gridCol>
                <a:gridCol w="330266">
                  <a:extLst>
                    <a:ext uri="{9D8B030D-6E8A-4147-A177-3AD203B41FA5}">
                      <a16:colId xmlns:a16="http://schemas.microsoft.com/office/drawing/2014/main" val="1929207684"/>
                    </a:ext>
                  </a:extLst>
                </a:gridCol>
              </a:tblGrid>
              <a:tr h="38100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A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型事業所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調査対象施設数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報告施設数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対象者延べ人数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賃金支払総額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月額平均賃金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最高月額賃金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最低月額賃金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99970364"/>
                  </a:ext>
                </a:extLst>
              </a:tr>
              <a:tr h="38100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386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か所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272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か所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1" i="0" u="sng" strike="noStrike" dirty="0">
                          <a:solidFill>
                            <a:srgbClr val="FF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58,381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b="1" i="0" u="sng" strike="noStrike" dirty="0">
                          <a:solidFill>
                            <a:srgbClr val="FF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人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4,792,899,666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円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1" i="0" u="sng" strike="noStrike" dirty="0">
                          <a:solidFill>
                            <a:srgbClr val="FF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82,097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b="1" i="0" u="sng" strike="noStrike" dirty="0">
                          <a:solidFill>
                            <a:srgbClr val="FF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円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188,916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円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3,982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円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48651667"/>
                  </a:ext>
                </a:extLst>
              </a:tr>
              <a:tr h="66675">
                <a:tc>
                  <a:txBody>
                    <a:bodyPr/>
                    <a:lstStyle/>
                    <a:p>
                      <a:pPr algn="l" fontAlgn="ctr"/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17936777"/>
                  </a:ext>
                </a:extLst>
              </a:tr>
              <a:tr h="66675">
                <a:tc>
                  <a:txBody>
                    <a:bodyPr/>
                    <a:lstStyle/>
                    <a:p>
                      <a:pPr algn="l" fontAlgn="ctr"/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18328888"/>
                  </a:ext>
                </a:extLst>
              </a:tr>
              <a:tr h="38100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B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型事業所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調査対象施設数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報告施設数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対象者延べ人数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工賃支払総額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zh-TW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月額平均工賃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最高月額工賃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zh-TW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最低月額工賃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18055807"/>
                  </a:ext>
                </a:extLst>
              </a:tr>
              <a:tr h="38100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1,141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か所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1" i="0" u="sng" strike="noStrike" dirty="0">
                          <a:solidFill>
                            <a:srgbClr val="FF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882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b="1" i="0" u="sng" strike="noStrike" dirty="0">
                          <a:solidFill>
                            <a:srgbClr val="FF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か所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1" i="0" u="sng" strike="noStrike" dirty="0">
                          <a:solidFill>
                            <a:srgbClr val="FF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173,132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b="1" i="0" u="sng" strike="noStrike" dirty="0">
                          <a:solidFill>
                            <a:srgbClr val="FF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人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1" i="0" u="sng" strike="noStrike" dirty="0">
                          <a:solidFill>
                            <a:srgbClr val="FF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2,196,677,624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b="1" i="0" u="sng" strike="noStrike" dirty="0">
                          <a:solidFill>
                            <a:srgbClr val="FF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円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1" i="0" u="sng" strike="noStrike" dirty="0">
                          <a:solidFill>
                            <a:srgbClr val="FF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12,688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b="1" i="0" u="sng" strike="noStrike" dirty="0">
                          <a:solidFill>
                            <a:srgbClr val="FF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円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126,690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円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144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円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56433325"/>
                  </a:ext>
                </a:extLst>
              </a:tr>
            </a:tbl>
          </a:graphicData>
        </a:graphic>
      </p:graphicFrame>
      <p:sp>
        <p:nvSpPr>
          <p:cNvPr id="8" name="正方形/長方形 7"/>
          <p:cNvSpPr/>
          <p:nvPr/>
        </p:nvSpPr>
        <p:spPr>
          <a:xfrm>
            <a:off x="116115" y="-119259"/>
            <a:ext cx="1385140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20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◆概要</a:t>
            </a:r>
            <a:endParaRPr lang="en-US" altLang="ja-JP" sz="20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829796" y="-61614"/>
            <a:ext cx="836816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調査対象事業所：令お和２年４月１日現在で廃業していない就労継続支援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A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型事業所及び就労継続支援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B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型事業所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584863" y="513852"/>
            <a:ext cx="1623765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　事業所数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584862" y="3049707"/>
            <a:ext cx="10416073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　令和元年度　各施設別平均工賃（月額）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584862" y="4489966"/>
            <a:ext cx="144088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（内訳）</a:t>
            </a:r>
            <a:endParaRPr lang="en-US" altLang="ja-JP" sz="1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939409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コンテンツ プレースホルダー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71115083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正方形/長方形 4"/>
          <p:cNvSpPr/>
          <p:nvPr/>
        </p:nvSpPr>
        <p:spPr>
          <a:xfrm>
            <a:off x="206062" y="612427"/>
            <a:ext cx="11985938" cy="10464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2000" b="1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◆平均工賃月額の実績と推計</a:t>
            </a:r>
            <a:endParaRPr lang="en-US" altLang="ja-JP" sz="2000" b="1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　 </a:t>
            </a:r>
            <a:r>
              <a:rPr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全国は、</a:t>
            </a:r>
            <a:r>
              <a:rPr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H26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から</a:t>
            </a:r>
            <a:r>
              <a:rPr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H30</a:t>
            </a:r>
            <a:r>
              <a:rPr lang="ja-JP" altLang="en-US" sz="1600" dirty="0" err="1">
                <a:latin typeface="Meiryo UI" panose="020B0604030504040204" pitchFamily="50" charset="-128"/>
                <a:ea typeface="Meiryo UI" panose="020B0604030504040204" pitchFamily="50" charset="-128"/>
              </a:rPr>
              <a:t>までの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５年間の平均伸び率を用いＲ</a:t>
            </a:r>
            <a:r>
              <a:rPr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以降を推計</a:t>
            </a:r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　 </a:t>
            </a:r>
            <a:r>
              <a:rPr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大阪府は、</a:t>
            </a:r>
            <a:r>
              <a:rPr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H27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から</a:t>
            </a:r>
            <a:r>
              <a:rPr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R1</a:t>
            </a:r>
            <a:r>
              <a:rPr lang="ja-JP" altLang="en-US" sz="1600" dirty="0" err="1">
                <a:latin typeface="Meiryo UI" panose="020B0604030504040204" pitchFamily="50" charset="-128"/>
                <a:ea typeface="Meiryo UI" panose="020B0604030504040204" pitchFamily="50" charset="-128"/>
              </a:rPr>
              <a:t>までの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５年間の平均伸び率を用い</a:t>
            </a:r>
            <a:r>
              <a:rPr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R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２以降を推計</a:t>
            </a:r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499188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6362700" y="21497925"/>
            <a:ext cx="914400" cy="2667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/>
          </a:p>
        </p:txBody>
      </p:sp>
      <p:sp>
        <p:nvSpPr>
          <p:cNvPr id="7" name="正方形/長方形 6"/>
          <p:cNvSpPr/>
          <p:nvPr/>
        </p:nvSpPr>
        <p:spPr>
          <a:xfrm>
            <a:off x="8305800" y="23769638"/>
            <a:ext cx="914400" cy="2667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/>
          </a:p>
        </p:txBody>
      </p:sp>
      <p:graphicFrame>
        <p:nvGraphicFramePr>
          <p:cNvPr id="11" name="表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0522563"/>
              </p:ext>
            </p:extLst>
          </p:nvPr>
        </p:nvGraphicFramePr>
        <p:xfrm>
          <a:off x="5856" y="900134"/>
          <a:ext cx="7849772" cy="4568190"/>
        </p:xfrm>
        <a:graphic>
          <a:graphicData uri="http://schemas.openxmlformats.org/drawingml/2006/table">
            <a:tbl>
              <a:tblPr/>
              <a:tblGrid>
                <a:gridCol w="1816218">
                  <a:extLst>
                    <a:ext uri="{9D8B030D-6E8A-4147-A177-3AD203B41FA5}">
                      <a16:colId xmlns:a16="http://schemas.microsoft.com/office/drawing/2014/main" val="850060992"/>
                    </a:ext>
                  </a:extLst>
                </a:gridCol>
                <a:gridCol w="1292742">
                  <a:extLst>
                    <a:ext uri="{9D8B030D-6E8A-4147-A177-3AD203B41FA5}">
                      <a16:colId xmlns:a16="http://schemas.microsoft.com/office/drawing/2014/main" val="2291414928"/>
                    </a:ext>
                  </a:extLst>
                </a:gridCol>
                <a:gridCol w="1294228">
                  <a:extLst>
                    <a:ext uri="{9D8B030D-6E8A-4147-A177-3AD203B41FA5}">
                      <a16:colId xmlns:a16="http://schemas.microsoft.com/office/drawing/2014/main" val="2746403242"/>
                    </a:ext>
                  </a:extLst>
                </a:gridCol>
                <a:gridCol w="1617784">
                  <a:extLst>
                    <a:ext uri="{9D8B030D-6E8A-4147-A177-3AD203B41FA5}">
                      <a16:colId xmlns:a16="http://schemas.microsoft.com/office/drawing/2014/main" val="314727704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3923720385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工賃月額区分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事業所数 </a:t>
                      </a:r>
                      <a:r>
                        <a:rPr lang="en-US" altLang="ja-JP" sz="16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</a:t>
                      </a:r>
                      <a:r>
                        <a:rPr lang="en-US" sz="16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A)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定員平均 </a:t>
                      </a:r>
                      <a:r>
                        <a:rPr lang="en-US" altLang="ja-JP" sz="16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</a:t>
                      </a:r>
                      <a:r>
                        <a:rPr lang="en-US" sz="16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B)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対象者延べ人数 </a:t>
                      </a:r>
                      <a:r>
                        <a:rPr lang="en-US" altLang="ja-JP" sz="14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(C)</a:t>
                      </a:r>
                      <a:br>
                        <a:rPr lang="en-US" altLang="ja-JP" sz="14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ja-JP" altLang="en-US" sz="14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（月あたり平均）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工賃支払総額 </a:t>
                      </a:r>
                      <a:r>
                        <a:rPr lang="en-US" altLang="zh-TW" sz="16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(D)</a:t>
                      </a:r>
                      <a:br>
                        <a:rPr lang="en-US" altLang="zh-TW" sz="16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zh-TW" altLang="en-US" sz="16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（月額平均）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2634846"/>
                  </a:ext>
                </a:extLst>
              </a:tr>
              <a:tr h="333375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～</a:t>
                      </a:r>
                      <a:r>
                        <a:rPr lang="en-US" altLang="ja-JP" sz="16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3,000</a:t>
                      </a:r>
                      <a:r>
                        <a:rPr lang="ja-JP" altLang="en-US" sz="16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円</a:t>
                      </a:r>
                      <a:endParaRPr lang="en-US" altLang="ja-JP" sz="1600" b="0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 fontAlgn="ctr"/>
                      <a:endParaRPr lang="ja-JP" altLang="en-US" sz="1600" b="0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000" b="1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25 </a:t>
                      </a:r>
                    </a:p>
                  </a:txBody>
                  <a:tcPr marL="0" marR="142875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000" b="1" i="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18 </a:t>
                      </a:r>
                    </a:p>
                  </a:txBody>
                  <a:tcPr marL="0" marR="142875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000" b="1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14 </a:t>
                      </a:r>
                    </a:p>
                  </a:txBody>
                  <a:tcPr marL="0" marR="142875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000" b="1" i="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25,109 </a:t>
                      </a:r>
                    </a:p>
                  </a:txBody>
                  <a:tcPr marL="0" marR="142875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36101959"/>
                  </a:ext>
                </a:extLst>
              </a:tr>
              <a:tr h="333375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3,000</a:t>
                      </a:r>
                      <a:r>
                        <a:rPr lang="ja-JP" altLang="en-US" sz="16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円～</a:t>
                      </a:r>
                      <a:endParaRPr lang="en-US" altLang="ja-JP" sz="1600" b="0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 fontAlgn="ctr"/>
                      <a:r>
                        <a:rPr lang="en-US" altLang="ja-JP" sz="16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5,000</a:t>
                      </a:r>
                      <a:r>
                        <a:rPr lang="ja-JP" altLang="en-US" sz="16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円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000" b="1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67 </a:t>
                      </a:r>
                    </a:p>
                  </a:txBody>
                  <a:tcPr marL="0" marR="142875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000" b="1" i="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18 </a:t>
                      </a:r>
                    </a:p>
                  </a:txBody>
                  <a:tcPr marL="0" marR="142875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000" b="1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16 </a:t>
                      </a:r>
                    </a:p>
                  </a:txBody>
                  <a:tcPr marL="0" marR="142875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000" b="1" i="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63,554 </a:t>
                      </a:r>
                    </a:p>
                  </a:txBody>
                  <a:tcPr marL="0" marR="142875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5714233"/>
                  </a:ext>
                </a:extLst>
              </a:tr>
              <a:tr h="333375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5,000</a:t>
                      </a:r>
                      <a:r>
                        <a:rPr lang="ja-JP" altLang="en-US" sz="16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円～</a:t>
                      </a:r>
                      <a:endParaRPr lang="en-US" altLang="ja-JP" sz="1600" b="0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 fontAlgn="ctr"/>
                      <a:r>
                        <a:rPr lang="en-US" altLang="ja-JP" sz="16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10,000</a:t>
                      </a:r>
                      <a:r>
                        <a:rPr lang="ja-JP" altLang="en-US" sz="16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円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000" b="1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305 </a:t>
                      </a:r>
                    </a:p>
                  </a:txBody>
                  <a:tcPr marL="0" marR="142875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000" b="1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19 </a:t>
                      </a:r>
                    </a:p>
                  </a:txBody>
                  <a:tcPr marL="0" marR="142875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000" b="1" i="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17 </a:t>
                      </a:r>
                    </a:p>
                  </a:txBody>
                  <a:tcPr marL="0" marR="142875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000" b="1" i="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125,112 </a:t>
                      </a:r>
                    </a:p>
                  </a:txBody>
                  <a:tcPr marL="0" marR="142875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70193335"/>
                  </a:ext>
                </a:extLst>
              </a:tr>
              <a:tr h="333375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10,000</a:t>
                      </a:r>
                      <a:r>
                        <a:rPr lang="ja-JP" altLang="en-US" sz="16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円～</a:t>
                      </a:r>
                      <a:r>
                        <a:rPr lang="en-US" altLang="ja-JP" sz="16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15,000</a:t>
                      </a:r>
                      <a:r>
                        <a:rPr lang="ja-JP" altLang="en-US" sz="16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円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000" b="1" i="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251 </a:t>
                      </a:r>
                    </a:p>
                  </a:txBody>
                  <a:tcPr marL="0" marR="142875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000" b="1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19 </a:t>
                      </a:r>
                    </a:p>
                  </a:txBody>
                  <a:tcPr marL="0" marR="142875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000" b="1" i="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17 </a:t>
                      </a:r>
                    </a:p>
                  </a:txBody>
                  <a:tcPr marL="0" marR="142875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000" b="1" i="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201,493 </a:t>
                      </a:r>
                    </a:p>
                  </a:txBody>
                  <a:tcPr marL="0" marR="142875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15331820"/>
                  </a:ext>
                </a:extLst>
              </a:tr>
              <a:tr h="333375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15,000</a:t>
                      </a:r>
                      <a:r>
                        <a:rPr lang="ja-JP" altLang="en-US" sz="16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円～</a:t>
                      </a:r>
                      <a:r>
                        <a:rPr lang="en-US" altLang="ja-JP" sz="16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20,000</a:t>
                      </a:r>
                      <a:r>
                        <a:rPr lang="ja-JP" altLang="en-US" sz="16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円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000" b="1" i="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81 </a:t>
                      </a:r>
                    </a:p>
                  </a:txBody>
                  <a:tcPr marL="0" marR="142875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000" b="1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 </a:t>
                      </a:r>
                    </a:p>
                  </a:txBody>
                  <a:tcPr marL="0" marR="142875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000" b="1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17 </a:t>
                      </a:r>
                    </a:p>
                  </a:txBody>
                  <a:tcPr marL="0" marR="142875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000" b="1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290,819 </a:t>
                      </a:r>
                    </a:p>
                  </a:txBody>
                  <a:tcPr marL="0" marR="142875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20806454"/>
                  </a:ext>
                </a:extLst>
              </a:tr>
              <a:tr h="333375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20,000</a:t>
                      </a:r>
                      <a:r>
                        <a:rPr lang="ja-JP" altLang="en-US" sz="16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円～</a:t>
                      </a:r>
                      <a:r>
                        <a:rPr lang="en-US" altLang="ja-JP" sz="16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30,000</a:t>
                      </a:r>
                      <a:r>
                        <a:rPr lang="ja-JP" altLang="en-US" sz="16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円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000" b="1" i="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83 </a:t>
                      </a:r>
                    </a:p>
                  </a:txBody>
                  <a:tcPr marL="0" marR="142875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000" b="1" i="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18 </a:t>
                      </a:r>
                    </a:p>
                  </a:txBody>
                  <a:tcPr marL="0" marR="142875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000" b="1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16 </a:t>
                      </a:r>
                    </a:p>
                  </a:txBody>
                  <a:tcPr marL="0" marR="142875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000" b="1" i="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377,159 </a:t>
                      </a:r>
                    </a:p>
                  </a:txBody>
                  <a:tcPr marL="0" marR="142875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19772617"/>
                  </a:ext>
                </a:extLst>
              </a:tr>
              <a:tr h="333375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30,000</a:t>
                      </a:r>
                      <a:r>
                        <a:rPr lang="ja-JP" altLang="en-US" sz="16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円～</a:t>
                      </a:r>
                      <a:r>
                        <a:rPr lang="en-US" altLang="ja-JP" sz="16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40,000</a:t>
                      </a:r>
                      <a:r>
                        <a:rPr lang="ja-JP" altLang="en-US" sz="16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円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000" b="1" i="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29 </a:t>
                      </a:r>
                    </a:p>
                  </a:txBody>
                  <a:tcPr marL="0" marR="142875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000" b="1" i="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18 </a:t>
                      </a:r>
                    </a:p>
                  </a:txBody>
                  <a:tcPr marL="0" marR="142875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000" b="1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18 </a:t>
                      </a:r>
                    </a:p>
                  </a:txBody>
                  <a:tcPr marL="0" marR="142875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000" b="1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610,251 </a:t>
                      </a:r>
                    </a:p>
                  </a:txBody>
                  <a:tcPr marL="0" marR="142875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04946216"/>
                  </a:ext>
                </a:extLst>
              </a:tr>
              <a:tr h="333375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40,000</a:t>
                      </a:r>
                      <a:r>
                        <a:rPr lang="ja-JP" altLang="en-US" sz="16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円～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000" b="1" i="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25 </a:t>
                      </a:r>
                    </a:p>
                  </a:txBody>
                  <a:tcPr marL="0" marR="142875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000" b="1" i="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17 </a:t>
                      </a:r>
                    </a:p>
                  </a:txBody>
                  <a:tcPr marL="0" marR="142875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000" b="1" i="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12 </a:t>
                      </a:r>
                    </a:p>
                  </a:txBody>
                  <a:tcPr marL="0" marR="142875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000" b="1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638,843 </a:t>
                      </a:r>
                    </a:p>
                  </a:txBody>
                  <a:tcPr marL="0" marR="142875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27189398"/>
                  </a:ext>
                </a:extLst>
              </a:tr>
              <a:tr h="333375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合　計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000" b="1" i="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866 </a:t>
                      </a:r>
                    </a:p>
                  </a:txBody>
                  <a:tcPr marL="0" marR="142875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000" b="1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18 </a:t>
                      </a:r>
                    </a:p>
                  </a:txBody>
                  <a:tcPr marL="0" marR="142875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000" b="1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16 </a:t>
                      </a:r>
                      <a:endParaRPr lang="ja-JP" altLang="en-US" sz="1600" b="0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142875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000" b="1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291,542 </a:t>
                      </a:r>
                    </a:p>
                  </a:txBody>
                  <a:tcPr marL="0" marR="142875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146434"/>
                  </a:ext>
                </a:extLst>
              </a:tr>
            </a:tbl>
          </a:graphicData>
        </a:graphic>
      </p:graphicFrame>
      <p:sp>
        <p:nvSpPr>
          <p:cNvPr id="12" name="正方形/長方形 11"/>
          <p:cNvSpPr/>
          <p:nvPr/>
        </p:nvSpPr>
        <p:spPr>
          <a:xfrm>
            <a:off x="8305800" y="28113038"/>
            <a:ext cx="2619375" cy="2667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/>
          </a:p>
        </p:txBody>
      </p:sp>
      <p:graphicFrame>
        <p:nvGraphicFramePr>
          <p:cNvPr id="13" name="表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5464765"/>
              </p:ext>
            </p:extLst>
          </p:nvPr>
        </p:nvGraphicFramePr>
        <p:xfrm>
          <a:off x="571050" y="5575127"/>
          <a:ext cx="9199182" cy="588603"/>
        </p:xfrm>
        <a:graphic>
          <a:graphicData uri="http://schemas.openxmlformats.org/drawingml/2006/table">
            <a:tbl>
              <a:tblPr/>
              <a:tblGrid>
                <a:gridCol w="9199182">
                  <a:extLst>
                    <a:ext uri="{9D8B030D-6E8A-4147-A177-3AD203B41FA5}">
                      <a16:colId xmlns:a16="http://schemas.microsoft.com/office/drawing/2014/main" val="504788537"/>
                    </a:ext>
                  </a:extLst>
                </a:gridCol>
              </a:tblGrid>
              <a:tr h="209550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400" b="0" i="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※ </a:t>
                      </a:r>
                      <a:r>
                        <a:rPr lang="ja-JP" altLang="en-US" sz="1400" b="0" i="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各事業所ごとの「平均工賃月額」の算定にあたっては、「工賃支払総額 </a:t>
                      </a:r>
                      <a:r>
                        <a:rPr lang="en-US" altLang="ja-JP" sz="1400" b="0" i="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(D)</a:t>
                      </a:r>
                      <a:r>
                        <a:rPr lang="ja-JP" altLang="en-US" sz="1400" b="0" i="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」</a:t>
                      </a:r>
                      <a:r>
                        <a:rPr lang="en-US" altLang="ja-JP" sz="1400" b="0" i="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÷</a:t>
                      </a:r>
                      <a:r>
                        <a:rPr lang="ja-JP" altLang="en-US" sz="1400" b="0" i="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「対象者延べ人数 </a:t>
                      </a:r>
                      <a:r>
                        <a:rPr lang="en-US" altLang="ja-JP" sz="1400" b="0" i="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(C)</a:t>
                      </a:r>
                      <a:r>
                        <a:rPr lang="ja-JP" altLang="en-US" sz="1400" b="0" i="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」で算出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60642656"/>
                  </a:ext>
                </a:extLst>
              </a:tr>
              <a:tr h="365718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4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※ </a:t>
                      </a:r>
                      <a:r>
                        <a:rPr lang="ja-JP" altLang="en-US" sz="14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有効回答（</a:t>
                      </a:r>
                      <a:r>
                        <a:rPr lang="en-US" altLang="ja-JP" sz="14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866</a:t>
                      </a:r>
                      <a:r>
                        <a:rPr lang="ja-JP" altLang="en-US" sz="14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事業所）を、工賃月額の区分ごとに分類したもの。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4610622"/>
                  </a:ext>
                </a:extLst>
              </a:tr>
            </a:tbl>
          </a:graphicData>
        </a:graphic>
      </p:graphicFrame>
      <p:sp>
        <p:nvSpPr>
          <p:cNvPr id="14" name="正方形/長方形 13"/>
          <p:cNvSpPr/>
          <p:nvPr/>
        </p:nvSpPr>
        <p:spPr>
          <a:xfrm>
            <a:off x="288392" y="380188"/>
            <a:ext cx="4874451" cy="4497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b="1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◆平均工賃月額の分布状況（２）</a:t>
            </a:r>
            <a:endParaRPr lang="en-US" altLang="ja-JP" b="1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15" name="表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9447208"/>
              </p:ext>
            </p:extLst>
          </p:nvPr>
        </p:nvGraphicFramePr>
        <p:xfrm>
          <a:off x="7976381" y="900134"/>
          <a:ext cx="4002719" cy="4568193"/>
        </p:xfrm>
        <a:graphic>
          <a:graphicData uri="http://schemas.openxmlformats.org/drawingml/2006/table">
            <a:tbl>
              <a:tblPr/>
              <a:tblGrid>
                <a:gridCol w="1175113">
                  <a:extLst>
                    <a:ext uri="{9D8B030D-6E8A-4147-A177-3AD203B41FA5}">
                      <a16:colId xmlns:a16="http://schemas.microsoft.com/office/drawing/2014/main" val="3835964302"/>
                    </a:ext>
                  </a:extLst>
                </a:gridCol>
                <a:gridCol w="1244530">
                  <a:extLst>
                    <a:ext uri="{9D8B030D-6E8A-4147-A177-3AD203B41FA5}">
                      <a16:colId xmlns:a16="http://schemas.microsoft.com/office/drawing/2014/main" val="613967647"/>
                    </a:ext>
                  </a:extLst>
                </a:gridCol>
                <a:gridCol w="1583076">
                  <a:extLst>
                    <a:ext uri="{9D8B030D-6E8A-4147-A177-3AD203B41FA5}">
                      <a16:colId xmlns:a16="http://schemas.microsoft.com/office/drawing/2014/main" val="201668484"/>
                    </a:ext>
                  </a:extLst>
                </a:gridCol>
              </a:tblGrid>
              <a:tr h="505267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定員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事業所数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月額工賃額平均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1681566"/>
                  </a:ext>
                </a:extLst>
              </a:tr>
              <a:tr h="580418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～</a:t>
                      </a:r>
                      <a:r>
                        <a:rPr lang="en-US" altLang="ja-JP" sz="16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</a:t>
                      </a:r>
                      <a:r>
                        <a:rPr lang="ja-JP" altLang="en-US" sz="16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000" b="1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 </a:t>
                      </a:r>
                    </a:p>
                  </a:txBody>
                  <a:tcPr marL="9525" marR="14287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000" b="1" i="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12,699 </a:t>
                      </a:r>
                    </a:p>
                  </a:txBody>
                  <a:tcPr marL="9525" marR="14287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46961283"/>
                  </a:ext>
                </a:extLst>
              </a:tr>
              <a:tr h="580418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</a:t>
                      </a:r>
                      <a:r>
                        <a:rPr lang="ja-JP" altLang="en-US" sz="16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人～</a:t>
                      </a:r>
                      <a:r>
                        <a:rPr lang="en-US" altLang="ja-JP" sz="16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19</a:t>
                      </a:r>
                      <a:r>
                        <a:rPr lang="ja-JP" altLang="en-US" sz="16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000" b="1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287 </a:t>
                      </a:r>
                    </a:p>
                  </a:txBody>
                  <a:tcPr marL="9525" marR="14287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000" b="1" i="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14,367 </a:t>
                      </a:r>
                    </a:p>
                  </a:txBody>
                  <a:tcPr marL="9525" marR="14287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92776503"/>
                  </a:ext>
                </a:extLst>
              </a:tr>
              <a:tr h="580418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</a:t>
                      </a:r>
                      <a:r>
                        <a:rPr lang="ja-JP" altLang="en-US" sz="16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人～</a:t>
                      </a:r>
                      <a:r>
                        <a:rPr lang="en-US" altLang="ja-JP" sz="16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29</a:t>
                      </a:r>
                      <a:r>
                        <a:rPr lang="ja-JP" altLang="en-US" sz="16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000" b="1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503 </a:t>
                      </a:r>
                    </a:p>
                  </a:txBody>
                  <a:tcPr marL="9525" marR="14287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000" b="1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12,526 </a:t>
                      </a:r>
                    </a:p>
                  </a:txBody>
                  <a:tcPr marL="9525" marR="14287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33873608"/>
                  </a:ext>
                </a:extLst>
              </a:tr>
              <a:tr h="580418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30</a:t>
                      </a:r>
                      <a:r>
                        <a:rPr lang="ja-JP" altLang="en-US" sz="16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人～</a:t>
                      </a:r>
                      <a:r>
                        <a:rPr lang="en-US" altLang="ja-JP" sz="16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39</a:t>
                      </a:r>
                      <a:r>
                        <a:rPr lang="ja-JP" altLang="en-US" sz="16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000" b="1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39 </a:t>
                      </a:r>
                    </a:p>
                  </a:txBody>
                  <a:tcPr marL="9525" marR="14287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000" b="1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16,051 </a:t>
                      </a:r>
                    </a:p>
                  </a:txBody>
                  <a:tcPr marL="9525" marR="14287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40932769"/>
                  </a:ext>
                </a:extLst>
              </a:tr>
              <a:tr h="580418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40</a:t>
                      </a:r>
                      <a:r>
                        <a:rPr lang="ja-JP" altLang="en-US" sz="16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人～</a:t>
                      </a:r>
                      <a:r>
                        <a:rPr lang="en-US" altLang="ja-JP" sz="16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49</a:t>
                      </a:r>
                      <a:r>
                        <a:rPr lang="ja-JP" altLang="en-US" sz="16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000" b="1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26 </a:t>
                      </a:r>
                    </a:p>
                  </a:txBody>
                  <a:tcPr marL="9525" marR="14287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000" b="1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12,322 </a:t>
                      </a:r>
                    </a:p>
                  </a:txBody>
                  <a:tcPr marL="9525" marR="14287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89425804"/>
                  </a:ext>
                </a:extLst>
              </a:tr>
              <a:tr h="580418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50</a:t>
                      </a:r>
                      <a:r>
                        <a:rPr lang="ja-JP" altLang="en-US" sz="16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人～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000" b="1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 </a:t>
                      </a:r>
                    </a:p>
                  </a:txBody>
                  <a:tcPr marL="9525" marR="14287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000" b="1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6,575 </a:t>
                      </a:r>
                    </a:p>
                  </a:txBody>
                  <a:tcPr marL="9525" marR="14287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24294776"/>
                  </a:ext>
                </a:extLst>
              </a:tr>
              <a:tr h="580418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合　計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000" b="1" i="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866 </a:t>
                      </a:r>
                    </a:p>
                  </a:txBody>
                  <a:tcPr marL="9525" marR="14287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2000" b="1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</a:p>
                  </a:txBody>
                  <a:tcPr marL="9525" marR="14287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2104555"/>
                  </a:ext>
                </a:extLst>
              </a:tr>
            </a:tbl>
          </a:graphicData>
        </a:graphic>
      </p:graphicFrame>
      <p:sp>
        <p:nvSpPr>
          <p:cNvPr id="16" name="正方形/長方形 15"/>
          <p:cNvSpPr/>
          <p:nvPr/>
        </p:nvSpPr>
        <p:spPr>
          <a:xfrm>
            <a:off x="7855628" y="354731"/>
            <a:ext cx="4807577" cy="4497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b="1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◆</a:t>
            </a:r>
            <a:r>
              <a:rPr lang="zh-TW" altLang="en-US" b="1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事業所定員規模別月額工賃額分布</a:t>
            </a:r>
            <a:r>
              <a:rPr lang="ja-JP" altLang="en-US" b="1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状況</a:t>
            </a:r>
            <a:endParaRPr lang="en-US" altLang="ja-JP" sz="2000" b="1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117775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6362700" y="21497925"/>
            <a:ext cx="914400" cy="2667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/>
          </a:p>
        </p:txBody>
      </p:sp>
      <p:graphicFrame>
        <p:nvGraphicFramePr>
          <p:cNvPr id="6" name="グラフ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86404941"/>
              </p:ext>
            </p:extLst>
          </p:nvPr>
        </p:nvGraphicFramePr>
        <p:xfrm>
          <a:off x="193182" y="1118058"/>
          <a:ext cx="11784169" cy="53448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正方形/長方形 7"/>
          <p:cNvSpPr/>
          <p:nvPr/>
        </p:nvSpPr>
        <p:spPr>
          <a:xfrm>
            <a:off x="288392" y="422392"/>
            <a:ext cx="8868229" cy="4894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2000" b="1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◆平均工賃月額の分布状況</a:t>
            </a:r>
            <a:endParaRPr lang="en-US" altLang="ja-JP" sz="2000" b="1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487363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pic>
        <p:nvPicPr>
          <p:cNvPr id="4" name="コンテンツ プレースホルダー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590843"/>
            <a:ext cx="12191999" cy="62661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23367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pic>
        <p:nvPicPr>
          <p:cNvPr id="4" name="コンテンツ プレースホルダー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-1200" y="535537"/>
            <a:ext cx="12193200" cy="66236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72168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entury Gothic">
      <a:maj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564</Words>
  <Application>Microsoft Office PowerPoint</Application>
  <PresentationFormat>ワイド画面</PresentationFormat>
  <Paragraphs>180</Paragraphs>
  <Slides>7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7</vt:i4>
      </vt:variant>
    </vt:vector>
  </HeadingPairs>
  <TitlesOfParts>
    <vt:vector size="14" baseType="lpstr">
      <vt:lpstr>HG丸ｺﾞｼｯｸM-PRO</vt:lpstr>
      <vt:lpstr>Meiryo UI</vt:lpstr>
      <vt:lpstr>ＭＳ Ｐゴシック</vt:lpstr>
      <vt:lpstr>メイリオ</vt:lpstr>
      <vt:lpstr>Arial</vt:lpstr>
      <vt:lpstr>Century Gothic</vt:lpstr>
      <vt:lpstr>Office テーマ</vt:lpstr>
      <vt:lpstr>令和元年度工賃実績調査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2024-02-21T03:13:36Z</dcterms:created>
  <dcterms:modified xsi:type="dcterms:W3CDTF">2024-02-21T03:13:41Z</dcterms:modified>
</cp:coreProperties>
</file>