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4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925ABC2-ADD5-4B67-9D09-844E7A1A57F3}" type="datetimeFigureOut">
              <a:rPr kumimoji="1" lang="ja-JP" altLang="en-US" smtClean="0"/>
              <a:t>2020/9/14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24FB9C-79E9-49B2-8EB4-304DE4A97426}" type="slidenum">
              <a:rPr kumimoji="1" lang="ja-JP" altLang="en-US" smtClean="0"/>
              <a:t>‹#›</a:t>
            </a:fld>
            <a:endParaRPr kumimoji="1" lang="ja-JP" altLang="en-US"/>
          </a:p>
        </p:txBody>
      </p:sp>
    </p:spTree>
    <p:extLst>
      <p:ext uri="{BB962C8B-B14F-4D97-AF65-F5344CB8AC3E}">
        <p14:creationId xmlns:p14="http://schemas.microsoft.com/office/powerpoint/2010/main" val="3691582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25ABC2-ADD5-4B67-9D09-844E7A1A57F3}" type="datetimeFigureOut">
              <a:rPr kumimoji="1" lang="ja-JP" altLang="en-US" smtClean="0"/>
              <a:t>2020/9/14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24FB9C-79E9-49B2-8EB4-304DE4A97426}" type="slidenum">
              <a:rPr kumimoji="1" lang="ja-JP" altLang="en-US" smtClean="0"/>
              <a:t>‹#›</a:t>
            </a:fld>
            <a:endParaRPr kumimoji="1" lang="ja-JP" altLang="en-US"/>
          </a:p>
        </p:txBody>
      </p:sp>
    </p:spTree>
    <p:extLst>
      <p:ext uri="{BB962C8B-B14F-4D97-AF65-F5344CB8AC3E}">
        <p14:creationId xmlns:p14="http://schemas.microsoft.com/office/powerpoint/2010/main" val="841950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25ABC2-ADD5-4B67-9D09-844E7A1A57F3}" type="datetimeFigureOut">
              <a:rPr kumimoji="1" lang="ja-JP" altLang="en-US" smtClean="0"/>
              <a:t>2020/9/14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24FB9C-79E9-49B2-8EB4-304DE4A97426}" type="slidenum">
              <a:rPr kumimoji="1" lang="ja-JP" altLang="en-US" smtClean="0"/>
              <a:t>‹#›</a:t>
            </a:fld>
            <a:endParaRPr kumimoji="1" lang="ja-JP" altLang="en-US"/>
          </a:p>
        </p:txBody>
      </p:sp>
    </p:spTree>
    <p:extLst>
      <p:ext uri="{BB962C8B-B14F-4D97-AF65-F5344CB8AC3E}">
        <p14:creationId xmlns:p14="http://schemas.microsoft.com/office/powerpoint/2010/main" val="553461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25ABC2-ADD5-4B67-9D09-844E7A1A57F3}" type="datetimeFigureOut">
              <a:rPr kumimoji="1" lang="ja-JP" altLang="en-US" smtClean="0"/>
              <a:t>2020/9/14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24FB9C-79E9-49B2-8EB4-304DE4A97426}" type="slidenum">
              <a:rPr kumimoji="1" lang="ja-JP" altLang="en-US" smtClean="0"/>
              <a:t>‹#›</a:t>
            </a:fld>
            <a:endParaRPr kumimoji="1" lang="ja-JP" altLang="en-US"/>
          </a:p>
        </p:txBody>
      </p:sp>
    </p:spTree>
    <p:extLst>
      <p:ext uri="{BB962C8B-B14F-4D97-AF65-F5344CB8AC3E}">
        <p14:creationId xmlns:p14="http://schemas.microsoft.com/office/powerpoint/2010/main" val="2247618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925ABC2-ADD5-4B67-9D09-844E7A1A57F3}" type="datetimeFigureOut">
              <a:rPr kumimoji="1" lang="ja-JP" altLang="en-US" smtClean="0"/>
              <a:t>2020/9/14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24FB9C-79E9-49B2-8EB4-304DE4A97426}" type="slidenum">
              <a:rPr kumimoji="1" lang="ja-JP" altLang="en-US" smtClean="0"/>
              <a:t>‹#›</a:t>
            </a:fld>
            <a:endParaRPr kumimoji="1" lang="ja-JP" altLang="en-US"/>
          </a:p>
        </p:txBody>
      </p:sp>
    </p:spTree>
    <p:extLst>
      <p:ext uri="{BB962C8B-B14F-4D97-AF65-F5344CB8AC3E}">
        <p14:creationId xmlns:p14="http://schemas.microsoft.com/office/powerpoint/2010/main" val="2363782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925ABC2-ADD5-4B67-9D09-844E7A1A57F3}" type="datetimeFigureOut">
              <a:rPr kumimoji="1" lang="ja-JP" altLang="en-US" smtClean="0"/>
              <a:t>2020/9/14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24FB9C-79E9-49B2-8EB4-304DE4A97426}" type="slidenum">
              <a:rPr kumimoji="1" lang="ja-JP" altLang="en-US" smtClean="0"/>
              <a:t>‹#›</a:t>
            </a:fld>
            <a:endParaRPr kumimoji="1" lang="ja-JP" altLang="en-US"/>
          </a:p>
        </p:txBody>
      </p:sp>
    </p:spTree>
    <p:extLst>
      <p:ext uri="{BB962C8B-B14F-4D97-AF65-F5344CB8AC3E}">
        <p14:creationId xmlns:p14="http://schemas.microsoft.com/office/powerpoint/2010/main" val="4292934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925ABC2-ADD5-4B67-9D09-844E7A1A57F3}" type="datetimeFigureOut">
              <a:rPr kumimoji="1" lang="ja-JP" altLang="en-US" smtClean="0"/>
              <a:t>2020/9/14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F24FB9C-79E9-49B2-8EB4-304DE4A97426}" type="slidenum">
              <a:rPr kumimoji="1" lang="ja-JP" altLang="en-US" smtClean="0"/>
              <a:t>‹#›</a:t>
            </a:fld>
            <a:endParaRPr kumimoji="1" lang="ja-JP" altLang="en-US"/>
          </a:p>
        </p:txBody>
      </p:sp>
    </p:spTree>
    <p:extLst>
      <p:ext uri="{BB962C8B-B14F-4D97-AF65-F5344CB8AC3E}">
        <p14:creationId xmlns:p14="http://schemas.microsoft.com/office/powerpoint/2010/main" val="4259611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925ABC2-ADD5-4B67-9D09-844E7A1A57F3}" type="datetimeFigureOut">
              <a:rPr kumimoji="1" lang="ja-JP" altLang="en-US" smtClean="0"/>
              <a:t>2020/9/14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F24FB9C-79E9-49B2-8EB4-304DE4A97426}" type="slidenum">
              <a:rPr kumimoji="1" lang="ja-JP" altLang="en-US" smtClean="0"/>
              <a:t>‹#›</a:t>
            </a:fld>
            <a:endParaRPr kumimoji="1" lang="ja-JP" altLang="en-US"/>
          </a:p>
        </p:txBody>
      </p:sp>
    </p:spTree>
    <p:extLst>
      <p:ext uri="{BB962C8B-B14F-4D97-AF65-F5344CB8AC3E}">
        <p14:creationId xmlns:p14="http://schemas.microsoft.com/office/powerpoint/2010/main" val="3858164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925ABC2-ADD5-4B67-9D09-844E7A1A57F3}" type="datetimeFigureOut">
              <a:rPr kumimoji="1" lang="ja-JP" altLang="en-US" smtClean="0"/>
              <a:t>2020/9/14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F24FB9C-79E9-49B2-8EB4-304DE4A97426}" type="slidenum">
              <a:rPr kumimoji="1" lang="ja-JP" altLang="en-US" smtClean="0"/>
              <a:t>‹#›</a:t>
            </a:fld>
            <a:endParaRPr kumimoji="1" lang="ja-JP" altLang="en-US"/>
          </a:p>
        </p:txBody>
      </p:sp>
    </p:spTree>
    <p:extLst>
      <p:ext uri="{BB962C8B-B14F-4D97-AF65-F5344CB8AC3E}">
        <p14:creationId xmlns:p14="http://schemas.microsoft.com/office/powerpoint/2010/main" val="2845074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25ABC2-ADD5-4B67-9D09-844E7A1A57F3}" type="datetimeFigureOut">
              <a:rPr kumimoji="1" lang="ja-JP" altLang="en-US" smtClean="0"/>
              <a:t>2020/9/14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24FB9C-79E9-49B2-8EB4-304DE4A97426}" type="slidenum">
              <a:rPr kumimoji="1" lang="ja-JP" altLang="en-US" smtClean="0"/>
              <a:t>‹#›</a:t>
            </a:fld>
            <a:endParaRPr kumimoji="1" lang="ja-JP" altLang="en-US"/>
          </a:p>
        </p:txBody>
      </p:sp>
    </p:spTree>
    <p:extLst>
      <p:ext uri="{BB962C8B-B14F-4D97-AF65-F5344CB8AC3E}">
        <p14:creationId xmlns:p14="http://schemas.microsoft.com/office/powerpoint/2010/main" val="1984978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25ABC2-ADD5-4B67-9D09-844E7A1A57F3}" type="datetimeFigureOut">
              <a:rPr kumimoji="1" lang="ja-JP" altLang="en-US" smtClean="0"/>
              <a:t>2020/9/14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24FB9C-79E9-49B2-8EB4-304DE4A97426}" type="slidenum">
              <a:rPr kumimoji="1" lang="ja-JP" altLang="en-US" smtClean="0"/>
              <a:t>‹#›</a:t>
            </a:fld>
            <a:endParaRPr kumimoji="1" lang="ja-JP" altLang="en-US"/>
          </a:p>
        </p:txBody>
      </p:sp>
    </p:spTree>
    <p:extLst>
      <p:ext uri="{BB962C8B-B14F-4D97-AF65-F5344CB8AC3E}">
        <p14:creationId xmlns:p14="http://schemas.microsoft.com/office/powerpoint/2010/main" val="1422805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25ABC2-ADD5-4B67-9D09-844E7A1A57F3}" type="datetimeFigureOut">
              <a:rPr kumimoji="1" lang="ja-JP" altLang="en-US" smtClean="0"/>
              <a:t>2020/9/14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24FB9C-79E9-49B2-8EB4-304DE4A97426}" type="slidenum">
              <a:rPr kumimoji="1" lang="ja-JP" altLang="en-US" smtClean="0"/>
              <a:t>‹#›</a:t>
            </a:fld>
            <a:endParaRPr kumimoji="1" lang="ja-JP" altLang="en-US"/>
          </a:p>
        </p:txBody>
      </p:sp>
    </p:spTree>
    <p:extLst>
      <p:ext uri="{BB962C8B-B14F-4D97-AF65-F5344CB8AC3E}">
        <p14:creationId xmlns:p14="http://schemas.microsoft.com/office/powerpoint/2010/main" val="27558200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3999" y="1117447"/>
            <a:ext cx="9144000" cy="2387600"/>
          </a:xfrm>
        </p:spPr>
        <p:txBody>
          <a:bodyPr>
            <a:normAutofit/>
          </a:bodyPr>
          <a:lstStyle/>
          <a:p>
            <a:r>
              <a:rPr lang="ja-JP" altLang="ja-JP" sz="4800" dirty="0">
                <a:latin typeface="HGPｺﾞｼｯｸM" panose="020B0600000000000000" pitchFamily="50" charset="-128"/>
                <a:ea typeface="HGPｺﾞｼｯｸM" panose="020B0600000000000000" pitchFamily="50" charset="-128"/>
              </a:rPr>
              <a:t>大阪府工賃向上計画</a:t>
            </a:r>
            <a:br>
              <a:rPr lang="ja-JP" altLang="ja-JP" sz="4800" dirty="0">
                <a:latin typeface="HGPｺﾞｼｯｸM" panose="020B0600000000000000" pitchFamily="50" charset="-128"/>
                <a:ea typeface="HGPｺﾞｼｯｸM" panose="020B0600000000000000" pitchFamily="50" charset="-128"/>
              </a:rPr>
            </a:br>
            <a:r>
              <a:rPr lang="ja-JP" altLang="ja-JP" sz="4800" dirty="0">
                <a:latin typeface="HGPｺﾞｼｯｸM" panose="020B0600000000000000" pitchFamily="50" charset="-128"/>
                <a:ea typeface="HGPｺﾞｼｯｸM" panose="020B0600000000000000" pitchFamily="50" charset="-128"/>
              </a:rPr>
              <a:t>〔</a:t>
            </a:r>
            <a:r>
              <a:rPr lang="en-US" altLang="ja-JP" sz="4800" dirty="0" smtClean="0">
                <a:latin typeface="HGPｺﾞｼｯｸM" panose="020B0600000000000000" pitchFamily="50" charset="-128"/>
                <a:ea typeface="HGPｺﾞｼｯｸM" panose="020B0600000000000000" pitchFamily="50" charset="-128"/>
              </a:rPr>
              <a:t>2021</a:t>
            </a:r>
            <a:r>
              <a:rPr lang="ja-JP" altLang="ja-JP" sz="4800" dirty="0" smtClean="0">
                <a:latin typeface="HGPｺﾞｼｯｸM" panose="020B0600000000000000" pitchFamily="50" charset="-128"/>
                <a:ea typeface="HGPｺﾞｼｯｸM" panose="020B0600000000000000" pitchFamily="50" charset="-128"/>
              </a:rPr>
              <a:t>（</a:t>
            </a:r>
            <a:r>
              <a:rPr lang="en-US" altLang="ja-JP" sz="4800" dirty="0" smtClean="0">
                <a:latin typeface="HGPｺﾞｼｯｸM" panose="020B0600000000000000" pitchFamily="50" charset="-128"/>
                <a:ea typeface="HGPｺﾞｼｯｸM" panose="020B0600000000000000" pitchFamily="50" charset="-128"/>
              </a:rPr>
              <a:t>R3</a:t>
            </a:r>
            <a:r>
              <a:rPr lang="ja-JP" altLang="ja-JP" sz="4800" dirty="0" smtClean="0">
                <a:latin typeface="HGPｺﾞｼｯｸM" panose="020B0600000000000000" pitchFamily="50" charset="-128"/>
                <a:ea typeface="HGPｺﾞｼｯｸM" panose="020B0600000000000000" pitchFamily="50" charset="-128"/>
              </a:rPr>
              <a:t>）</a:t>
            </a:r>
            <a:r>
              <a:rPr lang="ja-JP" altLang="ja-JP" sz="4800" dirty="0">
                <a:latin typeface="HGPｺﾞｼｯｸM" panose="020B0600000000000000" pitchFamily="50" charset="-128"/>
                <a:ea typeface="HGPｺﾞｼｯｸM" panose="020B0600000000000000" pitchFamily="50" charset="-128"/>
              </a:rPr>
              <a:t>～</a:t>
            </a:r>
            <a:r>
              <a:rPr lang="en-US" altLang="ja-JP" sz="4800" dirty="0" smtClean="0">
                <a:latin typeface="HGPｺﾞｼｯｸM" panose="020B0600000000000000" pitchFamily="50" charset="-128"/>
                <a:ea typeface="HGPｺﾞｼｯｸM" panose="020B0600000000000000" pitchFamily="50" charset="-128"/>
              </a:rPr>
              <a:t>2023</a:t>
            </a:r>
            <a:r>
              <a:rPr lang="ja-JP" altLang="ja-JP" sz="4800" dirty="0" smtClean="0">
                <a:latin typeface="HGPｺﾞｼｯｸM" panose="020B0600000000000000" pitchFamily="50" charset="-128"/>
                <a:ea typeface="HGPｺﾞｼｯｸM" panose="020B0600000000000000" pitchFamily="50" charset="-128"/>
              </a:rPr>
              <a:t>〕</a:t>
            </a:r>
            <a:r>
              <a:rPr lang="en-US" altLang="ja-JP" sz="4800" dirty="0" smtClean="0">
                <a:latin typeface="HGPｺﾞｼｯｸM" panose="020B0600000000000000" pitchFamily="50" charset="-128"/>
                <a:ea typeface="HGPｺﾞｼｯｸM" panose="020B0600000000000000" pitchFamily="50" charset="-128"/>
              </a:rPr>
              <a:t/>
            </a:r>
            <a:br>
              <a:rPr lang="en-US" altLang="ja-JP" sz="4800" dirty="0" smtClean="0">
                <a:latin typeface="HGPｺﾞｼｯｸM" panose="020B0600000000000000" pitchFamily="50" charset="-128"/>
                <a:ea typeface="HGPｺﾞｼｯｸM" panose="020B0600000000000000" pitchFamily="50" charset="-128"/>
              </a:rPr>
            </a:br>
            <a:r>
              <a:rPr lang="en-US" altLang="ja-JP" sz="4800" dirty="0" smtClean="0">
                <a:latin typeface="HGPｺﾞｼｯｸM" panose="020B0600000000000000" pitchFamily="50" charset="-128"/>
                <a:ea typeface="HGPｺﾞｼｯｸM" panose="020B0600000000000000" pitchFamily="50" charset="-128"/>
              </a:rPr>
              <a:t>〈</a:t>
            </a:r>
            <a:r>
              <a:rPr lang="ja-JP" altLang="en-US" sz="4800" dirty="0" smtClean="0">
                <a:latin typeface="HGPｺﾞｼｯｸM" panose="020B0600000000000000" pitchFamily="50" charset="-128"/>
                <a:ea typeface="HGPｺﾞｼｯｸM" panose="020B0600000000000000" pitchFamily="50" charset="-128"/>
              </a:rPr>
              <a:t>骨子たたき案その１</a:t>
            </a:r>
            <a:r>
              <a:rPr lang="en-US" altLang="ja-JP" sz="4800" dirty="0" smtClean="0">
                <a:latin typeface="HGPｺﾞｼｯｸM" panose="020B0600000000000000" pitchFamily="50" charset="-128"/>
                <a:ea typeface="HGPｺﾞｼｯｸM" panose="020B0600000000000000" pitchFamily="50" charset="-128"/>
              </a:rPr>
              <a:t>〉</a:t>
            </a:r>
            <a:endParaRPr kumimoji="1" lang="ja-JP" altLang="en-US" dirty="0">
              <a:latin typeface="HGPｺﾞｼｯｸM" panose="020B0600000000000000" pitchFamily="50" charset="-128"/>
              <a:ea typeface="HGPｺﾞｼｯｸM" panose="020B0600000000000000" pitchFamily="50" charset="-128"/>
            </a:endParaRPr>
          </a:p>
        </p:txBody>
      </p:sp>
      <p:sp>
        <p:nvSpPr>
          <p:cNvPr id="3" name="サブタイトル 2"/>
          <p:cNvSpPr>
            <a:spLocks noGrp="1"/>
          </p:cNvSpPr>
          <p:nvPr>
            <p:ph type="subTitle" idx="1"/>
          </p:nvPr>
        </p:nvSpPr>
        <p:spPr>
          <a:xfrm>
            <a:off x="3181081" y="5406501"/>
            <a:ext cx="5829837" cy="953912"/>
          </a:xfrm>
        </p:spPr>
        <p:txBody>
          <a:bodyPr>
            <a:normAutofit/>
          </a:bodyPr>
          <a:lstStyle/>
          <a:p>
            <a:r>
              <a:rPr lang="ja-JP" altLang="en-US" dirty="0">
                <a:latin typeface="HGPｺﾞｼｯｸM" panose="020B0600000000000000" pitchFamily="50" charset="-128"/>
                <a:ea typeface="HGPｺﾞｼｯｸM" panose="020B0600000000000000" pitchFamily="50" charset="-128"/>
              </a:rPr>
              <a:t>令和</a:t>
            </a:r>
            <a:r>
              <a:rPr lang="en-US" altLang="ja-JP" dirty="0" smtClean="0">
                <a:latin typeface="HGPｺﾞｼｯｸM" panose="020B0600000000000000" pitchFamily="50" charset="-128"/>
                <a:ea typeface="HGPｺﾞｼｯｸM" panose="020B0600000000000000" pitchFamily="50" charset="-128"/>
              </a:rPr>
              <a:t>2</a:t>
            </a:r>
            <a:r>
              <a:rPr lang="ja-JP" altLang="en-US" dirty="0" smtClean="0">
                <a:latin typeface="HGPｺﾞｼｯｸM" panose="020B0600000000000000" pitchFamily="50" charset="-128"/>
                <a:ea typeface="HGPｺﾞｼｯｸM" panose="020B0600000000000000" pitchFamily="50" charset="-128"/>
              </a:rPr>
              <a:t>年</a:t>
            </a:r>
            <a:r>
              <a:rPr lang="en-US" altLang="ja-JP" dirty="0" smtClean="0">
                <a:latin typeface="HGPｺﾞｼｯｸM" panose="020B0600000000000000" pitchFamily="50" charset="-128"/>
                <a:ea typeface="HGPｺﾞｼｯｸM" panose="020B0600000000000000" pitchFamily="50" charset="-128"/>
              </a:rPr>
              <a:t>9</a:t>
            </a:r>
            <a:r>
              <a:rPr lang="ja-JP" altLang="en-US" dirty="0" smtClean="0">
                <a:latin typeface="HGPｺﾞｼｯｸM" panose="020B0600000000000000" pitchFamily="50" charset="-128"/>
                <a:ea typeface="HGPｺﾞｼｯｸM" panose="020B0600000000000000" pitchFamily="50" charset="-128"/>
              </a:rPr>
              <a:t>月</a:t>
            </a:r>
            <a:endParaRPr lang="en-US" altLang="ja-JP" dirty="0">
              <a:latin typeface="HGPｺﾞｼｯｸM" panose="020B0600000000000000" pitchFamily="50" charset="-128"/>
              <a:ea typeface="HGPｺﾞｼｯｸM" panose="020B0600000000000000" pitchFamily="50" charset="-128"/>
            </a:endParaRPr>
          </a:p>
          <a:p>
            <a:r>
              <a:rPr lang="ja-JP" altLang="en-US" dirty="0" smtClean="0">
                <a:solidFill>
                  <a:schemeClr val="tx1"/>
                </a:solidFill>
                <a:latin typeface="HGPｺﾞｼｯｸM" panose="020B0600000000000000" pitchFamily="50" charset="-128"/>
                <a:ea typeface="HGPｺﾞｼｯｸM" panose="020B0600000000000000" pitchFamily="50" charset="-128"/>
              </a:rPr>
              <a:t>大阪府</a:t>
            </a:r>
            <a:endParaRPr lang="en-US" altLang="ja-JP" dirty="0">
              <a:latin typeface="HGPｺﾞｼｯｸM" panose="020B0600000000000000" pitchFamily="50" charset="-128"/>
              <a:ea typeface="HGPｺﾞｼｯｸM" panose="020B0600000000000000" pitchFamily="50" charset="-128"/>
            </a:endParaRPr>
          </a:p>
        </p:txBody>
      </p: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44910" y="2113452"/>
            <a:ext cx="1989407" cy="1989407"/>
          </a:xfrm>
          <a:prstGeom prst="rect">
            <a:avLst/>
          </a:prstGeom>
        </p:spPr>
      </p:pic>
      <p:grpSp>
        <p:nvGrpSpPr>
          <p:cNvPr id="5" name="グループ化 4"/>
          <p:cNvGrpSpPr/>
          <p:nvPr/>
        </p:nvGrpSpPr>
        <p:grpSpPr>
          <a:xfrm rot="21077759">
            <a:off x="335282" y="3790193"/>
            <a:ext cx="3130392" cy="2600633"/>
            <a:chOff x="4907277" y="1815921"/>
            <a:chExt cx="3130392" cy="2600633"/>
          </a:xfrm>
        </p:grpSpPr>
        <p:pic>
          <p:nvPicPr>
            <p:cNvPr id="6" name="図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1409518">
              <a:off x="4907277" y="1815921"/>
              <a:ext cx="3130392" cy="2600633"/>
            </a:xfrm>
            <a:prstGeom prst="rect">
              <a:avLst/>
            </a:prstGeom>
          </p:spPr>
        </p:pic>
        <p:sp>
          <p:nvSpPr>
            <p:cNvPr id="7" name="テキスト ボックス 6"/>
            <p:cNvSpPr txBox="1"/>
            <p:nvPr/>
          </p:nvSpPr>
          <p:spPr>
            <a:xfrm>
              <a:off x="6925793" y="2158550"/>
              <a:ext cx="492443" cy="1153129"/>
            </a:xfrm>
            <a:prstGeom prst="rect">
              <a:avLst/>
            </a:prstGeom>
            <a:noFill/>
          </p:spPr>
          <p:txBody>
            <a:bodyPr vert="eaVert" wrap="square" rtlCol="0">
              <a:spAutoFit/>
            </a:bodyPr>
            <a:lstStyle/>
            <a:p>
              <a:r>
                <a:rPr kumimoji="1" lang="ja-JP" altLang="en-US" sz="2000" dirty="0" smtClean="0">
                  <a:latin typeface="HGS創英角ﾎﾟｯﾌﾟ体" panose="040B0A00000000000000" pitchFamily="50" charset="-128"/>
                  <a:ea typeface="HGS創英角ﾎﾟｯﾌﾟ体" panose="040B0A00000000000000" pitchFamily="50" charset="-128"/>
                </a:rPr>
                <a:t>工賃向上</a:t>
              </a:r>
              <a:endParaRPr kumimoji="1" lang="ja-JP" altLang="en-US" sz="2000" dirty="0">
                <a:latin typeface="HGS創英角ﾎﾟｯﾌﾟ体" panose="040B0A00000000000000" pitchFamily="50" charset="-128"/>
                <a:ea typeface="HGS創英角ﾎﾟｯﾌﾟ体" panose="040B0A00000000000000" pitchFamily="50" charset="-128"/>
              </a:endParaRPr>
            </a:p>
          </p:txBody>
        </p:sp>
      </p:grpSp>
      <p:sp>
        <p:nvSpPr>
          <p:cNvPr id="8" name="テキスト ボックス 7"/>
          <p:cNvSpPr txBox="1"/>
          <p:nvPr/>
        </p:nvSpPr>
        <p:spPr>
          <a:xfrm>
            <a:off x="9723549" y="708337"/>
            <a:ext cx="1432131" cy="369332"/>
          </a:xfrm>
          <a:prstGeom prst="rect">
            <a:avLst/>
          </a:prstGeom>
          <a:noFill/>
        </p:spPr>
        <p:txBody>
          <a:bodyPr wrap="square" rtlCol="0">
            <a:spAutoFit/>
          </a:bodyPr>
          <a:lstStyle/>
          <a:p>
            <a:r>
              <a:rPr kumimoji="1" lang="ja-JP" altLang="en-US" dirty="0" smtClean="0"/>
              <a:t>資料　３</a:t>
            </a:r>
            <a:endParaRPr kumimoji="1" lang="ja-JP" altLang="en-US" dirty="0"/>
          </a:p>
        </p:txBody>
      </p:sp>
    </p:spTree>
    <p:extLst>
      <p:ext uri="{BB962C8B-B14F-4D97-AF65-F5344CB8AC3E}">
        <p14:creationId xmlns:p14="http://schemas.microsoft.com/office/powerpoint/2010/main" val="893285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816026" y="731600"/>
            <a:ext cx="6548906" cy="6126400"/>
          </a:xfrm>
          <a:prstGeom prst="rect">
            <a:avLst/>
          </a:prstGeom>
        </p:spPr>
        <p:txBody>
          <a:bodyPr vert="horz" wrap="square"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50000"/>
              </a:lnSpc>
              <a:spcBef>
                <a:spcPts val="0"/>
              </a:spcBef>
              <a:buNone/>
            </a:pPr>
            <a:r>
              <a:rPr lang="en-US" altLang="ja-JP" sz="1200" dirty="0" smtClean="0">
                <a:latin typeface="HGPｺﾞｼｯｸM" panose="020B0600000000000000" pitchFamily="50" charset="-128"/>
                <a:ea typeface="HGPｺﾞｼｯｸM" panose="020B0600000000000000" pitchFamily="50" charset="-128"/>
              </a:rPr>
              <a:t>Ⅰ</a:t>
            </a:r>
            <a:r>
              <a:rPr lang="ja-JP" altLang="en-US" sz="1200" dirty="0" smtClean="0">
                <a:latin typeface="HGPｺﾞｼｯｸM" panose="020B0600000000000000" pitchFamily="50" charset="-128"/>
                <a:ea typeface="HGPｺﾞｼｯｸM" panose="020B0600000000000000" pitchFamily="50" charset="-128"/>
              </a:rPr>
              <a:t>　はじめに　	</a:t>
            </a:r>
            <a:endParaRPr lang="en-US" altLang="ja-JP" sz="1200" dirty="0" smtClean="0">
              <a:latin typeface="HGPｺﾞｼｯｸM" panose="020B0600000000000000" pitchFamily="50" charset="-128"/>
              <a:ea typeface="HGPｺﾞｼｯｸM" panose="020B0600000000000000" pitchFamily="50" charset="-128"/>
            </a:endParaRPr>
          </a:p>
          <a:p>
            <a:pPr marL="0" indent="0">
              <a:lnSpc>
                <a:spcPct val="150000"/>
              </a:lnSpc>
              <a:spcBef>
                <a:spcPts val="0"/>
              </a:spcBef>
              <a:buNone/>
            </a:pPr>
            <a:r>
              <a:rPr lang="ja-JP" altLang="en-US" sz="1200" dirty="0" smtClean="0">
                <a:latin typeface="HGPｺﾞｼｯｸM" panose="020B0600000000000000" pitchFamily="50" charset="-128"/>
                <a:ea typeface="HGPｺﾞｼｯｸM" panose="020B0600000000000000" pitchFamily="50" charset="-128"/>
              </a:rPr>
              <a:t>１．計画策定の趣旨　	</a:t>
            </a:r>
            <a:endParaRPr lang="en-US" altLang="ja-JP" sz="1200" dirty="0" smtClean="0">
              <a:latin typeface="HGPｺﾞｼｯｸM" panose="020B0600000000000000" pitchFamily="50" charset="-128"/>
              <a:ea typeface="HGPｺﾞｼｯｸM" panose="020B0600000000000000" pitchFamily="50" charset="-128"/>
            </a:endParaRPr>
          </a:p>
          <a:p>
            <a:pPr marL="0" indent="0">
              <a:lnSpc>
                <a:spcPct val="150000"/>
              </a:lnSpc>
              <a:spcBef>
                <a:spcPts val="0"/>
              </a:spcBef>
              <a:buNone/>
            </a:pPr>
            <a:r>
              <a:rPr lang="ja-JP" altLang="en-US" sz="1200" dirty="0" smtClean="0">
                <a:latin typeface="HGPｺﾞｼｯｸM" panose="020B0600000000000000" pitchFamily="50" charset="-128"/>
                <a:ea typeface="HGPｺﾞｼｯｸM" panose="020B0600000000000000" pitchFamily="50" charset="-128"/>
              </a:rPr>
              <a:t>２．計画の位置づけ　	</a:t>
            </a:r>
            <a:endParaRPr lang="en-US" altLang="ja-JP" sz="1200" dirty="0" smtClean="0">
              <a:latin typeface="HGPｺﾞｼｯｸM" panose="020B0600000000000000" pitchFamily="50" charset="-128"/>
              <a:ea typeface="HGPｺﾞｼｯｸM" panose="020B0600000000000000" pitchFamily="50" charset="-128"/>
            </a:endParaRPr>
          </a:p>
          <a:p>
            <a:pPr marL="0" indent="0">
              <a:lnSpc>
                <a:spcPct val="150000"/>
              </a:lnSpc>
              <a:spcBef>
                <a:spcPts val="0"/>
              </a:spcBef>
              <a:buNone/>
            </a:pPr>
            <a:r>
              <a:rPr lang="ja-JP" altLang="en-US" sz="1200" dirty="0" smtClean="0">
                <a:latin typeface="HGPｺﾞｼｯｸM" panose="020B0600000000000000" pitchFamily="50" charset="-128"/>
                <a:ea typeface="HGPｺﾞｼｯｸM" panose="020B0600000000000000" pitchFamily="50" charset="-128"/>
              </a:rPr>
              <a:t>３．計画期間　	</a:t>
            </a:r>
            <a:endParaRPr lang="en-US" altLang="ja-JP" sz="1200" dirty="0" smtClean="0">
              <a:latin typeface="HGPｺﾞｼｯｸM" panose="020B0600000000000000" pitchFamily="50" charset="-128"/>
              <a:ea typeface="HGPｺﾞｼｯｸM" panose="020B0600000000000000" pitchFamily="50" charset="-128"/>
            </a:endParaRPr>
          </a:p>
          <a:p>
            <a:pPr marL="0" indent="0">
              <a:lnSpc>
                <a:spcPct val="150000"/>
              </a:lnSpc>
              <a:spcBef>
                <a:spcPts val="0"/>
              </a:spcBef>
              <a:buNone/>
            </a:pPr>
            <a:r>
              <a:rPr lang="ja-JP" altLang="en-US" sz="1200" dirty="0" smtClean="0">
                <a:latin typeface="HGPｺﾞｼｯｸM" panose="020B0600000000000000" pitchFamily="50" charset="-128"/>
                <a:ea typeface="HGPｺﾞｼｯｸM" panose="020B0600000000000000" pitchFamily="50" charset="-128"/>
              </a:rPr>
              <a:t>４．計画の対象事業所　	</a:t>
            </a:r>
            <a:endParaRPr lang="en-US" altLang="ja-JP" sz="1200" dirty="0" smtClean="0">
              <a:latin typeface="HGPｺﾞｼｯｸM" panose="020B0600000000000000" pitchFamily="50" charset="-128"/>
              <a:ea typeface="HGPｺﾞｼｯｸM" panose="020B0600000000000000" pitchFamily="50" charset="-128"/>
            </a:endParaRPr>
          </a:p>
          <a:p>
            <a:pPr marL="0" indent="0">
              <a:lnSpc>
                <a:spcPct val="150000"/>
              </a:lnSpc>
              <a:spcBef>
                <a:spcPts val="0"/>
              </a:spcBef>
              <a:buNone/>
            </a:pPr>
            <a:endParaRPr lang="en-US" altLang="ja-JP" sz="1200" dirty="0" smtClean="0">
              <a:latin typeface="HGPｺﾞｼｯｸM" panose="020B0600000000000000" pitchFamily="50" charset="-128"/>
              <a:ea typeface="HGPｺﾞｼｯｸM" panose="020B0600000000000000" pitchFamily="50" charset="-128"/>
            </a:endParaRPr>
          </a:p>
          <a:p>
            <a:pPr marL="0" indent="0">
              <a:lnSpc>
                <a:spcPct val="150000"/>
              </a:lnSpc>
              <a:spcBef>
                <a:spcPts val="0"/>
              </a:spcBef>
              <a:buNone/>
            </a:pPr>
            <a:r>
              <a:rPr lang="en-US" altLang="ja-JP" sz="1200" dirty="0" smtClean="0">
                <a:latin typeface="HGPｺﾞｼｯｸM" panose="020B0600000000000000" pitchFamily="50" charset="-128"/>
                <a:ea typeface="HGPｺﾞｼｯｸM" panose="020B0600000000000000" pitchFamily="50" charset="-128"/>
              </a:rPr>
              <a:t>Ⅱ</a:t>
            </a:r>
            <a:r>
              <a:rPr lang="ja-JP" altLang="en-US" sz="1200" dirty="0" smtClean="0">
                <a:latin typeface="HGPｺﾞｼｯｸM" panose="020B0600000000000000" pitchFamily="50" charset="-128"/>
                <a:ea typeface="HGPｺﾞｼｯｸM" panose="020B0600000000000000" pitchFamily="50" charset="-128"/>
              </a:rPr>
              <a:t>　大阪府内の福祉事業所における工賃の現状</a:t>
            </a:r>
            <a:endParaRPr lang="en-US" altLang="ja-JP" sz="1200" dirty="0" smtClean="0">
              <a:latin typeface="HGPｺﾞｼｯｸM" panose="020B0600000000000000" pitchFamily="50" charset="-128"/>
              <a:ea typeface="HGPｺﾞｼｯｸM" panose="020B0600000000000000" pitchFamily="50" charset="-128"/>
            </a:endParaRPr>
          </a:p>
          <a:p>
            <a:pPr marL="0" indent="0">
              <a:lnSpc>
                <a:spcPct val="150000"/>
              </a:lnSpc>
              <a:spcBef>
                <a:spcPts val="0"/>
              </a:spcBef>
              <a:buNone/>
            </a:pPr>
            <a:r>
              <a:rPr lang="ja-JP" altLang="en-US" sz="1200" dirty="0" smtClean="0">
                <a:latin typeface="HGPｺﾞｼｯｸM" panose="020B0600000000000000" pitchFamily="50" charset="-128"/>
                <a:ea typeface="HGPｺﾞｼｯｸM" panose="020B0600000000000000" pitchFamily="50" charset="-128"/>
              </a:rPr>
              <a:t>１．大阪府内福祉事業所の概要</a:t>
            </a:r>
            <a:endParaRPr lang="en-US" altLang="ja-JP" sz="1200" dirty="0" smtClean="0">
              <a:latin typeface="HGPｺﾞｼｯｸM" panose="020B0600000000000000" pitchFamily="50" charset="-128"/>
              <a:ea typeface="HGPｺﾞｼｯｸM" panose="020B0600000000000000" pitchFamily="50" charset="-128"/>
            </a:endParaRPr>
          </a:p>
          <a:p>
            <a:pPr marL="0" indent="0">
              <a:lnSpc>
                <a:spcPct val="150000"/>
              </a:lnSpc>
              <a:spcBef>
                <a:spcPts val="0"/>
              </a:spcBef>
              <a:buNone/>
            </a:pPr>
            <a:r>
              <a:rPr lang="ja-JP" altLang="en-US" sz="1200" dirty="0" smtClean="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1</a:t>
            </a:r>
            <a:r>
              <a:rPr lang="ja-JP" altLang="en-US" sz="1200" dirty="0" smtClean="0">
                <a:latin typeface="HGPｺﾞｼｯｸM" panose="020B0600000000000000" pitchFamily="50" charset="-128"/>
                <a:ea typeface="HGPｺﾞｼｯｸM" panose="020B0600000000000000" pitchFamily="50" charset="-128"/>
              </a:rPr>
              <a:t>）事業所の概要</a:t>
            </a:r>
            <a:endParaRPr lang="en-US" altLang="ja-JP" sz="1200" dirty="0" smtClean="0">
              <a:latin typeface="HGPｺﾞｼｯｸM" panose="020B0600000000000000" pitchFamily="50" charset="-128"/>
              <a:ea typeface="HGPｺﾞｼｯｸM" panose="020B0600000000000000" pitchFamily="50" charset="-128"/>
            </a:endParaRPr>
          </a:p>
          <a:p>
            <a:pPr marL="0" indent="0">
              <a:lnSpc>
                <a:spcPct val="150000"/>
              </a:lnSpc>
              <a:spcBef>
                <a:spcPts val="0"/>
              </a:spcBef>
              <a:buNone/>
            </a:pPr>
            <a:r>
              <a:rPr lang="ja-JP" altLang="en-US" sz="1200" dirty="0" smtClean="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2</a:t>
            </a:r>
            <a:r>
              <a:rPr lang="ja-JP" altLang="en-US" sz="1200" dirty="0" smtClean="0">
                <a:latin typeface="HGPｺﾞｼｯｸM" panose="020B0600000000000000" pitchFamily="50" charset="-128"/>
                <a:ea typeface="HGPｺﾞｼｯｸM" panose="020B0600000000000000" pitchFamily="50" charset="-128"/>
              </a:rPr>
              <a:t>）工賃の現状</a:t>
            </a:r>
            <a:endParaRPr lang="en-US" altLang="ja-JP" sz="1200" dirty="0" smtClean="0">
              <a:latin typeface="HGPｺﾞｼｯｸM" panose="020B0600000000000000" pitchFamily="50" charset="-128"/>
              <a:ea typeface="HGPｺﾞｼｯｸM" panose="020B0600000000000000" pitchFamily="50" charset="-128"/>
            </a:endParaRPr>
          </a:p>
          <a:p>
            <a:pPr marL="0" indent="0">
              <a:lnSpc>
                <a:spcPct val="150000"/>
              </a:lnSpc>
              <a:spcBef>
                <a:spcPts val="0"/>
              </a:spcBef>
              <a:buNone/>
            </a:pPr>
            <a:endParaRPr lang="en-US" altLang="ja-JP" sz="1200" dirty="0" smtClean="0">
              <a:latin typeface="HGPｺﾞｼｯｸM" panose="020B0600000000000000" pitchFamily="50" charset="-128"/>
              <a:ea typeface="HGPｺﾞｼｯｸM" panose="020B0600000000000000" pitchFamily="50" charset="-128"/>
            </a:endParaRPr>
          </a:p>
          <a:p>
            <a:pPr marL="0" indent="0">
              <a:lnSpc>
                <a:spcPct val="150000"/>
              </a:lnSpc>
              <a:spcBef>
                <a:spcPts val="0"/>
              </a:spcBef>
              <a:buNone/>
            </a:pPr>
            <a:r>
              <a:rPr lang="en-US" altLang="ja-JP" sz="1200" dirty="0" smtClean="0">
                <a:latin typeface="HGPｺﾞｼｯｸM" panose="020B0600000000000000" pitchFamily="50" charset="-128"/>
                <a:ea typeface="HGPｺﾞｼｯｸM" panose="020B0600000000000000" pitchFamily="50" charset="-128"/>
              </a:rPr>
              <a:t>Ⅲ</a:t>
            </a:r>
            <a:r>
              <a:rPr lang="ja-JP" altLang="en-US" sz="1200" dirty="0" smtClean="0">
                <a:latin typeface="HGPｺﾞｼｯｸM" panose="020B0600000000000000" pitchFamily="50" charset="-128"/>
                <a:ea typeface="HGPｺﾞｼｯｸM" panose="020B0600000000000000" pitchFamily="50" charset="-128"/>
              </a:rPr>
              <a:t>　「大阪府工賃向上計画</a:t>
            </a:r>
            <a:r>
              <a:rPr lang="en-US" altLang="ja-JP" sz="1200" dirty="0" smtClean="0">
                <a:latin typeface="HGPｺﾞｼｯｸM" panose="020B0600000000000000" pitchFamily="50" charset="-128"/>
                <a:ea typeface="HGPｺﾞｼｯｸM" panose="020B0600000000000000" pitchFamily="50" charset="-128"/>
              </a:rPr>
              <a:t>2018</a:t>
            </a:r>
            <a:r>
              <a:rPr lang="ja-JP" altLang="en-US" sz="1200" dirty="0" smtClean="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H30</a:t>
            </a:r>
            <a:r>
              <a:rPr lang="ja-JP" altLang="en-US" sz="1200" dirty="0" smtClean="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2020</a:t>
            </a:r>
            <a:r>
              <a:rPr lang="ja-JP" altLang="en-US" sz="1200" dirty="0" smtClean="0">
                <a:latin typeface="HGPｺﾞｼｯｸM" panose="020B0600000000000000" pitchFamily="50" charset="-128"/>
                <a:ea typeface="HGPｺﾞｼｯｸM" panose="020B0600000000000000" pitchFamily="50" charset="-128"/>
              </a:rPr>
              <a:t>」</a:t>
            </a:r>
            <a:endParaRPr lang="en-US" altLang="ja-JP" sz="1200" dirty="0" smtClean="0">
              <a:latin typeface="HGPｺﾞｼｯｸM" panose="020B0600000000000000" pitchFamily="50" charset="-128"/>
              <a:ea typeface="HGPｺﾞｼｯｸM" panose="020B0600000000000000" pitchFamily="50" charset="-128"/>
            </a:endParaRPr>
          </a:p>
          <a:p>
            <a:pPr marL="0" indent="0">
              <a:lnSpc>
                <a:spcPct val="150000"/>
              </a:lnSpc>
              <a:spcBef>
                <a:spcPts val="0"/>
              </a:spcBef>
              <a:buNone/>
            </a:pPr>
            <a:r>
              <a:rPr lang="ja-JP" altLang="en-US" sz="1200" dirty="0" smtClean="0">
                <a:latin typeface="HGPｺﾞｼｯｸM" panose="020B0600000000000000" pitchFamily="50" charset="-128"/>
                <a:ea typeface="HGPｺﾞｼｯｸM" panose="020B0600000000000000" pitchFamily="50" charset="-128"/>
              </a:rPr>
              <a:t>１．計画の基本的考え方</a:t>
            </a:r>
            <a:endParaRPr lang="en-US" altLang="ja-JP" sz="1200" dirty="0" smtClean="0">
              <a:latin typeface="HGPｺﾞｼｯｸM" panose="020B0600000000000000" pitchFamily="50" charset="-128"/>
              <a:ea typeface="HGPｺﾞｼｯｸM" panose="020B0600000000000000" pitchFamily="50" charset="-128"/>
            </a:endParaRPr>
          </a:p>
          <a:p>
            <a:pPr marL="0" indent="0">
              <a:lnSpc>
                <a:spcPct val="150000"/>
              </a:lnSpc>
              <a:spcBef>
                <a:spcPts val="0"/>
              </a:spcBef>
              <a:buNone/>
            </a:pPr>
            <a:r>
              <a:rPr lang="ja-JP" altLang="en-US" sz="1200" dirty="0" smtClean="0">
                <a:latin typeface="HGPｺﾞｼｯｸM" panose="020B0600000000000000" pitchFamily="50" charset="-128"/>
                <a:ea typeface="HGPｺﾞｼｯｸM" panose="020B0600000000000000" pitchFamily="50" charset="-128"/>
              </a:rPr>
              <a:t>２．目標工賃　</a:t>
            </a:r>
            <a:endParaRPr lang="en-US" altLang="ja-JP" sz="1200" dirty="0" smtClean="0">
              <a:latin typeface="HGPｺﾞｼｯｸM" panose="020B0600000000000000" pitchFamily="50" charset="-128"/>
              <a:ea typeface="HGPｺﾞｼｯｸM" panose="020B0600000000000000" pitchFamily="50" charset="-128"/>
            </a:endParaRPr>
          </a:p>
          <a:p>
            <a:pPr marL="0" indent="0">
              <a:lnSpc>
                <a:spcPct val="150000"/>
              </a:lnSpc>
              <a:spcBef>
                <a:spcPts val="0"/>
              </a:spcBef>
              <a:buNone/>
            </a:pPr>
            <a:r>
              <a:rPr lang="ja-JP" altLang="en-US" sz="1200" dirty="0" smtClean="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1</a:t>
            </a:r>
            <a:r>
              <a:rPr lang="ja-JP" altLang="en-US" sz="1200" dirty="0" smtClean="0">
                <a:latin typeface="HGPｺﾞｼｯｸM" panose="020B0600000000000000" pitchFamily="50" charset="-128"/>
                <a:ea typeface="HGPｺﾞｼｯｸM" panose="020B0600000000000000" pitchFamily="50" charset="-128"/>
              </a:rPr>
              <a:t>）大阪府の目標工賃≪第４次</a:t>
            </a:r>
            <a:r>
              <a:rPr lang="ja-JP" altLang="en-US" sz="1200" dirty="0" err="1" smtClean="0">
                <a:latin typeface="HGPｺﾞｼｯｸM" panose="020B0600000000000000" pitchFamily="50" charset="-128"/>
                <a:ea typeface="HGPｺﾞｼｯｸM" panose="020B0600000000000000" pitchFamily="50" charset="-128"/>
              </a:rPr>
              <a:t>大阪府障がい</a:t>
            </a:r>
            <a:r>
              <a:rPr lang="ja-JP" altLang="en-US" sz="1200" dirty="0" smtClean="0">
                <a:latin typeface="HGPｺﾞｼｯｸM" panose="020B0600000000000000" pitchFamily="50" charset="-128"/>
                <a:ea typeface="HGPｺﾞｼｯｸM" panose="020B0600000000000000" pitchFamily="50" charset="-128"/>
              </a:rPr>
              <a:t>者計画（後期計画）における数値目標≫　</a:t>
            </a:r>
            <a:endParaRPr lang="en-US" altLang="ja-JP" sz="1200" dirty="0" smtClean="0">
              <a:latin typeface="HGPｺﾞｼｯｸM" panose="020B0600000000000000" pitchFamily="50" charset="-128"/>
              <a:ea typeface="HGPｺﾞｼｯｸM" panose="020B0600000000000000" pitchFamily="50" charset="-128"/>
            </a:endParaRPr>
          </a:p>
          <a:p>
            <a:pPr marL="0" indent="0">
              <a:lnSpc>
                <a:spcPct val="150000"/>
              </a:lnSpc>
              <a:spcBef>
                <a:spcPts val="0"/>
              </a:spcBef>
              <a:buNone/>
            </a:pPr>
            <a:r>
              <a:rPr lang="ja-JP" altLang="en-US" sz="1200" dirty="0" smtClean="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2</a:t>
            </a:r>
            <a:r>
              <a:rPr lang="ja-JP" altLang="en-US" sz="1200" dirty="0" smtClean="0">
                <a:latin typeface="HGPｺﾞｼｯｸM" panose="020B0600000000000000" pitchFamily="50" charset="-128"/>
                <a:ea typeface="HGPｺﾞｼｯｸM" panose="020B0600000000000000" pitchFamily="50" charset="-128"/>
              </a:rPr>
              <a:t>）目標工賃設定の考え方　</a:t>
            </a:r>
            <a:endParaRPr lang="en-US" altLang="ja-JP" sz="1200" dirty="0" smtClean="0">
              <a:latin typeface="HGPｺﾞｼｯｸM" panose="020B0600000000000000" pitchFamily="50" charset="-128"/>
              <a:ea typeface="HGPｺﾞｼｯｸM" panose="020B0600000000000000" pitchFamily="50" charset="-128"/>
            </a:endParaRPr>
          </a:p>
          <a:p>
            <a:pPr marL="0" indent="0">
              <a:lnSpc>
                <a:spcPct val="150000"/>
              </a:lnSpc>
              <a:spcBef>
                <a:spcPts val="0"/>
              </a:spcBef>
              <a:buNone/>
            </a:pPr>
            <a:r>
              <a:rPr lang="ja-JP" altLang="en-US" sz="1200" dirty="0" smtClean="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3</a:t>
            </a:r>
            <a:r>
              <a:rPr lang="ja-JP" altLang="en-US" sz="1200" dirty="0" smtClean="0">
                <a:latin typeface="HGPｺﾞｼｯｸM" panose="020B0600000000000000" pitchFamily="50" charset="-128"/>
                <a:ea typeface="HGPｺﾞｼｯｸM" panose="020B0600000000000000" pitchFamily="50" charset="-128"/>
              </a:rPr>
              <a:t>）目標工賃の達成状況の把握・公表の方法</a:t>
            </a:r>
            <a:endParaRPr lang="en-US" altLang="ja-JP" sz="1200" dirty="0" smtClean="0">
              <a:latin typeface="HGPｺﾞｼｯｸM" panose="020B0600000000000000" pitchFamily="50" charset="-128"/>
              <a:ea typeface="HGPｺﾞｼｯｸM" panose="020B0600000000000000" pitchFamily="50" charset="-128"/>
            </a:endParaRPr>
          </a:p>
          <a:p>
            <a:pPr marL="0" indent="0">
              <a:lnSpc>
                <a:spcPct val="150000"/>
              </a:lnSpc>
              <a:spcBef>
                <a:spcPts val="0"/>
              </a:spcBef>
              <a:buNone/>
            </a:pPr>
            <a:r>
              <a:rPr lang="ja-JP" altLang="en-US" sz="1200" dirty="0" smtClean="0">
                <a:latin typeface="HGPｺﾞｼｯｸM" panose="020B0600000000000000" pitchFamily="50" charset="-128"/>
                <a:ea typeface="HGPｺﾞｼｯｸM" panose="020B0600000000000000" pitchFamily="50" charset="-128"/>
              </a:rPr>
              <a:t>３．官民一体となった取組に向けたそれぞれの役割</a:t>
            </a:r>
            <a:endParaRPr lang="en-US" altLang="ja-JP" sz="1200" dirty="0" smtClean="0">
              <a:latin typeface="HGPｺﾞｼｯｸM" panose="020B0600000000000000" pitchFamily="50" charset="-128"/>
              <a:ea typeface="HGPｺﾞｼｯｸM" panose="020B0600000000000000" pitchFamily="50" charset="-128"/>
            </a:endParaRPr>
          </a:p>
          <a:p>
            <a:pPr marL="0" indent="0">
              <a:lnSpc>
                <a:spcPct val="150000"/>
              </a:lnSpc>
              <a:spcBef>
                <a:spcPts val="0"/>
              </a:spcBef>
              <a:buNone/>
            </a:pPr>
            <a:r>
              <a:rPr lang="ja-JP" altLang="en-US" sz="1200" dirty="0" smtClean="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1</a:t>
            </a:r>
            <a:r>
              <a:rPr lang="ja-JP" altLang="en-US" sz="1200" dirty="0" smtClean="0">
                <a:latin typeface="HGPｺﾞｼｯｸM" panose="020B0600000000000000" pitchFamily="50" charset="-128"/>
                <a:ea typeface="HGPｺﾞｼｯｸM" panose="020B0600000000000000" pitchFamily="50" charset="-128"/>
              </a:rPr>
              <a:t>）大阪府の役割</a:t>
            </a:r>
            <a:endParaRPr lang="en-US" altLang="ja-JP" sz="1200" dirty="0" smtClean="0">
              <a:latin typeface="HGPｺﾞｼｯｸM" panose="020B0600000000000000" pitchFamily="50" charset="-128"/>
              <a:ea typeface="HGPｺﾞｼｯｸM" panose="020B0600000000000000" pitchFamily="50" charset="-128"/>
            </a:endParaRPr>
          </a:p>
          <a:p>
            <a:pPr marL="0" indent="0">
              <a:lnSpc>
                <a:spcPct val="150000"/>
              </a:lnSpc>
              <a:spcBef>
                <a:spcPts val="0"/>
              </a:spcBef>
              <a:buNone/>
            </a:pPr>
            <a:r>
              <a:rPr lang="ja-JP" altLang="en-US" sz="1200" dirty="0" smtClean="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2</a:t>
            </a:r>
            <a:r>
              <a:rPr lang="ja-JP" altLang="en-US" sz="1200" dirty="0" smtClean="0">
                <a:latin typeface="HGPｺﾞｼｯｸM" panose="020B0600000000000000" pitchFamily="50" charset="-128"/>
                <a:ea typeface="HGPｺﾞｼｯｸM" panose="020B0600000000000000" pitchFamily="50" charset="-128"/>
              </a:rPr>
              <a:t>）就労継続支援Ｂ型事業所等の役割</a:t>
            </a:r>
            <a:endParaRPr lang="en-US" altLang="ja-JP" sz="1200" dirty="0" smtClean="0">
              <a:latin typeface="HGPｺﾞｼｯｸM" panose="020B0600000000000000" pitchFamily="50" charset="-128"/>
              <a:ea typeface="HGPｺﾞｼｯｸM" panose="020B0600000000000000" pitchFamily="50" charset="-128"/>
            </a:endParaRPr>
          </a:p>
          <a:p>
            <a:pPr marL="0" indent="0">
              <a:lnSpc>
                <a:spcPct val="150000"/>
              </a:lnSpc>
              <a:spcBef>
                <a:spcPts val="0"/>
              </a:spcBef>
              <a:buNone/>
            </a:pPr>
            <a:r>
              <a:rPr lang="ja-JP" altLang="en-US" sz="1200" dirty="0" smtClean="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3</a:t>
            </a:r>
            <a:r>
              <a:rPr lang="ja-JP" altLang="en-US" sz="1200" dirty="0" smtClean="0">
                <a:latin typeface="HGPｺﾞｼｯｸM" panose="020B0600000000000000" pitchFamily="50" charset="-128"/>
                <a:ea typeface="HGPｺﾞｼｯｸM" panose="020B0600000000000000" pitchFamily="50" charset="-128"/>
              </a:rPr>
              <a:t>）企業等の役割</a:t>
            </a:r>
            <a:endParaRPr lang="en-US" altLang="ja-JP" sz="1200" dirty="0" smtClean="0">
              <a:latin typeface="HGPｺﾞｼｯｸM" panose="020B0600000000000000" pitchFamily="50" charset="-128"/>
              <a:ea typeface="HGPｺﾞｼｯｸM" panose="020B0600000000000000" pitchFamily="50" charset="-128"/>
            </a:endParaRPr>
          </a:p>
          <a:p>
            <a:pPr marL="0" indent="0">
              <a:lnSpc>
                <a:spcPct val="150000"/>
              </a:lnSpc>
              <a:spcBef>
                <a:spcPts val="0"/>
              </a:spcBef>
              <a:buNone/>
            </a:pPr>
            <a:r>
              <a:rPr lang="ja-JP" altLang="en-US" sz="1200" dirty="0" smtClean="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4</a:t>
            </a:r>
            <a:r>
              <a:rPr lang="ja-JP" altLang="en-US" sz="1200" dirty="0" smtClean="0">
                <a:latin typeface="HGPｺﾞｼｯｸM" panose="020B0600000000000000" pitchFamily="50" charset="-128"/>
                <a:ea typeface="HGPｺﾞｼｯｸM" panose="020B0600000000000000" pitchFamily="50" charset="-128"/>
              </a:rPr>
              <a:t>）市町村の役割</a:t>
            </a:r>
            <a:r>
              <a:rPr lang="en-US" altLang="ja-JP" sz="1200" dirty="0" smtClean="0">
                <a:latin typeface="HGPｺﾞｼｯｸM" panose="020B0600000000000000" pitchFamily="50" charset="-128"/>
                <a:ea typeface="HGPｺﾞｼｯｸM" panose="020B0600000000000000" pitchFamily="50" charset="-128"/>
              </a:rPr>
              <a:t>1</a:t>
            </a:r>
          </a:p>
        </p:txBody>
      </p:sp>
      <p:sp>
        <p:nvSpPr>
          <p:cNvPr id="5" name="正方形/長方形 4"/>
          <p:cNvSpPr/>
          <p:nvPr/>
        </p:nvSpPr>
        <p:spPr>
          <a:xfrm>
            <a:off x="6553565" y="636411"/>
            <a:ext cx="5203063" cy="5989472"/>
          </a:xfrm>
          <a:prstGeom prst="rect">
            <a:avLst/>
          </a:prstGeom>
        </p:spPr>
        <p:txBody>
          <a:bodyPr wrap="square">
            <a:noAutofit/>
          </a:bodyPr>
          <a:lstStyle/>
          <a:p>
            <a:pPr>
              <a:lnSpc>
                <a:spcPct val="150000"/>
              </a:lnSpc>
            </a:pPr>
            <a:r>
              <a:rPr lang="ja-JP" altLang="en-US" sz="1200" dirty="0" smtClean="0">
                <a:latin typeface="HGPｺﾞｼｯｸM" panose="020B0600000000000000" pitchFamily="50" charset="-128"/>
                <a:ea typeface="HGPｺﾞｼｯｸM" panose="020B0600000000000000" pitchFamily="50" charset="-128"/>
              </a:rPr>
              <a:t>４．今後の具体的方策</a:t>
            </a:r>
            <a:endParaRPr lang="en-US" altLang="ja-JP" sz="1200" dirty="0" smtClean="0">
              <a:latin typeface="HGPｺﾞｼｯｸM" panose="020B0600000000000000" pitchFamily="50" charset="-128"/>
              <a:ea typeface="HGPｺﾞｼｯｸM" panose="020B0600000000000000" pitchFamily="50" charset="-128"/>
            </a:endParaRPr>
          </a:p>
          <a:p>
            <a:pPr>
              <a:lnSpc>
                <a:spcPct val="150000"/>
              </a:lnSpc>
            </a:pPr>
            <a:r>
              <a:rPr lang="ja-JP" altLang="en-US" sz="1200" dirty="0" smtClean="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1</a:t>
            </a:r>
            <a:r>
              <a:rPr lang="ja-JP" altLang="en-US" sz="1200" dirty="0" smtClean="0">
                <a:latin typeface="HGPｺﾞｼｯｸM" panose="020B0600000000000000" pitchFamily="50" charset="-128"/>
                <a:ea typeface="HGPｺﾞｼｯｸM" panose="020B0600000000000000" pitchFamily="50" charset="-128"/>
              </a:rPr>
              <a:t>）各事業所の工賃引上げ計画シート策定支援</a:t>
            </a:r>
            <a:endParaRPr lang="en-US" altLang="ja-JP" sz="1200" dirty="0" smtClean="0">
              <a:latin typeface="HGPｺﾞｼｯｸM" panose="020B0600000000000000" pitchFamily="50" charset="-128"/>
              <a:ea typeface="HGPｺﾞｼｯｸM" panose="020B0600000000000000" pitchFamily="50" charset="-128"/>
            </a:endParaRPr>
          </a:p>
          <a:p>
            <a:pPr>
              <a:lnSpc>
                <a:spcPct val="150000"/>
              </a:lnSpc>
            </a:pPr>
            <a:r>
              <a:rPr lang="ja-JP" altLang="en-US" sz="1200" dirty="0" smtClean="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2</a:t>
            </a:r>
            <a:r>
              <a:rPr lang="ja-JP" altLang="en-US" sz="1200" dirty="0" smtClean="0">
                <a:latin typeface="HGPｺﾞｼｯｸM" panose="020B0600000000000000" pitchFamily="50" charset="-128"/>
                <a:ea typeface="HGPｺﾞｼｯｸM" panose="020B0600000000000000" pitchFamily="50" charset="-128"/>
              </a:rPr>
              <a:t>）共同受注窓口による受発注促進並びに企業等との協働による製品開発及び販路開拓</a:t>
            </a:r>
            <a:endParaRPr lang="en-US" altLang="ja-JP" sz="1200" dirty="0" smtClean="0">
              <a:latin typeface="HGPｺﾞｼｯｸM" panose="020B0600000000000000" pitchFamily="50" charset="-128"/>
              <a:ea typeface="HGPｺﾞｼｯｸM" panose="020B0600000000000000" pitchFamily="50" charset="-128"/>
            </a:endParaRPr>
          </a:p>
          <a:p>
            <a:pPr>
              <a:lnSpc>
                <a:spcPct val="150000"/>
              </a:lnSpc>
            </a:pPr>
            <a:r>
              <a:rPr lang="ja-JP" altLang="en-US" sz="1200" dirty="0" smtClean="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3</a:t>
            </a:r>
            <a:r>
              <a:rPr lang="ja-JP" altLang="en-US" sz="1200" dirty="0" smtClean="0">
                <a:latin typeface="HGPｺﾞｼｯｸM" panose="020B0600000000000000" pitchFamily="50" charset="-128"/>
                <a:ea typeface="HGPｺﾞｼｯｸM" panose="020B0600000000000000" pitchFamily="50" charset="-128"/>
              </a:rPr>
              <a:t>）優先調達制度の積極的活用</a:t>
            </a:r>
            <a:endParaRPr lang="en-US" altLang="ja-JP" sz="1200" dirty="0" smtClean="0">
              <a:latin typeface="HGPｺﾞｼｯｸM" panose="020B0600000000000000" pitchFamily="50" charset="-128"/>
              <a:ea typeface="HGPｺﾞｼｯｸM" panose="020B0600000000000000" pitchFamily="50" charset="-128"/>
            </a:endParaRPr>
          </a:p>
          <a:p>
            <a:pPr>
              <a:lnSpc>
                <a:spcPct val="150000"/>
              </a:lnSpc>
            </a:pPr>
            <a:r>
              <a:rPr lang="ja-JP" altLang="en-US" sz="1200" dirty="0" smtClean="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4</a:t>
            </a:r>
            <a:r>
              <a:rPr lang="ja-JP" altLang="en-US" sz="1200" dirty="0" smtClean="0">
                <a:latin typeface="HGPｺﾞｼｯｸM" panose="020B0600000000000000" pitchFamily="50" charset="-128"/>
                <a:ea typeface="HGPｺﾞｼｯｸM" panose="020B0600000000000000" pitchFamily="50" charset="-128"/>
              </a:rPr>
              <a:t>）就労支援の場の提供</a:t>
            </a:r>
            <a:endParaRPr lang="en-US" altLang="ja-JP" sz="1200" dirty="0" smtClean="0">
              <a:latin typeface="HGPｺﾞｼｯｸM" panose="020B0600000000000000" pitchFamily="50" charset="-128"/>
              <a:ea typeface="HGPｺﾞｼｯｸM" panose="020B0600000000000000" pitchFamily="50" charset="-128"/>
            </a:endParaRPr>
          </a:p>
          <a:p>
            <a:pPr>
              <a:lnSpc>
                <a:spcPct val="150000"/>
              </a:lnSpc>
            </a:pPr>
            <a:r>
              <a:rPr lang="ja-JP" altLang="en-US" sz="1200" dirty="0" smtClean="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5</a:t>
            </a:r>
            <a:r>
              <a:rPr lang="ja-JP" altLang="en-US" sz="1200" dirty="0" smtClean="0">
                <a:latin typeface="HGPｺﾞｼｯｸM" panose="020B0600000000000000" pitchFamily="50" charset="-128"/>
                <a:ea typeface="HGPｺﾞｼｯｸM" panose="020B0600000000000000" pitchFamily="50" charset="-128"/>
              </a:rPr>
              <a:t>）農と福祉の連携の促進</a:t>
            </a:r>
            <a:endParaRPr lang="en-US" altLang="ja-JP" sz="1200" dirty="0" smtClean="0">
              <a:latin typeface="HGPｺﾞｼｯｸM" panose="020B0600000000000000" pitchFamily="50" charset="-128"/>
              <a:ea typeface="HGPｺﾞｼｯｸM" panose="020B0600000000000000" pitchFamily="50" charset="-128"/>
            </a:endParaRPr>
          </a:p>
          <a:p>
            <a:pPr>
              <a:lnSpc>
                <a:spcPct val="150000"/>
              </a:lnSpc>
            </a:pPr>
            <a:r>
              <a:rPr lang="ja-JP" altLang="en-US" sz="1200" dirty="0" smtClean="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6</a:t>
            </a:r>
            <a:r>
              <a:rPr lang="ja-JP" altLang="en-US" sz="1200" dirty="0" smtClean="0">
                <a:latin typeface="HGPｺﾞｼｯｸM" panose="020B0600000000000000" pitchFamily="50" charset="-128"/>
                <a:ea typeface="HGPｺﾞｼｯｸM" panose="020B0600000000000000" pitchFamily="50" charset="-128"/>
              </a:rPr>
              <a:t>）新たな職域の開拓</a:t>
            </a:r>
            <a:endParaRPr lang="en-US" altLang="ja-JP" sz="1200" dirty="0" smtClean="0">
              <a:latin typeface="HGPｺﾞｼｯｸM" panose="020B0600000000000000" pitchFamily="50" charset="-128"/>
              <a:ea typeface="HGPｺﾞｼｯｸM" panose="020B0600000000000000" pitchFamily="50" charset="-128"/>
            </a:endParaRPr>
          </a:p>
          <a:p>
            <a:pPr>
              <a:lnSpc>
                <a:spcPct val="150000"/>
              </a:lnSpc>
            </a:pPr>
            <a:r>
              <a:rPr lang="ja-JP" altLang="en-US" sz="1200" dirty="0" smtClean="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7</a:t>
            </a:r>
            <a:r>
              <a:rPr lang="ja-JP" altLang="en-US" sz="1200" dirty="0" smtClean="0">
                <a:latin typeface="HGPｺﾞｼｯｸM" panose="020B0600000000000000" pitchFamily="50" charset="-128"/>
                <a:ea typeface="HGPｺﾞｼｯｸM" panose="020B0600000000000000" pitchFamily="50" charset="-128"/>
              </a:rPr>
              <a:t>）府民・企業等に対する情報発信機能の強化</a:t>
            </a:r>
            <a:endParaRPr lang="en-US" altLang="ja-JP" sz="1200" dirty="0" smtClean="0">
              <a:latin typeface="HGPｺﾞｼｯｸM" panose="020B0600000000000000" pitchFamily="50" charset="-128"/>
              <a:ea typeface="HGPｺﾞｼｯｸM" panose="020B0600000000000000" pitchFamily="50" charset="-128"/>
            </a:endParaRPr>
          </a:p>
          <a:p>
            <a:pPr>
              <a:lnSpc>
                <a:spcPct val="150000"/>
              </a:lnSpc>
            </a:pPr>
            <a:endParaRPr lang="en-US" altLang="ja-JP" sz="1200" dirty="0" smtClean="0">
              <a:latin typeface="HGPｺﾞｼｯｸM" panose="020B0600000000000000" pitchFamily="50" charset="-128"/>
              <a:ea typeface="HGPｺﾞｼｯｸM" panose="020B0600000000000000" pitchFamily="50" charset="-128"/>
            </a:endParaRPr>
          </a:p>
          <a:p>
            <a:pPr>
              <a:lnSpc>
                <a:spcPct val="150000"/>
              </a:lnSpc>
            </a:pPr>
            <a:r>
              <a:rPr lang="en-US" altLang="ja-JP" sz="1200" dirty="0" smtClean="0">
                <a:latin typeface="HGPｺﾞｼｯｸM" panose="020B0600000000000000" pitchFamily="50" charset="-128"/>
                <a:ea typeface="HGPｺﾞｼｯｸM" panose="020B0600000000000000" pitchFamily="50" charset="-128"/>
              </a:rPr>
              <a:t>Ⅳ</a:t>
            </a:r>
            <a:r>
              <a:rPr lang="ja-JP" altLang="en-US" sz="1200" dirty="0" smtClean="0">
                <a:latin typeface="HGPｺﾞｼｯｸM" panose="020B0600000000000000" pitchFamily="50" charset="-128"/>
                <a:ea typeface="HGPｺﾞｼｯｸM" panose="020B0600000000000000" pitchFamily="50" charset="-128"/>
              </a:rPr>
              <a:t>　参考：工賃向上計画支援事業（Ｈ２７～Ｈ２９）の概要と評価</a:t>
            </a:r>
            <a:endParaRPr lang="en-US" altLang="ja-JP" sz="1200" dirty="0" smtClean="0">
              <a:latin typeface="HGPｺﾞｼｯｸM" panose="020B0600000000000000" pitchFamily="50" charset="-128"/>
              <a:ea typeface="HGPｺﾞｼｯｸM" panose="020B0600000000000000" pitchFamily="50" charset="-128"/>
            </a:endParaRPr>
          </a:p>
          <a:p>
            <a:pPr>
              <a:lnSpc>
                <a:spcPct val="150000"/>
              </a:lnSpc>
            </a:pPr>
            <a:r>
              <a:rPr lang="ja-JP" altLang="en-US" sz="1200" dirty="0" smtClean="0">
                <a:latin typeface="HGPｺﾞｼｯｸM" panose="020B0600000000000000" pitchFamily="50" charset="-128"/>
                <a:ea typeface="HGPｺﾞｼｯｸM" panose="020B0600000000000000" pitchFamily="50" charset="-128"/>
              </a:rPr>
              <a:t>１．工賃向上計画支援事業（Ｈ２７～Ｈ２９）の概要</a:t>
            </a:r>
            <a:endParaRPr lang="en-US" altLang="ja-JP" sz="1200" dirty="0" smtClean="0">
              <a:latin typeface="HGPｺﾞｼｯｸM" panose="020B0600000000000000" pitchFamily="50" charset="-128"/>
              <a:ea typeface="HGPｺﾞｼｯｸM" panose="020B0600000000000000" pitchFamily="50" charset="-128"/>
            </a:endParaRPr>
          </a:p>
          <a:p>
            <a:pPr>
              <a:lnSpc>
                <a:spcPct val="150000"/>
              </a:lnSpc>
            </a:pPr>
            <a:r>
              <a:rPr lang="ja-JP" altLang="en-US" sz="1200" dirty="0" smtClean="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1</a:t>
            </a:r>
            <a:r>
              <a:rPr lang="ja-JP" altLang="en-US" sz="1200" dirty="0" smtClean="0">
                <a:latin typeface="HGPｺﾞｼｯｸM" panose="020B0600000000000000" pitchFamily="50" charset="-128"/>
                <a:ea typeface="HGPｺﾞｼｯｸM" panose="020B0600000000000000" pitchFamily="50" charset="-128"/>
              </a:rPr>
              <a:t>）事業概要</a:t>
            </a:r>
            <a:endParaRPr lang="en-US" altLang="ja-JP" sz="1200" dirty="0" smtClean="0">
              <a:latin typeface="HGPｺﾞｼｯｸM" panose="020B0600000000000000" pitchFamily="50" charset="-128"/>
              <a:ea typeface="HGPｺﾞｼｯｸM" panose="020B0600000000000000" pitchFamily="50" charset="-128"/>
            </a:endParaRPr>
          </a:p>
          <a:p>
            <a:pPr>
              <a:lnSpc>
                <a:spcPct val="150000"/>
              </a:lnSpc>
            </a:pPr>
            <a:r>
              <a:rPr lang="ja-JP" altLang="en-US" sz="1200" dirty="0" smtClean="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2</a:t>
            </a:r>
            <a:r>
              <a:rPr lang="ja-JP" altLang="en-US" sz="1200" dirty="0" smtClean="0">
                <a:latin typeface="HGPｺﾞｼｯｸM" panose="020B0600000000000000" pitchFamily="50" charset="-128"/>
                <a:ea typeface="HGPｺﾞｼｯｸM" panose="020B0600000000000000" pitchFamily="50" charset="-128"/>
              </a:rPr>
              <a:t>）事業参加状況（「工賃引上げ計画シート」の提出）</a:t>
            </a:r>
            <a:endParaRPr lang="en-US" altLang="ja-JP" sz="1200" dirty="0" smtClean="0">
              <a:latin typeface="HGPｺﾞｼｯｸM" panose="020B0600000000000000" pitchFamily="50" charset="-128"/>
              <a:ea typeface="HGPｺﾞｼｯｸM" panose="020B0600000000000000" pitchFamily="50" charset="-128"/>
            </a:endParaRPr>
          </a:p>
          <a:p>
            <a:pPr>
              <a:lnSpc>
                <a:spcPct val="150000"/>
              </a:lnSpc>
            </a:pPr>
            <a:r>
              <a:rPr lang="ja-JP" altLang="en-US" sz="1200" dirty="0" smtClean="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3</a:t>
            </a:r>
            <a:r>
              <a:rPr lang="ja-JP" altLang="en-US" sz="1200" dirty="0" smtClean="0">
                <a:latin typeface="HGPｺﾞｼｯｸM" panose="020B0600000000000000" pitchFamily="50" charset="-128"/>
                <a:ea typeface="HGPｺﾞｼｯｸM" panose="020B0600000000000000" pitchFamily="50" charset="-128"/>
              </a:rPr>
              <a:t>）参加・不参加での工賃比較</a:t>
            </a:r>
            <a:endParaRPr lang="en-US" altLang="ja-JP" sz="1200" dirty="0" smtClean="0">
              <a:latin typeface="HGPｺﾞｼｯｸM" panose="020B0600000000000000" pitchFamily="50" charset="-128"/>
              <a:ea typeface="HGPｺﾞｼｯｸM" panose="020B0600000000000000" pitchFamily="50" charset="-128"/>
            </a:endParaRPr>
          </a:p>
          <a:p>
            <a:pPr>
              <a:lnSpc>
                <a:spcPct val="150000"/>
              </a:lnSpc>
            </a:pPr>
            <a:r>
              <a:rPr lang="ja-JP" altLang="en-US" sz="1200" dirty="0" smtClean="0">
                <a:latin typeface="HGPｺﾞｼｯｸM" panose="020B0600000000000000" pitchFamily="50" charset="-128"/>
                <a:ea typeface="HGPｺﾞｼｯｸM" panose="020B0600000000000000" pitchFamily="50" charset="-128"/>
              </a:rPr>
              <a:t>２．事業の評価</a:t>
            </a:r>
            <a:endParaRPr lang="en-US" altLang="ja-JP" sz="1200" dirty="0" smtClean="0">
              <a:latin typeface="HGPｺﾞｼｯｸM" panose="020B0600000000000000" pitchFamily="50" charset="-128"/>
              <a:ea typeface="HGPｺﾞｼｯｸM" panose="020B0600000000000000" pitchFamily="50" charset="-128"/>
            </a:endParaRPr>
          </a:p>
          <a:p>
            <a:pPr>
              <a:lnSpc>
                <a:spcPct val="150000"/>
              </a:lnSpc>
            </a:pPr>
            <a:r>
              <a:rPr lang="ja-JP" altLang="en-US" sz="1200" dirty="0" smtClean="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1</a:t>
            </a:r>
            <a:r>
              <a:rPr lang="ja-JP" altLang="en-US" sz="1200" dirty="0" smtClean="0">
                <a:latin typeface="HGPｺﾞｼｯｸM" panose="020B0600000000000000" pitchFamily="50" charset="-128"/>
                <a:ea typeface="HGPｺﾞｼｯｸM" panose="020B0600000000000000" pitchFamily="50" charset="-128"/>
              </a:rPr>
              <a:t>）各事業所の工賃引上げ計画シート策定支援並びに実行支援</a:t>
            </a:r>
            <a:endParaRPr lang="en-US" altLang="ja-JP" sz="1200" dirty="0" smtClean="0">
              <a:latin typeface="HGPｺﾞｼｯｸM" panose="020B0600000000000000" pitchFamily="50" charset="-128"/>
              <a:ea typeface="HGPｺﾞｼｯｸM" panose="020B0600000000000000" pitchFamily="50" charset="-128"/>
            </a:endParaRPr>
          </a:p>
          <a:p>
            <a:pPr>
              <a:lnSpc>
                <a:spcPct val="150000"/>
              </a:lnSpc>
            </a:pPr>
            <a:r>
              <a:rPr lang="ja-JP" altLang="en-US" sz="1200" dirty="0" smtClean="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2</a:t>
            </a:r>
            <a:r>
              <a:rPr lang="ja-JP" altLang="en-US" sz="1200" dirty="0" smtClean="0">
                <a:latin typeface="HGPｺﾞｼｯｸM" panose="020B0600000000000000" pitchFamily="50" charset="-128"/>
                <a:ea typeface="HGPｺﾞｼｯｸM" panose="020B0600000000000000" pitchFamily="50" charset="-128"/>
              </a:rPr>
              <a:t>）共同受注窓口による受発注促進並びに府内調整</a:t>
            </a:r>
            <a:endParaRPr lang="en-US" altLang="ja-JP" sz="1200" dirty="0" smtClean="0">
              <a:latin typeface="HGPｺﾞｼｯｸM" panose="020B0600000000000000" pitchFamily="50" charset="-128"/>
              <a:ea typeface="HGPｺﾞｼｯｸM" panose="020B0600000000000000" pitchFamily="50" charset="-128"/>
            </a:endParaRPr>
          </a:p>
          <a:p>
            <a:pPr>
              <a:lnSpc>
                <a:spcPct val="150000"/>
              </a:lnSpc>
            </a:pPr>
            <a:r>
              <a:rPr lang="ja-JP" altLang="en-US" sz="1200" dirty="0" smtClean="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3</a:t>
            </a:r>
            <a:r>
              <a:rPr lang="ja-JP" altLang="en-US" sz="1200" dirty="0" smtClean="0">
                <a:latin typeface="HGPｺﾞｼｯｸM" panose="020B0600000000000000" pitchFamily="50" charset="-128"/>
                <a:ea typeface="HGPｺﾞｼｯｸM" panose="020B0600000000000000" pitchFamily="50" charset="-128"/>
              </a:rPr>
              <a:t>）府民・企業等への事業所の情報発信機能の強化</a:t>
            </a:r>
            <a:endParaRPr lang="en-US" altLang="ja-JP" sz="1200" dirty="0" smtClean="0">
              <a:latin typeface="HGPｺﾞｼｯｸM" panose="020B0600000000000000" pitchFamily="50" charset="-128"/>
              <a:ea typeface="HGPｺﾞｼｯｸM" panose="020B0600000000000000" pitchFamily="50" charset="-128"/>
            </a:endParaRPr>
          </a:p>
          <a:p>
            <a:pPr>
              <a:lnSpc>
                <a:spcPct val="150000"/>
              </a:lnSpc>
            </a:pPr>
            <a:r>
              <a:rPr lang="ja-JP" altLang="en-US" sz="1200" dirty="0" smtClean="0">
                <a:latin typeface="HGPｺﾞｼｯｸM" panose="020B0600000000000000" pitchFamily="50" charset="-128"/>
                <a:ea typeface="HGPｺﾞｼｯｸM" panose="020B0600000000000000" pitchFamily="50" charset="-128"/>
              </a:rPr>
              <a:t>（参考資料）工賃引上げ計画シート</a:t>
            </a:r>
            <a:endParaRPr lang="en-US" altLang="ja-JP" sz="1200" dirty="0">
              <a:latin typeface="HGPｺﾞｼｯｸM" panose="020B0600000000000000" pitchFamily="50" charset="-128"/>
              <a:ea typeface="HGPｺﾞｼｯｸM" panose="020B0600000000000000" pitchFamily="50" charset="-128"/>
            </a:endParaRPr>
          </a:p>
        </p:txBody>
      </p:sp>
      <p:sp>
        <p:nvSpPr>
          <p:cNvPr id="6" name="サブタイトル 2"/>
          <p:cNvSpPr txBox="1">
            <a:spLocks/>
          </p:cNvSpPr>
          <p:nvPr/>
        </p:nvSpPr>
        <p:spPr>
          <a:xfrm>
            <a:off x="4090479" y="225850"/>
            <a:ext cx="3789610" cy="35688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800" dirty="0" smtClean="0">
                <a:latin typeface="HGPｺﾞｼｯｸM" panose="020B0600000000000000" pitchFamily="50" charset="-128"/>
                <a:ea typeface="HGPｺﾞｼｯｸM" panose="020B0600000000000000" pitchFamily="50" charset="-128"/>
              </a:rPr>
              <a:t>構成（もくじ）　</a:t>
            </a:r>
            <a:r>
              <a:rPr lang="ja-JP" altLang="en-US" sz="1800" b="1" dirty="0" smtClean="0">
                <a:solidFill>
                  <a:schemeClr val="bg1">
                    <a:lumMod val="75000"/>
                  </a:schemeClr>
                </a:solidFill>
                <a:latin typeface="HGPｺﾞｼｯｸM" panose="020B0600000000000000" pitchFamily="50" charset="-128"/>
                <a:ea typeface="HGPｺﾞｼｯｸM" panose="020B0600000000000000" pitchFamily="50" charset="-128"/>
              </a:rPr>
              <a:t>←現行計画</a:t>
            </a:r>
            <a:endParaRPr lang="ja-JP" altLang="en-US" sz="1800" b="1" dirty="0">
              <a:solidFill>
                <a:schemeClr val="bg1">
                  <a:lumMod val="75000"/>
                </a:schemeClr>
              </a:solidFill>
              <a:latin typeface="HGPｺﾞｼｯｸM" panose="020B0600000000000000" pitchFamily="50" charset="-128"/>
              <a:ea typeface="HGPｺﾞｼｯｸM" panose="020B0600000000000000" pitchFamily="50" charset="-128"/>
            </a:endParaRPr>
          </a:p>
        </p:txBody>
      </p:sp>
      <p:sp>
        <p:nvSpPr>
          <p:cNvPr id="2" name="角丸四角形 1"/>
          <p:cNvSpPr/>
          <p:nvPr/>
        </p:nvSpPr>
        <p:spPr>
          <a:xfrm>
            <a:off x="6426558" y="731600"/>
            <a:ext cx="5486400" cy="2475239"/>
          </a:xfrm>
          <a:prstGeom prst="roundRect">
            <a:avLst>
              <a:gd name="adj" fmla="val 2619"/>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816026" y="4375052"/>
            <a:ext cx="5486400" cy="1055076"/>
          </a:xfrm>
          <a:prstGeom prst="roundRect">
            <a:avLst>
              <a:gd name="adj" fmla="val 2619"/>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816026" y="4093697"/>
            <a:ext cx="5486400" cy="206923"/>
          </a:xfrm>
          <a:prstGeom prst="roundRect">
            <a:avLst>
              <a:gd name="adj" fmla="val 2619"/>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855882" y="1376289"/>
            <a:ext cx="5486400" cy="206923"/>
          </a:xfrm>
          <a:prstGeom prst="roundRect">
            <a:avLst>
              <a:gd name="adj" fmla="val 2619"/>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32997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199028" y="521790"/>
            <a:ext cx="11992972" cy="37347"/>
          </a:xfrm>
          <a:prstGeom prst="line">
            <a:avLst/>
          </a:prstGeom>
          <a:noFill/>
          <a:ln w="38100" cap="flat" cmpd="sng" algn="ctr">
            <a:solidFill>
              <a:srgbClr val="4F81BD"/>
            </a:solidFill>
            <a:prstDash val="solid"/>
          </a:ln>
          <a:effectLst>
            <a:outerShdw blurRad="40000" dist="23000" dir="5400000" rotWithShape="0">
              <a:srgbClr val="000000">
                <a:alpha val="35000"/>
              </a:srgbClr>
            </a:outerShdw>
          </a:effectLst>
        </p:spPr>
      </p:cxnSp>
      <p:sp>
        <p:nvSpPr>
          <p:cNvPr id="7" name="正方形/長方形 6"/>
          <p:cNvSpPr/>
          <p:nvPr/>
        </p:nvSpPr>
        <p:spPr>
          <a:xfrm>
            <a:off x="199028" y="66843"/>
            <a:ext cx="7596429" cy="461665"/>
          </a:xfrm>
          <a:prstGeom prst="rect">
            <a:avLst/>
          </a:prstGeom>
        </p:spPr>
        <p:txBody>
          <a:bodyPr wrap="square">
            <a:spAutoFit/>
          </a:bodyPr>
          <a:lstStyle/>
          <a:p>
            <a:r>
              <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工賃向上支援計画の位置付けと基本的な考え方</a:t>
            </a:r>
            <a:endPar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2" name="グループ化 11"/>
          <p:cNvGrpSpPr/>
          <p:nvPr/>
        </p:nvGrpSpPr>
        <p:grpSpPr>
          <a:xfrm>
            <a:off x="199027" y="2562134"/>
            <a:ext cx="11603865" cy="2739922"/>
            <a:chOff x="199028" y="1155372"/>
            <a:chExt cx="11603865" cy="2739922"/>
          </a:xfrm>
        </p:grpSpPr>
        <p:sp>
          <p:nvSpPr>
            <p:cNvPr id="2" name="正方形/長方形 1"/>
            <p:cNvSpPr/>
            <p:nvPr/>
          </p:nvSpPr>
          <p:spPr>
            <a:xfrm>
              <a:off x="199028" y="1340749"/>
              <a:ext cx="11603865" cy="2554545"/>
            </a:xfrm>
            <a:prstGeom prst="rect">
              <a:avLst/>
            </a:prstGeom>
            <a:ln>
              <a:solidFill>
                <a:schemeClr val="accent1"/>
              </a:solidFill>
            </a:ln>
          </p:spPr>
          <p:txBody>
            <a:bodyPr wrap="square">
              <a:spAutoFit/>
            </a:bodyPr>
            <a:lstStyle/>
            <a:p>
              <a:pPr marL="285750" indent="-285750" algn="just">
                <a:spcAft>
                  <a:spcPts val="0"/>
                </a:spcAft>
                <a:buFont typeface="Wingdings" panose="05000000000000000000" pitchFamily="2" charset="2"/>
                <a:buChar char="u"/>
              </a:pP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285750" indent="-285750" algn="just">
                <a:spcAft>
                  <a:spcPts val="0"/>
                </a:spcAft>
                <a:buFont typeface="Wingdings" panose="05000000000000000000" pitchFamily="2" charset="2"/>
                <a:buChar char="u"/>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主たる工賃対象事業所である就労継続支援Ｂ型事業所においては、生産活動による就労機会の提供を行うとともに、重度の</a:t>
              </a:r>
              <a:r>
                <a:rPr lang="ja-JP" altLang="en-US" sz="1600" kern="100" dirty="0" err="1">
                  <a:latin typeface="Meiryo UI" panose="020B0604030504040204" pitchFamily="50" charset="-128"/>
                  <a:ea typeface="Meiryo UI" panose="020B0604030504040204" pitchFamily="50" charset="-128"/>
                  <a:cs typeface="Times New Roman" panose="02020603050405020304" pitchFamily="18" charset="0"/>
                </a:rPr>
                <a:t>障がい</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者をはじめ利用者にデイサービス的な日中活動を提供し、社会参加や生きがいづくりを支援するという重要な機能を果たして</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いる。</a:t>
              </a:r>
              <a:endParaRPr lang="ja-JP" altLang="en-US" sz="1600" kern="100" dirty="0">
                <a:latin typeface="Meiryo UI" panose="020B0604030504040204" pitchFamily="50" charset="-128"/>
                <a:ea typeface="Meiryo UI" panose="020B0604030504040204" pitchFamily="50" charset="-128"/>
                <a:cs typeface="Times New Roman" panose="02020603050405020304" pitchFamily="18" charset="0"/>
              </a:endParaRPr>
            </a:p>
            <a:p>
              <a:pPr marL="285750" indent="-285750" algn="just">
                <a:spcAft>
                  <a:spcPts val="0"/>
                </a:spcAft>
                <a:buFont typeface="Wingdings" panose="05000000000000000000" pitchFamily="2" charset="2"/>
                <a:buChar char="u"/>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一方で</a:t>
              </a:r>
              <a:r>
                <a:rPr lang="ja-JP" altLang="en-US" sz="1600" kern="100" dirty="0" err="1">
                  <a:latin typeface="Meiryo UI" panose="020B0604030504040204" pitchFamily="50" charset="-128"/>
                  <a:ea typeface="Meiryo UI" panose="020B0604030504040204" pitchFamily="50" charset="-128"/>
                  <a:cs typeface="Times New Roman" panose="02020603050405020304" pitchFamily="18" charset="0"/>
                </a:rPr>
                <a:t>障がい</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者が地域において自立した生活を営むためには、工賃向上に資する取り組みを推進する必要があり、これまでも障がい者の就労支援の強化に取り組んで</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きた</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a:t>
              </a:r>
            </a:p>
            <a:p>
              <a:pPr marL="285750" indent="-285750" algn="just">
                <a:spcAft>
                  <a:spcPts val="0"/>
                </a:spcAft>
                <a:buFont typeface="Wingdings" panose="05000000000000000000" pitchFamily="2" charset="2"/>
                <a:buChar char="u"/>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国</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に</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おいては、「</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工賃向上計画</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を推進するための基本的な指針</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」で、工賃</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向上に向けた取り組みを推進すること</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としている。</a:t>
              </a:r>
              <a:endParaRPr lang="ja-JP" altLang="en-US" sz="1600" kern="100" dirty="0">
                <a:latin typeface="Meiryo UI" panose="020B0604030504040204" pitchFamily="50" charset="-128"/>
                <a:ea typeface="Meiryo UI" panose="020B0604030504040204" pitchFamily="50" charset="-128"/>
                <a:cs typeface="Times New Roman" panose="02020603050405020304" pitchFamily="18" charset="0"/>
              </a:endParaRPr>
            </a:p>
            <a:p>
              <a:pPr marL="285750" indent="-285750" algn="just">
                <a:spcAft>
                  <a:spcPts val="0"/>
                </a:spcAft>
                <a:buFont typeface="Wingdings" panose="05000000000000000000" pitchFamily="2" charset="2"/>
                <a:buChar char="u"/>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これを受け、大阪府においても新たな「大阪府工賃向上計画」を策定し、同計画に基づき、引き続き工賃向上に資する取り組みを推進</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することとしている。</a:t>
              </a:r>
              <a:endParaRPr lang="ja-JP" altLang="en-US" sz="1600" kern="100" dirty="0">
                <a:latin typeface="Meiryo UI" panose="020B0604030504040204" pitchFamily="50" charset="-128"/>
                <a:ea typeface="Meiryo UI" panose="020B0604030504040204" pitchFamily="50" charset="-128"/>
                <a:cs typeface="Times New Roman" panose="02020603050405020304" pitchFamily="18" charset="0"/>
              </a:endParaRPr>
            </a:p>
            <a:p>
              <a:pPr marL="285750" indent="-285750" algn="just">
                <a:spcAft>
                  <a:spcPts val="0"/>
                </a:spcAft>
                <a:buFont typeface="Wingdings" panose="05000000000000000000" pitchFamily="2" charset="2"/>
                <a:buChar char="u"/>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なお、今後３年間で工賃向上を図るための具体的方策を提示することにより、就労継続支援Ｂ型事業所の利用者や職員をはじめとした関係者に進むべき方向性を示して</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いく。</a:t>
              </a:r>
              <a:endParaRPr lang="ja-JP" altLang="en-US" sz="16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ホームベース 7"/>
            <p:cNvSpPr/>
            <p:nvPr/>
          </p:nvSpPr>
          <p:spPr>
            <a:xfrm>
              <a:off x="199028" y="1155372"/>
              <a:ext cx="5040000" cy="360000"/>
            </a:xfrm>
            <a:prstGeom prst="homePlate">
              <a:avLst>
                <a:gd name="adj" fmla="val 8865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基本的考え方</a:t>
              </a:r>
              <a:endParaRPr kumimoji="1" lang="ja-JP" altLang="en-US" dirty="0"/>
            </a:p>
          </p:txBody>
        </p:sp>
      </p:grpSp>
      <p:sp>
        <p:nvSpPr>
          <p:cNvPr id="9" name="正方形/長方形 8"/>
          <p:cNvSpPr/>
          <p:nvPr/>
        </p:nvSpPr>
        <p:spPr>
          <a:xfrm>
            <a:off x="199027" y="5922462"/>
            <a:ext cx="11603865" cy="707886"/>
          </a:xfrm>
          <a:prstGeom prst="rect">
            <a:avLst/>
          </a:prstGeom>
          <a:ln>
            <a:solidFill>
              <a:schemeClr val="accent1"/>
            </a:solidFill>
          </a:ln>
        </p:spPr>
        <p:txBody>
          <a:bodyPr wrap="square">
            <a:spAutoFit/>
          </a:bodyPr>
          <a:lstStyle/>
          <a:p>
            <a:pPr marL="285750" indent="-285750" algn="ctr">
              <a:spcAft>
                <a:spcPts val="0"/>
              </a:spcAft>
              <a:buFont typeface="Wingdings" panose="05000000000000000000" pitchFamily="2" charset="2"/>
              <a:buChar char="u"/>
            </a:pP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基本的に踏襲</a:t>
            </a:r>
            <a:endPar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ctr">
              <a:spcAft>
                <a:spcPts val="0"/>
              </a:spcAft>
            </a:pPr>
            <a:r>
              <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2000" kern="100" dirty="0" smtClean="0">
                <a:latin typeface="Meiryo UI" panose="020B0604030504040204" pitchFamily="50" charset="-128"/>
                <a:ea typeface="Meiryo UI" panose="020B0604030504040204" pitchFamily="50" charset="-128"/>
                <a:cs typeface="Times New Roman" panose="02020603050405020304" pitchFamily="18" charset="0"/>
              </a:rPr>
              <a:t>ただし、国指針で新たな方向性が示された場合には、国指針との整合性を図る。</a:t>
            </a:r>
            <a:endParaRPr lang="en-US" altLang="ja-JP" sz="20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7" name="二等辺三角形 16"/>
          <p:cNvSpPr/>
          <p:nvPr/>
        </p:nvSpPr>
        <p:spPr>
          <a:xfrm rot="10800000">
            <a:off x="3331678" y="5556743"/>
            <a:ext cx="5542673" cy="262864"/>
          </a:xfrm>
          <a:prstGeom prst="triangle">
            <a:avLst/>
          </a:prstGeom>
          <a:solidFill>
            <a:srgbClr val="3333FF"/>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 name="グループ化 3"/>
          <p:cNvGrpSpPr/>
          <p:nvPr/>
        </p:nvGrpSpPr>
        <p:grpSpPr>
          <a:xfrm>
            <a:off x="213095" y="803670"/>
            <a:ext cx="11603865" cy="1508816"/>
            <a:chOff x="213095" y="226899"/>
            <a:chExt cx="11603865" cy="1508816"/>
          </a:xfrm>
        </p:grpSpPr>
        <p:sp>
          <p:nvSpPr>
            <p:cNvPr id="18" name="正方形/長方形 17"/>
            <p:cNvSpPr/>
            <p:nvPr/>
          </p:nvSpPr>
          <p:spPr>
            <a:xfrm>
              <a:off x="213095" y="412276"/>
              <a:ext cx="11603865" cy="1323439"/>
            </a:xfrm>
            <a:prstGeom prst="rect">
              <a:avLst/>
            </a:prstGeom>
            <a:ln>
              <a:solidFill>
                <a:schemeClr val="accent1"/>
              </a:solidFill>
            </a:ln>
          </p:spPr>
          <p:txBody>
            <a:bodyPr wrap="square">
              <a:spAutoFit/>
            </a:bodyPr>
            <a:lstStyle/>
            <a:p>
              <a:pPr marL="285750" indent="-285750" algn="just">
                <a:spcAft>
                  <a:spcPts val="0"/>
                </a:spcAft>
                <a:buFont typeface="Wingdings" panose="05000000000000000000" pitchFamily="2" charset="2"/>
                <a:buChar char="u"/>
              </a:pP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285750" indent="-285750">
                <a:buFont typeface="Wingdings" panose="05000000000000000000" pitchFamily="2" charset="2"/>
                <a:buChar char="u"/>
              </a:pPr>
              <a:r>
                <a:rPr lang="ja-JP" altLang="en-US" sz="1600" dirty="0" smtClean="0">
                  <a:latin typeface="Meiryo UI" panose="020B0604030504040204" pitchFamily="50" charset="-128"/>
                  <a:ea typeface="Meiryo UI" panose="020B0604030504040204" pitchFamily="50" charset="-128"/>
                </a:rPr>
                <a:t>次期計画である、</a:t>
              </a:r>
              <a:r>
                <a:rPr lang="ja-JP"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第</a:t>
              </a:r>
              <a:r>
                <a:rPr lang="en-US" altLang="ja-JP" sz="1600" dirty="0" smtClean="0">
                  <a:latin typeface="Meiryo UI" panose="020B0604030504040204" pitchFamily="50" charset="-128"/>
                  <a:ea typeface="Meiryo UI" panose="020B0604030504040204" pitchFamily="50" charset="-128"/>
                </a:rPr>
                <a:t>5</a:t>
              </a:r>
              <a:r>
                <a:rPr lang="ja-JP" altLang="en-US" sz="1600" dirty="0" smtClean="0">
                  <a:latin typeface="Meiryo UI" panose="020B0604030504040204" pitchFamily="50" charset="-128"/>
                  <a:ea typeface="Meiryo UI" panose="020B0604030504040204" pitchFamily="50" charset="-128"/>
                </a:rPr>
                <a:t>次</a:t>
              </a:r>
              <a:r>
                <a:rPr lang="ja-JP" altLang="ja-JP" sz="1600" dirty="0" err="1" smtClean="0">
                  <a:latin typeface="Meiryo UI" panose="020B0604030504040204" pitchFamily="50" charset="-128"/>
                  <a:ea typeface="Meiryo UI" panose="020B0604030504040204" pitchFamily="50" charset="-128"/>
                </a:rPr>
                <a:t>大阪府障</a:t>
              </a:r>
              <a:r>
                <a:rPr lang="ja-JP" altLang="ja-JP" sz="1600" dirty="0" err="1">
                  <a:latin typeface="Meiryo UI" panose="020B0604030504040204" pitchFamily="50" charset="-128"/>
                  <a:ea typeface="Meiryo UI" panose="020B0604030504040204" pitchFamily="50" charset="-128"/>
                </a:rPr>
                <a:t>がい</a:t>
              </a:r>
              <a:r>
                <a:rPr lang="ja-JP" altLang="ja-JP" sz="1600" dirty="0">
                  <a:latin typeface="Meiryo UI" panose="020B0604030504040204" pitchFamily="50" charset="-128"/>
                  <a:ea typeface="Meiryo UI" panose="020B0604030504040204" pitchFamily="50" charset="-128"/>
                </a:rPr>
                <a:t>者</a:t>
              </a:r>
              <a:r>
                <a:rPr lang="ja-JP" altLang="ja-JP" sz="1600" dirty="0" smtClean="0">
                  <a:latin typeface="Meiryo UI" panose="020B0604030504040204" pitchFamily="50" charset="-128"/>
                  <a:ea typeface="Meiryo UI" panose="020B0604030504040204" pitchFamily="50" charset="-128"/>
                </a:rPr>
                <a:t>計画」</a:t>
              </a:r>
              <a:r>
                <a:rPr lang="ja-JP" altLang="ja-JP" sz="1600" dirty="0">
                  <a:latin typeface="Meiryo UI" panose="020B0604030504040204" pitchFamily="50" charset="-128"/>
                  <a:ea typeface="Meiryo UI" panose="020B0604030504040204" pitchFamily="50" charset="-128"/>
                </a:rPr>
                <a:t>では、最重点施策の一つとして「障がい者の就労支援の強化」を定め、福祉的就労の活性化を図るための支援策をとりまとめ、工賃水準の向上に向けた基本的な考え方を定めて</a:t>
              </a:r>
              <a:r>
                <a:rPr lang="ja-JP" altLang="ja-JP" sz="1600" dirty="0" smtClean="0">
                  <a:latin typeface="Meiryo UI" panose="020B0604030504040204" pitchFamily="50" charset="-128"/>
                  <a:ea typeface="Meiryo UI" panose="020B0604030504040204" pitchFamily="50" charset="-128"/>
                </a:rPr>
                <a:t>い</a:t>
              </a:r>
              <a:r>
                <a:rPr lang="ja-JP" altLang="en-US" sz="1600" dirty="0" smtClean="0">
                  <a:latin typeface="Meiryo UI" panose="020B0604030504040204" pitchFamily="50" charset="-128"/>
                  <a:ea typeface="Meiryo UI" panose="020B0604030504040204" pitchFamily="50" charset="-128"/>
                </a:rPr>
                <a:t>る</a:t>
              </a:r>
              <a:r>
                <a:rPr lang="ja-JP" altLang="ja-JP"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lang="ja-JP" altLang="en-US" sz="1600" dirty="0" smtClean="0">
                  <a:latin typeface="Meiryo UI" panose="020B0604030504040204" pitchFamily="50" charset="-128"/>
                  <a:ea typeface="Meiryo UI" panose="020B0604030504040204" pitchFamily="50" charset="-128"/>
                </a:rPr>
                <a:t>工賃向上</a:t>
              </a:r>
              <a:r>
                <a:rPr lang="ja-JP" altLang="ja-JP" sz="1600" dirty="0" smtClean="0">
                  <a:latin typeface="Meiryo UI" panose="020B0604030504040204" pitchFamily="50" charset="-128"/>
                  <a:ea typeface="Meiryo UI" panose="020B0604030504040204" pitchFamily="50" charset="-128"/>
                </a:rPr>
                <a:t>計画</a:t>
              </a:r>
              <a:r>
                <a:rPr lang="ja-JP" altLang="ja-JP" sz="1600" dirty="0">
                  <a:latin typeface="Meiryo UI" panose="020B0604030504040204" pitchFamily="50" charset="-128"/>
                  <a:ea typeface="Meiryo UI" panose="020B0604030504040204" pitchFamily="50" charset="-128"/>
                </a:rPr>
                <a:t>は</a:t>
              </a:r>
              <a:r>
                <a:rPr lang="ja-JP" altLang="ja-JP" sz="1600" dirty="0" smtClean="0">
                  <a:latin typeface="Meiryo UI" panose="020B0604030504040204" pitchFamily="50" charset="-128"/>
                  <a:ea typeface="Meiryo UI" panose="020B0604030504040204" pitchFamily="50" charset="-128"/>
                </a:rPr>
                <a:t>この</a:t>
              </a:r>
              <a:r>
                <a:rPr lang="ja-JP" altLang="en-US" sz="1600" dirty="0" err="1" smtClean="0">
                  <a:latin typeface="Meiryo UI" panose="020B0604030504040204" pitchFamily="50" charset="-128"/>
                  <a:ea typeface="Meiryo UI" panose="020B0604030504040204" pitchFamily="50" charset="-128"/>
                </a:rPr>
                <a:t>大阪府障がい</a:t>
              </a:r>
              <a:r>
                <a:rPr lang="ja-JP" altLang="en-US" sz="1600" dirty="0" smtClean="0">
                  <a:latin typeface="Meiryo UI" panose="020B0604030504040204" pitchFamily="50" charset="-128"/>
                  <a:ea typeface="Meiryo UI" panose="020B0604030504040204" pitchFamily="50" charset="-128"/>
                </a:rPr>
                <a:t>者計画の考え</a:t>
              </a:r>
              <a:r>
                <a:rPr lang="ja-JP" altLang="ja-JP" sz="1600" dirty="0" smtClean="0">
                  <a:latin typeface="Meiryo UI" panose="020B0604030504040204" pitchFamily="50" charset="-128"/>
                  <a:ea typeface="Meiryo UI" panose="020B0604030504040204" pitchFamily="50" charset="-128"/>
                </a:rPr>
                <a:t>方</a:t>
              </a:r>
              <a:r>
                <a:rPr lang="ja-JP" altLang="ja-JP" sz="1600" dirty="0">
                  <a:latin typeface="Meiryo UI" panose="020B0604030504040204" pitchFamily="50" charset="-128"/>
                  <a:ea typeface="Meiryo UI" panose="020B0604030504040204" pitchFamily="50" charset="-128"/>
                </a:rPr>
                <a:t>を受けて「工賃水準の向上」に向けた取組を具体的に推進するための個別の事業実施計画と</a:t>
              </a:r>
              <a:r>
                <a:rPr lang="ja-JP" altLang="ja-JP" sz="1600" dirty="0" smtClean="0">
                  <a:latin typeface="Meiryo UI" panose="020B0604030504040204" pitchFamily="50" charset="-128"/>
                  <a:ea typeface="Meiryo UI" panose="020B0604030504040204" pitchFamily="50" charset="-128"/>
                </a:rPr>
                <a:t>して</a:t>
              </a:r>
              <a:r>
                <a:rPr lang="ja-JP" altLang="en-US" sz="1600" dirty="0" smtClean="0">
                  <a:latin typeface="Meiryo UI" panose="020B0604030504040204" pitchFamily="50" charset="-128"/>
                  <a:ea typeface="Meiryo UI" panose="020B0604030504040204" pitchFamily="50" charset="-128"/>
                </a:rPr>
                <a:t>位置づけている</a:t>
              </a:r>
              <a:r>
                <a:rPr lang="ja-JP" altLang="ja-JP" sz="1600" dirty="0" smtClean="0">
                  <a:latin typeface="Meiryo UI" panose="020B0604030504040204" pitchFamily="50" charset="-128"/>
                  <a:ea typeface="Meiryo UI" panose="020B0604030504040204" pitchFamily="50" charset="-128"/>
                </a:rPr>
                <a:t>。</a:t>
              </a:r>
              <a:endParaRPr lang="ja-JP" altLang="ja-JP" sz="1600" dirty="0">
                <a:latin typeface="Meiryo UI" panose="020B0604030504040204" pitchFamily="50" charset="-128"/>
                <a:ea typeface="Meiryo UI" panose="020B0604030504040204" pitchFamily="50" charset="-128"/>
              </a:endParaRPr>
            </a:p>
          </p:txBody>
        </p:sp>
        <p:sp>
          <p:nvSpPr>
            <p:cNvPr id="19" name="ホームベース 18"/>
            <p:cNvSpPr/>
            <p:nvPr/>
          </p:nvSpPr>
          <p:spPr>
            <a:xfrm>
              <a:off x="213095" y="226899"/>
              <a:ext cx="5040000" cy="360000"/>
            </a:xfrm>
            <a:prstGeom prst="homePlate">
              <a:avLst>
                <a:gd name="adj" fmla="val 8865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位置付け</a:t>
              </a:r>
              <a:endParaRPr kumimoji="1" lang="ja-JP" altLang="en-US" dirty="0"/>
            </a:p>
          </p:txBody>
        </p:sp>
      </p:grpSp>
    </p:spTree>
    <p:extLst>
      <p:ext uri="{BB962C8B-B14F-4D97-AF65-F5344CB8AC3E}">
        <p14:creationId xmlns:p14="http://schemas.microsoft.com/office/powerpoint/2010/main" val="3016299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199028" y="521790"/>
            <a:ext cx="11992972" cy="37347"/>
          </a:xfrm>
          <a:prstGeom prst="line">
            <a:avLst/>
          </a:prstGeom>
          <a:noFill/>
          <a:ln w="38100" cap="flat" cmpd="sng" algn="ctr">
            <a:solidFill>
              <a:srgbClr val="4F81BD"/>
            </a:solidFill>
            <a:prstDash val="solid"/>
          </a:ln>
          <a:effectLst>
            <a:outerShdw blurRad="40000" dist="23000" dir="5400000" rotWithShape="0">
              <a:srgbClr val="000000">
                <a:alpha val="35000"/>
              </a:srgbClr>
            </a:outerShdw>
          </a:effectLst>
        </p:spPr>
      </p:cxnSp>
      <p:sp>
        <p:nvSpPr>
          <p:cNvPr id="7" name="正方形/長方形 6"/>
          <p:cNvSpPr/>
          <p:nvPr/>
        </p:nvSpPr>
        <p:spPr>
          <a:xfrm>
            <a:off x="199028" y="66843"/>
            <a:ext cx="7596429" cy="461665"/>
          </a:xfrm>
          <a:prstGeom prst="rect">
            <a:avLst/>
          </a:prstGeom>
        </p:spPr>
        <p:txBody>
          <a:bodyPr wrap="square">
            <a:spAutoFit/>
          </a:bodyPr>
          <a:lstStyle/>
          <a:p>
            <a:r>
              <a:rPr lang="ja-JP" altLang="en-US" sz="2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目標設定と具体的方策の基本的な考え方</a:t>
            </a:r>
            <a:endParaRPr lang="ja-JP" altLang="en-US" sz="2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2" name="グループ化 11"/>
          <p:cNvGrpSpPr/>
          <p:nvPr/>
        </p:nvGrpSpPr>
        <p:grpSpPr>
          <a:xfrm>
            <a:off x="199028" y="733336"/>
            <a:ext cx="11603865" cy="1755037"/>
            <a:chOff x="199028" y="1155372"/>
            <a:chExt cx="11603865" cy="1755037"/>
          </a:xfrm>
        </p:grpSpPr>
        <p:sp>
          <p:nvSpPr>
            <p:cNvPr id="2" name="正方形/長方形 1"/>
            <p:cNvSpPr/>
            <p:nvPr/>
          </p:nvSpPr>
          <p:spPr>
            <a:xfrm>
              <a:off x="199028" y="1340749"/>
              <a:ext cx="11603865" cy="1569660"/>
            </a:xfrm>
            <a:prstGeom prst="rect">
              <a:avLst/>
            </a:prstGeom>
            <a:ln>
              <a:solidFill>
                <a:schemeClr val="accent1"/>
              </a:solidFill>
            </a:ln>
          </p:spPr>
          <p:txBody>
            <a:bodyPr wrap="square">
              <a:spAutoFit/>
            </a:bodyPr>
            <a:lstStyle/>
            <a:p>
              <a:pPr marL="285750" indent="-285750" algn="just">
                <a:spcAft>
                  <a:spcPts val="0"/>
                </a:spcAft>
                <a:buFont typeface="Wingdings" panose="05000000000000000000" pitchFamily="2" charset="2"/>
                <a:buChar char="u"/>
              </a:pP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285750" indent="-285750" algn="just">
                <a:spcAft>
                  <a:spcPts val="0"/>
                </a:spcAft>
                <a:buFont typeface="Wingdings" panose="05000000000000000000" pitchFamily="2" charset="2"/>
                <a:buChar char="u"/>
              </a:pPr>
              <a:r>
                <a:rPr lang="ja-JP"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令和</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２年度（次年度）は、令和３年度以降の工賃向上計画の策定作業を実施する</a:t>
              </a:r>
              <a:r>
                <a:rPr lang="ja-JP"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一年間</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前年度実績を上回る」との目標設定が難しい場合でも、優先調達の推進、工賃の向上に支障が生じないようにするため</a:t>
              </a:r>
              <a:r>
                <a:rPr lang="ja-JP"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ja-JP"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indent="133350" algn="just">
                <a:spcAft>
                  <a:spcPts val="0"/>
                </a:spcAft>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１</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）Ｂ型事業所の</a:t>
              </a:r>
              <a:r>
                <a:rPr lang="ja-JP"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受注力</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２）利用者の</a:t>
              </a:r>
              <a:r>
                <a:rPr lang="ja-JP"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ニーズ</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（福祉サービスとしての幅広いニーズも念頭に</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３）府庁の需要（発注可能性</a:t>
              </a:r>
              <a:r>
                <a:rPr lang="ja-JP"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indent="133350" algn="just">
                <a:spcAft>
                  <a:spcPts val="0"/>
                </a:spcAft>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など</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の</a:t>
              </a:r>
              <a:r>
                <a:rPr lang="ja-JP"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実態</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把握</a:t>
              </a:r>
              <a:r>
                <a:rPr lang="ja-JP"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等に努めて、</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「前年度実践を上回る</a:t>
              </a:r>
              <a:r>
                <a:rPr lang="ja-JP"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ことの</a:t>
              </a:r>
              <a:r>
                <a:rPr lang="ja-JP"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難しさ</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の中で、「どんな工夫・努力ができるのか」についてしっかりと</a:t>
              </a:r>
              <a:r>
                <a:rPr lang="ja-JP"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考え、「頑張り</a:t>
              </a: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indent="133350" algn="just">
                <a:spcAft>
                  <a:spcPts val="0"/>
                </a:spcAft>
              </a:pPr>
              <a:r>
                <a:rPr lang="ja-JP"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を</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見せる」支援</a:t>
              </a:r>
              <a:r>
                <a:rPr lang="ja-JP"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策を</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次期計画に</a:t>
              </a:r>
              <a:r>
                <a:rPr lang="ja-JP"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盛り込みたい。</a:t>
              </a:r>
              <a:endParaRPr lang="ja-JP" altLang="ja-JP" sz="16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ホームベース 7"/>
            <p:cNvSpPr/>
            <p:nvPr/>
          </p:nvSpPr>
          <p:spPr>
            <a:xfrm>
              <a:off x="199028" y="1155372"/>
              <a:ext cx="5040000" cy="360000"/>
            </a:xfrm>
            <a:prstGeom prst="homePlate">
              <a:avLst>
                <a:gd name="adj" fmla="val 8865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令和元年度　工賃委員会委員長　総括（第</a:t>
              </a:r>
              <a:r>
                <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回</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会議）</a:t>
              </a:r>
              <a:endParaRPr kumimoji="1" lang="ja-JP" altLang="en-US" dirty="0"/>
            </a:p>
          </p:txBody>
        </p:sp>
      </p:grpSp>
      <p:grpSp>
        <p:nvGrpSpPr>
          <p:cNvPr id="13" name="グループ化 12"/>
          <p:cNvGrpSpPr/>
          <p:nvPr/>
        </p:nvGrpSpPr>
        <p:grpSpPr>
          <a:xfrm>
            <a:off x="210748" y="2587924"/>
            <a:ext cx="11603865" cy="2479633"/>
            <a:chOff x="210748" y="3966564"/>
            <a:chExt cx="11603865" cy="2479633"/>
          </a:xfrm>
        </p:grpSpPr>
        <p:sp>
          <p:nvSpPr>
            <p:cNvPr id="9" name="正方形/長方形 8"/>
            <p:cNvSpPr/>
            <p:nvPr/>
          </p:nvSpPr>
          <p:spPr>
            <a:xfrm>
              <a:off x="210748" y="4137873"/>
              <a:ext cx="11603865" cy="2308324"/>
            </a:xfrm>
            <a:prstGeom prst="rect">
              <a:avLst/>
            </a:prstGeom>
            <a:ln>
              <a:solidFill>
                <a:schemeClr val="accent1"/>
              </a:solidFill>
            </a:ln>
          </p:spPr>
          <p:txBody>
            <a:bodyPr wrap="square">
              <a:spAutoFit/>
            </a:bodyPr>
            <a:lstStyle/>
            <a:p>
              <a:pPr marL="285750" indent="-285750" algn="just">
                <a:spcAft>
                  <a:spcPts val="0"/>
                </a:spcAft>
                <a:buFont typeface="Wingdings" panose="05000000000000000000" pitchFamily="2" charset="2"/>
                <a:buChar char="u"/>
              </a:pP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285750" indent="-285750" algn="just">
                <a:spcAft>
                  <a:spcPts val="0"/>
                </a:spcAft>
                <a:buFont typeface="Wingdings" panose="05000000000000000000" pitchFamily="2" charset="2"/>
                <a:buChar char="u"/>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現行計画の目標工賃：大阪府内の各事業所が独自に設定する目標工賃の平均額。</a:t>
              </a: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285750" indent="-285750" algn="just">
                <a:spcAft>
                  <a:spcPts val="0"/>
                </a:spcAft>
                <a:buFont typeface="Wingdings" panose="05000000000000000000" pitchFamily="2" charset="2"/>
                <a:buChar char="u"/>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次期計画の目標工賃：より実態に即した目標設定で、各事業所も「頑張りを見せる」ことができるように、実態把握の結果を踏まえて、事業所を受注力や利用者のニーズ等でいくつかに分類して目標額を試算してはみてはどうか。</a:t>
              </a: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285750" indent="-285750" algn="just">
                <a:spcAft>
                  <a:spcPts val="0"/>
                </a:spcAft>
                <a:buFont typeface="Wingdings" panose="05000000000000000000" pitchFamily="2" charset="2"/>
                <a:buChar char="u"/>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そうすることにより、それぞれ分類された事業所の実態に応じた具体的方策を講じることができるのではないか。</a:t>
              </a: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想定される事業所の分類</a:t>
              </a: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kern="100" dirty="0" err="1" smtClean="0">
                  <a:latin typeface="Meiryo UI" panose="020B0604030504040204" pitchFamily="50" charset="-128"/>
                  <a:ea typeface="Meiryo UI" panose="020B0604030504040204" pitchFamily="50" charset="-128"/>
                  <a:cs typeface="Times New Roman" panose="02020603050405020304" pitchFamily="18" charset="0"/>
                </a:rPr>
                <a:t>障がい</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特性や疾患により</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）少日数</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、短時間の利用者が多い事業所　　　</a:t>
              </a: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・請負単価の少額の事業所　　　　　　　　　　　　　　　　　　　　　　　　　　　　　</a:t>
              </a: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　・全国水準の事業所　　　　　　　　　　　　　　　　　　　　　　　　　　　　　　　　　</a:t>
              </a: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 name="左矢印 10"/>
            <p:cNvSpPr/>
            <p:nvPr/>
          </p:nvSpPr>
          <p:spPr>
            <a:xfrm>
              <a:off x="6772290" y="3966564"/>
              <a:ext cx="5040000" cy="360000"/>
            </a:xfrm>
            <a:prstGeom prst="leftArrow">
              <a:avLst>
                <a:gd name="adj1" fmla="val 100000"/>
                <a:gd name="adj2" fmla="val 9638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目標設定の考え方</a:t>
              </a:r>
              <a:endParaRPr kumimoji="1" lang="ja-JP" altLang="en-US" dirty="0"/>
            </a:p>
          </p:txBody>
        </p:sp>
      </p:grpSp>
      <p:grpSp>
        <p:nvGrpSpPr>
          <p:cNvPr id="14" name="グループ化 13"/>
          <p:cNvGrpSpPr/>
          <p:nvPr/>
        </p:nvGrpSpPr>
        <p:grpSpPr>
          <a:xfrm>
            <a:off x="222468" y="5131831"/>
            <a:ext cx="11603865" cy="1740969"/>
            <a:chOff x="210748" y="4008768"/>
            <a:chExt cx="11603865" cy="1740969"/>
          </a:xfrm>
        </p:grpSpPr>
        <p:sp>
          <p:nvSpPr>
            <p:cNvPr id="15" name="正方形/長方形 14"/>
            <p:cNvSpPr/>
            <p:nvPr/>
          </p:nvSpPr>
          <p:spPr>
            <a:xfrm>
              <a:off x="210748" y="4180077"/>
              <a:ext cx="11603865" cy="1569660"/>
            </a:xfrm>
            <a:prstGeom prst="rect">
              <a:avLst/>
            </a:prstGeom>
            <a:ln>
              <a:solidFill>
                <a:schemeClr val="accent1"/>
              </a:solidFill>
            </a:ln>
          </p:spPr>
          <p:txBody>
            <a:bodyPr wrap="square">
              <a:spAutoFit/>
            </a:bodyPr>
            <a:lstStyle/>
            <a:p>
              <a:pPr marL="285750" indent="-285750" algn="just">
                <a:spcAft>
                  <a:spcPts val="0"/>
                </a:spcAft>
                <a:buFont typeface="Wingdings" panose="05000000000000000000" pitchFamily="2" charset="2"/>
                <a:buChar char="u"/>
              </a:pP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285750" indent="-285750" algn="just">
                <a:spcAft>
                  <a:spcPts val="0"/>
                </a:spcAft>
                <a:buFont typeface="Wingdings" panose="05000000000000000000" pitchFamily="2" charset="2"/>
                <a:buChar char="u"/>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工賃向上計画支援事業の進捗と</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評価で示した中間評価を踏まえ、充実すべき取組、実施手法等を検討すべき取組等に整理をしたうえで、上記の事業所や、利用者のニーズに対応した具体的取組の構築を図る必要がある。</a:t>
              </a: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285750" indent="-285750" algn="just">
                <a:spcAft>
                  <a:spcPts val="0"/>
                </a:spcAft>
                <a:buFont typeface="Wingdings" panose="05000000000000000000" pitchFamily="2" charset="2"/>
                <a:buChar char="u"/>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なお、その際、「府民啓発・意識醸成」、「工賃向上の技術的支援」、「共同受注窓口を通じた優先発注の促進」等、目的を明確にしたうえで具体的取組を実施していく必要があるのではないか。</a:t>
              </a: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a:p>
              <a:pPr marL="285750" indent="-285750" algn="just">
                <a:spcAft>
                  <a:spcPts val="0"/>
                </a:spcAft>
                <a:buFont typeface="Wingdings" panose="05000000000000000000" pitchFamily="2" charset="2"/>
                <a:buChar char="u"/>
              </a:pP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また、それぞれの取組みで援護の実施主体である市町村との連携を意識する必要があるのではないか。</a:t>
              </a:r>
              <a:endPar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6" name="左矢印 15"/>
            <p:cNvSpPr/>
            <p:nvPr/>
          </p:nvSpPr>
          <p:spPr>
            <a:xfrm>
              <a:off x="6772290" y="4008768"/>
              <a:ext cx="5040000" cy="360000"/>
            </a:xfrm>
            <a:prstGeom prst="leftArrow">
              <a:avLst>
                <a:gd name="adj1" fmla="val 100000"/>
                <a:gd name="adj2" fmla="val 9638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具体的方策の考え方</a:t>
              </a:r>
              <a:endParaRPr kumimoji="1" lang="ja-JP" altLang="en-US" dirty="0"/>
            </a:p>
          </p:txBody>
        </p:sp>
      </p:grpSp>
      <p:sp>
        <p:nvSpPr>
          <p:cNvPr id="3" name="テキスト ボックス 2"/>
          <p:cNvSpPr txBox="1"/>
          <p:nvPr/>
        </p:nvSpPr>
        <p:spPr>
          <a:xfrm>
            <a:off x="6466781" y="4160175"/>
            <a:ext cx="5022761" cy="923330"/>
          </a:xfrm>
          <a:prstGeom prst="rect">
            <a:avLst/>
          </a:prstGeom>
          <a:noFill/>
        </p:spPr>
        <p:txBody>
          <a:bodyPr wrap="square" rtlCol="0">
            <a:spAutoFit/>
          </a:bodyPr>
          <a:lstStyle/>
          <a:p>
            <a:r>
              <a:rPr lang="ja-JP" altLang="en-US" dirty="0" smtClean="0"/>
              <a:t>・</a:t>
            </a:r>
            <a:endParaRPr lang="en-US" altLang="ja-JP" dirty="0" smtClean="0"/>
          </a:p>
          <a:p>
            <a:r>
              <a:rPr lang="ja-JP" altLang="en-US" dirty="0" smtClean="0"/>
              <a:t>・</a:t>
            </a:r>
            <a:r>
              <a:rPr lang="ja-JP" altLang="en-US" dirty="0" smtClean="0">
                <a:latin typeface="Meiryo UI" panose="020B0604030504040204" pitchFamily="50" charset="-128"/>
                <a:ea typeface="Meiryo UI" panose="020B0604030504040204" pitchFamily="50" charset="-128"/>
              </a:rPr>
              <a:t>その他想定される分類</a:t>
            </a:r>
            <a:endParaRPr lang="en-US" altLang="ja-JP" dirty="0" smtClean="0">
              <a:latin typeface="Meiryo UI" panose="020B0604030504040204" pitchFamily="50" charset="-128"/>
              <a:ea typeface="Meiryo UI" panose="020B0604030504040204" pitchFamily="50" charset="-128"/>
            </a:endParaRPr>
          </a:p>
          <a:p>
            <a:r>
              <a:rPr lang="ja-JP" altLang="en-US" dirty="0" smtClean="0"/>
              <a:t>・</a:t>
            </a:r>
            <a:endParaRPr kumimoji="1" lang="ja-JP" altLang="en-US" dirty="0"/>
          </a:p>
        </p:txBody>
      </p:sp>
    </p:spTree>
    <p:extLst>
      <p:ext uri="{BB962C8B-B14F-4D97-AF65-F5344CB8AC3E}">
        <p14:creationId xmlns:p14="http://schemas.microsoft.com/office/powerpoint/2010/main" val="231592819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417</TotalTime>
  <Words>1325</Words>
  <Application>Microsoft Office PowerPoint</Application>
  <PresentationFormat>ワイド画面</PresentationFormat>
  <Paragraphs>85</Paragraphs>
  <Slides>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HGPｺﾞｼｯｸM</vt:lpstr>
      <vt:lpstr>HGS創英角ﾎﾟｯﾌﾟ体</vt:lpstr>
      <vt:lpstr>Meiryo UI</vt:lpstr>
      <vt:lpstr>游ゴシック</vt:lpstr>
      <vt:lpstr>游ゴシック Light</vt:lpstr>
      <vt:lpstr>Arial</vt:lpstr>
      <vt:lpstr>Times New Roman</vt:lpstr>
      <vt:lpstr>Wingdings</vt:lpstr>
      <vt:lpstr>Office テーマ</vt:lpstr>
      <vt:lpstr>大阪府工賃向上計画 〔2021（R3）～2023〕 〈骨子たたき案その１〉</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大阪府工賃向上計画 〔2021（R3）～2023〕 〈骨子たたき案〉</dc:title>
  <dc:creator>岡本　勝之</dc:creator>
  <cp:lastModifiedBy>定道　理絵美</cp:lastModifiedBy>
  <cp:revision>31</cp:revision>
  <cp:lastPrinted>2020-09-05T07:45:52Z</cp:lastPrinted>
  <dcterms:created xsi:type="dcterms:W3CDTF">2020-07-28T10:41:42Z</dcterms:created>
  <dcterms:modified xsi:type="dcterms:W3CDTF">2020-09-14T10:29:50Z</dcterms:modified>
</cp:coreProperties>
</file>