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0" r:id="rId2"/>
    <p:sldId id="276" r:id="rId3"/>
    <p:sldId id="280" r:id="rId4"/>
    <p:sldId id="278" r:id="rId5"/>
    <p:sldId id="279" r:id="rId6"/>
    <p:sldId id="259" r:id="rId7"/>
    <p:sldId id="256" r:id="rId8"/>
    <p:sldId id="257" r:id="rId9"/>
    <p:sldId id="275" r:id="rId10"/>
    <p:sldId id="274" r:id="rId11"/>
    <p:sldId id="271" r:id="rId12"/>
    <p:sldId id="272" r:id="rId1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26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8693"/>
          </a:xfrm>
          <a:prstGeom prst="rect">
            <a:avLst/>
          </a:prstGeom>
        </p:spPr>
        <p:txBody>
          <a:bodyPr vert="horz" lIns="91433" tIns="45717" rIns="91433" bIns="45717" rtlCol="0"/>
          <a:lstStyle>
            <a:lvl1pPr algn="r">
              <a:defRPr sz="1200"/>
            </a:lvl1pPr>
          </a:lstStyle>
          <a:p>
            <a:fld id="{E5591143-C0A4-4256-9262-5CEFD90F6F90}" type="datetimeFigureOut">
              <a:rPr kumimoji="1" lang="ja-JP" altLang="en-US" smtClean="0"/>
              <a:t>2020/9/11</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33" tIns="45717" rIns="91433"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1433" tIns="45717" rIns="91433" bIns="45717" rtlCol="0" anchor="b"/>
          <a:lstStyle>
            <a:lvl1pPr algn="r">
              <a:defRPr sz="1200"/>
            </a:lvl1pPr>
          </a:lstStyle>
          <a:p>
            <a:fld id="{FAE7526B-7236-4118-AD0D-0DEF8ABDCD9C}" type="slidenum">
              <a:rPr kumimoji="1" lang="ja-JP" altLang="en-US" smtClean="0"/>
              <a:t>‹#›</a:t>
            </a:fld>
            <a:endParaRPr kumimoji="1" lang="ja-JP" altLang="en-US"/>
          </a:p>
        </p:txBody>
      </p:sp>
    </p:spTree>
    <p:extLst>
      <p:ext uri="{BB962C8B-B14F-4D97-AF65-F5344CB8AC3E}">
        <p14:creationId xmlns:p14="http://schemas.microsoft.com/office/powerpoint/2010/main" val="4520067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E0B11EC-3A5F-4FD4-8F17-F97013EE0C53}" type="datetime1">
              <a:rPr kumimoji="1" lang="ja-JP" altLang="en-US" smtClean="0"/>
              <a:t>2020/9/11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2337888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074941F-0099-451D-A65A-7D48754DB292}" type="datetime1">
              <a:rPr kumimoji="1" lang="ja-JP" altLang="en-US" smtClean="0"/>
              <a:t>2020/9/11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653155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9C52D40-B0F4-4AA9-8ACA-8BF412654B64}" type="datetime1">
              <a:rPr kumimoji="1" lang="ja-JP" altLang="en-US" smtClean="0"/>
              <a:t>2020/9/11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2227036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4822F35-579F-4385-A00F-38DE4735415D}" type="datetime1">
              <a:rPr kumimoji="1" lang="ja-JP" altLang="en-US" smtClean="0"/>
              <a:t>2020/9/11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576705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D21055F-B82C-439B-9B96-BC1024260D71}" type="datetime1">
              <a:rPr kumimoji="1" lang="ja-JP" altLang="en-US" smtClean="0"/>
              <a:t>2020/9/11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610076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64B5870-A6D9-483F-AA4C-CD40473A47C2}" type="datetime1">
              <a:rPr kumimoji="1" lang="ja-JP" altLang="en-US" smtClean="0"/>
              <a:t>2020/9/11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2830227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8918B97-D0CB-46AA-87FD-9595E96FF331}" type="datetime1">
              <a:rPr kumimoji="1" lang="ja-JP" altLang="en-US" smtClean="0"/>
              <a:t>2020/9/11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3686911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9842DB6-AAAC-4BA2-9A2C-FF48BE1AADC4}" type="datetime1">
              <a:rPr kumimoji="1" lang="ja-JP" altLang="en-US" smtClean="0"/>
              <a:t>2020/9/11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3503275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738FBD5-95FA-4FE5-BCFE-B2AFCFF975F9}" type="datetime1">
              <a:rPr kumimoji="1" lang="ja-JP" altLang="en-US" smtClean="0"/>
              <a:t>2020/9/11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1961703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BD4B3E8-5B5B-4AB5-86FD-E65792750B88}" type="datetime1">
              <a:rPr kumimoji="1" lang="ja-JP" altLang="en-US" smtClean="0"/>
              <a:t>2020/9/11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3940481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4227BB8-D877-4B3F-B069-EF1634342DDA}" type="datetime1">
              <a:rPr kumimoji="1" lang="ja-JP" altLang="en-US" smtClean="0"/>
              <a:t>2020/9/11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3884118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209BF5C-C54A-45DB-82F2-AC50D0585B0E}" type="datetime1">
              <a:rPr kumimoji="1" lang="ja-JP" altLang="en-US" smtClean="0"/>
              <a:t>2020/9/11</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2934980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16115" y="541921"/>
            <a:ext cx="1385140" cy="553998"/>
          </a:xfrm>
          <a:prstGeom prst="rect">
            <a:avLst/>
          </a:prstGeom>
        </p:spPr>
        <p:txBody>
          <a:bodyPr wrap="square">
            <a:spAutoFit/>
          </a:bodyPr>
          <a:lstStyle/>
          <a:p>
            <a:pPr>
              <a:lnSpc>
                <a:spcPct val="150000"/>
              </a:lnSpc>
            </a:pP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◆概要</a:t>
            </a:r>
            <a:endParaRPr lang="en-US" altLang="ja-JP" sz="2000" dirty="0" smtClean="0">
              <a:solidFill>
                <a:srgbClr val="000000"/>
              </a:solidFill>
              <a:latin typeface="HGP創英角ﾎﾟｯﾌﾟ体" panose="040B0A00000000000000" pitchFamily="50" charset="-128"/>
              <a:ea typeface="HGP創英角ﾎﾟｯﾌﾟ体" panose="040B0A00000000000000" pitchFamily="50" charset="-128"/>
            </a:endParaRPr>
          </a:p>
        </p:txBody>
      </p:sp>
      <p:sp>
        <p:nvSpPr>
          <p:cNvPr id="5"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1</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6" name="対角する 2 つの角を切り取った四角形 5"/>
          <p:cNvSpPr/>
          <p:nvPr/>
        </p:nvSpPr>
        <p:spPr>
          <a:xfrm>
            <a:off x="0" y="0"/>
            <a:ext cx="9144000" cy="569835"/>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ja-JP" altLang="en-US" sz="2800" dirty="0" smtClean="0">
                <a:ea typeface="HG丸ｺﾞｼｯｸM-PRO" panose="020F0600000000000000" pitchFamily="50" charset="-128"/>
                <a:cs typeface="Times New Roman" panose="02020603050405020304" pitchFamily="18" charset="0"/>
              </a:rPr>
              <a:t>令和元</a:t>
            </a:r>
            <a:r>
              <a:rPr lang="ja-JP" altLang="en-US" sz="2800" dirty="0">
                <a:ea typeface="HG丸ｺﾞｼｯｸM-PRO" panose="020F0600000000000000" pitchFamily="50" charset="-128"/>
                <a:cs typeface="Times New Roman" panose="02020603050405020304" pitchFamily="18" charset="0"/>
              </a:rPr>
              <a:t>年度工賃実績</a:t>
            </a:r>
            <a:r>
              <a:rPr lang="ja-JP" altLang="en-US" sz="2800" dirty="0" smtClean="0">
                <a:ea typeface="HG丸ｺﾞｼｯｸM-PRO" panose="020F0600000000000000" pitchFamily="50" charset="-128"/>
                <a:cs typeface="Times New Roman" panose="02020603050405020304" pitchFamily="18" charset="0"/>
              </a:rPr>
              <a:t>調査</a:t>
            </a:r>
            <a:endParaRPr kumimoji="1" lang="ja-JP" altLang="en-US" sz="28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14" name="正方形/長方形 13"/>
          <p:cNvSpPr/>
          <p:nvPr/>
        </p:nvSpPr>
        <p:spPr>
          <a:xfrm>
            <a:off x="116114" y="5878446"/>
            <a:ext cx="8911988" cy="307777"/>
          </a:xfrm>
          <a:prstGeom prst="rect">
            <a:avLst/>
          </a:prstGeom>
        </p:spPr>
        <p:txBody>
          <a:bodyPr wrap="square">
            <a:spAutoFit/>
          </a:bodyPr>
          <a:lstStyle/>
          <a:p>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p>
        </p:txBody>
      </p:sp>
      <p:sp>
        <p:nvSpPr>
          <p:cNvPr id="23" name="正方形/長方形 22"/>
          <p:cNvSpPr/>
          <p:nvPr/>
        </p:nvSpPr>
        <p:spPr>
          <a:xfrm>
            <a:off x="387916" y="897108"/>
            <a:ext cx="8368167" cy="400110"/>
          </a:xfrm>
          <a:prstGeom prst="rect">
            <a:avLst/>
          </a:prstGeom>
        </p:spPr>
        <p:txBody>
          <a:bodyPr wrap="square">
            <a:spAutoFit/>
          </a:bodyPr>
          <a:lstStyle/>
          <a:p>
            <a:r>
              <a:rPr lang="ja-JP" altLang="en-US" sz="2000" dirty="0" smtClean="0">
                <a:latin typeface="HG丸ｺﾞｼｯｸM-PRO" panose="020F0600000000000000" pitchFamily="50" charset="-128"/>
                <a:ea typeface="HG丸ｺﾞｼｯｸM-PRO" panose="020F0600000000000000" pitchFamily="50" charset="-128"/>
              </a:rPr>
              <a:t>　</a:t>
            </a:r>
            <a:r>
              <a:rPr lang="en-US" altLang="ja-JP" sz="1200" dirty="0" smtClean="0">
                <a:latin typeface="HG丸ｺﾞｼｯｸM-PRO" panose="020F0600000000000000" pitchFamily="50" charset="-128"/>
                <a:ea typeface="HG丸ｺﾞｼｯｸM-PRO" panose="020F0600000000000000" pitchFamily="50" charset="-128"/>
              </a:rPr>
              <a:t>※</a:t>
            </a:r>
            <a:r>
              <a:rPr lang="ja-JP" altLang="en-US" sz="1200" dirty="0" smtClean="0">
                <a:latin typeface="HG丸ｺﾞｼｯｸM-PRO" panose="020F0600000000000000" pitchFamily="50" charset="-128"/>
                <a:ea typeface="HG丸ｺﾞｼｯｸM-PRO" panose="020F0600000000000000" pitchFamily="50" charset="-128"/>
              </a:rPr>
              <a:t>調査対象事業所：令お和２年４月１日現在で廃業していない就労継続支援</a:t>
            </a:r>
            <a:r>
              <a:rPr lang="en-US" altLang="ja-JP" sz="1200" dirty="0" smtClean="0">
                <a:latin typeface="HG丸ｺﾞｼｯｸM-PRO" panose="020F0600000000000000" pitchFamily="50" charset="-128"/>
                <a:ea typeface="HG丸ｺﾞｼｯｸM-PRO" panose="020F0600000000000000" pitchFamily="50" charset="-128"/>
              </a:rPr>
              <a:t>A</a:t>
            </a:r>
            <a:r>
              <a:rPr lang="ja-JP" altLang="en-US" sz="1200" dirty="0" smtClean="0">
                <a:latin typeface="HG丸ｺﾞｼｯｸM-PRO" panose="020F0600000000000000" pitchFamily="50" charset="-128"/>
                <a:ea typeface="HG丸ｺﾞｼｯｸM-PRO" panose="020F0600000000000000" pitchFamily="50" charset="-128"/>
              </a:rPr>
              <a:t>型事業所及び就労継続支援</a:t>
            </a:r>
            <a:r>
              <a:rPr lang="en-US" altLang="ja-JP" sz="1200" dirty="0" smtClean="0">
                <a:latin typeface="HG丸ｺﾞｼｯｸM-PRO" panose="020F0600000000000000" pitchFamily="50" charset="-128"/>
                <a:ea typeface="HG丸ｺﾞｼｯｸM-PRO" panose="020F0600000000000000" pitchFamily="50" charset="-128"/>
              </a:rPr>
              <a:t>B</a:t>
            </a:r>
            <a:r>
              <a:rPr lang="ja-JP" altLang="en-US" sz="1200" dirty="0" smtClean="0">
                <a:latin typeface="HG丸ｺﾞｼｯｸM-PRO" panose="020F0600000000000000" pitchFamily="50" charset="-128"/>
                <a:ea typeface="HG丸ｺﾞｼｯｸM-PRO" panose="020F0600000000000000" pitchFamily="50" charset="-128"/>
              </a:rPr>
              <a:t>型事業所</a:t>
            </a:r>
            <a:endParaRPr lang="en-US" altLang="ja-JP" sz="1200" dirty="0" smtClean="0">
              <a:latin typeface="HG丸ｺﾞｼｯｸM-PRO" panose="020F0600000000000000" pitchFamily="50" charset="-128"/>
              <a:ea typeface="HG丸ｺﾞｼｯｸM-PRO" panose="020F0600000000000000" pitchFamily="50" charset="-128"/>
            </a:endParaRPr>
          </a:p>
        </p:txBody>
      </p:sp>
      <p:pic>
        <p:nvPicPr>
          <p:cNvPr id="24" name="図 23"/>
          <p:cNvPicPr>
            <a:picLocks noChangeAspect="1"/>
          </p:cNvPicPr>
          <p:nvPr/>
        </p:nvPicPr>
        <p:blipFill>
          <a:blip r:embed="rId2"/>
          <a:stretch>
            <a:fillRect/>
          </a:stretch>
        </p:blipFill>
        <p:spPr>
          <a:xfrm>
            <a:off x="885501" y="3703667"/>
            <a:ext cx="7494224" cy="1125834"/>
          </a:xfrm>
          <a:prstGeom prst="rect">
            <a:avLst/>
          </a:prstGeom>
        </p:spPr>
      </p:pic>
      <p:sp>
        <p:nvSpPr>
          <p:cNvPr id="9" name="テキスト ボックス 8"/>
          <p:cNvSpPr txBox="1"/>
          <p:nvPr/>
        </p:nvSpPr>
        <p:spPr>
          <a:xfrm>
            <a:off x="7595971" y="101667"/>
            <a:ext cx="1432131" cy="369332"/>
          </a:xfrm>
          <a:prstGeom prst="rect">
            <a:avLst/>
          </a:prstGeom>
          <a:solidFill>
            <a:schemeClr val="bg1"/>
          </a:solidFill>
          <a:ln w="12700">
            <a:solidFill>
              <a:schemeClr val="tx1"/>
            </a:solidFill>
          </a:ln>
        </p:spPr>
        <p:txBody>
          <a:bodyPr wrap="square" rtlCol="0">
            <a:spAutoFit/>
          </a:bodyPr>
          <a:lstStyle/>
          <a:p>
            <a:r>
              <a:rPr kumimoji="1" lang="ja-JP" altLang="en-US" dirty="0" smtClean="0"/>
              <a:t>資料２－１</a:t>
            </a:r>
            <a:endParaRPr kumimoji="1" lang="ja-JP" altLang="en-US" dirty="0"/>
          </a:p>
        </p:txBody>
      </p:sp>
      <p:pic>
        <p:nvPicPr>
          <p:cNvPr id="11" name="図 10"/>
          <p:cNvPicPr>
            <a:picLocks noChangeAspect="1"/>
          </p:cNvPicPr>
          <p:nvPr/>
        </p:nvPicPr>
        <p:blipFill>
          <a:blip r:embed="rId3"/>
          <a:stretch>
            <a:fillRect/>
          </a:stretch>
        </p:blipFill>
        <p:spPr>
          <a:xfrm>
            <a:off x="885501" y="5113160"/>
            <a:ext cx="7787597" cy="1073063"/>
          </a:xfrm>
          <a:prstGeom prst="rect">
            <a:avLst/>
          </a:prstGeom>
        </p:spPr>
      </p:pic>
      <p:pic>
        <p:nvPicPr>
          <p:cNvPr id="2" name="図 1"/>
          <p:cNvPicPr>
            <a:picLocks noChangeAspect="1"/>
          </p:cNvPicPr>
          <p:nvPr/>
        </p:nvPicPr>
        <p:blipFill>
          <a:blip r:embed="rId4"/>
          <a:stretch>
            <a:fillRect/>
          </a:stretch>
        </p:blipFill>
        <p:spPr>
          <a:xfrm>
            <a:off x="885501" y="1304672"/>
            <a:ext cx="7494224" cy="2298338"/>
          </a:xfrm>
          <a:prstGeom prst="rect">
            <a:avLst/>
          </a:prstGeom>
        </p:spPr>
      </p:pic>
    </p:spTree>
    <p:extLst>
      <p:ext uri="{BB962C8B-B14F-4D97-AF65-F5344CB8AC3E}">
        <p14:creationId xmlns:p14="http://schemas.microsoft.com/office/powerpoint/2010/main" val="24326936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16114" y="494638"/>
            <a:ext cx="8868229" cy="553998"/>
          </a:xfrm>
          <a:prstGeom prst="rect">
            <a:avLst/>
          </a:prstGeom>
        </p:spPr>
        <p:txBody>
          <a:bodyPr wrap="square">
            <a:spAutoFit/>
          </a:bodyPr>
          <a:lstStyle/>
          <a:p>
            <a:pPr>
              <a:lnSpc>
                <a:spcPct val="150000"/>
              </a:lnSpc>
            </a:pP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◆令和元年度実績（製品別）</a:t>
            </a:r>
            <a:endParaRPr lang="en-US" altLang="ja-JP" sz="6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5"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10</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7" name="対角する 2 つの角を切り取った四角形 6"/>
          <p:cNvSpPr/>
          <p:nvPr/>
        </p:nvSpPr>
        <p:spPr>
          <a:xfrm>
            <a:off x="0" y="0"/>
            <a:ext cx="9144000" cy="569835"/>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ja-JP" altLang="en-US" sz="2800" dirty="0" smtClean="0">
                <a:ea typeface="HG丸ｺﾞｼｯｸM-PRO" panose="020F0600000000000000" pitchFamily="50" charset="-128"/>
                <a:cs typeface="Times New Roman" panose="02020603050405020304" pitchFamily="18" charset="0"/>
              </a:rPr>
              <a:t>優先調達実績</a:t>
            </a:r>
            <a:endParaRPr kumimoji="1" lang="ja-JP" altLang="en-US" sz="28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pic>
        <p:nvPicPr>
          <p:cNvPr id="4" name="図 3"/>
          <p:cNvPicPr>
            <a:picLocks noChangeAspect="1"/>
          </p:cNvPicPr>
          <p:nvPr/>
        </p:nvPicPr>
        <p:blipFill>
          <a:blip r:embed="rId2"/>
          <a:stretch>
            <a:fillRect/>
          </a:stretch>
        </p:blipFill>
        <p:spPr>
          <a:xfrm>
            <a:off x="228601" y="973439"/>
            <a:ext cx="8629650" cy="5570236"/>
          </a:xfrm>
          <a:prstGeom prst="rect">
            <a:avLst/>
          </a:prstGeom>
        </p:spPr>
      </p:pic>
    </p:spTree>
    <p:extLst>
      <p:ext uri="{BB962C8B-B14F-4D97-AF65-F5344CB8AC3E}">
        <p14:creationId xmlns:p14="http://schemas.microsoft.com/office/powerpoint/2010/main" val="2465607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8" name="正方形/長方形 7"/>
          <p:cNvSpPr/>
          <p:nvPr/>
        </p:nvSpPr>
        <p:spPr>
          <a:xfrm>
            <a:off x="116114" y="500838"/>
            <a:ext cx="8868229" cy="553998"/>
          </a:xfrm>
          <a:prstGeom prst="rect">
            <a:avLst/>
          </a:prstGeom>
        </p:spPr>
        <p:txBody>
          <a:bodyPr wrap="square">
            <a:spAutoFit/>
          </a:bodyPr>
          <a:lstStyle/>
          <a:p>
            <a:pPr>
              <a:lnSpc>
                <a:spcPct val="150000"/>
              </a:lnSpc>
            </a:pP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◆令和</a:t>
            </a:r>
            <a:r>
              <a:rPr lang="ja-JP" altLang="en-US" sz="2000" dirty="0">
                <a:solidFill>
                  <a:srgbClr val="000000"/>
                </a:solidFill>
                <a:latin typeface="HGP創英角ﾎﾟｯﾌﾟ体" panose="040B0A00000000000000" pitchFamily="50" charset="-128"/>
                <a:ea typeface="HGP創英角ﾎﾟｯﾌﾟ体" panose="040B0A00000000000000" pitchFamily="50" charset="-128"/>
              </a:rPr>
              <a:t>元</a:t>
            </a: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年度実績（部局別）</a:t>
            </a:r>
            <a:endParaRPr lang="en-US" altLang="ja-JP" sz="6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5"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11</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6" name="対角する 2 つの角を切り取った四角形 5"/>
          <p:cNvSpPr/>
          <p:nvPr/>
        </p:nvSpPr>
        <p:spPr>
          <a:xfrm>
            <a:off x="0" y="0"/>
            <a:ext cx="9144000" cy="569835"/>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ja-JP" altLang="en-US" sz="2800" dirty="0" smtClean="0">
                <a:ea typeface="HG丸ｺﾞｼｯｸM-PRO" panose="020F0600000000000000" pitchFamily="50" charset="-128"/>
                <a:cs typeface="Times New Roman" panose="02020603050405020304" pitchFamily="18" charset="0"/>
              </a:rPr>
              <a:t>優先調達実績</a:t>
            </a:r>
            <a:endParaRPr kumimoji="1" lang="ja-JP" altLang="en-US" sz="28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pic>
        <p:nvPicPr>
          <p:cNvPr id="14" name="図 13"/>
          <p:cNvPicPr>
            <a:picLocks noChangeAspect="1"/>
          </p:cNvPicPr>
          <p:nvPr/>
        </p:nvPicPr>
        <p:blipFill>
          <a:blip r:embed="rId2"/>
          <a:stretch>
            <a:fillRect/>
          </a:stretch>
        </p:blipFill>
        <p:spPr>
          <a:xfrm>
            <a:off x="257174" y="985837"/>
            <a:ext cx="8727169" cy="5686425"/>
          </a:xfrm>
          <a:prstGeom prst="rect">
            <a:avLst/>
          </a:prstGeom>
        </p:spPr>
      </p:pic>
    </p:spTree>
    <p:extLst>
      <p:ext uri="{BB962C8B-B14F-4D97-AF65-F5344CB8AC3E}">
        <p14:creationId xmlns:p14="http://schemas.microsoft.com/office/powerpoint/2010/main" val="9055859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16114" y="705697"/>
            <a:ext cx="8868229" cy="553998"/>
          </a:xfrm>
          <a:prstGeom prst="rect">
            <a:avLst/>
          </a:prstGeom>
        </p:spPr>
        <p:txBody>
          <a:bodyPr wrap="square">
            <a:spAutoFit/>
          </a:bodyPr>
          <a:lstStyle/>
          <a:p>
            <a:pPr>
              <a:lnSpc>
                <a:spcPct val="150000"/>
              </a:lnSpc>
            </a:pP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a:t>
            </a:r>
            <a:r>
              <a:rPr lang="ja-JP" altLang="en-US" sz="2000" dirty="0">
                <a:solidFill>
                  <a:srgbClr val="000000"/>
                </a:solidFill>
                <a:latin typeface="HGP創英角ﾎﾟｯﾌﾟ体" panose="040B0A00000000000000" pitchFamily="50" charset="-128"/>
                <a:ea typeface="HGP創英角ﾎﾟｯﾌﾟ体" panose="040B0A00000000000000" pitchFamily="50" charset="-128"/>
              </a:rPr>
              <a:t>令和</a:t>
            </a: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元年度実績（発注先別）</a:t>
            </a:r>
            <a:endParaRPr lang="en-US" altLang="ja-JP" sz="6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5"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12</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6" name="対角する 2 つの角を切り取った四角形 5"/>
          <p:cNvSpPr/>
          <p:nvPr/>
        </p:nvSpPr>
        <p:spPr>
          <a:xfrm>
            <a:off x="0" y="0"/>
            <a:ext cx="9144000" cy="569835"/>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ja-JP" altLang="en-US" sz="2800" dirty="0" smtClean="0">
                <a:ea typeface="HG丸ｺﾞｼｯｸM-PRO" panose="020F0600000000000000" pitchFamily="50" charset="-128"/>
                <a:cs typeface="Times New Roman" panose="02020603050405020304" pitchFamily="18" charset="0"/>
              </a:rPr>
              <a:t>優先調達実績</a:t>
            </a:r>
            <a:endParaRPr kumimoji="1" lang="ja-JP" altLang="en-US" sz="28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10" name="正方形/長方形 9"/>
          <p:cNvSpPr/>
          <p:nvPr/>
        </p:nvSpPr>
        <p:spPr>
          <a:xfrm>
            <a:off x="116113" y="4311790"/>
            <a:ext cx="8868229" cy="553998"/>
          </a:xfrm>
          <a:prstGeom prst="rect">
            <a:avLst/>
          </a:prstGeom>
        </p:spPr>
        <p:txBody>
          <a:bodyPr wrap="square">
            <a:spAutoFit/>
          </a:bodyPr>
          <a:lstStyle/>
          <a:p>
            <a:pPr>
              <a:lnSpc>
                <a:spcPct val="150000"/>
              </a:lnSpc>
            </a:pP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◆令和元年度実績（調達比率）</a:t>
            </a:r>
            <a:endParaRPr lang="en-US" altLang="ja-JP" sz="600" dirty="0">
              <a:solidFill>
                <a:srgbClr val="000000"/>
              </a:solidFill>
              <a:latin typeface="HG丸ｺﾞｼｯｸM-PRO" panose="020F0600000000000000" pitchFamily="50" charset="-128"/>
              <a:ea typeface="HG丸ｺﾞｼｯｸM-PRO" panose="020F0600000000000000" pitchFamily="50" charset="-128"/>
            </a:endParaRPr>
          </a:p>
        </p:txBody>
      </p:sp>
      <p:pic>
        <p:nvPicPr>
          <p:cNvPr id="4" name="図 3"/>
          <p:cNvPicPr>
            <a:picLocks noChangeAspect="1"/>
          </p:cNvPicPr>
          <p:nvPr/>
        </p:nvPicPr>
        <p:blipFill>
          <a:blip r:embed="rId2"/>
          <a:stretch>
            <a:fillRect/>
          </a:stretch>
        </p:blipFill>
        <p:spPr>
          <a:xfrm>
            <a:off x="619273" y="4884693"/>
            <a:ext cx="5048477" cy="1732417"/>
          </a:xfrm>
          <a:prstGeom prst="rect">
            <a:avLst/>
          </a:prstGeom>
        </p:spPr>
      </p:pic>
      <p:pic>
        <p:nvPicPr>
          <p:cNvPr id="11" name="図 10"/>
          <p:cNvPicPr>
            <a:picLocks noChangeAspect="1"/>
          </p:cNvPicPr>
          <p:nvPr/>
        </p:nvPicPr>
        <p:blipFill>
          <a:blip r:embed="rId3"/>
          <a:stretch>
            <a:fillRect/>
          </a:stretch>
        </p:blipFill>
        <p:spPr>
          <a:xfrm>
            <a:off x="619273" y="1319250"/>
            <a:ext cx="7324577" cy="2992540"/>
          </a:xfrm>
          <a:prstGeom prst="rect">
            <a:avLst/>
          </a:prstGeom>
        </p:spPr>
      </p:pic>
    </p:spTree>
    <p:extLst>
      <p:ext uri="{BB962C8B-B14F-4D97-AF65-F5344CB8AC3E}">
        <p14:creationId xmlns:p14="http://schemas.microsoft.com/office/powerpoint/2010/main" val="4038027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2</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6" name="対角する 2 つの角を切り取った四角形 5"/>
          <p:cNvSpPr/>
          <p:nvPr/>
        </p:nvSpPr>
        <p:spPr>
          <a:xfrm>
            <a:off x="0" y="0"/>
            <a:ext cx="9144000" cy="569835"/>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zh-TW" altLang="en-US" sz="2800" dirty="0">
                <a:ea typeface="HG丸ｺﾞｼｯｸM-PRO" panose="020F0600000000000000" pitchFamily="50" charset="-128"/>
                <a:cs typeface="Times New Roman" panose="02020603050405020304" pitchFamily="18" charset="0"/>
              </a:rPr>
              <a:t>令和元年度工賃実績</a:t>
            </a:r>
            <a:r>
              <a:rPr lang="zh-TW" altLang="en-US" sz="2800" dirty="0" smtClean="0">
                <a:ea typeface="HG丸ｺﾞｼｯｸM-PRO" panose="020F0600000000000000" pitchFamily="50" charset="-128"/>
                <a:cs typeface="Times New Roman" panose="02020603050405020304" pitchFamily="18" charset="0"/>
              </a:rPr>
              <a:t>調査</a:t>
            </a:r>
            <a:endParaRPr lang="en-US" altLang="zh-TW" sz="2800" dirty="0">
              <a:ea typeface="HG丸ｺﾞｼｯｸM-PRO" panose="020F0600000000000000" pitchFamily="50" charset="-128"/>
              <a:cs typeface="Times New Roman" panose="02020603050405020304" pitchFamily="18" charset="0"/>
            </a:endParaRPr>
          </a:p>
        </p:txBody>
      </p:sp>
      <p:pic>
        <p:nvPicPr>
          <p:cNvPr id="2" name="図 1"/>
          <p:cNvPicPr>
            <a:picLocks noChangeAspect="1"/>
          </p:cNvPicPr>
          <p:nvPr/>
        </p:nvPicPr>
        <p:blipFill>
          <a:blip r:embed="rId2"/>
          <a:stretch>
            <a:fillRect/>
          </a:stretch>
        </p:blipFill>
        <p:spPr>
          <a:xfrm>
            <a:off x="5735934" y="4246299"/>
            <a:ext cx="865707" cy="249958"/>
          </a:xfrm>
          <a:prstGeom prst="rect">
            <a:avLst/>
          </a:prstGeom>
        </p:spPr>
      </p:pic>
      <p:sp>
        <p:nvSpPr>
          <p:cNvPr id="7" name="テキスト ボックス 3"/>
          <p:cNvSpPr txBox="1"/>
          <p:nvPr/>
        </p:nvSpPr>
        <p:spPr>
          <a:xfrm>
            <a:off x="6392545" y="4026784"/>
            <a:ext cx="952501" cy="280147"/>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00" dirty="0">
                <a:latin typeface="HG丸ｺﾞｼｯｸM-PRO" panose="020F0600000000000000" pitchFamily="50" charset="-128"/>
                <a:ea typeface="HG丸ｺﾞｼｯｸM-PRO" panose="020F0600000000000000" pitchFamily="50" charset="-128"/>
              </a:rPr>
              <a:t>差</a:t>
            </a:r>
            <a:r>
              <a:rPr kumimoji="1" lang="en-US" altLang="ja-JP" sz="1000" dirty="0">
                <a:latin typeface="HG丸ｺﾞｼｯｸM-PRO" panose="020F0600000000000000" pitchFamily="50" charset="-128"/>
                <a:ea typeface="HG丸ｺﾞｼｯｸM-PRO" panose="020F0600000000000000" pitchFamily="50" charset="-128"/>
              </a:rPr>
              <a:t>907</a:t>
            </a:r>
            <a:endParaRPr kumimoji="1" lang="ja-JP" altLang="en-US" sz="1000" dirty="0">
              <a:latin typeface="HG丸ｺﾞｼｯｸM-PRO" panose="020F0600000000000000" pitchFamily="50" charset="-128"/>
              <a:ea typeface="HG丸ｺﾞｼｯｸM-PRO" panose="020F0600000000000000" pitchFamily="50" charset="-128"/>
            </a:endParaRPr>
          </a:p>
        </p:txBody>
      </p:sp>
      <p:pic>
        <p:nvPicPr>
          <p:cNvPr id="3" name="図 2"/>
          <p:cNvPicPr>
            <a:picLocks noChangeAspect="1"/>
          </p:cNvPicPr>
          <p:nvPr/>
        </p:nvPicPr>
        <p:blipFill>
          <a:blip r:embed="rId3"/>
          <a:stretch>
            <a:fillRect/>
          </a:stretch>
        </p:blipFill>
        <p:spPr>
          <a:xfrm>
            <a:off x="7136672" y="3816493"/>
            <a:ext cx="951058" cy="286537"/>
          </a:xfrm>
          <a:prstGeom prst="rect">
            <a:avLst/>
          </a:prstGeom>
        </p:spPr>
      </p:pic>
      <p:pic>
        <p:nvPicPr>
          <p:cNvPr id="10" name="図 9"/>
          <p:cNvPicPr>
            <a:picLocks noChangeAspect="1"/>
          </p:cNvPicPr>
          <p:nvPr/>
        </p:nvPicPr>
        <p:blipFill>
          <a:blip r:embed="rId2"/>
          <a:stretch>
            <a:fillRect/>
          </a:stretch>
        </p:blipFill>
        <p:spPr>
          <a:xfrm>
            <a:off x="5526838" y="4246299"/>
            <a:ext cx="865707" cy="249958"/>
          </a:xfrm>
          <a:prstGeom prst="rect">
            <a:avLst/>
          </a:prstGeom>
        </p:spPr>
      </p:pic>
      <p:pic>
        <p:nvPicPr>
          <p:cNvPr id="11" name="図 10"/>
          <p:cNvPicPr>
            <a:picLocks noChangeAspect="1"/>
          </p:cNvPicPr>
          <p:nvPr/>
        </p:nvPicPr>
        <p:blipFill>
          <a:blip r:embed="rId4"/>
          <a:stretch>
            <a:fillRect/>
          </a:stretch>
        </p:blipFill>
        <p:spPr>
          <a:xfrm>
            <a:off x="6160125" y="3980934"/>
            <a:ext cx="957155" cy="280440"/>
          </a:xfrm>
          <a:prstGeom prst="rect">
            <a:avLst/>
          </a:prstGeom>
        </p:spPr>
      </p:pic>
      <p:pic>
        <p:nvPicPr>
          <p:cNvPr id="13" name="図 12"/>
          <p:cNvPicPr>
            <a:picLocks noChangeAspect="1"/>
          </p:cNvPicPr>
          <p:nvPr/>
        </p:nvPicPr>
        <p:blipFill>
          <a:blip r:embed="rId3"/>
          <a:stretch>
            <a:fillRect/>
          </a:stretch>
        </p:blipFill>
        <p:spPr>
          <a:xfrm>
            <a:off x="6867434" y="3778998"/>
            <a:ext cx="951058" cy="286537"/>
          </a:xfrm>
          <a:prstGeom prst="rect">
            <a:avLst/>
          </a:prstGeom>
        </p:spPr>
      </p:pic>
      <p:pic>
        <p:nvPicPr>
          <p:cNvPr id="4" name="図 3"/>
          <p:cNvPicPr>
            <a:picLocks noChangeAspect="1"/>
          </p:cNvPicPr>
          <p:nvPr/>
        </p:nvPicPr>
        <p:blipFill>
          <a:blip r:embed="rId5"/>
          <a:stretch>
            <a:fillRect/>
          </a:stretch>
        </p:blipFill>
        <p:spPr>
          <a:xfrm>
            <a:off x="479260" y="1827546"/>
            <a:ext cx="8141936" cy="4587215"/>
          </a:xfrm>
          <a:prstGeom prst="rect">
            <a:avLst/>
          </a:prstGeom>
        </p:spPr>
      </p:pic>
      <p:sp>
        <p:nvSpPr>
          <p:cNvPr id="15" name="テキスト ボックス 2"/>
          <p:cNvSpPr txBox="1"/>
          <p:nvPr/>
        </p:nvSpPr>
        <p:spPr>
          <a:xfrm>
            <a:off x="4873081" y="4388702"/>
            <a:ext cx="862853" cy="23532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00">
                <a:latin typeface="HG丸ｺﾞｼｯｸM-PRO" panose="020F0600000000000000" pitchFamily="50" charset="-128"/>
                <a:ea typeface="HG丸ｺﾞｼｯｸM-PRO" panose="020F0600000000000000" pitchFamily="50" charset="-128"/>
              </a:rPr>
              <a:t>差</a:t>
            </a:r>
            <a:r>
              <a:rPr kumimoji="1" lang="en-US" altLang="ja-JP" sz="1000">
                <a:latin typeface="HG丸ｺﾞｼｯｸM-PRO" panose="020F0600000000000000" pitchFamily="50" charset="-128"/>
                <a:ea typeface="HG丸ｺﾞｼｯｸM-PRO" panose="020F0600000000000000" pitchFamily="50" charset="-128"/>
              </a:rPr>
              <a:t>891</a:t>
            </a:r>
            <a:endParaRPr kumimoji="1" lang="ja-JP" altLang="en-US" sz="1000">
              <a:latin typeface="HG丸ｺﾞｼｯｸM-PRO" panose="020F0600000000000000" pitchFamily="50" charset="-128"/>
              <a:ea typeface="HG丸ｺﾞｼｯｸM-PRO" panose="020F0600000000000000" pitchFamily="50" charset="-128"/>
            </a:endParaRPr>
          </a:p>
        </p:txBody>
      </p:sp>
      <p:sp>
        <p:nvSpPr>
          <p:cNvPr id="16" name="テキスト ボックス 3"/>
          <p:cNvSpPr txBox="1"/>
          <p:nvPr/>
        </p:nvSpPr>
        <p:spPr>
          <a:xfrm>
            <a:off x="5483589" y="4207807"/>
            <a:ext cx="952500" cy="280148"/>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00" dirty="0">
                <a:latin typeface="HG丸ｺﾞｼｯｸM-PRO" panose="020F0600000000000000" pitchFamily="50" charset="-128"/>
                <a:ea typeface="HG丸ｺﾞｼｯｸM-PRO" panose="020F0600000000000000" pitchFamily="50" charset="-128"/>
              </a:rPr>
              <a:t>差</a:t>
            </a:r>
            <a:r>
              <a:rPr kumimoji="1" lang="en-US" altLang="ja-JP" sz="1000" dirty="0">
                <a:latin typeface="HG丸ｺﾞｼｯｸM-PRO" panose="020F0600000000000000" pitchFamily="50" charset="-128"/>
                <a:ea typeface="HG丸ｺﾞｼｯｸM-PRO" panose="020F0600000000000000" pitchFamily="50" charset="-128"/>
              </a:rPr>
              <a:t>907</a:t>
            </a:r>
            <a:endParaRPr kumimoji="1" lang="ja-JP" altLang="en-US" sz="1000" dirty="0">
              <a:latin typeface="HG丸ｺﾞｼｯｸM-PRO" panose="020F0600000000000000" pitchFamily="50" charset="-128"/>
              <a:ea typeface="HG丸ｺﾞｼｯｸM-PRO" panose="020F0600000000000000" pitchFamily="50" charset="-128"/>
            </a:endParaRPr>
          </a:p>
        </p:txBody>
      </p:sp>
      <p:sp>
        <p:nvSpPr>
          <p:cNvPr id="17" name="テキスト ボックス 4"/>
          <p:cNvSpPr txBox="1"/>
          <p:nvPr/>
        </p:nvSpPr>
        <p:spPr>
          <a:xfrm>
            <a:off x="6153018" y="4012261"/>
            <a:ext cx="952500" cy="280147"/>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00" dirty="0" smtClean="0">
                <a:latin typeface="HG丸ｺﾞｼｯｸM-PRO" panose="020F0600000000000000" pitchFamily="50" charset="-128"/>
                <a:ea typeface="HG丸ｺﾞｼｯｸM-PRO" panose="020F0600000000000000" pitchFamily="50" charset="-128"/>
              </a:rPr>
              <a:t>差</a:t>
            </a:r>
            <a:r>
              <a:rPr kumimoji="1" lang="en-US" altLang="ja-JP" sz="1000" dirty="0" smtClean="0">
                <a:latin typeface="HG丸ｺﾞｼｯｸM-PRO" panose="020F0600000000000000" pitchFamily="50" charset="-128"/>
                <a:ea typeface="HG丸ｺﾞｼｯｸM-PRO" panose="020F0600000000000000" pitchFamily="50" charset="-128"/>
              </a:rPr>
              <a:t>1,079</a:t>
            </a:r>
            <a:endParaRPr kumimoji="1" lang="ja-JP" altLang="en-US" sz="1000" dirty="0">
              <a:latin typeface="HG丸ｺﾞｼｯｸM-PRO" panose="020F0600000000000000" pitchFamily="50" charset="-128"/>
              <a:ea typeface="HG丸ｺﾞｼｯｸM-PRO" panose="020F0600000000000000" pitchFamily="50" charset="-128"/>
            </a:endParaRPr>
          </a:p>
        </p:txBody>
      </p:sp>
      <p:sp>
        <p:nvSpPr>
          <p:cNvPr id="18" name="正方形/長方形 17"/>
          <p:cNvSpPr/>
          <p:nvPr/>
        </p:nvSpPr>
        <p:spPr>
          <a:xfrm>
            <a:off x="438966" y="689701"/>
            <a:ext cx="8545377" cy="1046440"/>
          </a:xfrm>
          <a:prstGeom prst="rect">
            <a:avLst/>
          </a:prstGeom>
        </p:spPr>
        <p:txBody>
          <a:bodyPr wrap="square">
            <a:spAutoFit/>
          </a:bodyPr>
          <a:lstStyle/>
          <a:p>
            <a:pPr>
              <a:lnSpc>
                <a:spcPct val="150000"/>
              </a:lnSpc>
            </a:pP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◆平均工賃月額の実績と推計</a:t>
            </a:r>
            <a:endParaRPr lang="en-US" altLang="ja-JP" sz="2000" dirty="0" smtClean="0">
              <a:solidFill>
                <a:srgbClr val="000000"/>
              </a:solidFill>
              <a:latin typeface="HGP創英角ﾎﾟｯﾌﾟ体" panose="040B0A00000000000000" pitchFamily="50" charset="-128"/>
              <a:ea typeface="HGP創英角ﾎﾟｯﾌﾟ体" panose="040B0A00000000000000" pitchFamily="50" charset="-128"/>
            </a:endParaRPr>
          </a:p>
          <a:p>
            <a:r>
              <a:rPr lang="ja-JP" altLang="en-US" sz="1600" dirty="0" smtClean="0">
                <a:latin typeface="HG丸ｺﾞｼｯｸM-PRO" panose="020F0600000000000000" pitchFamily="50" charset="-128"/>
                <a:ea typeface="HG丸ｺﾞｼｯｸM-PRO" panose="020F0600000000000000" pitchFamily="50" charset="-128"/>
              </a:rPr>
              <a:t>　 </a:t>
            </a:r>
            <a:r>
              <a:rPr lang="en-US" altLang="ja-JP" sz="1600" dirty="0" smtClean="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全国は、</a:t>
            </a:r>
            <a:r>
              <a:rPr lang="en-US" altLang="ja-JP" sz="1600" dirty="0" smtClean="0">
                <a:latin typeface="HG丸ｺﾞｼｯｸM-PRO" panose="020F0600000000000000" pitchFamily="50" charset="-128"/>
                <a:ea typeface="HG丸ｺﾞｼｯｸM-PRO" panose="020F0600000000000000" pitchFamily="50" charset="-128"/>
              </a:rPr>
              <a:t>H26</a:t>
            </a:r>
            <a:r>
              <a:rPr lang="ja-JP" altLang="en-US" sz="1600" dirty="0" smtClean="0">
                <a:latin typeface="HG丸ｺﾞｼｯｸM-PRO" panose="020F0600000000000000" pitchFamily="50" charset="-128"/>
                <a:ea typeface="HG丸ｺﾞｼｯｸM-PRO" panose="020F0600000000000000" pitchFamily="50" charset="-128"/>
              </a:rPr>
              <a:t>から</a:t>
            </a:r>
            <a:r>
              <a:rPr lang="en-US" altLang="ja-JP" sz="1600" dirty="0" smtClean="0">
                <a:latin typeface="HG丸ｺﾞｼｯｸM-PRO" panose="020F0600000000000000" pitchFamily="50" charset="-128"/>
                <a:ea typeface="HG丸ｺﾞｼｯｸM-PRO" panose="020F0600000000000000" pitchFamily="50" charset="-128"/>
              </a:rPr>
              <a:t>H30</a:t>
            </a:r>
            <a:r>
              <a:rPr lang="ja-JP" altLang="en-US" sz="1600" dirty="0" err="1" smtClean="0">
                <a:latin typeface="HG丸ｺﾞｼｯｸM-PRO" panose="020F0600000000000000" pitchFamily="50" charset="-128"/>
                <a:ea typeface="HG丸ｺﾞｼｯｸM-PRO" panose="020F0600000000000000" pitchFamily="50" charset="-128"/>
              </a:rPr>
              <a:t>までの</a:t>
            </a:r>
            <a:r>
              <a:rPr lang="ja-JP" altLang="en-US" sz="1600" dirty="0">
                <a:latin typeface="HG丸ｺﾞｼｯｸM-PRO" panose="020F0600000000000000" pitchFamily="50" charset="-128"/>
                <a:ea typeface="HG丸ｺﾞｼｯｸM-PRO" panose="020F0600000000000000" pitchFamily="50" charset="-128"/>
              </a:rPr>
              <a:t>５年間の平均伸び率を</a:t>
            </a:r>
            <a:r>
              <a:rPr lang="ja-JP" altLang="en-US" sz="1600" dirty="0" smtClean="0">
                <a:latin typeface="HG丸ｺﾞｼｯｸM-PRO" panose="020F0600000000000000" pitchFamily="50" charset="-128"/>
                <a:ea typeface="HG丸ｺﾞｼｯｸM-PRO" panose="020F0600000000000000" pitchFamily="50" charset="-128"/>
              </a:rPr>
              <a:t>用いＲ</a:t>
            </a:r>
            <a:r>
              <a:rPr lang="en-US" altLang="ja-JP" sz="1600" dirty="0">
                <a:latin typeface="HG丸ｺﾞｼｯｸM-PRO" panose="020F0600000000000000" pitchFamily="50" charset="-128"/>
                <a:ea typeface="HG丸ｺﾞｼｯｸM-PRO" panose="020F0600000000000000" pitchFamily="50" charset="-128"/>
              </a:rPr>
              <a:t>1</a:t>
            </a:r>
            <a:r>
              <a:rPr lang="ja-JP" altLang="en-US" sz="1600" dirty="0" smtClean="0">
                <a:latin typeface="HG丸ｺﾞｼｯｸM-PRO" panose="020F0600000000000000" pitchFamily="50" charset="-128"/>
                <a:ea typeface="HG丸ｺﾞｼｯｸM-PRO" panose="020F0600000000000000" pitchFamily="50" charset="-128"/>
              </a:rPr>
              <a:t>以降</a:t>
            </a:r>
            <a:r>
              <a:rPr lang="ja-JP" altLang="en-US" sz="1600" dirty="0">
                <a:latin typeface="HG丸ｺﾞｼｯｸM-PRO" panose="020F0600000000000000" pitchFamily="50" charset="-128"/>
                <a:ea typeface="HG丸ｺﾞｼｯｸM-PRO" panose="020F0600000000000000" pitchFamily="50" charset="-128"/>
              </a:rPr>
              <a:t>を</a:t>
            </a:r>
            <a:r>
              <a:rPr lang="ja-JP" altLang="en-US" sz="1600" dirty="0" smtClean="0">
                <a:latin typeface="HG丸ｺﾞｼｯｸM-PRO" panose="020F0600000000000000" pitchFamily="50" charset="-128"/>
                <a:ea typeface="HG丸ｺﾞｼｯｸM-PRO" panose="020F0600000000000000" pitchFamily="50" charset="-128"/>
              </a:rPr>
              <a:t>推計</a:t>
            </a:r>
            <a:endParaRPr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 </a:t>
            </a:r>
            <a:r>
              <a:rPr lang="en-US" altLang="ja-JP" sz="1600" dirty="0" smtClean="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大阪府は、</a:t>
            </a:r>
            <a:r>
              <a:rPr lang="en-US" altLang="ja-JP" sz="1600" dirty="0" smtClean="0">
                <a:latin typeface="HG丸ｺﾞｼｯｸM-PRO" panose="020F0600000000000000" pitchFamily="50" charset="-128"/>
                <a:ea typeface="HG丸ｺﾞｼｯｸM-PRO" panose="020F0600000000000000" pitchFamily="50" charset="-128"/>
              </a:rPr>
              <a:t>H27</a:t>
            </a:r>
            <a:r>
              <a:rPr lang="ja-JP" altLang="en-US" sz="1600" dirty="0" smtClean="0">
                <a:latin typeface="HG丸ｺﾞｼｯｸM-PRO" panose="020F0600000000000000" pitchFamily="50" charset="-128"/>
                <a:ea typeface="HG丸ｺﾞｼｯｸM-PRO" panose="020F0600000000000000" pitchFamily="50" charset="-128"/>
              </a:rPr>
              <a:t>から</a:t>
            </a:r>
            <a:r>
              <a:rPr lang="en-US" altLang="ja-JP" sz="1600" dirty="0" smtClean="0">
                <a:latin typeface="HG丸ｺﾞｼｯｸM-PRO" panose="020F0600000000000000" pitchFamily="50" charset="-128"/>
                <a:ea typeface="HG丸ｺﾞｼｯｸM-PRO" panose="020F0600000000000000" pitchFamily="50" charset="-128"/>
              </a:rPr>
              <a:t>R1</a:t>
            </a:r>
            <a:r>
              <a:rPr lang="ja-JP" altLang="en-US" sz="1600" dirty="0" err="1" smtClean="0">
                <a:latin typeface="HG丸ｺﾞｼｯｸM-PRO" panose="020F0600000000000000" pitchFamily="50" charset="-128"/>
                <a:ea typeface="HG丸ｺﾞｼｯｸM-PRO" panose="020F0600000000000000" pitchFamily="50" charset="-128"/>
              </a:rPr>
              <a:t>までの</a:t>
            </a:r>
            <a:r>
              <a:rPr lang="ja-JP" altLang="en-US" sz="1600" dirty="0" smtClean="0">
                <a:latin typeface="HG丸ｺﾞｼｯｸM-PRO" panose="020F0600000000000000" pitchFamily="50" charset="-128"/>
                <a:ea typeface="HG丸ｺﾞｼｯｸM-PRO" panose="020F0600000000000000" pitchFamily="50" charset="-128"/>
              </a:rPr>
              <a:t>５年間の平均伸び率を用い</a:t>
            </a:r>
            <a:r>
              <a:rPr lang="en-US" altLang="ja-JP" sz="1600" dirty="0" smtClean="0">
                <a:latin typeface="HG丸ｺﾞｼｯｸM-PRO" panose="020F0600000000000000" pitchFamily="50" charset="-128"/>
                <a:ea typeface="HG丸ｺﾞｼｯｸM-PRO" panose="020F0600000000000000" pitchFamily="50" charset="-128"/>
              </a:rPr>
              <a:t>R</a:t>
            </a:r>
            <a:r>
              <a:rPr lang="ja-JP" altLang="en-US" sz="1600" dirty="0" smtClean="0">
                <a:latin typeface="HG丸ｺﾞｼｯｸM-PRO" panose="020F0600000000000000" pitchFamily="50" charset="-128"/>
                <a:ea typeface="HG丸ｺﾞｼｯｸM-PRO" panose="020F0600000000000000" pitchFamily="50" charset="-128"/>
              </a:rPr>
              <a:t>２以降を推計</a:t>
            </a:r>
            <a:endParaRPr lang="en-US" altLang="ja-JP" sz="1600" dirty="0" smtClean="0">
              <a:latin typeface="HG丸ｺﾞｼｯｸM-PRO" panose="020F0600000000000000" pitchFamily="50" charset="-128"/>
              <a:ea typeface="HG丸ｺﾞｼｯｸM-PRO" panose="020F0600000000000000" pitchFamily="50" charset="-128"/>
            </a:endParaRPr>
          </a:p>
        </p:txBody>
      </p:sp>
      <p:grpSp>
        <p:nvGrpSpPr>
          <p:cNvPr id="25" name="グループ化 24"/>
          <p:cNvGrpSpPr/>
          <p:nvPr/>
        </p:nvGrpSpPr>
        <p:grpSpPr>
          <a:xfrm>
            <a:off x="4508569" y="2138849"/>
            <a:ext cx="2272833" cy="4056015"/>
            <a:chOff x="4502828" y="2138945"/>
            <a:chExt cx="2272833" cy="4056015"/>
          </a:xfrm>
        </p:grpSpPr>
        <p:grpSp>
          <p:nvGrpSpPr>
            <p:cNvPr id="26" name="グループ化 25"/>
            <p:cNvGrpSpPr/>
            <p:nvPr/>
          </p:nvGrpSpPr>
          <p:grpSpPr>
            <a:xfrm>
              <a:off x="5139203" y="2469122"/>
              <a:ext cx="1636458" cy="3725838"/>
              <a:chOff x="5127638" y="2442950"/>
              <a:chExt cx="1636458" cy="3725838"/>
            </a:xfrm>
          </p:grpSpPr>
          <p:sp>
            <p:nvSpPr>
              <p:cNvPr id="31" name="正方形/長方形 30"/>
              <p:cNvSpPr/>
              <p:nvPr/>
            </p:nvSpPr>
            <p:spPr>
              <a:xfrm>
                <a:off x="5681342" y="4496257"/>
                <a:ext cx="542036" cy="280459"/>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2" name="直線コネクタ 31"/>
              <p:cNvCxnSpPr/>
              <p:nvPr/>
            </p:nvCxnSpPr>
            <p:spPr>
              <a:xfrm>
                <a:off x="6223378" y="3671888"/>
                <a:ext cx="0" cy="2496900"/>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33" name="直線矢印コネクタ 32"/>
              <p:cNvCxnSpPr/>
              <p:nvPr/>
            </p:nvCxnSpPr>
            <p:spPr>
              <a:xfrm flipH="1">
                <a:off x="5867894" y="5472752"/>
                <a:ext cx="360000"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flipV="1">
                <a:off x="5660691" y="2596839"/>
                <a:ext cx="360000"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5" name="テキスト ボックス 34"/>
              <p:cNvSpPr txBox="1"/>
              <p:nvPr/>
            </p:nvSpPr>
            <p:spPr>
              <a:xfrm>
                <a:off x="6020691" y="2442950"/>
                <a:ext cx="743405" cy="307777"/>
              </a:xfrm>
              <a:prstGeom prst="rect">
                <a:avLst/>
              </a:prstGeom>
              <a:noFill/>
              <a:ln>
                <a:solidFill>
                  <a:schemeClr val="tx1"/>
                </a:solidFill>
              </a:ln>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rPr>
                  <a:t>推計値</a:t>
                </a:r>
                <a:endParaRPr kumimoji="1" lang="ja-JP" altLang="en-US" dirty="0">
                  <a:latin typeface="Meiryo UI" panose="020B0604030504040204" pitchFamily="50" charset="-128"/>
                  <a:ea typeface="Meiryo UI" panose="020B0604030504040204" pitchFamily="50" charset="-128"/>
                </a:endParaRPr>
              </a:p>
            </p:txBody>
          </p:sp>
          <p:sp>
            <p:nvSpPr>
              <p:cNvPr id="36" name="テキスト ボックス 35"/>
              <p:cNvSpPr txBox="1"/>
              <p:nvPr/>
            </p:nvSpPr>
            <p:spPr>
              <a:xfrm>
                <a:off x="5127638" y="5318863"/>
                <a:ext cx="743405" cy="307777"/>
              </a:xfrm>
              <a:prstGeom prst="rect">
                <a:avLst/>
              </a:prstGeom>
              <a:noFill/>
              <a:ln>
                <a:solidFill>
                  <a:schemeClr val="tx1"/>
                </a:solidFill>
              </a:ln>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rPr>
                  <a:t>実績値</a:t>
                </a:r>
                <a:endParaRPr kumimoji="1" lang="ja-JP" altLang="en-US" dirty="0">
                  <a:latin typeface="Meiryo UI" panose="020B0604030504040204" pitchFamily="50" charset="-128"/>
                  <a:ea typeface="Meiryo UI" panose="020B0604030504040204" pitchFamily="50" charset="-128"/>
                </a:endParaRPr>
              </a:p>
            </p:txBody>
          </p:sp>
        </p:grpSp>
        <p:grpSp>
          <p:nvGrpSpPr>
            <p:cNvPr id="27" name="グループ化 26"/>
            <p:cNvGrpSpPr/>
            <p:nvPr/>
          </p:nvGrpSpPr>
          <p:grpSpPr>
            <a:xfrm>
              <a:off x="4502828" y="2138945"/>
              <a:ext cx="1150624" cy="1565208"/>
              <a:chOff x="5072754" y="2129051"/>
              <a:chExt cx="1150624" cy="4039737"/>
            </a:xfrm>
          </p:grpSpPr>
          <p:cxnSp>
            <p:nvCxnSpPr>
              <p:cNvPr id="28" name="直線コネクタ 27"/>
              <p:cNvCxnSpPr/>
              <p:nvPr/>
            </p:nvCxnSpPr>
            <p:spPr>
              <a:xfrm>
                <a:off x="6223378" y="2129051"/>
                <a:ext cx="0" cy="4039737"/>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29" name="直線矢印コネクタ 28"/>
              <p:cNvCxnSpPr/>
              <p:nvPr/>
            </p:nvCxnSpPr>
            <p:spPr>
              <a:xfrm flipH="1">
                <a:off x="5857637" y="4420813"/>
                <a:ext cx="360000"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0" name="テキスト ボックス 29"/>
              <p:cNvSpPr txBox="1"/>
              <p:nvPr/>
            </p:nvSpPr>
            <p:spPr>
              <a:xfrm>
                <a:off x="5072754" y="4010157"/>
                <a:ext cx="729024" cy="794360"/>
              </a:xfrm>
              <a:prstGeom prst="rect">
                <a:avLst/>
              </a:prstGeom>
              <a:noFill/>
              <a:ln>
                <a:solidFill>
                  <a:schemeClr val="tx1"/>
                </a:solidFill>
              </a:ln>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rPr>
                  <a:t>実績値</a:t>
                </a:r>
                <a:endParaRPr kumimoji="1" lang="ja-JP" altLang="en-US" dirty="0">
                  <a:latin typeface="Meiryo UI" panose="020B0604030504040204" pitchFamily="50" charset="-128"/>
                  <a:ea typeface="Meiryo UI" panose="020B0604030504040204" pitchFamily="50" charset="-128"/>
                </a:endParaRPr>
              </a:p>
            </p:txBody>
          </p:sp>
        </p:grpSp>
      </p:grpSp>
      <p:cxnSp>
        <p:nvCxnSpPr>
          <p:cNvPr id="37" name="直線コネクタ 36"/>
          <p:cNvCxnSpPr/>
          <p:nvPr/>
        </p:nvCxnSpPr>
        <p:spPr>
          <a:xfrm>
            <a:off x="5653452" y="3707991"/>
            <a:ext cx="576000" cy="0"/>
          </a:xfrm>
          <a:prstGeom prst="line">
            <a:avLst/>
          </a:prstGeom>
          <a:ln w="28575">
            <a:solidFill>
              <a:srgbClr val="FF0000">
                <a:alpha val="95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2494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16114" y="705697"/>
            <a:ext cx="8868229" cy="553998"/>
          </a:xfrm>
          <a:prstGeom prst="rect">
            <a:avLst/>
          </a:prstGeom>
        </p:spPr>
        <p:txBody>
          <a:bodyPr wrap="square">
            <a:spAutoFit/>
          </a:bodyPr>
          <a:lstStyle/>
          <a:p>
            <a:pPr>
              <a:lnSpc>
                <a:spcPct val="150000"/>
              </a:lnSpc>
            </a:pP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◆平均工賃月額の分布状況</a:t>
            </a:r>
            <a:endParaRPr lang="en-US" altLang="ja-JP" sz="2000" dirty="0" smtClean="0">
              <a:solidFill>
                <a:srgbClr val="000000"/>
              </a:solidFill>
              <a:latin typeface="HGP創英角ﾎﾟｯﾌﾟ体" panose="040B0A00000000000000" pitchFamily="50" charset="-128"/>
              <a:ea typeface="HGP創英角ﾎﾟｯﾌﾟ体" panose="040B0A00000000000000" pitchFamily="50" charset="-128"/>
            </a:endParaRPr>
          </a:p>
        </p:txBody>
      </p:sp>
      <p:sp>
        <p:nvSpPr>
          <p:cNvPr id="5"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3</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6" name="対角する 2 つの角を切り取った四角形 5"/>
          <p:cNvSpPr/>
          <p:nvPr/>
        </p:nvSpPr>
        <p:spPr>
          <a:xfrm>
            <a:off x="0" y="0"/>
            <a:ext cx="9144000" cy="569835"/>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zh-TW" altLang="en-US" sz="2800" dirty="0">
                <a:ea typeface="HG丸ｺﾞｼｯｸM-PRO" panose="020F0600000000000000" pitchFamily="50" charset="-128"/>
                <a:cs typeface="Times New Roman" panose="02020603050405020304" pitchFamily="18" charset="0"/>
              </a:rPr>
              <a:t>令和元年度工賃実績調査</a:t>
            </a:r>
            <a:endParaRPr lang="en-US" altLang="zh-TW" sz="2800" dirty="0">
              <a:ea typeface="HG丸ｺﾞｼｯｸM-PRO" panose="020F0600000000000000" pitchFamily="50" charset="-128"/>
              <a:cs typeface="Times New Roman" panose="02020603050405020304" pitchFamily="18" charset="0"/>
            </a:endParaRPr>
          </a:p>
        </p:txBody>
      </p:sp>
      <p:sp>
        <p:nvSpPr>
          <p:cNvPr id="14" name="正方形/長方形 13"/>
          <p:cNvSpPr/>
          <p:nvPr/>
        </p:nvSpPr>
        <p:spPr>
          <a:xfrm>
            <a:off x="215230" y="5898041"/>
            <a:ext cx="8911988" cy="307777"/>
          </a:xfrm>
          <a:prstGeom prst="rect">
            <a:avLst/>
          </a:prstGeom>
        </p:spPr>
        <p:txBody>
          <a:bodyPr wrap="square">
            <a:spAutoFit/>
          </a:bodyPr>
          <a:lstStyle/>
          <a:p>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p>
        </p:txBody>
      </p:sp>
      <p:pic>
        <p:nvPicPr>
          <p:cNvPr id="2" name="図 1"/>
          <p:cNvPicPr>
            <a:picLocks noChangeAspect="1"/>
          </p:cNvPicPr>
          <p:nvPr/>
        </p:nvPicPr>
        <p:blipFill>
          <a:blip r:embed="rId2"/>
          <a:stretch>
            <a:fillRect/>
          </a:stretch>
        </p:blipFill>
        <p:spPr>
          <a:xfrm>
            <a:off x="364310" y="1591272"/>
            <a:ext cx="8415380" cy="4614546"/>
          </a:xfrm>
          <a:prstGeom prst="rect">
            <a:avLst/>
          </a:prstGeom>
        </p:spPr>
      </p:pic>
    </p:spTree>
    <p:extLst>
      <p:ext uri="{BB962C8B-B14F-4D97-AF65-F5344CB8AC3E}">
        <p14:creationId xmlns:p14="http://schemas.microsoft.com/office/powerpoint/2010/main" val="154354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16114" y="705697"/>
            <a:ext cx="8868229" cy="553998"/>
          </a:xfrm>
          <a:prstGeom prst="rect">
            <a:avLst/>
          </a:prstGeom>
        </p:spPr>
        <p:txBody>
          <a:bodyPr wrap="square">
            <a:spAutoFit/>
          </a:bodyPr>
          <a:lstStyle/>
          <a:p>
            <a:pPr>
              <a:lnSpc>
                <a:spcPct val="150000"/>
              </a:lnSpc>
            </a:pP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◆平均工賃月額の分布状況（２）</a:t>
            </a:r>
            <a:endParaRPr lang="en-US" altLang="ja-JP" sz="2000" dirty="0" smtClean="0">
              <a:solidFill>
                <a:srgbClr val="000000"/>
              </a:solidFill>
              <a:latin typeface="HGP創英角ﾎﾟｯﾌﾟ体" panose="040B0A00000000000000" pitchFamily="50" charset="-128"/>
              <a:ea typeface="HGP創英角ﾎﾟｯﾌﾟ体" panose="040B0A00000000000000" pitchFamily="50" charset="-128"/>
            </a:endParaRPr>
          </a:p>
        </p:txBody>
      </p:sp>
      <p:sp>
        <p:nvSpPr>
          <p:cNvPr id="5"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4</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6" name="対角する 2 つの角を切り取った四角形 5"/>
          <p:cNvSpPr/>
          <p:nvPr/>
        </p:nvSpPr>
        <p:spPr>
          <a:xfrm>
            <a:off x="0" y="0"/>
            <a:ext cx="9144000" cy="569835"/>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zh-TW" altLang="en-US" sz="2800" dirty="0">
                <a:ea typeface="HG丸ｺﾞｼｯｸM-PRO" panose="020F0600000000000000" pitchFamily="50" charset="-128"/>
                <a:cs typeface="Times New Roman" panose="02020603050405020304" pitchFamily="18" charset="0"/>
              </a:rPr>
              <a:t>令和元年度工賃実績調査</a:t>
            </a:r>
          </a:p>
        </p:txBody>
      </p:sp>
      <p:sp>
        <p:nvSpPr>
          <p:cNvPr id="14" name="正方形/長方形 13"/>
          <p:cNvSpPr/>
          <p:nvPr/>
        </p:nvSpPr>
        <p:spPr>
          <a:xfrm>
            <a:off x="215230" y="5898041"/>
            <a:ext cx="8911988" cy="307777"/>
          </a:xfrm>
          <a:prstGeom prst="rect">
            <a:avLst/>
          </a:prstGeom>
        </p:spPr>
        <p:txBody>
          <a:bodyPr wrap="square">
            <a:spAutoFit/>
          </a:bodyPr>
          <a:lstStyle/>
          <a:p>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p>
        </p:txBody>
      </p:sp>
      <p:pic>
        <p:nvPicPr>
          <p:cNvPr id="3" name="図 2"/>
          <p:cNvPicPr>
            <a:picLocks noChangeAspect="1"/>
          </p:cNvPicPr>
          <p:nvPr/>
        </p:nvPicPr>
        <p:blipFill>
          <a:blip r:embed="rId2"/>
          <a:stretch>
            <a:fillRect/>
          </a:stretch>
        </p:blipFill>
        <p:spPr>
          <a:xfrm>
            <a:off x="396338" y="1395557"/>
            <a:ext cx="8447626" cy="4717393"/>
          </a:xfrm>
          <a:prstGeom prst="rect">
            <a:avLst/>
          </a:prstGeom>
        </p:spPr>
      </p:pic>
    </p:spTree>
    <p:extLst>
      <p:ext uri="{BB962C8B-B14F-4D97-AF65-F5344CB8AC3E}">
        <p14:creationId xmlns:p14="http://schemas.microsoft.com/office/powerpoint/2010/main" val="275223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16114" y="705697"/>
            <a:ext cx="8868229" cy="553998"/>
          </a:xfrm>
          <a:prstGeom prst="rect">
            <a:avLst/>
          </a:prstGeom>
        </p:spPr>
        <p:txBody>
          <a:bodyPr wrap="square">
            <a:spAutoFit/>
          </a:bodyPr>
          <a:lstStyle/>
          <a:p>
            <a:pPr>
              <a:lnSpc>
                <a:spcPct val="150000"/>
              </a:lnSpc>
            </a:pP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a:t>
            </a:r>
            <a:r>
              <a:rPr lang="zh-TW" altLang="en-US" sz="2000" dirty="0">
                <a:solidFill>
                  <a:srgbClr val="000000"/>
                </a:solidFill>
                <a:latin typeface="HGP創英角ﾎﾟｯﾌﾟ体" panose="040B0A00000000000000" pitchFamily="50" charset="-128"/>
                <a:ea typeface="HGP創英角ﾎﾟｯﾌﾟ体" panose="040B0A00000000000000" pitchFamily="50" charset="-128"/>
              </a:rPr>
              <a:t>事業所定員規模別月額工賃額</a:t>
            </a:r>
            <a:r>
              <a:rPr lang="zh-TW" altLang="en-US" sz="2000" dirty="0" smtClean="0">
                <a:solidFill>
                  <a:srgbClr val="000000"/>
                </a:solidFill>
                <a:latin typeface="HGP創英角ﾎﾟｯﾌﾟ体" panose="040B0A00000000000000" pitchFamily="50" charset="-128"/>
                <a:ea typeface="HGP創英角ﾎﾟｯﾌﾟ体" panose="040B0A00000000000000" pitchFamily="50" charset="-128"/>
              </a:rPr>
              <a:t>分布</a:t>
            </a: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状況</a:t>
            </a:r>
            <a:endParaRPr lang="en-US" altLang="ja-JP" sz="2000" dirty="0" smtClean="0">
              <a:solidFill>
                <a:srgbClr val="000000"/>
              </a:solidFill>
              <a:latin typeface="HGP創英角ﾎﾟｯﾌﾟ体" panose="040B0A00000000000000" pitchFamily="50" charset="-128"/>
              <a:ea typeface="HGP創英角ﾎﾟｯﾌﾟ体" panose="040B0A00000000000000" pitchFamily="50" charset="-128"/>
            </a:endParaRPr>
          </a:p>
        </p:txBody>
      </p:sp>
      <p:sp>
        <p:nvSpPr>
          <p:cNvPr id="5"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5</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6" name="対角する 2 つの角を切り取った四角形 5"/>
          <p:cNvSpPr/>
          <p:nvPr/>
        </p:nvSpPr>
        <p:spPr>
          <a:xfrm>
            <a:off x="0" y="0"/>
            <a:ext cx="9144000" cy="569835"/>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zh-TW" altLang="en-US" sz="2800" dirty="0">
                <a:ea typeface="HG丸ｺﾞｼｯｸM-PRO" panose="020F0600000000000000" pitchFamily="50" charset="-128"/>
                <a:cs typeface="Times New Roman" panose="02020603050405020304" pitchFamily="18" charset="0"/>
              </a:rPr>
              <a:t>令和元年度工賃実績調査</a:t>
            </a:r>
          </a:p>
        </p:txBody>
      </p:sp>
      <p:sp>
        <p:nvSpPr>
          <p:cNvPr id="14" name="正方形/長方形 13"/>
          <p:cNvSpPr/>
          <p:nvPr/>
        </p:nvSpPr>
        <p:spPr>
          <a:xfrm>
            <a:off x="215230" y="5898041"/>
            <a:ext cx="8911988" cy="307777"/>
          </a:xfrm>
          <a:prstGeom prst="rect">
            <a:avLst/>
          </a:prstGeom>
        </p:spPr>
        <p:txBody>
          <a:bodyPr wrap="square">
            <a:spAutoFit/>
          </a:bodyPr>
          <a:lstStyle/>
          <a:p>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p>
        </p:txBody>
      </p:sp>
      <p:pic>
        <p:nvPicPr>
          <p:cNvPr id="4" name="図 3"/>
          <p:cNvPicPr>
            <a:picLocks noChangeAspect="1"/>
          </p:cNvPicPr>
          <p:nvPr/>
        </p:nvPicPr>
        <p:blipFill>
          <a:blip r:embed="rId2"/>
          <a:stretch>
            <a:fillRect/>
          </a:stretch>
        </p:blipFill>
        <p:spPr>
          <a:xfrm>
            <a:off x="826020" y="1533812"/>
            <a:ext cx="7448416" cy="4875578"/>
          </a:xfrm>
          <a:prstGeom prst="rect">
            <a:avLst/>
          </a:prstGeom>
        </p:spPr>
      </p:pic>
    </p:spTree>
    <p:extLst>
      <p:ext uri="{BB962C8B-B14F-4D97-AF65-F5344CB8AC3E}">
        <p14:creationId xmlns:p14="http://schemas.microsoft.com/office/powerpoint/2010/main" val="1986583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対角する 2 つの角を切り取った四角形 3"/>
          <p:cNvSpPr/>
          <p:nvPr/>
        </p:nvSpPr>
        <p:spPr>
          <a:xfrm>
            <a:off x="0" y="0"/>
            <a:ext cx="9144000" cy="569835"/>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zh-TW" altLang="en-US" sz="2800" dirty="0">
                <a:latin typeface="HG丸ｺﾞｼｯｸM-PRO" panose="020F0600000000000000" pitchFamily="50" charset="-128"/>
                <a:ea typeface="HG丸ｺﾞｼｯｸM-PRO" panose="020F0600000000000000" pitchFamily="50" charset="-128"/>
                <a:cs typeface="Meiryo UI" panose="020B0604030504040204" pitchFamily="50" charset="-128"/>
              </a:rPr>
              <a:t>優先調達</a:t>
            </a:r>
            <a:r>
              <a:rPr lang="zh-TW" altLang="en-US" sz="28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実績</a:t>
            </a:r>
            <a:endParaRPr lang="en-US" altLang="zh-TW" sz="28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8" name="正方形/長方形 7"/>
          <p:cNvSpPr/>
          <p:nvPr/>
        </p:nvSpPr>
        <p:spPr>
          <a:xfrm>
            <a:off x="116114" y="705697"/>
            <a:ext cx="8868229" cy="6093976"/>
          </a:xfrm>
          <a:prstGeom prst="rect">
            <a:avLst/>
          </a:prstGeom>
        </p:spPr>
        <p:txBody>
          <a:bodyPr wrap="square">
            <a:spAutoFit/>
          </a:bodyPr>
          <a:lstStyle/>
          <a:p>
            <a:pPr>
              <a:lnSpc>
                <a:spcPct val="150000"/>
              </a:lnSpc>
            </a:pPr>
            <a:r>
              <a:rPr lang="ja-JP" altLang="en-US" sz="2000" b="1" dirty="0" smtClean="0">
                <a:solidFill>
                  <a:srgbClr val="000000"/>
                </a:solidFill>
                <a:latin typeface="HGP創英角ﾎﾟｯﾌﾟ体" panose="040B0A00000000000000" pitchFamily="50" charset="-128"/>
                <a:ea typeface="HGP創英角ﾎﾟｯﾌﾟ体" panose="040B0A00000000000000" pitchFamily="50" charset="-128"/>
              </a:rPr>
              <a:t>◆優先調達</a:t>
            </a:r>
            <a:endParaRPr lang="en-US" altLang="ja-JP" sz="2000" b="1"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pPr algn="just">
              <a:lnSpc>
                <a:spcPct val="150000"/>
              </a:lnSpc>
              <a:spcAft>
                <a:spcPts val="0"/>
              </a:spcAft>
            </a:pP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2000" kern="100" dirty="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・目的（概要）</a:t>
            </a:r>
            <a:endParaRPr lang="en-US" altLang="ja-JP" sz="2000" kern="100" dirty="0">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pPr algn="just">
              <a:lnSpc>
                <a:spcPct val="150000"/>
              </a:lnSpc>
              <a:spcAft>
                <a:spcPts val="0"/>
              </a:spcAft>
            </a:pP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　　障がい者就労施設で就労する障がい者や在宅就業障がい者等の自立及び</a:t>
            </a:r>
            <a:endParaRPr lang="en-US" altLang="ja-JP" sz="2000" kern="100" dirty="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spcAft>
                <a:spcPts val="0"/>
              </a:spcAft>
            </a:pP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　　社会参加を促進するため、障がい者就労施設等が供給する物品等の需要</a:t>
            </a:r>
            <a:endParaRPr lang="en-US" altLang="ja-JP" sz="2000" kern="100" dirty="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spcAft>
                <a:spcPts val="0"/>
              </a:spcAft>
            </a:pP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　　の増進等を図る。</a:t>
            </a:r>
            <a:endParaRPr lang="en-US" altLang="ja-JP" sz="2000" kern="100" dirty="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spcAft>
                <a:spcPts val="0"/>
              </a:spcAft>
            </a:pP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20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・根拠法</a:t>
            </a:r>
            <a:endParaRPr lang="en-US" altLang="ja-JP" sz="20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pPr algn="just">
              <a:lnSpc>
                <a:spcPct val="150000"/>
              </a:lnSpc>
              <a:spcAft>
                <a:spcPts val="0"/>
              </a:spcAft>
            </a:pP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国等による障害者就労施設等からの物品等の調達の推進等に</a:t>
            </a: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関する</a:t>
            </a:r>
            <a:endParaRPr lang="en-US" altLang="ja-JP" sz="2000" kern="100" dirty="0" smtClean="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spcAft>
                <a:spcPts val="0"/>
              </a:spcAft>
            </a:pP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　　法律」（障害</a:t>
            </a: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者優先調達</a:t>
            </a: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推進法）（平成２４年</a:t>
            </a: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法律</a:t>
            </a: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第５０号）</a:t>
            </a:r>
            <a:endParaRPr lang="en-US" altLang="ja-JP" sz="2000" kern="100" dirty="0" smtClean="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spcAft>
                <a:spcPts val="0"/>
              </a:spcAft>
            </a:pP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2000" b="1" u="sng" kern="100" dirty="0" smtClean="0">
                <a:latin typeface="Century" panose="02040604050505020304" pitchFamily="18" charset="0"/>
                <a:ea typeface="HG丸ｺﾞｼｯｸM-PRO" panose="020F0600000000000000" pitchFamily="50" charset="-128"/>
                <a:cs typeface="Times New Roman" panose="02020603050405020304" pitchFamily="18" charset="0"/>
              </a:rPr>
              <a:t>地方</a:t>
            </a:r>
            <a:r>
              <a:rPr lang="ja-JP" altLang="en-US" sz="2000" b="1" u="sng" kern="100" dirty="0">
                <a:latin typeface="Century" panose="02040604050505020304" pitchFamily="18" charset="0"/>
                <a:ea typeface="HG丸ｺﾞｼｯｸM-PRO" panose="020F0600000000000000" pitchFamily="50" charset="-128"/>
                <a:cs typeface="Times New Roman" panose="02020603050405020304" pitchFamily="18" charset="0"/>
              </a:rPr>
              <a:t>公共団体及び地方独立行政法人は、障がい者就労施設等の受注</a:t>
            </a:r>
            <a:r>
              <a:rPr lang="ja-JP" altLang="en-US" sz="2000" b="1" u="sng" kern="100" dirty="0" smtClean="0">
                <a:latin typeface="Century" panose="02040604050505020304" pitchFamily="18" charset="0"/>
                <a:ea typeface="HG丸ｺﾞｼｯｸM-PRO" panose="020F0600000000000000" pitchFamily="50" charset="-128"/>
                <a:cs typeface="Times New Roman" panose="02020603050405020304" pitchFamily="18" charset="0"/>
              </a:rPr>
              <a:t>の</a:t>
            </a:r>
            <a:endParaRPr lang="en-US" altLang="ja-JP" sz="2000" b="1" u="sng" kern="100" dirty="0" smtClean="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spcAft>
                <a:spcPts val="0"/>
              </a:spcAft>
            </a:pPr>
            <a:r>
              <a:rPr lang="ja-JP" altLang="en-US" sz="2000" b="1"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2000" b="1" kern="100" dirty="0" smtClean="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2000" b="1" u="sng" kern="100" dirty="0" smtClean="0">
                <a:latin typeface="Century" panose="02040604050505020304" pitchFamily="18" charset="0"/>
                <a:ea typeface="HG丸ｺﾞｼｯｸM-PRO" panose="020F0600000000000000" pitchFamily="50" charset="-128"/>
                <a:cs typeface="Times New Roman" panose="02020603050405020304" pitchFamily="18" charset="0"/>
              </a:rPr>
              <a:t>機会</a:t>
            </a:r>
            <a:r>
              <a:rPr lang="ja-JP" altLang="en-US" sz="2000" b="1" u="sng" kern="100" dirty="0">
                <a:latin typeface="Century" panose="02040604050505020304" pitchFamily="18" charset="0"/>
                <a:ea typeface="HG丸ｺﾞｼｯｸM-PRO" panose="020F0600000000000000" pitchFamily="50" charset="-128"/>
                <a:cs typeface="Times New Roman" panose="02020603050405020304" pitchFamily="18" charset="0"/>
              </a:rPr>
              <a:t>の増大を図るための措置を講ずるよう努めなければならない。</a:t>
            </a:r>
            <a:endParaRPr lang="en-US" altLang="ja-JP" sz="2000" b="1" u="sng" kern="100" dirty="0" smtClean="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spcAft>
                <a:spcPts val="0"/>
              </a:spcAft>
            </a:pP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20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・方法</a:t>
            </a:r>
            <a:endParaRPr lang="en-US" altLang="ja-JP" sz="20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pPr algn="just">
              <a:lnSpc>
                <a:spcPct val="150000"/>
              </a:lnSpc>
              <a:spcAft>
                <a:spcPts val="0"/>
              </a:spcAft>
            </a:pP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　　障</a:t>
            </a: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がい者就労施設等からの物品等の調達の推進に</a:t>
            </a: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努める「調達方針」を</a:t>
            </a:r>
            <a:endParaRPr lang="en-US" altLang="ja-JP" sz="2000" kern="100" dirty="0" smtClean="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spcAft>
                <a:spcPts val="0"/>
              </a:spcAft>
            </a:pP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　策定</a:t>
            </a: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し、全庁</a:t>
            </a: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挙げて予算等</a:t>
            </a: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を勘案</a:t>
            </a: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しながら物品</a:t>
            </a: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等の調達を推進</a:t>
            </a: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する。</a:t>
            </a:r>
            <a:endParaRPr lang="en-US" altLang="ja-JP" sz="2000" kern="100" dirty="0" smtClean="0">
              <a:latin typeface="Century" panose="02040604050505020304" pitchFamily="18" charset="0"/>
              <a:ea typeface="HG丸ｺﾞｼｯｸM-PRO" panose="020F0600000000000000" pitchFamily="50" charset="-128"/>
              <a:cs typeface="Times New Roman" panose="02020603050405020304" pitchFamily="18" charset="0"/>
            </a:endParaRPr>
          </a:p>
        </p:txBody>
      </p:sp>
      <p:sp>
        <p:nvSpPr>
          <p:cNvPr id="2"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6</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326824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09182" y="704335"/>
            <a:ext cx="8911988" cy="6432530"/>
          </a:xfrm>
          <a:prstGeom prst="rect">
            <a:avLst/>
          </a:prstGeom>
        </p:spPr>
        <p:txBody>
          <a:bodyPr wrap="square">
            <a:spAutoFit/>
          </a:bodyPr>
          <a:lstStyle/>
          <a:p>
            <a:r>
              <a:rPr lang="ja-JP" altLang="en-US" sz="2000" b="1" kern="100" dirty="0" smtClean="0">
                <a:latin typeface="HGP創英角ﾎﾟｯﾌﾟ体" panose="040B0A00000000000000" pitchFamily="50" charset="-128"/>
                <a:ea typeface="HGP創英角ﾎﾟｯﾌﾟ体" panose="040B0A00000000000000" pitchFamily="50" charset="-128"/>
                <a:cs typeface="Meiryo UI" panose="020B0604030504040204" pitchFamily="50" charset="-128"/>
              </a:rPr>
              <a:t>◆これまでの</a:t>
            </a:r>
            <a:r>
              <a:rPr lang="ja-JP" altLang="ja-JP" sz="2000" b="1" kern="100" dirty="0" smtClean="0">
                <a:latin typeface="HGP創英角ﾎﾟｯﾌﾟ体" panose="040B0A00000000000000" pitchFamily="50" charset="-128"/>
                <a:ea typeface="HGP創英角ﾎﾟｯﾌﾟ体" panose="040B0A00000000000000" pitchFamily="50" charset="-128"/>
                <a:cs typeface="Meiryo UI" panose="020B0604030504040204" pitchFamily="50" charset="-128"/>
              </a:rPr>
              <a:t>取組み</a:t>
            </a:r>
            <a:endParaRPr lang="en-US" altLang="ja-JP" sz="2000" b="1" kern="100" dirty="0" smtClean="0">
              <a:latin typeface="HGP創英角ﾎﾟｯﾌﾟ体" panose="040B0A00000000000000" pitchFamily="50" charset="-128"/>
              <a:ea typeface="HGP創英角ﾎﾟｯﾌﾟ体" panose="040B0A00000000000000" pitchFamily="50" charset="-128"/>
              <a:cs typeface="Meiryo UI" panose="020B0604030504040204" pitchFamily="50" charset="-128"/>
            </a:endParaRPr>
          </a:p>
          <a:p>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en-US" altLang="ja-JP"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Ｈ１３．４　　本庁で使用する物品については、用度課による指名競争入札により購入していた</a:t>
            </a:r>
            <a:endParaRPr lang="en-US" altLang="ja-JP"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が、授産製品の購入について用度課を通さずに購入できるよう府財務規則を改正。</a:t>
            </a:r>
          </a:p>
          <a:p>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4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⇒障がい者就労施設等から調達する物品（１６０万円以内）を随意契約できる</a:t>
            </a:r>
            <a:endParaRPr lang="en-US" altLang="ja-JP" sz="14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r>
              <a:rPr lang="ja-JP" altLang="en-US" sz="14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　　　　</a:t>
            </a:r>
            <a:r>
              <a:rPr lang="ja-JP" altLang="en-US" sz="1400" kern="100" dirty="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　</a:t>
            </a:r>
            <a:r>
              <a:rPr lang="ja-JP" altLang="en-US" sz="14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　　　　　　　　　　「知事が別に指定するもの」（指定物品）に</a:t>
            </a:r>
            <a:r>
              <a:rPr lang="ja-JP" altLang="en-US" sz="1400" kern="100" dirty="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位置づけ</a:t>
            </a:r>
            <a:endParaRPr lang="ja-JP" altLang="en-US" sz="14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Ｈ１３．６　　「</a:t>
            </a:r>
            <a:r>
              <a:rPr lang="ja-JP" altLang="en-US" sz="1400" kern="100" dirty="0" err="1" smtClean="0">
                <a:latin typeface="HG丸ｺﾞｼｯｸM-PRO" panose="020F0600000000000000" pitchFamily="50" charset="-128"/>
                <a:ea typeface="HG丸ｺﾞｼｯｸM-PRO" panose="020F0600000000000000" pitchFamily="50" charset="-128"/>
                <a:cs typeface="Times New Roman" panose="02020603050405020304" pitchFamily="18" charset="0"/>
              </a:rPr>
              <a:t>障がい</a:t>
            </a:r>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者就労施設等からの物品等の調達に関する取扱指針」策定。</a:t>
            </a:r>
          </a:p>
          <a:p>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4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⇒障がい者就労施設等からの調達については、比較見積を省略した調達が可能</a:t>
            </a:r>
          </a:p>
          <a:p>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Ｈ１７．７　　地方自治法施行令第１６７条の２第１項第３号の追加に伴い、障がい者就労施設</a:t>
            </a:r>
            <a:endParaRPr lang="en-US" altLang="ja-JP"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等から１件１６０万円を超える物品を購入する場合に、一定の公表手続きを行う</a:t>
            </a:r>
            <a:endParaRPr lang="en-US" altLang="ja-JP"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ことで、随意契約が可能となるよう府財務規則を改正。</a:t>
            </a:r>
          </a:p>
          <a:p>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Ｈ２０．３　　地方自治法施行令の改正により、上記随意契約条件に、障がい者就労施設等から</a:t>
            </a:r>
            <a:endParaRPr lang="en-US" altLang="ja-JP"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１件１００万円を超える役務の提供を受ける場合を追加。</a:t>
            </a:r>
          </a:p>
          <a:p>
            <a:r>
              <a:rPr lang="ja-JP" altLang="en-US" sz="1400"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400" u="heavy"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Ｈ２５．４　　「国等による障害者就労施設等からの物品等の調達の推進等に関する法律」（障</a:t>
            </a:r>
            <a:endParaRPr lang="en-US" altLang="ja-JP" sz="1400" u="heavy"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400" kern="100" dirty="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400"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400" u="heavy"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害者優先調達推進法）が施行。</a:t>
            </a:r>
          </a:p>
          <a:p>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4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⇒以降、毎年度、大阪府においても調達方針を策定</a:t>
            </a:r>
          </a:p>
          <a:p>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400" u="heavy"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目標：「調達実績額が前年度実績を上回るよう、着実に取り組む」</a:t>
            </a:r>
          </a:p>
          <a:p>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Ｈ２９．１２　地方自治法施行令第１６７条の２第１項第３号に定める障害支援施設等に準ずる</a:t>
            </a:r>
            <a:endParaRPr lang="en-US" altLang="ja-JP"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者の認定基準策定。</a:t>
            </a:r>
          </a:p>
          <a:p>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⇒これまで障害者優先調達推進法の対象事業所ではあるものの、３号随契の対象</a:t>
            </a:r>
            <a:endParaRPr lang="en-US" altLang="ja-JP"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事業所になっていなかった特例子会社や共同受注窓口等について、認定基準を</a:t>
            </a:r>
            <a:endParaRPr lang="en-US" altLang="ja-JP"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定めることで、３号随契ができるように対象範囲を拡大。</a:t>
            </a:r>
            <a:endParaRPr lang="en-US" altLang="ja-JP"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R</a:t>
            </a:r>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０２．３　　大阪府知事及び各任命権者において「</a:t>
            </a:r>
            <a:r>
              <a:rPr lang="ja-JP" altLang="en-US" sz="1400" kern="100" dirty="0" err="1" smtClean="0">
                <a:latin typeface="HG丸ｺﾞｼｯｸM-PRO" panose="020F0600000000000000" pitchFamily="50" charset="-128"/>
                <a:ea typeface="HG丸ｺﾞｼｯｸM-PRO" panose="020F0600000000000000" pitchFamily="50" charset="-128"/>
                <a:cs typeface="Times New Roman" panose="02020603050405020304" pitchFamily="18" charset="0"/>
              </a:rPr>
              <a:t>障がい</a:t>
            </a:r>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者である職員の活躍推進計画」を策定。</a:t>
            </a:r>
            <a:endParaRPr lang="en-US" altLang="ja-JP"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優先調達の推進を明記。</a:t>
            </a:r>
            <a:endParaRPr lang="en-US" altLang="ja-JP"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R</a:t>
            </a:r>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０２．５　　</a:t>
            </a:r>
            <a:r>
              <a:rPr lang="ja-JP" altLang="ja-JP" sz="1400" dirty="0" smtClean="0">
                <a:latin typeface="HG丸ｺﾞｼｯｸM-PRO" panose="020F0600000000000000" pitchFamily="50" charset="-128"/>
                <a:ea typeface="HG丸ｺﾞｼｯｸM-PRO" panose="020F0600000000000000" pitchFamily="50" charset="-128"/>
              </a:rPr>
              <a:t>⇒</a:t>
            </a:r>
            <a:r>
              <a:rPr lang="ja-JP" altLang="ja-JP" sz="1400" dirty="0">
                <a:latin typeface="HG丸ｺﾞｼｯｸM-PRO" panose="020F0600000000000000" pitchFamily="50" charset="-128"/>
                <a:ea typeface="HG丸ｺﾞｼｯｸM-PRO" panose="020F0600000000000000" pitchFamily="50" charset="-128"/>
              </a:rPr>
              <a:t>　令和２年度の大阪府の方針は、令和２年５月</a:t>
            </a:r>
            <a:r>
              <a:rPr lang="en-US" altLang="ja-JP" sz="1400" dirty="0">
                <a:latin typeface="HG丸ｺﾞｼｯｸM-PRO" panose="020F0600000000000000" pitchFamily="50" charset="-128"/>
                <a:ea typeface="HG丸ｺﾞｼｯｸM-PRO" panose="020F0600000000000000" pitchFamily="50" charset="-128"/>
              </a:rPr>
              <a:t>14</a:t>
            </a:r>
            <a:r>
              <a:rPr lang="ja-JP" altLang="ja-JP" sz="1400" dirty="0">
                <a:latin typeface="HG丸ｺﾞｼｯｸM-PRO" panose="020F0600000000000000" pitchFamily="50" charset="-128"/>
                <a:ea typeface="HG丸ｺﾞｼｯｸM-PRO" panose="020F0600000000000000" pitchFamily="50" charset="-128"/>
              </a:rPr>
              <a:t>日に策定済</a:t>
            </a:r>
          </a:p>
          <a:p>
            <a:r>
              <a:rPr lang="ja-JP" altLang="en-US" sz="1400" dirty="0" smtClean="0">
                <a:latin typeface="HG丸ｺﾞｼｯｸM-PRO" panose="020F0600000000000000" pitchFamily="50" charset="-128"/>
                <a:ea typeface="HG丸ｺﾞｼｯｸM-PRO" panose="020F0600000000000000" pitchFamily="50" charset="-128"/>
              </a:rPr>
              <a:t>　　　　　　　　　　</a:t>
            </a:r>
            <a:r>
              <a:rPr lang="ja-JP" altLang="ja-JP" sz="1400" dirty="0" smtClean="0">
                <a:latin typeface="HG丸ｺﾞｼｯｸM-PRO" panose="020F0600000000000000" pitchFamily="50" charset="-128"/>
                <a:ea typeface="HG丸ｺﾞｼｯｸM-PRO" panose="020F0600000000000000" pitchFamily="50" charset="-128"/>
              </a:rPr>
              <a:t>※</a:t>
            </a:r>
            <a:r>
              <a:rPr lang="ja-JP" altLang="ja-JP" sz="1400" dirty="0">
                <a:latin typeface="HG丸ｺﾞｼｯｸM-PRO" panose="020F0600000000000000" pitchFamily="50" charset="-128"/>
                <a:ea typeface="HG丸ｺﾞｼｯｸM-PRO" panose="020F0600000000000000" pitchFamily="50" charset="-128"/>
              </a:rPr>
              <a:t>調達目標は</a:t>
            </a:r>
            <a:r>
              <a:rPr lang="ja-JP" altLang="ja-JP" sz="1400" dirty="0" smtClean="0">
                <a:latin typeface="HG丸ｺﾞｼｯｸM-PRO" panose="020F0600000000000000" pitchFamily="50" charset="-128"/>
                <a:ea typeface="HG丸ｺﾞｼｯｸM-PRO" panose="020F0600000000000000" pitchFamily="50" charset="-128"/>
              </a:rPr>
              <a:t>、</a:t>
            </a:r>
            <a:r>
              <a:rPr lang="ja-JP" altLang="ja-JP" sz="1400" b="1" u="sng" dirty="0" smtClean="0">
                <a:latin typeface="HG丸ｺﾞｼｯｸM-PRO" panose="020F0600000000000000" pitchFamily="50" charset="-128"/>
                <a:ea typeface="HG丸ｺﾞｼｯｸM-PRO" panose="020F0600000000000000" pitchFamily="50" charset="-128"/>
              </a:rPr>
              <a:t>「調達</a:t>
            </a:r>
            <a:r>
              <a:rPr lang="ja-JP" altLang="ja-JP" sz="1400" b="1" u="sng" dirty="0">
                <a:latin typeface="HG丸ｺﾞｼｯｸM-PRO" panose="020F0600000000000000" pitchFamily="50" charset="-128"/>
                <a:ea typeface="HG丸ｺﾞｼｯｸM-PRO" panose="020F0600000000000000" pitchFamily="50" charset="-128"/>
              </a:rPr>
              <a:t>実績額が前年度実績を上回るよう</a:t>
            </a:r>
            <a:r>
              <a:rPr lang="ja-JP" altLang="ja-JP" sz="1400" b="1" u="sng" dirty="0" smtClean="0">
                <a:latin typeface="HG丸ｺﾞｼｯｸM-PRO" panose="020F0600000000000000" pitchFamily="50" charset="-128"/>
                <a:ea typeface="HG丸ｺﾞｼｯｸM-PRO" panose="020F0600000000000000" pitchFamily="50" charset="-128"/>
              </a:rPr>
              <a:t>、また</a:t>
            </a:r>
            <a:r>
              <a:rPr lang="ja-JP" altLang="ja-JP" sz="1400" b="1" u="sng" dirty="0">
                <a:latin typeface="HG丸ｺﾞｼｯｸM-PRO" panose="020F0600000000000000" pitchFamily="50" charset="-128"/>
                <a:ea typeface="HG丸ｺﾞｼｯｸM-PRO" panose="020F0600000000000000" pitchFamily="50" charset="-128"/>
              </a:rPr>
              <a:t>、就労継続支援</a:t>
            </a:r>
            <a:r>
              <a:rPr lang="en-US" altLang="ja-JP" sz="1400" b="1" u="sng" dirty="0">
                <a:latin typeface="HG丸ｺﾞｼｯｸM-PRO" panose="020F0600000000000000" pitchFamily="50" charset="-128"/>
                <a:ea typeface="HG丸ｺﾞｼｯｸM-PRO" panose="020F0600000000000000" pitchFamily="50" charset="-128"/>
              </a:rPr>
              <a:t>B</a:t>
            </a:r>
            <a:r>
              <a:rPr lang="ja-JP" altLang="ja-JP" sz="1400" b="1" u="sng" dirty="0" smtClean="0">
                <a:latin typeface="HG丸ｺﾞｼｯｸM-PRO" panose="020F0600000000000000" pitchFamily="50" charset="-128"/>
                <a:ea typeface="HG丸ｺﾞｼｯｸM-PRO" panose="020F0600000000000000" pitchFamily="50" charset="-128"/>
              </a:rPr>
              <a:t>型</a:t>
            </a:r>
            <a:endParaRPr lang="en-US" altLang="ja-JP" sz="1400" b="1" u="sng" dirty="0" smtClean="0">
              <a:latin typeface="HG丸ｺﾞｼｯｸM-PRO" panose="020F0600000000000000" pitchFamily="50" charset="-128"/>
              <a:ea typeface="HG丸ｺﾞｼｯｸM-PRO" panose="020F0600000000000000" pitchFamily="50" charset="-128"/>
            </a:endParaRPr>
          </a:p>
          <a:p>
            <a:r>
              <a:rPr lang="ja-JP" altLang="en-US" sz="1400" b="1" u="dbl" dirty="0">
                <a:latin typeface="HG丸ｺﾞｼｯｸM-PRO" panose="020F0600000000000000" pitchFamily="50" charset="-128"/>
                <a:ea typeface="HG丸ｺﾞｼｯｸM-PRO" panose="020F0600000000000000" pitchFamily="50" charset="-128"/>
              </a:rPr>
              <a:t>　</a:t>
            </a:r>
            <a:r>
              <a:rPr lang="ja-JP" altLang="en-US" sz="1400" b="1" u="dbl" dirty="0" smtClean="0">
                <a:latin typeface="HG丸ｺﾞｼｯｸM-PRO" panose="020F0600000000000000" pitchFamily="50" charset="-128"/>
                <a:ea typeface="HG丸ｺﾞｼｯｸM-PRO" panose="020F0600000000000000" pitchFamily="50" charset="-128"/>
              </a:rPr>
              <a:t>　　　　　　　　　</a:t>
            </a:r>
            <a:r>
              <a:rPr lang="ja-JP" altLang="ja-JP" sz="1400" b="1" u="sng" dirty="0" smtClean="0">
                <a:latin typeface="HG丸ｺﾞｼｯｸM-PRO" panose="020F0600000000000000" pitchFamily="50" charset="-128"/>
                <a:ea typeface="HG丸ｺﾞｼｯｸM-PRO" panose="020F0600000000000000" pitchFamily="50" charset="-128"/>
              </a:rPr>
              <a:t>事業所</a:t>
            </a:r>
            <a:r>
              <a:rPr lang="ja-JP" altLang="ja-JP" sz="1400" b="1" u="sng" dirty="0">
                <a:latin typeface="HG丸ｺﾞｼｯｸM-PRO" panose="020F0600000000000000" pitchFamily="50" charset="-128"/>
                <a:ea typeface="HG丸ｺﾞｼｯｸM-PRO" panose="020F0600000000000000" pitchFamily="50" charset="-128"/>
              </a:rPr>
              <a:t>へ</a:t>
            </a:r>
            <a:r>
              <a:rPr lang="ja-JP" altLang="ja-JP" sz="1400" b="1" u="sng" dirty="0" smtClean="0">
                <a:latin typeface="HG丸ｺﾞｼｯｸM-PRO" panose="020F0600000000000000" pitchFamily="50" charset="-128"/>
                <a:ea typeface="HG丸ｺﾞｼｯｸM-PRO" panose="020F0600000000000000" pitchFamily="50" charset="-128"/>
              </a:rPr>
              <a:t>の発注</a:t>
            </a:r>
            <a:r>
              <a:rPr lang="ja-JP" altLang="ja-JP" sz="1400" b="1" u="sng" dirty="0">
                <a:latin typeface="HG丸ｺﾞｼｯｸM-PRO" panose="020F0600000000000000" pitchFamily="50" charset="-128"/>
                <a:ea typeface="HG丸ｺﾞｼｯｸM-PRO" panose="020F0600000000000000" pitchFamily="50" charset="-128"/>
              </a:rPr>
              <a:t>額の増加にも着実に取り組む</a:t>
            </a:r>
            <a:r>
              <a:rPr lang="ja-JP" altLang="ja-JP" sz="1400" b="1" u="sng" dirty="0" smtClean="0">
                <a:latin typeface="HG丸ｺﾞｼｯｸM-PRO" panose="020F0600000000000000" pitchFamily="50" charset="-128"/>
                <a:ea typeface="HG丸ｺﾞｼｯｸM-PRO" panose="020F0600000000000000" pitchFamily="50" charset="-128"/>
              </a:rPr>
              <a:t>」</a:t>
            </a:r>
            <a:endParaRPr lang="en-US" altLang="ja-JP"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en-US" altLang="ja-JP"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endPar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5" name="スライド番号プレースホルダー 1"/>
          <p:cNvSpPr txBox="1">
            <a:spLocks/>
          </p:cNvSpPr>
          <p:nvPr/>
        </p:nvSpPr>
        <p:spPr>
          <a:xfrm>
            <a:off x="6926943" y="6434548"/>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A0CB0DE4-7EA9-451A-B04E-49DFE3ACC14E}" type="slidenum">
              <a:rPr lang="ja-JP" altLang="en-US" sz="1800" smtClean="0">
                <a:solidFill>
                  <a:srgbClr val="FF0000"/>
                </a:solidFill>
                <a:latin typeface="HG丸ｺﾞｼｯｸM-PRO" panose="020F0600000000000000" pitchFamily="50" charset="-128"/>
                <a:ea typeface="HG丸ｺﾞｼｯｸM-PRO" panose="020F0600000000000000" pitchFamily="50" charset="-128"/>
              </a:rPr>
              <a:pPr/>
              <a:t>7</a:t>
            </a:fld>
            <a:endParaRPr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6" name="対角する 2 つの角を切り取った四角形 5"/>
          <p:cNvSpPr/>
          <p:nvPr/>
        </p:nvSpPr>
        <p:spPr>
          <a:xfrm>
            <a:off x="0" y="0"/>
            <a:ext cx="9144000" cy="569835"/>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ja-JP" altLang="en-US" sz="2800" dirty="0" smtClean="0">
                <a:ea typeface="HG丸ｺﾞｼｯｸM-PRO" panose="020F0600000000000000" pitchFamily="50" charset="-128"/>
                <a:cs typeface="Times New Roman" panose="02020603050405020304" pitchFamily="18" charset="0"/>
              </a:rPr>
              <a:t>優先調達実績</a:t>
            </a:r>
            <a:endParaRPr kumimoji="1" lang="ja-JP" altLang="en-US" sz="28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Tree>
    <p:extLst>
      <p:ext uri="{BB962C8B-B14F-4D97-AF65-F5344CB8AC3E}">
        <p14:creationId xmlns:p14="http://schemas.microsoft.com/office/powerpoint/2010/main" val="1666096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8</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7" name="対角する 2 つの角を切り取った四角形 6"/>
          <p:cNvSpPr/>
          <p:nvPr/>
        </p:nvSpPr>
        <p:spPr>
          <a:xfrm>
            <a:off x="0" y="0"/>
            <a:ext cx="9144000" cy="569835"/>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zh-TW" altLang="en-US" sz="2800" dirty="0">
                <a:ea typeface="HG丸ｺﾞｼｯｸM-PRO" panose="020F0600000000000000" pitchFamily="50" charset="-128"/>
                <a:cs typeface="Times New Roman" panose="02020603050405020304" pitchFamily="18" charset="0"/>
              </a:rPr>
              <a:t>優先調達</a:t>
            </a:r>
            <a:r>
              <a:rPr lang="zh-TW" altLang="en-US" sz="2800" dirty="0" smtClean="0">
                <a:ea typeface="HG丸ｺﾞｼｯｸM-PRO" panose="020F0600000000000000" pitchFamily="50" charset="-128"/>
                <a:cs typeface="Times New Roman" panose="02020603050405020304" pitchFamily="18" charset="0"/>
              </a:rPr>
              <a:t>実績</a:t>
            </a:r>
            <a:endParaRPr lang="en-US" altLang="zh-TW" sz="2800" dirty="0">
              <a:ea typeface="HG丸ｺﾞｼｯｸM-PRO" panose="020F0600000000000000" pitchFamily="50" charset="-128"/>
              <a:cs typeface="Times New Roman" panose="02020603050405020304" pitchFamily="18" charset="0"/>
            </a:endParaRPr>
          </a:p>
        </p:txBody>
      </p:sp>
      <p:pic>
        <p:nvPicPr>
          <p:cNvPr id="6" name="図 5"/>
          <p:cNvPicPr>
            <a:picLocks noChangeAspect="1"/>
          </p:cNvPicPr>
          <p:nvPr/>
        </p:nvPicPr>
        <p:blipFill>
          <a:blip r:embed="rId2"/>
          <a:stretch>
            <a:fillRect/>
          </a:stretch>
        </p:blipFill>
        <p:spPr>
          <a:xfrm>
            <a:off x="202658" y="722916"/>
            <a:ext cx="8738684" cy="6135084"/>
          </a:xfrm>
          <a:prstGeom prst="rect">
            <a:avLst/>
          </a:prstGeom>
        </p:spPr>
      </p:pic>
    </p:spTree>
    <p:extLst>
      <p:ext uri="{BB962C8B-B14F-4D97-AF65-F5344CB8AC3E}">
        <p14:creationId xmlns:p14="http://schemas.microsoft.com/office/powerpoint/2010/main" val="2923892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9</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7" name="対角する 2 つの角を切り取った四角形 6"/>
          <p:cNvSpPr/>
          <p:nvPr/>
        </p:nvSpPr>
        <p:spPr>
          <a:xfrm>
            <a:off x="0" y="0"/>
            <a:ext cx="9144000" cy="569835"/>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ja-JP" altLang="en-US" sz="2800" dirty="0" smtClean="0">
                <a:ea typeface="HG丸ｺﾞｼｯｸM-PRO" panose="020F0600000000000000" pitchFamily="50" charset="-128"/>
                <a:cs typeface="Times New Roman" panose="02020603050405020304" pitchFamily="18" charset="0"/>
              </a:rPr>
              <a:t>優先調達実績</a:t>
            </a:r>
            <a:endParaRPr kumimoji="1" lang="ja-JP" altLang="en-US" sz="28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pic>
        <p:nvPicPr>
          <p:cNvPr id="3" name="図 2"/>
          <p:cNvPicPr>
            <a:picLocks noChangeAspect="1"/>
          </p:cNvPicPr>
          <p:nvPr/>
        </p:nvPicPr>
        <p:blipFill>
          <a:blip r:embed="rId2"/>
          <a:stretch>
            <a:fillRect/>
          </a:stretch>
        </p:blipFill>
        <p:spPr>
          <a:xfrm>
            <a:off x="3970078" y="3014663"/>
            <a:ext cx="5071418" cy="2922104"/>
          </a:xfrm>
          <a:prstGeom prst="rect">
            <a:avLst/>
          </a:prstGeom>
        </p:spPr>
      </p:pic>
      <p:sp>
        <p:nvSpPr>
          <p:cNvPr id="11" name="正方形/長方形 10"/>
          <p:cNvSpPr/>
          <p:nvPr/>
        </p:nvSpPr>
        <p:spPr>
          <a:xfrm>
            <a:off x="116114" y="4975419"/>
            <a:ext cx="8725922" cy="1338828"/>
          </a:xfrm>
          <a:prstGeom prst="rect">
            <a:avLst/>
          </a:prstGeom>
        </p:spPr>
        <p:txBody>
          <a:bodyPr wrap="square">
            <a:spAutoFit/>
          </a:bodyPr>
          <a:lstStyle/>
          <a:p>
            <a:pPr>
              <a:lnSpc>
                <a:spcPct val="150000"/>
              </a:lnSpc>
            </a:pPr>
            <a:r>
              <a:rPr lang="ja-JP" altLang="en-US" kern="100" dirty="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・優先調達実績額の増加額は</a:t>
            </a:r>
            <a:r>
              <a:rPr lang="ja-JP" altLang="en-US"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nSpc>
                <a:spcPct val="150000"/>
              </a:lnSpc>
            </a:pPr>
            <a:r>
              <a:rPr lang="ja-JP" altLang="en-US" kern="100" dirty="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　縮小</a:t>
            </a:r>
            <a:r>
              <a:rPr lang="ja-JP" altLang="en-US"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傾向</a:t>
            </a:r>
            <a:r>
              <a:rPr lang="ja-JP" altLang="en-US" kern="100" dirty="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en-US" dirty="0">
              <a:latin typeface="HG丸ｺﾞｼｯｸM-PRO" panose="020F0600000000000000" pitchFamily="50" charset="-128"/>
              <a:ea typeface="HG丸ｺﾞｼｯｸM-PRO" panose="020F0600000000000000" pitchFamily="50" charset="-128"/>
            </a:endParaRPr>
          </a:p>
          <a:p>
            <a:pPr>
              <a:lnSpc>
                <a:spcPct val="150000"/>
              </a:lnSpc>
            </a:pPr>
            <a:r>
              <a:rPr lang="ja-JP" altLang="en-US"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・当初予算額は、ほぼ横ばい傾向。</a:t>
            </a:r>
            <a:endParaRPr lang="en-US" altLang="ja-JP"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13" name="正方形/長方形 12"/>
          <p:cNvSpPr/>
          <p:nvPr/>
        </p:nvSpPr>
        <p:spPr>
          <a:xfrm>
            <a:off x="116114" y="705697"/>
            <a:ext cx="8868229" cy="553998"/>
          </a:xfrm>
          <a:prstGeom prst="rect">
            <a:avLst/>
          </a:prstGeom>
        </p:spPr>
        <p:txBody>
          <a:bodyPr wrap="square">
            <a:spAutoFit/>
          </a:bodyPr>
          <a:lstStyle/>
          <a:p>
            <a:pPr>
              <a:lnSpc>
                <a:spcPct val="150000"/>
              </a:lnSpc>
            </a:pP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◆大阪府</a:t>
            </a:r>
            <a:r>
              <a:rPr lang="ja-JP" altLang="en-US" sz="2000" dirty="0">
                <a:solidFill>
                  <a:srgbClr val="000000"/>
                </a:solidFill>
                <a:latin typeface="HGP創英角ﾎﾟｯﾌﾟ体" panose="040B0A00000000000000" pitchFamily="50" charset="-128"/>
                <a:ea typeface="HGP創英角ﾎﾟｯﾌﾟ体" panose="040B0A00000000000000" pitchFamily="50" charset="-128"/>
              </a:rPr>
              <a:t>の</a:t>
            </a: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現状</a:t>
            </a:r>
            <a:endParaRPr lang="ja-JP" altLang="en-US" sz="2000" dirty="0">
              <a:solidFill>
                <a:srgbClr val="000000"/>
              </a:solidFill>
              <a:latin typeface="HGP創英角ﾎﾟｯﾌﾟ体" panose="040B0A00000000000000" pitchFamily="50" charset="-128"/>
              <a:ea typeface="HGP創英角ﾎﾟｯﾌﾟ体" panose="040B0A00000000000000" pitchFamily="50" charset="-128"/>
            </a:endParaRPr>
          </a:p>
        </p:txBody>
      </p:sp>
      <p:pic>
        <p:nvPicPr>
          <p:cNvPr id="14" name="図 13"/>
          <p:cNvPicPr>
            <a:picLocks noChangeAspect="1"/>
          </p:cNvPicPr>
          <p:nvPr/>
        </p:nvPicPr>
        <p:blipFill>
          <a:blip r:embed="rId3"/>
          <a:stretch>
            <a:fillRect/>
          </a:stretch>
        </p:blipFill>
        <p:spPr>
          <a:xfrm>
            <a:off x="519627" y="1655264"/>
            <a:ext cx="5949411" cy="2307171"/>
          </a:xfrm>
          <a:prstGeom prst="rect">
            <a:avLst/>
          </a:prstGeom>
        </p:spPr>
      </p:pic>
    </p:spTree>
    <p:extLst>
      <p:ext uri="{BB962C8B-B14F-4D97-AF65-F5344CB8AC3E}">
        <p14:creationId xmlns:p14="http://schemas.microsoft.com/office/powerpoint/2010/main" val="410600107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kumimoji="1" sz="1400" dirty="0" smtClean="0">
            <a:latin typeface="Meiryo UI" panose="020B0604030504040204" pitchFamily="50" charset="-128"/>
            <a:ea typeface="Meiryo UI" panose="020B0604030504040204"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2535</TotalTime>
  <Words>1110</Words>
  <Application>Microsoft Office PowerPoint</Application>
  <PresentationFormat>画面に合わせる (4:3)</PresentationFormat>
  <Paragraphs>93</Paragraphs>
  <Slides>12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12</vt:i4>
      </vt:variant>
    </vt:vector>
  </HeadingPairs>
  <TitlesOfParts>
    <vt:vector size="21" baseType="lpstr">
      <vt:lpstr>HGP創英角ﾎﾟｯﾌﾟ体</vt:lpstr>
      <vt:lpstr>HG丸ｺﾞｼｯｸM-PRO</vt:lpstr>
      <vt:lpstr>Meiryo UI</vt:lpstr>
      <vt:lpstr>游ゴシック</vt:lpstr>
      <vt:lpstr>游ゴシック Light</vt:lpstr>
      <vt:lpstr>Arial</vt:lpstr>
      <vt:lpstr>Century</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澤木　成美</dc:creator>
  <cp:lastModifiedBy>定道　理絵美</cp:lastModifiedBy>
  <cp:revision>211</cp:revision>
  <cp:lastPrinted>2020-09-11T04:27:42Z</cp:lastPrinted>
  <dcterms:created xsi:type="dcterms:W3CDTF">2018-12-04T08:18:17Z</dcterms:created>
  <dcterms:modified xsi:type="dcterms:W3CDTF">2020-09-11T04:28:40Z</dcterms:modified>
</cp:coreProperties>
</file>