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4"/>
  </p:notesMasterIdLst>
  <p:sldIdLst>
    <p:sldId id="256" r:id="rId2"/>
    <p:sldId id="259" r:id="rId3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5896" autoAdjust="0"/>
  </p:normalViewPr>
  <p:slideViewPr>
    <p:cSldViewPr snapToGrid="0">
      <p:cViewPr varScale="1">
        <p:scale>
          <a:sx n="100" d="100"/>
          <a:sy n="100" d="100"/>
        </p:scale>
        <p:origin x="97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BB33E6-AC48-46E0-88E0-D834A9151FD9}" type="datetimeFigureOut">
              <a:rPr kumimoji="1" lang="ja-JP" altLang="en-US" smtClean="0"/>
              <a:t>2024/2/7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D6339B-ADA5-4E8E-8243-031EA3A71E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4831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D6339B-ADA5-4E8E-8243-031EA3A71E5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17714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D6339B-ADA5-4E8E-8243-031EA3A71E5E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21349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48A79-B703-4704-B7CB-7AECC6CE4DA4}" type="datetimeFigureOut">
              <a:rPr kumimoji="1" lang="ja-JP" altLang="en-US" smtClean="0"/>
              <a:t>2024/2/7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3780B-0366-49D4-A62A-EA3260AE31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7416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48A79-B703-4704-B7CB-7AECC6CE4DA4}" type="datetimeFigureOut">
              <a:rPr kumimoji="1" lang="ja-JP" altLang="en-US" smtClean="0"/>
              <a:t>2024/2/7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3780B-0366-49D4-A62A-EA3260AE31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0053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48A79-B703-4704-B7CB-7AECC6CE4DA4}" type="datetimeFigureOut">
              <a:rPr kumimoji="1" lang="ja-JP" altLang="en-US" smtClean="0"/>
              <a:t>2024/2/7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3780B-0366-49D4-A62A-EA3260AE31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3198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48A79-B703-4704-B7CB-7AECC6CE4DA4}" type="datetimeFigureOut">
              <a:rPr kumimoji="1" lang="ja-JP" altLang="en-US" smtClean="0"/>
              <a:t>2024/2/7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3780B-0366-49D4-A62A-EA3260AE31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4406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48A79-B703-4704-B7CB-7AECC6CE4DA4}" type="datetimeFigureOut">
              <a:rPr kumimoji="1" lang="ja-JP" altLang="en-US" smtClean="0"/>
              <a:t>2024/2/7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3780B-0366-49D4-A62A-EA3260AE31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8980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48A79-B703-4704-B7CB-7AECC6CE4DA4}" type="datetimeFigureOut">
              <a:rPr kumimoji="1" lang="ja-JP" altLang="en-US" smtClean="0"/>
              <a:t>2024/2/7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3780B-0366-49D4-A62A-EA3260AE31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0147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48A79-B703-4704-B7CB-7AECC6CE4DA4}" type="datetimeFigureOut">
              <a:rPr kumimoji="1" lang="ja-JP" altLang="en-US" smtClean="0"/>
              <a:t>2024/2/7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3780B-0366-49D4-A62A-EA3260AE31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3223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48A79-B703-4704-B7CB-7AECC6CE4DA4}" type="datetimeFigureOut">
              <a:rPr kumimoji="1" lang="ja-JP" altLang="en-US" smtClean="0"/>
              <a:t>2024/2/7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3780B-0366-49D4-A62A-EA3260AE31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3307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48A79-B703-4704-B7CB-7AECC6CE4DA4}" type="datetimeFigureOut">
              <a:rPr kumimoji="1" lang="ja-JP" altLang="en-US" smtClean="0"/>
              <a:t>2024/2/7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3780B-0366-49D4-A62A-EA3260AE31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408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48A79-B703-4704-B7CB-7AECC6CE4DA4}" type="datetimeFigureOut">
              <a:rPr kumimoji="1" lang="ja-JP" altLang="en-US" smtClean="0"/>
              <a:t>2024/2/7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3780B-0366-49D4-A62A-EA3260AE31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1757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48A79-B703-4704-B7CB-7AECC6CE4DA4}" type="datetimeFigureOut">
              <a:rPr kumimoji="1" lang="ja-JP" altLang="en-US" smtClean="0"/>
              <a:t>2024/2/7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3780B-0366-49D4-A62A-EA3260AE31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6656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A48A79-B703-4704-B7CB-7AECC6CE4DA4}" type="datetimeFigureOut">
              <a:rPr kumimoji="1" lang="ja-JP" altLang="en-US" smtClean="0"/>
              <a:t>2024/2/7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E3780B-0366-49D4-A62A-EA3260AE31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4407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0867" y="1834012"/>
            <a:ext cx="8458321" cy="422916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5" name="対角する 2 つの角を切り取った四角形 4"/>
          <p:cNvSpPr/>
          <p:nvPr/>
        </p:nvSpPr>
        <p:spPr>
          <a:xfrm>
            <a:off x="0" y="30418"/>
            <a:ext cx="9144000" cy="569835"/>
          </a:xfrm>
          <a:prstGeom prst="snip2DiagRect">
            <a:avLst>
              <a:gd name="adj1" fmla="val 50000"/>
              <a:gd name="adj2" fmla="val 16667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 typeface="Arial" pitchFamily="34" charset="0"/>
              <a:buNone/>
              <a:defRPr/>
            </a:pPr>
            <a:r>
              <a:rPr lang="ja-JP" altLang="en-US" sz="2800" dirty="0">
                <a:ea typeface="HG丸ｺﾞｼｯｸM-PRO" panose="020F0600000000000000" pitchFamily="50" charset="-128"/>
                <a:cs typeface="Times New Roman" panose="02020603050405020304" pitchFamily="18" charset="0"/>
              </a:rPr>
              <a:t>令和４年度目標工賃額の設定について</a:t>
            </a:r>
            <a:endParaRPr lang="zh-TW" altLang="en-US" sz="2800" dirty="0"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290867" y="584581"/>
            <a:ext cx="8545377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2000" dirty="0">
                <a:solidFill>
                  <a:srgbClr val="0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◆平均工賃月額の実績と推計</a:t>
            </a:r>
            <a:endParaRPr lang="en-US" altLang="ja-JP" sz="2000" dirty="0">
              <a:solidFill>
                <a:srgbClr val="00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 </a:t>
            </a:r>
            <a:r>
              <a:rPr lang="en-US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全国は、</a:t>
            </a:r>
            <a:r>
              <a:rPr lang="en-US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H2</a:t>
            </a: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８から</a:t>
            </a:r>
            <a:r>
              <a:rPr lang="en-US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R</a:t>
            </a: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２までの５年間の平均伸び率（</a:t>
            </a:r>
            <a:r>
              <a:rPr lang="en-US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1.0</a:t>
            </a: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％）を用いＲ</a:t>
            </a:r>
            <a:r>
              <a:rPr lang="en-US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</a:t>
            </a: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以降を推計</a:t>
            </a:r>
            <a:endParaRPr lang="en-US" altLang="ja-JP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 </a:t>
            </a:r>
            <a:r>
              <a:rPr lang="en-US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大阪府は、</a:t>
            </a:r>
            <a:r>
              <a:rPr lang="en-US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H2</a:t>
            </a: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８から</a:t>
            </a:r>
            <a:r>
              <a:rPr lang="en-US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R</a:t>
            </a: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２までの５年間の平均伸び率（</a:t>
            </a:r>
            <a:r>
              <a:rPr lang="en-US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1.7</a:t>
            </a: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％）を用い</a:t>
            </a:r>
            <a:r>
              <a:rPr lang="en-US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R</a:t>
            </a: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３以降を推計</a:t>
            </a:r>
            <a:endParaRPr lang="en-US" altLang="ja-JP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11" name="直線コネクタ 10"/>
          <p:cNvCxnSpPr/>
          <p:nvPr/>
        </p:nvCxnSpPr>
        <p:spPr>
          <a:xfrm>
            <a:off x="6687252" y="3718560"/>
            <a:ext cx="0" cy="234461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矢印コネクタ 15"/>
          <p:cNvCxnSpPr/>
          <p:nvPr/>
        </p:nvCxnSpPr>
        <p:spPr>
          <a:xfrm flipH="1">
            <a:off x="5496774" y="3534757"/>
            <a:ext cx="436098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/>
          <p:cNvSpPr txBox="1"/>
          <p:nvPr/>
        </p:nvSpPr>
        <p:spPr>
          <a:xfrm>
            <a:off x="4714512" y="3380868"/>
            <a:ext cx="734766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実績値</a:t>
            </a:r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21" name="直線矢印コネクタ 20"/>
          <p:cNvCxnSpPr/>
          <p:nvPr/>
        </p:nvCxnSpPr>
        <p:spPr>
          <a:xfrm>
            <a:off x="6687252" y="5230834"/>
            <a:ext cx="492369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テキスト ボックス 23"/>
          <p:cNvSpPr txBox="1"/>
          <p:nvPr/>
        </p:nvSpPr>
        <p:spPr>
          <a:xfrm>
            <a:off x="7253064" y="5076945"/>
            <a:ext cx="743405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推計値</a:t>
            </a:r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7812505" y="144379"/>
            <a:ext cx="1089338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/>
              <a:t>資料４</a:t>
            </a:r>
          </a:p>
        </p:txBody>
      </p:sp>
      <p:cxnSp>
        <p:nvCxnSpPr>
          <p:cNvPr id="12" name="直線コネクタ 11"/>
          <p:cNvCxnSpPr/>
          <p:nvPr/>
        </p:nvCxnSpPr>
        <p:spPr>
          <a:xfrm flipV="1">
            <a:off x="5943600" y="3727147"/>
            <a:ext cx="756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/>
          <p:nvPr/>
        </p:nvCxnSpPr>
        <p:spPr>
          <a:xfrm>
            <a:off x="5943600" y="3337560"/>
            <a:ext cx="0" cy="39720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/>
          <p:cNvCxnSpPr/>
          <p:nvPr/>
        </p:nvCxnSpPr>
        <p:spPr>
          <a:xfrm flipV="1">
            <a:off x="5935980" y="3338527"/>
            <a:ext cx="756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/>
          <p:nvPr/>
        </p:nvCxnSpPr>
        <p:spPr>
          <a:xfrm>
            <a:off x="6687252" y="2103120"/>
            <a:ext cx="0" cy="12492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0365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対角する 2 つの角を切り取った四角形 4"/>
          <p:cNvSpPr/>
          <p:nvPr/>
        </p:nvSpPr>
        <p:spPr>
          <a:xfrm>
            <a:off x="0" y="30418"/>
            <a:ext cx="9144000" cy="569835"/>
          </a:xfrm>
          <a:prstGeom prst="snip2DiagRect">
            <a:avLst>
              <a:gd name="adj1" fmla="val 50000"/>
              <a:gd name="adj2" fmla="val 16667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HG丸ｺﾞｼｯｸM-PRO" panose="020F0600000000000000" pitchFamily="50" charset="-128"/>
                <a:cs typeface="Times New Roman" panose="02020603050405020304" pitchFamily="18" charset="0"/>
              </a:rPr>
              <a:t>令和４年度目標工賃額の設定について</a:t>
            </a:r>
            <a:endParaRPr kumimoji="0" lang="zh-TW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194614" y="683668"/>
            <a:ext cx="8792974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2000" dirty="0">
                <a:solidFill>
                  <a:srgbClr val="0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◆大阪府工賃向上計画</a:t>
            </a:r>
            <a:endParaRPr lang="en-US" altLang="ja-JP" sz="2000" dirty="0">
              <a:solidFill>
                <a:srgbClr val="00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Ⅱ</a:t>
            </a:r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目標工賃</a:t>
            </a:r>
            <a:endParaRPr lang="en-US" altLang="ja-JP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３．目標工賃の達成状況の把握・公表の方法</a:t>
            </a:r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目標工賃の達成に向け、毎年度、達成可否の状況を把握し、その結果について、府ホームページへの掲載等により公表します。</a:t>
            </a:r>
          </a:p>
          <a:p>
            <a:pPr>
              <a:lnSpc>
                <a:spcPct val="150000"/>
              </a:lnSpc>
            </a:pP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また、</a:t>
            </a:r>
            <a:r>
              <a:rPr lang="ja-JP" altLang="en-US" sz="1400" u="sng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各年度において前年度の実績を踏まえ、達成状況を点検・評価し、見直し等所要の対策を講じます。</a:t>
            </a:r>
            <a:endParaRPr lang="en-US" altLang="ja-JP" sz="1600" u="sng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253716" y="2996556"/>
            <a:ext cx="8554453" cy="1251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大阪府の工賃目標</a:t>
            </a:r>
            <a:endParaRPr lang="en-US" altLang="ja-JP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全ての事業所が、前年度実績の</a:t>
            </a:r>
            <a:r>
              <a:rPr lang="ja-JP" altLang="en-US" sz="1600" u="sng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８％の向上</a:t>
            </a:r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を目標とした場合、府内全事業所の平均を試算すると、以下の通りになります。</a:t>
            </a:r>
            <a:endParaRPr lang="en-US" altLang="ja-JP" sz="1400" baseline="30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1400" baseline="30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" name="角丸四角形 3"/>
          <p:cNvSpPr/>
          <p:nvPr/>
        </p:nvSpPr>
        <p:spPr>
          <a:xfrm>
            <a:off x="374033" y="4459966"/>
            <a:ext cx="3944252" cy="1498424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kumimoji="1" lang="ja-JP" altLang="en-US" sz="15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〇令和３年度（</a:t>
            </a:r>
            <a:r>
              <a:rPr kumimoji="1" lang="en-US" altLang="ja-JP" sz="15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2021</a:t>
            </a:r>
            <a:r>
              <a:rPr kumimoji="1" lang="ja-JP" altLang="en-US" sz="15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年度）　１４，２００円</a:t>
            </a:r>
          </a:p>
          <a:p>
            <a:pPr>
              <a:lnSpc>
                <a:spcPct val="150000"/>
              </a:lnSpc>
            </a:pPr>
            <a:r>
              <a:rPr kumimoji="1" lang="ja-JP" altLang="en-US" sz="15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〇令和４年度（</a:t>
            </a:r>
            <a:r>
              <a:rPr kumimoji="1" lang="en-US" altLang="ja-JP" sz="15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2022</a:t>
            </a:r>
            <a:r>
              <a:rPr kumimoji="1" lang="ja-JP" altLang="en-US" sz="15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年度）　１５，３００円</a:t>
            </a:r>
          </a:p>
          <a:p>
            <a:pPr>
              <a:lnSpc>
                <a:spcPct val="150000"/>
              </a:lnSpc>
            </a:pPr>
            <a:r>
              <a:rPr kumimoji="1" lang="ja-JP" altLang="en-US" sz="15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〇令和５年度（</a:t>
            </a:r>
            <a:r>
              <a:rPr kumimoji="1" lang="en-US" altLang="ja-JP" sz="15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2023</a:t>
            </a:r>
            <a:r>
              <a:rPr kumimoji="1" lang="ja-JP" altLang="en-US" sz="15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年度）　１６，５００円</a:t>
            </a:r>
            <a:r>
              <a:rPr kumimoji="1" lang="en-US" altLang="ja-JP" sz="15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kumimoji="1" lang="ja-JP" altLang="en-US" sz="15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123487" y="4271547"/>
            <a:ext cx="2445344" cy="338554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令和</a:t>
            </a:r>
            <a:r>
              <a:rPr kumimoji="1" lang="en-US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</a:t>
            </a: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年度工賃向上計画</a:t>
            </a:r>
          </a:p>
        </p:txBody>
      </p:sp>
      <p:sp>
        <p:nvSpPr>
          <p:cNvPr id="12" name="右矢印 11"/>
          <p:cNvSpPr/>
          <p:nvPr/>
        </p:nvSpPr>
        <p:spPr>
          <a:xfrm>
            <a:off x="4398596" y="4761556"/>
            <a:ext cx="385010" cy="830179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角丸四角形 16"/>
          <p:cNvSpPr/>
          <p:nvPr/>
        </p:nvSpPr>
        <p:spPr>
          <a:xfrm>
            <a:off x="4863917" y="4596819"/>
            <a:ext cx="3822883" cy="122471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kumimoji="1" lang="ja-JP" altLang="en-US" sz="15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〇令和４年度（</a:t>
            </a:r>
            <a:r>
              <a:rPr kumimoji="1" lang="en-US" altLang="ja-JP" sz="15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2022</a:t>
            </a:r>
            <a:r>
              <a:rPr kumimoji="1" lang="ja-JP" altLang="en-US" sz="15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年度）　</a:t>
            </a:r>
            <a:r>
              <a:rPr kumimoji="1" lang="en-US" altLang="ja-JP" sz="15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14,</a:t>
            </a:r>
            <a:r>
              <a:rPr kumimoji="1" lang="ja-JP" altLang="en-US" sz="15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</a:t>
            </a:r>
            <a:r>
              <a:rPr kumimoji="1" lang="en-US" altLang="ja-JP" sz="15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00</a:t>
            </a:r>
            <a:r>
              <a:rPr kumimoji="1" lang="ja-JP" altLang="en-US" sz="15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円</a:t>
            </a:r>
          </a:p>
          <a:p>
            <a:pPr>
              <a:lnSpc>
                <a:spcPct val="150000"/>
              </a:lnSpc>
            </a:pPr>
            <a:r>
              <a:rPr kumimoji="1" lang="ja-JP" altLang="en-US" sz="15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〇令和５年度（</a:t>
            </a:r>
            <a:r>
              <a:rPr kumimoji="1" lang="en-US" altLang="ja-JP" sz="15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2023</a:t>
            </a:r>
            <a:r>
              <a:rPr kumimoji="1" lang="ja-JP" altLang="en-US" sz="15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年度）　</a:t>
            </a:r>
            <a:r>
              <a:rPr kumimoji="1" lang="en-US" altLang="ja-JP" sz="15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15,</a:t>
            </a:r>
            <a:r>
              <a:rPr kumimoji="1" lang="ja-JP" altLang="en-US" sz="150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２</a:t>
            </a:r>
            <a:r>
              <a:rPr kumimoji="1" lang="en-US" altLang="ja-JP" sz="150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00</a:t>
            </a:r>
            <a:r>
              <a:rPr kumimoji="1" lang="ja-JP" altLang="en-US" sz="15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円　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370991" y="4409311"/>
            <a:ext cx="2808734" cy="338554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（案）令和４年度工賃向上計画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517358" y="6119520"/>
            <a:ext cx="717082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第５次</a:t>
            </a:r>
            <a:r>
              <a:rPr lang="ja-JP" altLang="en-US" sz="1400" dirty="0" err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大阪府障がい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者計画の数値目標です</a:t>
            </a:r>
            <a:r>
              <a:rPr lang="ja-JP" altLang="en-US" sz="14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。</a:t>
            </a:r>
            <a:endParaRPr lang="en-US" altLang="ja-JP" sz="14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8453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280</Words>
  <Application>Microsoft Office PowerPoint</Application>
  <PresentationFormat>画面に合わせる (4:3)</PresentationFormat>
  <Paragraphs>25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2" baseType="lpstr">
      <vt:lpstr>BIZ UDPゴシック</vt:lpstr>
      <vt:lpstr>HGP創英角ﾎﾟｯﾌﾟ体</vt:lpstr>
      <vt:lpstr>HG丸ｺﾞｼｯｸM-PRO</vt:lpstr>
      <vt:lpstr>Meiryo UI</vt:lpstr>
      <vt:lpstr>UD デジタル 教科書体 NP-R</vt:lpstr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2024-02-07T05:59:58Z</dcterms:created>
  <dcterms:modified xsi:type="dcterms:W3CDTF">2024-02-07T06:00:12Z</dcterms:modified>
</cp:coreProperties>
</file>