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0"/>
  </p:notesMasterIdLst>
  <p:sldIdLst>
    <p:sldId id="257" r:id="rId2"/>
    <p:sldId id="258" r:id="rId3"/>
    <p:sldId id="259" r:id="rId4"/>
    <p:sldId id="260" r:id="rId5"/>
    <p:sldId id="261" r:id="rId6"/>
    <p:sldId id="262" r:id="rId7"/>
    <p:sldId id="293" r:id="rId8"/>
    <p:sldId id="292" r:id="rId9"/>
    <p:sldId id="282" r:id="rId10"/>
    <p:sldId id="263" r:id="rId11"/>
    <p:sldId id="264" r:id="rId12"/>
    <p:sldId id="265" r:id="rId13"/>
    <p:sldId id="266" r:id="rId14"/>
    <p:sldId id="267" r:id="rId15"/>
    <p:sldId id="268" r:id="rId16"/>
    <p:sldId id="269" r:id="rId17"/>
    <p:sldId id="270" r:id="rId18"/>
    <p:sldId id="271"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660"/>
  </p:normalViewPr>
  <p:slideViewPr>
    <p:cSldViewPr snapToGrid="0">
      <p:cViewPr varScale="1">
        <p:scale>
          <a:sx n="75" d="100"/>
          <a:sy n="75" d="100"/>
        </p:scale>
        <p:origin x="141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E349736-670C-4FFC-9D87-308EE836E51E}"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D19C379-5A00-4E75-982F-E174BF42536E}" type="slidenum">
              <a:rPr kumimoji="1" lang="ja-JP" altLang="en-US" smtClean="0"/>
              <a:t>‹#›</a:t>
            </a:fld>
            <a:endParaRPr kumimoji="1" lang="ja-JP" altLang="en-US"/>
          </a:p>
        </p:txBody>
      </p:sp>
    </p:spTree>
    <p:extLst>
      <p:ext uri="{BB962C8B-B14F-4D97-AF65-F5344CB8AC3E}">
        <p14:creationId xmlns:p14="http://schemas.microsoft.com/office/powerpoint/2010/main" val="1226300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322E41-56CA-4BDD-927A-A3DF44BDA4B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28649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FB18458-CD9B-4967-BF94-7BEA8BE2BCD8}" type="datetime1">
              <a:rPr kumimoji="1" lang="ja-JP" altLang="en-US" smtClean="0"/>
              <a:t>2022/3/17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5607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64C00DD-FE10-479C-A637-92A99F55805F}" type="datetime1">
              <a:rPr kumimoji="1" lang="ja-JP" altLang="en-US" smtClean="0"/>
              <a:t>2022/3/17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7001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4A9645C-1F4A-41E9-9FC7-1BC2370813E8}" type="datetime1">
              <a:rPr kumimoji="1" lang="ja-JP" altLang="en-US" smtClean="0"/>
              <a:t>2022/3/17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5089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B57EDC7-553D-4DD2-ADF5-A41223636009}" type="datetime1">
              <a:rPr kumimoji="1" lang="ja-JP" altLang="en-US" smtClean="0"/>
              <a:t>2022/3/17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2100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810630E-7C15-49FD-B753-70011A5F567D}" type="datetime1">
              <a:rPr kumimoji="1" lang="ja-JP" altLang="en-US" smtClean="0"/>
              <a:t>2022/3/17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81004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127F2E6-2677-4675-98BF-541D37C1D367}" type="datetime1">
              <a:rPr kumimoji="1" lang="ja-JP" altLang="en-US" smtClean="0"/>
              <a:t>2022/3/17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3814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25FBF05-BE94-4A0C-B310-2996B45482DE}" type="datetime1">
              <a:rPr kumimoji="1" lang="ja-JP" altLang="en-US" smtClean="0"/>
              <a:t>2022/3/17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6020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9D60A96-9CF7-40B9-974F-808E58582878}" type="datetime1">
              <a:rPr kumimoji="1" lang="ja-JP" altLang="en-US" smtClean="0"/>
              <a:t>2022/3/17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5597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6B2B29-375A-40B3-A779-DF9F05AAF590}" type="datetime1">
              <a:rPr kumimoji="1" lang="ja-JP" altLang="en-US" smtClean="0"/>
              <a:t>2022/3/17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7490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C26521-B41E-4581-9CC1-517D43D1530B}" type="datetime1">
              <a:rPr kumimoji="1" lang="ja-JP" altLang="en-US" smtClean="0"/>
              <a:t>2022/3/17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1185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DBEF1D5-35B3-4FE7-A42D-48BE10FCB9C7}" type="datetime1">
              <a:rPr kumimoji="1" lang="ja-JP" altLang="en-US" smtClean="0"/>
              <a:t>2022/3/17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0029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837F183-9A2E-47AB-B90B-DCB170E67334}" type="datetime1">
              <a:rPr kumimoji="1" lang="ja-JP" altLang="en-US" smtClean="0"/>
              <a:t>2022/3/17</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04665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25144"/>
            <a:ext cx="8229600" cy="864096"/>
          </a:xfrm>
        </p:spPr>
        <p:txBody>
          <a:bodyPr>
            <a:normAutofit fontScale="90000"/>
          </a:bodyPr>
          <a:lstStyle/>
          <a:p>
            <a:r>
              <a:rPr lang="zh-TW" altLang="en-US" dirty="0"/>
              <a:t/>
            </a:r>
            <a:br>
              <a:rPr lang="zh-TW" altLang="en-US" dirty="0"/>
            </a:br>
            <a:r>
              <a:rPr lang="zh-TW" altLang="en-US" dirty="0" smtClean="0">
                <a:latin typeface="UD デジタル 教科書体 NP-R" panose="02020400000000000000" pitchFamily="18" charset="-128"/>
                <a:ea typeface="UD デジタル 教科書体 NP-R" panose="02020400000000000000" pitchFamily="18" charset="-128"/>
              </a:rPr>
              <a:t>令和</a:t>
            </a:r>
            <a:r>
              <a:rPr lang="en-US" altLang="ja-JP" dirty="0" smtClean="0">
                <a:latin typeface="UD デジタル 教科書体 NP-R" panose="02020400000000000000" pitchFamily="18" charset="-128"/>
                <a:ea typeface="UD デジタル 教科書体 NP-R" panose="02020400000000000000" pitchFamily="18" charset="-128"/>
              </a:rPr>
              <a:t>4</a:t>
            </a:r>
            <a:r>
              <a:rPr lang="zh-TW" altLang="en-US" dirty="0" smtClean="0">
                <a:latin typeface="UD デジタル 教科書体 NP-R" panose="02020400000000000000" pitchFamily="18" charset="-128"/>
                <a:ea typeface="UD デジタル 教科書体 NP-R" panose="02020400000000000000" pitchFamily="18" charset="-128"/>
              </a:rPr>
              <a:t>年</a:t>
            </a:r>
            <a:r>
              <a:rPr lang="en-US" altLang="ja-JP" dirty="0">
                <a:latin typeface="UD デジタル 教科書体 NP-R" panose="02020400000000000000" pitchFamily="18" charset="-128"/>
                <a:ea typeface="UD デジタル 教科書体 NP-R" panose="02020400000000000000" pitchFamily="18" charset="-128"/>
              </a:rPr>
              <a:t>3</a:t>
            </a:r>
            <a:r>
              <a:rPr lang="zh-TW" altLang="en-US" dirty="0" smtClean="0">
                <a:latin typeface="UD デジタル 教科書体 NP-R" panose="02020400000000000000" pitchFamily="18" charset="-128"/>
                <a:ea typeface="UD デジタル 教科書体 NP-R" panose="02020400000000000000" pitchFamily="18" charset="-128"/>
              </a:rPr>
              <a:t>月</a:t>
            </a:r>
            <a:r>
              <a:rPr lang="zh-TW" altLang="en-US" dirty="0">
                <a:latin typeface="UD デジタル 教科書体 NP-R" panose="02020400000000000000" pitchFamily="18" charset="-128"/>
                <a:ea typeface="UD デジタル 教科書体 NP-R" panose="02020400000000000000" pitchFamily="18" charset="-128"/>
              </a:rPr>
              <a:t/>
            </a:r>
            <a:br>
              <a:rPr lang="zh-TW" altLang="en-US" dirty="0">
                <a:latin typeface="UD デジタル 教科書体 NP-R" panose="02020400000000000000" pitchFamily="18" charset="-128"/>
                <a:ea typeface="UD デジタル 教科書体 NP-R" panose="02020400000000000000" pitchFamily="18" charset="-128"/>
              </a:rPr>
            </a:br>
            <a:r>
              <a:rPr lang="zh-TW" altLang="en-US" dirty="0">
                <a:latin typeface="UD デジタル 教科書体 NP-R" panose="02020400000000000000" pitchFamily="18" charset="-128"/>
                <a:ea typeface="UD デジタル 教科書体 NP-R" panose="02020400000000000000" pitchFamily="18" charset="-128"/>
              </a:rPr>
              <a:t>大　阪　府</a:t>
            </a:r>
            <a:br>
              <a:rPr lang="zh-TW" altLang="en-US" dirty="0">
                <a:latin typeface="UD デジタル 教科書体 NP-R" panose="02020400000000000000" pitchFamily="18" charset="-128"/>
                <a:ea typeface="UD デジタル 教科書体 NP-R" panose="02020400000000000000" pitchFamily="18" charset="-128"/>
              </a:rPr>
            </a:b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3" name="コンテンツ プレースホルダー 2"/>
          <p:cNvSpPr>
            <a:spLocks noGrp="1"/>
          </p:cNvSpPr>
          <p:nvPr>
            <p:ph idx="1"/>
          </p:nvPr>
        </p:nvSpPr>
        <p:spPr>
          <a:xfrm>
            <a:off x="966428" y="1988840"/>
            <a:ext cx="7211144" cy="1512168"/>
          </a:xfrm>
        </p:spPr>
        <p:txBody>
          <a:bodyPr>
            <a:normAutofit/>
          </a:bodyPr>
          <a:lstStyle/>
          <a:p>
            <a:pPr marL="0" indent="0" algn="dist">
              <a:buNone/>
            </a:pPr>
            <a:r>
              <a:rPr lang="zh-TW" altLang="en-US" sz="4800" dirty="0">
                <a:latin typeface="UD デジタル 教科書体 NP-R" panose="02020400000000000000" pitchFamily="18" charset="-128"/>
                <a:ea typeface="UD デジタル 教科書体 NP-R" panose="02020400000000000000" pitchFamily="18" charset="-128"/>
              </a:rPr>
              <a:t>大阪府工賃向上計画</a:t>
            </a:r>
          </a:p>
          <a:p>
            <a:pPr marL="0" indent="0" algn="ctr">
              <a:buNone/>
            </a:pPr>
            <a:r>
              <a:rPr lang="zh-TW" altLang="en-US" sz="3600" dirty="0">
                <a:latin typeface="UD デジタル 教科書体 NP-R" panose="02020400000000000000" pitchFamily="18" charset="-128"/>
                <a:ea typeface="UD デジタル 教科書体 NP-R" panose="02020400000000000000" pitchFamily="18" charset="-128"/>
              </a:rPr>
              <a:t>（</a:t>
            </a:r>
            <a:r>
              <a:rPr lang="zh-TW" altLang="en-US" sz="3600" dirty="0" smtClean="0">
                <a:latin typeface="UD デジタル 教科書体 NP-R" panose="02020400000000000000" pitchFamily="18" charset="-128"/>
                <a:ea typeface="UD デジタル 教科書体 NP-R" panose="02020400000000000000" pitchFamily="18" charset="-128"/>
              </a:rPr>
              <a:t>令和</a:t>
            </a:r>
            <a:r>
              <a:rPr lang="ja-JP" altLang="en-US" sz="3600" dirty="0">
                <a:solidFill>
                  <a:srgbClr val="FF0000"/>
                </a:solidFill>
                <a:latin typeface="UD デジタル 教科書体 NP-R" panose="02020400000000000000" pitchFamily="18" charset="-128"/>
                <a:ea typeface="UD デジタル 教科書体 NP-R" panose="02020400000000000000" pitchFamily="18" charset="-128"/>
              </a:rPr>
              <a:t>４</a:t>
            </a:r>
            <a:r>
              <a:rPr lang="zh-TW" altLang="en-US" sz="3600" dirty="0" smtClean="0">
                <a:latin typeface="UD デジタル 教科書体 NP-R" panose="02020400000000000000" pitchFamily="18" charset="-128"/>
                <a:ea typeface="UD デジタル 教科書体 NP-R" panose="02020400000000000000" pitchFamily="18" charset="-128"/>
              </a:rPr>
              <a:t>年度版</a:t>
            </a:r>
            <a:r>
              <a:rPr lang="zh-TW" altLang="en-US" sz="3600" dirty="0">
                <a:latin typeface="UD デジタル 教科書体 NP-R" panose="02020400000000000000" pitchFamily="18" charset="-128"/>
                <a:ea typeface="UD デジタル 教科書体 NP-R" panose="02020400000000000000" pitchFamily="18" charset="-128"/>
              </a:rPr>
              <a:t>）</a:t>
            </a:r>
          </a:p>
          <a:p>
            <a:pPr marL="0" indent="0">
              <a:buNone/>
            </a:pPr>
            <a:endParaRPr lang="en-US" altLang="zh-TW" sz="3600" dirty="0" smtClean="0">
              <a:latin typeface="UD デジタル 教科書体 NP-R" panose="02020400000000000000" pitchFamily="18" charset="-128"/>
              <a:ea typeface="UD デジタル 教科書体 NP-R" panose="02020400000000000000" pitchFamily="18"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778" y="980728"/>
            <a:ext cx="1157300" cy="1157300"/>
          </a:xfrm>
          <a:prstGeom prst="rect">
            <a:avLst/>
          </a:prstGeom>
        </p:spPr>
      </p:pic>
      <p:sp>
        <p:nvSpPr>
          <p:cNvPr id="13" name="スライド番号プレースホルダー 1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grpSp>
        <p:nvGrpSpPr>
          <p:cNvPr id="14" name="グループ化 13"/>
          <p:cNvGrpSpPr/>
          <p:nvPr/>
        </p:nvGrpSpPr>
        <p:grpSpPr>
          <a:xfrm>
            <a:off x="4648200" y="109679"/>
            <a:ext cx="4351336" cy="1109521"/>
            <a:chOff x="4926418" y="239219"/>
            <a:chExt cx="3836898" cy="959801"/>
          </a:xfrm>
        </p:grpSpPr>
        <p:grpSp>
          <p:nvGrpSpPr>
            <p:cNvPr id="11" name="グループ化 10"/>
            <p:cNvGrpSpPr/>
            <p:nvPr/>
          </p:nvGrpSpPr>
          <p:grpSpPr>
            <a:xfrm>
              <a:off x="4926418" y="239219"/>
              <a:ext cx="3836898" cy="959801"/>
              <a:chOff x="4721009" y="719577"/>
              <a:chExt cx="3836898" cy="959801"/>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1009" y="925805"/>
                <a:ext cx="582048" cy="582048"/>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9362" y="926630"/>
                <a:ext cx="582048" cy="582048"/>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57616" y="924676"/>
                <a:ext cx="582048" cy="582048"/>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5748" y="925136"/>
                <a:ext cx="582048" cy="582048"/>
              </a:xfrm>
              <a:prstGeom prst="rect">
                <a:avLst/>
              </a:prstGeom>
            </p:spPr>
          </p:pic>
          <p:pic>
            <p:nvPicPr>
              <p:cNvPr id="10" name="図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98106" y="719577"/>
                <a:ext cx="959801" cy="959801"/>
              </a:xfrm>
              <a:prstGeom prst="rect">
                <a:avLst/>
              </a:prstGeom>
            </p:spPr>
          </p:pic>
        </p:grpSp>
        <p:pic>
          <p:nvPicPr>
            <p:cNvPr id="4" name="図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74686" y="443742"/>
              <a:ext cx="583200" cy="583200"/>
            </a:xfrm>
            <a:prstGeom prst="rect">
              <a:avLst/>
            </a:prstGeom>
          </p:spPr>
        </p:pic>
      </p:grpSp>
      <p:sp>
        <p:nvSpPr>
          <p:cNvPr id="15" name="コンテンツ プレースホルダー 2"/>
          <p:cNvSpPr txBox="1">
            <a:spLocks/>
          </p:cNvSpPr>
          <p:nvPr/>
        </p:nvSpPr>
        <p:spPr>
          <a:xfrm>
            <a:off x="3726377" y="1351195"/>
            <a:ext cx="1691245" cy="677836"/>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indent="0" algn="ctr">
              <a:buFont typeface="Arial" pitchFamily="34" charset="0"/>
              <a:buNone/>
            </a:pPr>
            <a:r>
              <a:rPr lang="ja-JP" altLang="en-US" sz="3600" dirty="0" smtClean="0">
                <a:solidFill>
                  <a:srgbClr val="FF0000"/>
                </a:solidFill>
                <a:latin typeface="UD デジタル 教科書体 NP-R" panose="02020400000000000000" pitchFamily="18" charset="-128"/>
                <a:ea typeface="UD デジタル 教科書体 NP-R" panose="02020400000000000000" pitchFamily="18" charset="-128"/>
              </a:rPr>
              <a:t>（案）</a:t>
            </a:r>
            <a:endParaRPr lang="en-US" altLang="zh-TW" sz="3600" dirty="0" smtClean="0">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p:cNvSpPr txBox="1"/>
          <p:nvPr/>
        </p:nvSpPr>
        <p:spPr>
          <a:xfrm>
            <a:off x="7910198" y="1219035"/>
            <a:ext cx="1089338" cy="369332"/>
          </a:xfrm>
          <a:prstGeom prst="rect">
            <a:avLst/>
          </a:prstGeom>
          <a:noFill/>
          <a:ln>
            <a:solidFill>
              <a:schemeClr val="tx1"/>
            </a:solidFill>
          </a:ln>
        </p:spPr>
        <p:txBody>
          <a:bodyPr wrap="square" rtlCol="0">
            <a:spAutoFit/>
          </a:bodyP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346156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3319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コンテンツ プレースホルダー 2"/>
          <p:cNvSpPr txBox="1">
            <a:spLocks/>
          </p:cNvSpPr>
          <p:nvPr/>
        </p:nvSpPr>
        <p:spPr>
          <a:xfrm>
            <a:off x="251520" y="362810"/>
            <a:ext cx="8640960" cy="6244806"/>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１．大阪府の役割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工賃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実施</a:t>
            </a:r>
            <a:r>
              <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に基づき</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、各年度の予算に定めに</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取組みます。</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indent="0">
              <a:buNone/>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工賃引上げ計画策定支援及び実行</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ｂ　共同受注窓口の運営、優先調達の促進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製品（こさえたん）認知度向上に向けた情報</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発信</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indent="0">
              <a:buNone/>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官公需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の発注促進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等</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２５年４月に「国等による障害者就労施設等からの物品等の調達の推進等に関する法律」（障害</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者優先調達</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推進法）が施行され、大阪府においても、毎年度、</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者就労施設等からの物品等の調達の推進を図るための方針を策定し、事業所からの物品等の調達の促進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、市町村はもとより企業等に対し、事業所からの物品等の調達の働きかけを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行います。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③　関係</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機関等との連携</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計画を実効性のあるものとするため、市町村、</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者団体、経済団体も含めた企業等、関係機関との連携を図ります。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④　大阪府</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工賃向上計画の検証</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毎年度、工賃向上計画の推進に関する専門委員会に計画の進捗状況等を報告し、有識者から意見聴取を行うとともに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、進捗</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状況を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点検します。また、委員意見を踏まえ、必要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に応じて計画の見直しを行います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工賃向上にあたっては、地域で</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者を支える仕組みが重要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です。市町村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においても</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に対する積極的な</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支援を進めるため、支援内容の検討が必要になります</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、「平均工賃月額」を基本報酬として選択した事業所は、「</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を指定権者</a:t>
            </a:r>
            <a:r>
              <a:rPr kumimoji="1" lang="en-US" altLang="ja-JP" sz="1400" b="0" i="0" u="none" strike="noStrike" kern="1200" cap="none" spc="0" normalizeH="0" baseline="3000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へ</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出しなければ</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なりません。</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そのため、大阪府としては、これまでのように市町村に対して事業所に対する支援内容の検討や物品等の発注実績の報告を求めるだけではなく、府の支援状況等を共有するなど、市町村とより連携し、</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者の工賃水準の向上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endParaRPr>
          </a:p>
          <a:p>
            <a:pPr marL="185738" lvl="0" indent="171450" defTabSz="914400">
              <a:spcBef>
                <a:spcPts val="0"/>
              </a:spcBef>
              <a:buNone/>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a:t>
            </a:r>
            <a:r>
              <a:rPr lang="zh-TW"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大阪版</a:t>
            </a:r>
            <a:r>
              <a:rPr lang="zh-TW" altLang="en-US" sz="1100" dirty="0">
                <a:solidFill>
                  <a:prstClr val="black"/>
                </a:solidFill>
                <a:latin typeface="UD デジタル 教科書体 NP-R" panose="02020400000000000000" pitchFamily="18" charset="-128"/>
                <a:ea typeface="UD デジタル 教科書体 NP-R" panose="02020400000000000000" pitchFamily="18" charset="-128"/>
              </a:rPr>
              <a:t>地方分権推進制度</a:t>
            </a:r>
            <a:r>
              <a:rPr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に</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より</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25</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a:t>
            </a:r>
            <a:r>
              <a:rPr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政令市、中核市</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を含むと府内</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43</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市町村のうち、</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34</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市町村が指定権者となります。</a:t>
            </a:r>
            <a:endPar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282660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p:cNvSpPr txBox="1">
            <a:spLocks/>
          </p:cNvSpPr>
          <p:nvPr/>
        </p:nvSpPr>
        <p:spPr>
          <a:xfrm>
            <a:off x="251520" y="496562"/>
            <a:ext cx="8640960" cy="5859790"/>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３．就労</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継続支援Ｂ型事業所等の役割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の作成</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lvl="0" indent="171450">
              <a:buNone/>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工賃水準を向上</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させるため</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には、利用者のニーズや特性、運営実態などを踏まえた現実的かつ具体的な目標設定を行う必要があります</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。さらに</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、設定</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した</a:t>
            </a:r>
            <a:r>
              <a:rPr lang="ja-JP" altLang="en-US" sz="1400" dirty="0" smtClean="0">
                <a:latin typeface="UD デジタル 教科書体 NP-R" panose="02020400000000000000" pitchFamily="18" charset="-128"/>
                <a:ea typeface="UD デジタル 教科書体 NP-R" panose="02020400000000000000" pitchFamily="18" charset="-128"/>
              </a:rPr>
              <a:t>工賃目標</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は</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、利用者、職員、家族を含め、</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関係者で共有</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することが、今後取組みを進めるうえ</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でも重要</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です。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よって、本計画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は、基本報酬の選択に関わらず、特別</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な事情（震災、風水害、火災その他これらに類する災害により、著しい損害を受けた等）がない</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限り、選択する基本報酬に関わらず、「</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を作成する</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こととします。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工賃引上げ計画シート」の実行</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、作成した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「工賃引上げ計画シート」に基づき、具体的な方策を実行することにより、工賃水準向上を図るとともに、計画の進捗管理を行っていく必要があります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際には、国の指針（「工賃向上計画」を推進するための基本的な指針）に基づき、大阪府の支援策を活用するなど様々な手法を検討し、適切に対応していくことが必要となります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４．企業等の役割</a:t>
            </a:r>
            <a:endParaRPr kumimoji="1" lang="en-US" altLang="ja-JP"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の指針においても、工賃の向上に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あたり、</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引き続き、産業界等の協力を求めながら、官民一体となった取組を推進することとされており、企業等においては、事業所の現状や工賃水準を理解いただくとともに、事業所を活用した発注の可能性の検討、その後の発注等、積極的</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な取組みが</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求められます。</a:t>
            </a:r>
          </a:p>
          <a:p>
            <a:pPr marL="185738" lvl="0" indent="171450">
              <a:buNone/>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なお、経済財政運営と改革の基本方針</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2020</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（令和</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年</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月閣議決定）においても、</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者就労施設からの物品等の調達を着実に推進するとされています。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ため、大阪府としては、企業等の意識啓発を図る観点から、企業訪問をはじめ様々な手法を活用し、理解・協力を求めます。特に府の施策に理解のある包括連携協定締結企業やサポートカンパニー制度登録企業には積極的な働きかけを行いま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また、障害者雇用促進法に基づき実施されている</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在宅就業障がい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者に対する発注促進の仕組み（在宅就業障害者支援制度）の周知を行うなど、企業への積極的な広報活動・情報提供を行います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 name="テキスト ボックス 4"/>
          <p:cNvSpPr txBox="1"/>
          <p:nvPr/>
        </p:nvSpPr>
        <p:spPr>
          <a:xfrm>
            <a:off x="0" y="3031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4194445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8992" y="1344706"/>
            <a:ext cx="9051068" cy="3402492"/>
          </a:xfrm>
          <a:prstGeom prst="roundRect">
            <a:avLst>
              <a:gd name="adj" fmla="val 4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marR="0" lvl="0" indent="-214313"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 name="角丸四角形 2"/>
          <p:cNvSpPr/>
          <p:nvPr/>
        </p:nvSpPr>
        <p:spPr>
          <a:xfrm>
            <a:off x="5658312" y="4970944"/>
            <a:ext cx="3441748" cy="1116449"/>
          </a:xfrm>
          <a:prstGeom prst="roundRect">
            <a:avLst>
              <a:gd name="adj" fmla="val 51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5" name="グループ化 4"/>
          <p:cNvGrpSpPr/>
          <p:nvPr/>
        </p:nvGrpSpPr>
        <p:grpSpPr>
          <a:xfrm>
            <a:off x="87455" y="5286891"/>
            <a:ext cx="5292001" cy="602056"/>
            <a:chOff x="7671531" y="1595218"/>
            <a:chExt cx="3577450" cy="802741"/>
          </a:xfrm>
        </p:grpSpPr>
        <p:sp>
          <p:nvSpPr>
            <p:cNvPr id="6" name="Rectangle 148"/>
            <p:cNvSpPr>
              <a:spLocks noChangeArrowheads="1"/>
            </p:cNvSpPr>
            <p:nvPr/>
          </p:nvSpPr>
          <p:spPr bwMode="auto">
            <a:xfrm>
              <a:off x="7671531" y="1595218"/>
              <a:ext cx="3577450" cy="802741"/>
            </a:xfrm>
            <a:prstGeom prst="rect">
              <a:avLst/>
            </a:prstGeom>
            <a:solidFill>
              <a:schemeClr val="bg1"/>
            </a:solidFill>
            <a:ln w="28575">
              <a:solidFill>
                <a:schemeClr val="tx2">
                  <a:lumMod val="60000"/>
                  <a:lumOff val="4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0" fontAlgn="auto" latinLnBrk="0" hangingPunct="0">
                <a:lnSpc>
                  <a:spcPct val="100000"/>
                </a:lnSpc>
                <a:spcBef>
                  <a:spcPct val="2000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福祉施設で働く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者の工賃向上支援にかかる調査審議</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Rectangle 149"/>
            <p:cNvSpPr>
              <a:spLocks noChangeArrowheads="1"/>
            </p:cNvSpPr>
            <p:nvPr/>
          </p:nvSpPr>
          <p:spPr bwMode="auto">
            <a:xfrm>
              <a:off x="7697534" y="1649943"/>
              <a:ext cx="3499597" cy="330609"/>
            </a:xfrm>
            <a:prstGeom prst="rect">
              <a:avLst/>
            </a:prstGeom>
            <a:solidFill>
              <a:srgbClr val="000099"/>
            </a:solidFill>
            <a:ln w="19050">
              <a:solidFill>
                <a:schemeClr val="bg2"/>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3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工賃向上計画の推進に関する専門委員会</a:t>
              </a:r>
              <a:r>
                <a:rPr kumimoji="1" lang="ja-JP" altLang="en-US" sz="13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（附属</a:t>
              </a:r>
              <a:r>
                <a:rPr kumimoji="1" lang="ja-JP" altLang="en-US" sz="13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機関に属する委員会）</a:t>
              </a:r>
            </a:p>
          </p:txBody>
        </p:sp>
      </p:grpSp>
      <p:grpSp>
        <p:nvGrpSpPr>
          <p:cNvPr id="8" name="グループ化 7"/>
          <p:cNvGrpSpPr/>
          <p:nvPr/>
        </p:nvGrpSpPr>
        <p:grpSpPr>
          <a:xfrm>
            <a:off x="5940062" y="2304725"/>
            <a:ext cx="3080925" cy="1655061"/>
            <a:chOff x="1647330" y="1247055"/>
            <a:chExt cx="2562951" cy="2206748"/>
          </a:xfrm>
          <a:solidFill>
            <a:srgbClr val="6666FF"/>
          </a:solidFill>
        </p:grpSpPr>
        <p:sp>
          <p:nvSpPr>
            <p:cNvPr id="9" name="Rectangle 325"/>
            <p:cNvSpPr>
              <a:spLocks noChangeArrowheads="1"/>
            </p:cNvSpPr>
            <p:nvPr/>
          </p:nvSpPr>
          <p:spPr bwMode="auto">
            <a:xfrm>
              <a:off x="1647330" y="1247055"/>
              <a:ext cx="2562951" cy="2206748"/>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企業等からの継続的な受注の確保</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共同受注窓口の安定的運営</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協働開発製品の販路開拓、製造事業所の拡充</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事業所製品の販路開拓</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市町村（又は、市町村共同受注窓口）との連携</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自治体の調達案件分析による優先調達の拡大</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公民連携締結企業等との連携</a:t>
              </a:r>
            </a:p>
          </p:txBody>
        </p:sp>
        <p:sp>
          <p:nvSpPr>
            <p:cNvPr id="10" name="AutoShape 340"/>
            <p:cNvSpPr>
              <a:spLocks noChangeArrowheads="1"/>
            </p:cNvSpPr>
            <p:nvPr/>
          </p:nvSpPr>
          <p:spPr bwMode="auto">
            <a:xfrm>
              <a:off x="1734642" y="1281529"/>
              <a:ext cx="2342102"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（２）共同受注窓口の運営、優先調達の促進</a:t>
              </a:r>
            </a:p>
          </p:txBody>
        </p:sp>
      </p:grpSp>
      <p:grpSp>
        <p:nvGrpSpPr>
          <p:cNvPr id="11" name="グループ化 10"/>
          <p:cNvGrpSpPr/>
          <p:nvPr/>
        </p:nvGrpSpPr>
        <p:grpSpPr>
          <a:xfrm>
            <a:off x="120913" y="3149475"/>
            <a:ext cx="3514983" cy="1384111"/>
            <a:chOff x="54077" y="2351330"/>
            <a:chExt cx="4686645" cy="1845481"/>
          </a:xfrm>
        </p:grpSpPr>
        <p:grpSp>
          <p:nvGrpSpPr>
            <p:cNvPr id="12" name="グループ化 11"/>
            <p:cNvGrpSpPr/>
            <p:nvPr/>
          </p:nvGrpSpPr>
          <p:grpSpPr>
            <a:xfrm>
              <a:off x="54077" y="2351330"/>
              <a:ext cx="4541836" cy="1845481"/>
              <a:chOff x="1773239" y="715652"/>
              <a:chExt cx="2833687" cy="1845481"/>
            </a:xfrm>
            <a:solidFill>
              <a:srgbClr val="6666FF"/>
            </a:solidFill>
          </p:grpSpPr>
          <p:sp>
            <p:nvSpPr>
              <p:cNvPr id="16" name="Rectangle 325"/>
              <p:cNvSpPr>
                <a:spLocks noChangeArrowheads="1"/>
              </p:cNvSpPr>
              <p:nvPr/>
            </p:nvSpPr>
            <p:spPr bwMode="auto">
              <a:xfrm>
                <a:off x="1773239" y="715652"/>
                <a:ext cx="2833687" cy="1845481"/>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ホームページの運営管理、ＰＲ力の強化</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メルマガ発信及び情報誌「こさえたん通信」発行</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「こさえたんサポーター」の登録促進</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大阪府庁舎内アンテナショップ</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「福祉のコンビニ こさえたん」の運営</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福祉のコンビニを活用した施設外就労</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AutoShape 340"/>
              <p:cNvSpPr>
                <a:spLocks noChangeArrowheads="1"/>
              </p:cNvSpPr>
              <p:nvPr/>
            </p:nvSpPr>
            <p:spPr bwMode="auto">
              <a:xfrm>
                <a:off x="1813787" y="750126"/>
                <a:ext cx="2746375"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（３）製品（こさえたん）認知度向上に向けた情報発信</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grpSp>
          <p:nvGrpSpPr>
            <p:cNvPr id="13" name="グループ化 12"/>
            <p:cNvGrpSpPr/>
            <p:nvPr/>
          </p:nvGrpSpPr>
          <p:grpSpPr>
            <a:xfrm>
              <a:off x="2907257" y="3098095"/>
              <a:ext cx="1833465" cy="962888"/>
              <a:chOff x="815403" y="2548997"/>
              <a:chExt cx="1921462" cy="1239070"/>
            </a:xfrm>
          </p:grpSpPr>
          <p:sp>
            <p:nvSpPr>
              <p:cNvPr id="14" name="正方形/長方形 13"/>
              <p:cNvSpPr/>
              <p:nvPr/>
            </p:nvSpPr>
            <p:spPr>
              <a:xfrm>
                <a:off x="1033548" y="3015945"/>
                <a:ext cx="1473008" cy="77212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福祉のコンビニ</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こさえたん</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二等辺三角形 14"/>
              <p:cNvSpPr/>
              <p:nvPr/>
            </p:nvSpPr>
            <p:spPr>
              <a:xfrm>
                <a:off x="815403" y="2548997"/>
                <a:ext cx="1921462" cy="466948"/>
              </a:xfrm>
              <a:prstGeom prst="triangle">
                <a:avLst/>
              </a:prstGeom>
              <a:pattFill prst="shingle">
                <a:fgClr>
                  <a:schemeClr val="bg1"/>
                </a:fgClr>
                <a:bgClr>
                  <a:srgbClr val="6666FF"/>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grpSp>
        <p:nvGrpSpPr>
          <p:cNvPr id="21" name="グループ化 20"/>
          <p:cNvGrpSpPr/>
          <p:nvPr/>
        </p:nvGrpSpPr>
        <p:grpSpPr>
          <a:xfrm>
            <a:off x="475696" y="4780385"/>
            <a:ext cx="2695335" cy="450149"/>
            <a:chOff x="1833466" y="5230847"/>
            <a:chExt cx="3593780" cy="600198"/>
          </a:xfrm>
        </p:grpSpPr>
        <p:sp>
          <p:nvSpPr>
            <p:cNvPr id="22" name="下矢印 21"/>
            <p:cNvSpPr/>
            <p:nvPr/>
          </p:nvSpPr>
          <p:spPr>
            <a:xfrm>
              <a:off x="2837809" y="5255046"/>
              <a:ext cx="360000" cy="575999"/>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下矢印 22"/>
            <p:cNvSpPr/>
            <p:nvPr/>
          </p:nvSpPr>
          <p:spPr>
            <a:xfrm rot="10800000">
              <a:off x="3424685" y="5230847"/>
              <a:ext cx="360000" cy="575999"/>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4" name="テキスト ボックス 23"/>
            <p:cNvSpPr txBox="1"/>
            <p:nvPr/>
          </p:nvSpPr>
          <p:spPr>
            <a:xfrm>
              <a:off x="1833466" y="5438805"/>
              <a:ext cx="100434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事業報告</a:t>
              </a:r>
            </a:p>
          </p:txBody>
        </p:sp>
        <p:sp>
          <p:nvSpPr>
            <p:cNvPr id="25" name="テキスト ボックス 24"/>
            <p:cNvSpPr txBox="1"/>
            <p:nvPr/>
          </p:nvSpPr>
          <p:spPr>
            <a:xfrm>
              <a:off x="3829657" y="5426315"/>
              <a:ext cx="159758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進捗管理・評価</a:t>
              </a:r>
            </a:p>
          </p:txBody>
        </p:sp>
      </p:grpSp>
      <p:grpSp>
        <p:nvGrpSpPr>
          <p:cNvPr id="26" name="グループ化 25"/>
          <p:cNvGrpSpPr/>
          <p:nvPr/>
        </p:nvGrpSpPr>
        <p:grpSpPr>
          <a:xfrm>
            <a:off x="5714899" y="5085137"/>
            <a:ext cx="3340191" cy="946680"/>
            <a:chOff x="6242143" y="4793017"/>
            <a:chExt cx="4453588" cy="1262242"/>
          </a:xfrm>
        </p:grpSpPr>
        <p:sp>
          <p:nvSpPr>
            <p:cNvPr id="27" name="フローチャート: 判断 26"/>
            <p:cNvSpPr/>
            <p:nvPr/>
          </p:nvSpPr>
          <p:spPr>
            <a:xfrm>
              <a:off x="8092808" y="4854949"/>
              <a:ext cx="2602923" cy="614734"/>
            </a:xfrm>
            <a:prstGeom prst="flowChartDecision">
              <a:avLst/>
            </a:prstGeom>
            <a:solidFill>
              <a:srgbClr val="CC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企業等</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8" name="角丸四角形 27"/>
            <p:cNvSpPr/>
            <p:nvPr/>
          </p:nvSpPr>
          <p:spPr>
            <a:xfrm>
              <a:off x="8112274" y="5524566"/>
              <a:ext cx="2537987" cy="530693"/>
            </a:xfrm>
            <a:prstGeom prst="roundRect">
              <a:avLst/>
            </a:prstGeom>
            <a:solidFill>
              <a:srgbClr val="8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官公庁</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9" name="AutoShape 158"/>
            <p:cNvSpPr>
              <a:spLocks noChangeArrowheads="1"/>
            </p:cNvSpPr>
            <p:nvPr/>
          </p:nvSpPr>
          <p:spPr bwMode="auto">
            <a:xfrm>
              <a:off x="6242143" y="4793017"/>
              <a:ext cx="1775216" cy="1071732"/>
            </a:xfrm>
            <a:prstGeom prst="roundRect">
              <a:avLst>
                <a:gd name="adj" fmla="val 16667"/>
              </a:avLst>
            </a:prstGeom>
            <a:solidFill>
              <a:srgbClr val="FF3300"/>
            </a:solidFill>
            <a:ln w="19050">
              <a:solidFill>
                <a:schemeClr val="tx1"/>
              </a:solidFill>
              <a:round/>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14313" marR="0" lvl="0" indent="-214313" algn="l" defTabSz="914400" rtl="0" eaLnBrk="1" fontAlgn="auto" latinLnBrk="0" hangingPunct="1">
                <a:lnSpc>
                  <a:spcPct val="100000"/>
                </a:lnSpc>
                <a:spcBef>
                  <a:spcPct val="0"/>
                </a:spcBef>
                <a:spcAft>
                  <a:spcPts val="0"/>
                </a:spcAft>
                <a:buClrTx/>
                <a:buSzTx/>
                <a:buFontTx/>
                <a:buChar char="•"/>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ct val="0"/>
                </a:spcBef>
                <a:spcAft>
                  <a:spcPts val="0"/>
                </a:spcAft>
                <a:buClrTx/>
                <a:buSzTx/>
                <a:buFontTx/>
                <a:buChar char="•"/>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共同</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受注窓口</a:t>
              </a:r>
            </a:p>
          </p:txBody>
        </p:sp>
      </p:grpSp>
      <p:sp>
        <p:nvSpPr>
          <p:cNvPr id="30" name="角丸四角形 29"/>
          <p:cNvSpPr/>
          <p:nvPr/>
        </p:nvSpPr>
        <p:spPr>
          <a:xfrm>
            <a:off x="5131878" y="4107077"/>
            <a:ext cx="2085889" cy="527691"/>
          </a:xfrm>
          <a:prstGeom prst="roundRect">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連携、受発注の調整、</a:t>
            </a: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情報提供、調達案件分析　等</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1" name="角丸四角形 30"/>
          <p:cNvSpPr/>
          <p:nvPr/>
        </p:nvSpPr>
        <p:spPr>
          <a:xfrm>
            <a:off x="7283327" y="4107077"/>
            <a:ext cx="1681959" cy="527691"/>
          </a:xfrm>
          <a:prstGeom prst="roundRect">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連携、物品・役務・</a:t>
            </a: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施設外就労の発注　等</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32" name="グループ化 31"/>
          <p:cNvGrpSpPr/>
          <p:nvPr/>
        </p:nvGrpSpPr>
        <p:grpSpPr>
          <a:xfrm>
            <a:off x="3563922" y="1609347"/>
            <a:ext cx="1910450" cy="2252600"/>
            <a:chOff x="4751896" y="1002795"/>
            <a:chExt cx="2547266" cy="3003467"/>
          </a:xfrm>
        </p:grpSpPr>
        <p:grpSp>
          <p:nvGrpSpPr>
            <p:cNvPr id="33" name="グループ化 32"/>
            <p:cNvGrpSpPr/>
            <p:nvPr/>
          </p:nvGrpSpPr>
          <p:grpSpPr>
            <a:xfrm>
              <a:off x="4751896" y="1263422"/>
              <a:ext cx="2547266" cy="2742840"/>
              <a:chOff x="4751896" y="1263422"/>
              <a:chExt cx="2547266" cy="2742840"/>
            </a:xfrm>
          </p:grpSpPr>
          <p:sp>
            <p:nvSpPr>
              <p:cNvPr id="35" name="屈折矢印 34"/>
              <p:cNvSpPr/>
              <p:nvPr/>
            </p:nvSpPr>
            <p:spPr>
              <a:xfrm rot="16200000">
                <a:off x="5078615" y="936703"/>
                <a:ext cx="612000" cy="1265437"/>
              </a:xfrm>
              <a:prstGeom prst="bentUpArrow">
                <a:avLst>
                  <a:gd name="adj1" fmla="val 21576"/>
                  <a:gd name="adj2" fmla="val 22612"/>
                  <a:gd name="adj3" fmla="val 31338"/>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6" name="グループ化 35"/>
              <p:cNvGrpSpPr/>
              <p:nvPr/>
            </p:nvGrpSpPr>
            <p:grpSpPr>
              <a:xfrm>
                <a:off x="5091095" y="1789069"/>
                <a:ext cx="2208067" cy="2217193"/>
                <a:chOff x="556430" y="3139778"/>
                <a:chExt cx="2208067" cy="2217193"/>
              </a:xfrm>
            </p:grpSpPr>
            <p:grpSp>
              <p:nvGrpSpPr>
                <p:cNvPr id="37" name="グループ化 36"/>
                <p:cNvGrpSpPr/>
                <p:nvPr/>
              </p:nvGrpSpPr>
              <p:grpSpPr>
                <a:xfrm>
                  <a:off x="556430" y="3139778"/>
                  <a:ext cx="2208067" cy="2217193"/>
                  <a:chOff x="1926861" y="1428104"/>
                  <a:chExt cx="2208067" cy="1592046"/>
                </a:xfrm>
              </p:grpSpPr>
              <p:sp>
                <p:nvSpPr>
                  <p:cNvPr id="39" name="Rectangle 22"/>
                  <p:cNvSpPr>
                    <a:spLocks noChangeArrowheads="1"/>
                  </p:cNvSpPr>
                  <p:nvPr/>
                </p:nvSpPr>
                <p:spPr bwMode="auto">
                  <a:xfrm>
                    <a:off x="1926861" y="1428106"/>
                    <a:ext cx="2208067" cy="1592044"/>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工賃引上げ計画シート作成</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事業参加</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工賃向上</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基本報酬の増額</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報酬加算の活用</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下矢印 39"/>
                  <p:cNvSpPr/>
                  <p:nvPr/>
                </p:nvSpPr>
                <p:spPr>
                  <a:xfrm>
                    <a:off x="2485323" y="2254038"/>
                    <a:ext cx="1148621" cy="103628"/>
                  </a:xfrm>
                  <a:prstGeom prst="downArrow">
                    <a:avLst>
                      <a:gd name="adj1" fmla="val 100000"/>
                      <a:gd name="adj2" fmla="val 82234"/>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1" name="Rectangle 29"/>
                  <p:cNvSpPr>
                    <a:spLocks noChangeArrowheads="1"/>
                  </p:cNvSpPr>
                  <p:nvPr/>
                </p:nvSpPr>
                <p:spPr bwMode="auto">
                  <a:xfrm>
                    <a:off x="1926861" y="1428104"/>
                    <a:ext cx="2208067" cy="397870"/>
                  </a:xfrm>
                  <a:prstGeom prst="rect">
                    <a:avLst/>
                  </a:prstGeom>
                  <a:solidFill>
                    <a:srgbClr val="6666FF"/>
                  </a:solidFill>
                  <a:ln w="28575">
                    <a:solidFill>
                      <a:schemeClr val="tx1"/>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就労継続支援</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auto" latinLnBrk="0" hangingPunct="0">
                      <a:lnSpc>
                        <a:spcPct val="100000"/>
                      </a:lnSpc>
                      <a:spcBef>
                        <a:spcPct val="20000"/>
                      </a:spcBef>
                      <a:spcAft>
                        <a:spcPts val="0"/>
                      </a:spcAft>
                      <a:buClrTx/>
                      <a:buSzTx/>
                      <a:buFontTx/>
                      <a:buNone/>
                      <a:tabLst/>
                      <a:defRPr/>
                    </a:pPr>
                    <a:r>
                      <a:rPr kumimoji="1" lang="ja-JP"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Ｂ型事業所等</a:t>
                    </a:r>
                  </a:p>
                </p:txBody>
              </p:sp>
            </p:grpSp>
            <p:sp>
              <p:nvSpPr>
                <p:cNvPr id="38" name="下矢印 37"/>
                <p:cNvSpPr/>
                <p:nvPr/>
              </p:nvSpPr>
              <p:spPr>
                <a:xfrm>
                  <a:off x="1102402" y="4712258"/>
                  <a:ext cx="1148621" cy="144320"/>
                </a:xfrm>
                <a:prstGeom prst="downArrow">
                  <a:avLst>
                    <a:gd name="adj1" fmla="val 100000"/>
                    <a:gd name="adj2" fmla="val 82234"/>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sp>
          <p:nvSpPr>
            <p:cNvPr id="34" name="テキスト ボックス 33"/>
            <p:cNvSpPr txBox="1"/>
            <p:nvPr/>
          </p:nvSpPr>
          <p:spPr>
            <a:xfrm>
              <a:off x="5218816" y="1002795"/>
              <a:ext cx="1004341"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42" name="グループ化 41"/>
          <p:cNvGrpSpPr/>
          <p:nvPr/>
        </p:nvGrpSpPr>
        <p:grpSpPr>
          <a:xfrm>
            <a:off x="120913" y="1652882"/>
            <a:ext cx="3670197" cy="1446225"/>
            <a:chOff x="161217" y="1060842"/>
            <a:chExt cx="4893596" cy="1928300"/>
          </a:xfrm>
        </p:grpSpPr>
        <p:grpSp>
          <p:nvGrpSpPr>
            <p:cNvPr id="43" name="グループ化 42"/>
            <p:cNvGrpSpPr/>
            <p:nvPr/>
          </p:nvGrpSpPr>
          <p:grpSpPr>
            <a:xfrm>
              <a:off x="161217" y="1060842"/>
              <a:ext cx="4893596" cy="1928300"/>
              <a:chOff x="161217" y="1060842"/>
              <a:chExt cx="4893596" cy="1928300"/>
            </a:xfrm>
          </p:grpSpPr>
          <p:sp>
            <p:nvSpPr>
              <p:cNvPr id="45" name="屈折矢印 44"/>
              <p:cNvSpPr/>
              <p:nvPr/>
            </p:nvSpPr>
            <p:spPr>
              <a:xfrm rot="16200000" flipH="1" flipV="1">
                <a:off x="4116095" y="2050423"/>
                <a:ext cx="612000" cy="1265437"/>
              </a:xfrm>
              <a:prstGeom prst="bentUpArrow">
                <a:avLst>
                  <a:gd name="adj1" fmla="val 21576"/>
                  <a:gd name="adj2" fmla="val 22612"/>
                  <a:gd name="adj3" fmla="val 31338"/>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46" name="グループ化 45"/>
              <p:cNvGrpSpPr/>
              <p:nvPr/>
            </p:nvGrpSpPr>
            <p:grpSpPr>
              <a:xfrm>
                <a:off x="161217" y="1060842"/>
                <a:ext cx="4541836" cy="1431570"/>
                <a:chOff x="1773239" y="925513"/>
                <a:chExt cx="2833687" cy="1431570"/>
              </a:xfrm>
              <a:solidFill>
                <a:srgbClr val="6666FF"/>
              </a:solidFill>
            </p:grpSpPr>
            <p:sp>
              <p:nvSpPr>
                <p:cNvPr id="47" name="Rectangle 325"/>
                <p:cNvSpPr>
                  <a:spLocks noChangeArrowheads="1"/>
                </p:cNvSpPr>
                <p:nvPr/>
              </p:nvSpPr>
              <p:spPr bwMode="auto">
                <a:xfrm>
                  <a:off x="1773239" y="925513"/>
                  <a:ext cx="2833687" cy="1431570"/>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常設相談窓口の設置</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各事業所</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や利用者の特性に応じた「アウトリーチ」による</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工賃計画の策定支援と実行支援</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研修の企画実施</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8" name="AutoShape 340"/>
                <p:cNvSpPr>
                  <a:spLocks noChangeArrowheads="1"/>
                </p:cNvSpPr>
                <p:nvPr/>
              </p:nvSpPr>
              <p:spPr bwMode="auto">
                <a:xfrm>
                  <a:off x="1816895" y="996216"/>
                  <a:ext cx="2785125"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（１）工賃引上げ計画策定支援及び実行支援</a:t>
                  </a:r>
                </a:p>
              </p:txBody>
            </p:sp>
          </p:grpSp>
        </p:grpSp>
        <p:sp>
          <p:nvSpPr>
            <p:cNvPr id="44" name="テキスト ボックス 43"/>
            <p:cNvSpPr txBox="1"/>
            <p:nvPr/>
          </p:nvSpPr>
          <p:spPr>
            <a:xfrm>
              <a:off x="3271668" y="2637093"/>
              <a:ext cx="1004341"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支援</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49" name="下矢印 48"/>
          <p:cNvSpPr/>
          <p:nvPr/>
        </p:nvSpPr>
        <p:spPr>
          <a:xfrm>
            <a:off x="6162828" y="4718855"/>
            <a:ext cx="348522" cy="324893"/>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0" name="下矢印 49"/>
          <p:cNvSpPr/>
          <p:nvPr/>
        </p:nvSpPr>
        <p:spPr>
          <a:xfrm rot="10800000">
            <a:off x="8154644" y="4720730"/>
            <a:ext cx="348522" cy="324893"/>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51" name="直線矢印コネクタ 50"/>
          <p:cNvCxnSpPr/>
          <p:nvPr/>
        </p:nvCxnSpPr>
        <p:spPr>
          <a:xfrm flipV="1">
            <a:off x="4573865" y="3880076"/>
            <a:ext cx="0" cy="1056278"/>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3256193" y="4816728"/>
            <a:ext cx="2330933" cy="418569"/>
          </a:xfrm>
          <a:prstGeom prst="roundRect">
            <a:avLst/>
          </a:prstGeom>
          <a:solidFill>
            <a:schemeClr val="bg1"/>
          </a:solid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市町村は、指定権者</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援護</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の実施者として事業所に関与</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p:cNvSpPr txBox="1"/>
          <p:nvPr/>
        </p:nvSpPr>
        <p:spPr>
          <a:xfrm>
            <a:off x="0" y="2236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3" name="上下矢印 52"/>
          <p:cNvSpPr/>
          <p:nvPr/>
        </p:nvSpPr>
        <p:spPr>
          <a:xfrm rot="16200000">
            <a:off x="5600177" y="2878463"/>
            <a:ext cx="189000" cy="405000"/>
          </a:xfrm>
          <a:prstGeom prst="upDownArrow">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正方形/長方形 53"/>
          <p:cNvSpPr/>
          <p:nvPr/>
        </p:nvSpPr>
        <p:spPr>
          <a:xfrm>
            <a:off x="-36512" y="528014"/>
            <a:ext cx="9051069" cy="523220"/>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游明朝" panose="02020400000000000000" pitchFamily="18" charset="-128"/>
              <a:buChar char="○"/>
              <a:tabLst/>
              <a:defRPr/>
            </a:pPr>
            <a:r>
              <a:rPr kumimoji="1"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UD デジタル 教科書体 NP-R" panose="02020400000000000000" pitchFamily="18" charset="-128"/>
                <a:cs typeface="Times New Roman" panose="02020603050405020304" pitchFamily="18" charset="0"/>
              </a:rPr>
              <a:t>府内の事業所における工賃水準を引き上げるため、市町村や企業等と連携しながら国の補助事業等を活用し、本計画に基づく取組みを効果的に実施していきます。</a:t>
            </a:r>
            <a:endParaRPr kumimoji="1"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57" name="グループ化 56"/>
          <p:cNvGrpSpPr/>
          <p:nvPr/>
        </p:nvGrpSpPr>
        <p:grpSpPr>
          <a:xfrm>
            <a:off x="274319" y="1104574"/>
            <a:ext cx="8897662" cy="1037814"/>
            <a:chOff x="274319" y="1104574"/>
            <a:chExt cx="8897662" cy="1037814"/>
          </a:xfrm>
        </p:grpSpPr>
        <p:grpSp>
          <p:nvGrpSpPr>
            <p:cNvPr id="18" name="グループ化 17"/>
            <p:cNvGrpSpPr/>
            <p:nvPr/>
          </p:nvGrpSpPr>
          <p:grpSpPr>
            <a:xfrm>
              <a:off x="4695348" y="1155549"/>
              <a:ext cx="4476633" cy="986839"/>
              <a:chOff x="6673899" y="1613698"/>
              <a:chExt cx="5968843" cy="1329760"/>
            </a:xfrm>
          </p:grpSpPr>
          <p:sp>
            <p:nvSpPr>
              <p:cNvPr id="19" name="Rectangle 148"/>
              <p:cNvSpPr>
                <a:spLocks noChangeArrowheads="1"/>
              </p:cNvSpPr>
              <p:nvPr/>
            </p:nvSpPr>
            <p:spPr bwMode="auto">
              <a:xfrm>
                <a:off x="6673899" y="1770312"/>
                <a:ext cx="5968843" cy="1173146"/>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計画期間</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目標工賃</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各事業所が前年度実績の</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増に取組む</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府内平均では</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…R3</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策定：</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R3:14,200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R4:15,300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R5:16,500</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914400">
                  <a:buNone/>
                  <a:defRPr/>
                </a:pPr>
                <a:r>
                  <a:rPr lang="ja-JP" altLang="en-US" sz="1050" dirty="0">
                    <a:solidFill>
                      <a:prstClr val="black"/>
                    </a:solidFill>
                    <a:latin typeface="Meiryo UI" panose="020B0604030504040204" pitchFamily="50" charset="-128"/>
                    <a:ea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lang="en-US" altLang="ja-JP" sz="1050" dirty="0" smtClean="0">
                    <a:solidFill>
                      <a:srgbClr val="FF0000"/>
                    </a:solidFill>
                    <a:latin typeface="Meiryo UI" panose="020B0604030504040204" pitchFamily="50" charset="-128"/>
                    <a:ea typeface="Meiryo UI" panose="020B0604030504040204" pitchFamily="50" charset="-128"/>
                  </a:rPr>
                  <a:t>R4</a:t>
                </a:r>
                <a:r>
                  <a:rPr lang="ja-JP" altLang="en-US" sz="1050" dirty="0" smtClean="0">
                    <a:solidFill>
                      <a:srgbClr val="FF0000"/>
                    </a:solidFill>
                    <a:latin typeface="Meiryo UI" panose="020B0604030504040204" pitchFamily="50" charset="-128"/>
                    <a:ea typeface="Meiryo UI" panose="020B0604030504040204" pitchFamily="50" charset="-128"/>
                  </a:rPr>
                  <a:t>策定</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smtClean="0">
                    <a:solidFill>
                      <a:srgbClr val="FF0000"/>
                    </a:solidFill>
                    <a:latin typeface="Meiryo UI" panose="020B0604030504040204" pitchFamily="50" charset="-128"/>
                    <a:ea typeface="Meiryo UI" panose="020B0604030504040204" pitchFamily="50" charset="-128"/>
                  </a:rPr>
                  <a:t>R3:13,100</a:t>
                </a:r>
                <a:r>
                  <a:rPr lang="ja-JP" altLang="en-US" sz="1050" dirty="0">
                    <a:solidFill>
                      <a:srgbClr val="FF0000"/>
                    </a:solidFill>
                    <a:latin typeface="Meiryo UI" panose="020B0604030504040204" pitchFamily="50" charset="-128"/>
                    <a:ea typeface="Meiryo UI" panose="020B0604030504040204" pitchFamily="50" charset="-128"/>
                  </a:rPr>
                  <a:t>円、</a:t>
                </a:r>
                <a:r>
                  <a:rPr lang="en-US" altLang="ja-JP" sz="1050" dirty="0" smtClean="0">
                    <a:solidFill>
                      <a:srgbClr val="FF0000"/>
                    </a:solidFill>
                    <a:latin typeface="Meiryo UI" panose="020B0604030504040204" pitchFamily="50" charset="-128"/>
                    <a:ea typeface="Meiryo UI" panose="020B0604030504040204" pitchFamily="50" charset="-128"/>
                  </a:rPr>
                  <a:t>R4:14,100</a:t>
                </a:r>
                <a:r>
                  <a:rPr lang="ja-JP" altLang="en-US" sz="1050" dirty="0">
                    <a:solidFill>
                      <a:srgbClr val="FF0000"/>
                    </a:solidFill>
                    <a:latin typeface="Meiryo UI" panose="020B0604030504040204" pitchFamily="50" charset="-128"/>
                    <a:ea typeface="Meiryo UI" panose="020B0604030504040204" pitchFamily="50" charset="-128"/>
                  </a:rPr>
                  <a:t>円、</a:t>
                </a:r>
                <a:r>
                  <a:rPr lang="en-US" altLang="ja-JP" sz="1050" dirty="0" smtClean="0">
                    <a:solidFill>
                      <a:srgbClr val="FF0000"/>
                    </a:solidFill>
                    <a:latin typeface="Meiryo UI" panose="020B0604030504040204" pitchFamily="50" charset="-128"/>
                    <a:ea typeface="Meiryo UI" panose="020B0604030504040204" pitchFamily="50" charset="-128"/>
                  </a:rPr>
                  <a:t>R5:15,200</a:t>
                </a:r>
                <a:r>
                  <a:rPr lang="ja-JP" altLang="en-US" sz="1050" dirty="0" smtClean="0">
                    <a:solidFill>
                      <a:srgbClr val="FF0000"/>
                    </a:solidFill>
                    <a:latin typeface="Meiryo UI" panose="020B0604030504040204" pitchFamily="50" charset="-128"/>
                    <a:ea typeface="Meiryo UI" panose="020B0604030504040204" pitchFamily="50" charset="-128"/>
                  </a:rPr>
                  <a:t>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20" name="Rectangle 149"/>
              <p:cNvSpPr>
                <a:spLocks noChangeArrowheads="1"/>
              </p:cNvSpPr>
              <p:nvPr/>
            </p:nvSpPr>
            <p:spPr bwMode="auto">
              <a:xfrm>
                <a:off x="7211613" y="1613698"/>
                <a:ext cx="4814507" cy="272752"/>
              </a:xfrm>
              <a:prstGeom prst="rect">
                <a:avLst/>
              </a:prstGeom>
              <a:solidFill>
                <a:srgbClr val="000099"/>
              </a:solidFill>
              <a:ln w="19050">
                <a:solidFill>
                  <a:schemeClr val="bg2"/>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大阪府</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工賃向上</a:t>
                </a: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計画の工賃</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目標等</a:t>
                </a:r>
              </a:p>
            </p:txBody>
          </p:sp>
        </p:grpSp>
        <p:sp>
          <p:nvSpPr>
            <p:cNvPr id="55" name="テキスト ボックス 54"/>
            <p:cNvSpPr txBox="1"/>
            <p:nvPr/>
          </p:nvSpPr>
          <p:spPr>
            <a:xfrm>
              <a:off x="274319" y="1104574"/>
              <a:ext cx="2932687" cy="261610"/>
            </a:xfrm>
            <a:prstGeom prst="rect">
              <a:avLst/>
            </a:prstGeom>
            <a:noFill/>
          </p:spPr>
          <p:txBody>
            <a:bodyPr wrap="square" rtlCol="0">
              <a:spAutoFit/>
            </a:bodyPr>
            <a:lstStyle/>
            <a:p>
              <a:r>
                <a:rPr kumimoji="1" lang="en-US" altLang="ja-JP" sz="1100" dirty="0" smtClean="0">
                  <a:latin typeface="UD デジタル 教科書体 NK-R" panose="02020400000000000000" pitchFamily="18" charset="-128"/>
                  <a:ea typeface="UD デジタル 教科書体 NK-R" panose="02020400000000000000" pitchFamily="18" charset="-128"/>
                </a:rPr>
                <a:t>【</a:t>
              </a:r>
              <a:r>
                <a:rPr kumimoji="1" lang="ja-JP" altLang="en-US" sz="1100" dirty="0" smtClean="0">
                  <a:latin typeface="UD デジタル 教科書体 NK-R" panose="02020400000000000000" pitchFamily="18" charset="-128"/>
                  <a:ea typeface="UD デジタル 教科書体 NK-R" panose="02020400000000000000" pitchFamily="18" charset="-128"/>
                </a:rPr>
                <a:t>令和</a:t>
              </a:r>
              <a:r>
                <a:rPr kumimoji="1" lang="en-US" altLang="ja-JP" sz="1100" dirty="0" smtClean="0">
                  <a:latin typeface="UD デジタル 教科書体 NK-R" panose="02020400000000000000" pitchFamily="18" charset="-128"/>
                  <a:ea typeface="UD デジタル 教科書体 NK-R" panose="02020400000000000000" pitchFamily="18" charset="-128"/>
                </a:rPr>
                <a:t>3</a:t>
              </a:r>
              <a:r>
                <a:rPr kumimoji="1" lang="ja-JP" altLang="en-US" sz="1100" dirty="0" smtClean="0">
                  <a:latin typeface="UD デジタル 教科書体 NK-R" panose="02020400000000000000" pitchFamily="18" charset="-128"/>
                  <a:ea typeface="UD デジタル 教科書体 NK-R" panose="02020400000000000000" pitchFamily="18" charset="-128"/>
                </a:rPr>
                <a:t>年度からの工賃向上支援事業の概要</a:t>
              </a:r>
              <a:r>
                <a:rPr kumimoji="1" lang="en-US" altLang="ja-JP" sz="1100" dirty="0" smtClean="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grpSp>
      <p:sp>
        <p:nvSpPr>
          <p:cNvPr id="56" name="スライド番号プレースホルダー 55"/>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590112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836712"/>
            <a:ext cx="8864682" cy="3816156"/>
            <a:chOff x="125654" y="1390909"/>
            <a:chExt cx="8864682" cy="3018416"/>
          </a:xfrm>
        </p:grpSpPr>
        <p:sp>
          <p:nvSpPr>
            <p:cNvPr id="8" name="正方形/長方形 7"/>
            <p:cNvSpPr/>
            <p:nvPr/>
          </p:nvSpPr>
          <p:spPr>
            <a:xfrm>
              <a:off x="128197" y="1538775"/>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各事業所が工賃を向上させるための事業計画となる「工賃引上げ計画シート」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を示し、策定及び実行支援</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を実施します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。なお、提示する「工賃引上げ計画シート」は、支援の実施にあたって</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は、今後の目標や具体的な事業展開など、事業所の考え方や方策を容易に反映できるようにします。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１　工賃</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引上げ</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計画シート策定及び</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実行支援　</a:t>
              </a:r>
            </a:p>
          </p:txBody>
        </p:sp>
        <p:sp>
          <p:nvSpPr>
            <p:cNvPr id="10" name="正方形/長方形 9"/>
            <p:cNvSpPr/>
            <p:nvPr/>
          </p:nvSpPr>
          <p:spPr>
            <a:xfrm>
              <a:off x="170336" y="2573422"/>
              <a:ext cx="8820000" cy="183590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47305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847699"/>
              <a:ext cx="4320000" cy="74033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工賃引上げ計画シート」について、事業所自身が計画策定の意義や目的を理解し、計画を策定・実行できるよう、常設の相談窓口を設置するとともにアウトリーチによる助言等を行います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845479"/>
              <a:ext cx="4140000" cy="74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事業所からの相談に対して常設相談窓口を設置します。</a:t>
              </a:r>
              <a:endParaRPr kumimoji="1" lang="en-US" altLang="ja-JP"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計画の策定・実行について個別相談や相談会を開催し、事後のフォローアップを行うなど事業所の計画づくりを支援します。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ja-JP" altLang="en-US"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年度の目標：年間</a:t>
              </a:r>
              <a:r>
                <a:rPr kumimoji="1" lang="en-US" altLang="ja-JP"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endParaRPr kumimoji="1" lang="en-US" altLang="ja-JP"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indent="-171450" defTabSz="914400">
                <a:buFont typeface="UD デジタル 教科書体 NP-R" panose="02020400000000000000" pitchFamily="18" charset="-128"/>
                <a:buChar char="◇"/>
                <a:defRPr/>
              </a:pPr>
              <a:r>
                <a:rPr kumimoji="1" lang="ja-JP" altLang="en-US" sz="105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令和４年度</a:t>
              </a: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a:t>
              </a:r>
              <a:r>
                <a:rPr kumimoji="1" lang="en-US" altLang="ja-JP"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704746"/>
              <a:ext cx="3600000" cy="140734"/>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「工賃引上げ計画シート」の策定実行</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支援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p>
          </p:txBody>
        </p:sp>
        <p:sp>
          <p:nvSpPr>
            <p:cNvPr id="15" name="ホームベース 14"/>
            <p:cNvSpPr/>
            <p:nvPr/>
          </p:nvSpPr>
          <p:spPr>
            <a:xfrm>
              <a:off x="4580336" y="2845898"/>
              <a:ext cx="135000" cy="740336"/>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765776"/>
              <a:ext cx="4320000" cy="567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営業力</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の強化、企画力の向上を図り、製品の販売促進、受注拡大を図るため、事業所の実態に対応した研修会等を行います。</a:t>
              </a:r>
            </a:p>
          </p:txBody>
        </p:sp>
        <p:sp>
          <p:nvSpPr>
            <p:cNvPr id="17" name="正方形/長方形 16"/>
            <p:cNvSpPr/>
            <p:nvPr/>
          </p:nvSpPr>
          <p:spPr>
            <a:xfrm>
              <a:off x="4758292" y="3742081"/>
              <a:ext cx="4140000" cy="59069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事業所の実態や要望に応じた集団研修を実施します。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実施に</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あ</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たってはより</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多</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くの</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しやすい方法などを配慮するとともに</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WEB</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を活用した情報提供を行います。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660430"/>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事業所経営力の強化</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80336" y="3772037"/>
              <a:ext cx="135000" cy="567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1" name="テキスト ボックス 20"/>
          <p:cNvSpPr txBox="1"/>
          <p:nvPr/>
        </p:nvSpPr>
        <p:spPr>
          <a:xfrm>
            <a:off x="264806" y="4801514"/>
            <a:ext cx="8820000" cy="1693415"/>
          </a:xfrm>
          <a:prstGeom prst="rect">
            <a:avLst/>
          </a:prstGeom>
          <a:noFill/>
          <a:ln w="12700">
            <a:solidFill>
              <a:srgbClr val="0070C0"/>
            </a:solidFill>
            <a:prstDash val="dash"/>
          </a:ln>
        </p:spPr>
        <p:txBody>
          <a:bodyPr vert="horz" wrap="square" rtlCol="0" anchor="ctr">
            <a:noAutofit/>
          </a:bodyPr>
          <a:lstStyle/>
          <a:p>
            <a:pPr algn="ctr"/>
            <a:r>
              <a:rPr kumimoji="1" lang="ja-JP" altLang="en-US" dirty="0" smtClean="0">
                <a:solidFill>
                  <a:schemeClr val="bg1">
                    <a:lumMod val="75000"/>
                  </a:schemeClr>
                </a:solidFill>
                <a:latin typeface="メイリオ" panose="020B0604030504040204" pitchFamily="50" charset="-128"/>
                <a:ea typeface="メイリオ" panose="020B0604030504040204" pitchFamily="50" charset="-128"/>
              </a:rPr>
              <a:t>各年度、事業終了後に実績・効果・課題等を記載します。</a:t>
            </a:r>
            <a:endParaRPr kumimoji="1" lang="ja-JP" altLang="en-US"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2654969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836712"/>
            <a:ext cx="8827626" cy="4932525"/>
            <a:chOff x="125654" y="1390909"/>
            <a:chExt cx="8827626" cy="3901416"/>
          </a:xfrm>
        </p:grpSpPr>
        <p:sp>
          <p:nvSpPr>
            <p:cNvPr id="8" name="正方形/長方形 7"/>
            <p:cNvSpPr/>
            <p:nvPr/>
          </p:nvSpPr>
          <p:spPr>
            <a:xfrm>
              <a:off x="128196" y="1538776"/>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単独での受注が困難な小規模な事業所を支援するための「共同受注窓口」の運営を支援し、安定的な受注確保を図ります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共同受注窓口と連携し「企業等との調整」、「契約等に関する事務手続き」、「事業所間の調整」等を行う地域連携の共同受注ネットワークの構築をめざします。</a:t>
              </a:r>
              <a:endParaRPr kumimoji="1" lang="ja-JP" altLang="en-US" sz="16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2</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共同</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受注窓口の運営、優先調達の促進</a:t>
              </a:r>
            </a:p>
          </p:txBody>
        </p:sp>
        <p:sp>
          <p:nvSpPr>
            <p:cNvPr id="10" name="正方形/長方形 9"/>
            <p:cNvSpPr/>
            <p:nvPr/>
          </p:nvSpPr>
          <p:spPr>
            <a:xfrm>
              <a:off x="133280" y="2501517"/>
              <a:ext cx="8820000" cy="279080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444563"/>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819198"/>
              <a:ext cx="4320000" cy="96813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受発注コーディネーターを配置し、これまで取引等のある企業等からの受注（「共同受注」・「共同製作」・「共同販売」を含む）について、継続的</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な確保</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に努めます。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なる受注拡大を図るため、包括連携協定締結企業やサポートカンパニー制度登録企業等へより積極的な働きかけを行います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816982"/>
              <a:ext cx="4140000" cy="96813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包括連携協定締結企業やサポートカンパニー制度登録企業などに働きかけ、受注の拡大を図ります。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ja-JP" altLang="en-US" sz="105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年度の目標：共同受注窓口の直接受注件数</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450</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lvl="0" defTabSz="914400">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同取引額</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45,000</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千円</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＊令和元年実績の約</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％増</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lvl="0" defTabSz="914400">
                <a:defRPr/>
              </a:pP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令和４年度の目標： </a:t>
              </a:r>
              <a:r>
                <a:rPr kumimoji="1" lang="en-US" altLang="ja-JP"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R3</a:t>
              </a: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同様 </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676248"/>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共同</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受注窓口の運営の支援　</a:t>
              </a:r>
            </a:p>
          </p:txBody>
        </p:sp>
        <p:sp>
          <p:nvSpPr>
            <p:cNvPr id="15" name="ホームベース 14"/>
            <p:cNvSpPr/>
            <p:nvPr/>
          </p:nvSpPr>
          <p:spPr>
            <a:xfrm>
              <a:off x="4580336" y="2827442"/>
              <a:ext cx="136800" cy="968132"/>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992457"/>
              <a:ext cx="4320000" cy="56948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自治体の入札による調達案件を分析し、事業所とマッチングすることで優先調達への移行を図り、さらなる受注拡大につなげます。</a:t>
              </a:r>
            </a:p>
          </p:txBody>
        </p:sp>
        <p:sp>
          <p:nvSpPr>
            <p:cNvPr id="17" name="正方形/長方形 16"/>
            <p:cNvSpPr/>
            <p:nvPr/>
          </p:nvSpPr>
          <p:spPr>
            <a:xfrm>
              <a:off x="4758292" y="3972308"/>
              <a:ext cx="4140000" cy="56948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共同受注ネットワークと協同し、自治体の調達案件における好事例の抽出や仕事の掘り起こしについての資料化を図ります。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887107"/>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自治体</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の調達案件の分析　</a:t>
              </a:r>
            </a:p>
          </p:txBody>
        </p:sp>
        <p:sp>
          <p:nvSpPr>
            <p:cNvPr id="19" name="ホームベース 18"/>
            <p:cNvSpPr/>
            <p:nvPr/>
          </p:nvSpPr>
          <p:spPr>
            <a:xfrm>
              <a:off x="4580336" y="3998961"/>
              <a:ext cx="135000" cy="569489"/>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3" name="正方形/長方形 22"/>
            <p:cNvSpPr/>
            <p:nvPr/>
          </p:nvSpPr>
          <p:spPr>
            <a:xfrm>
              <a:off x="259816" y="4722368"/>
              <a:ext cx="4320000" cy="513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企業と協働開発した製品（「大阪旨ソーッス！」</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）の生産事業所を拡充し、製品の販路</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拡大します。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4" name="正方形/長方形 23"/>
            <p:cNvSpPr/>
            <p:nvPr/>
          </p:nvSpPr>
          <p:spPr>
            <a:xfrm>
              <a:off x="4769279" y="4708569"/>
              <a:ext cx="4140000" cy="51254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大阪旨ソーッス！の商品力の向上を図り、営業活動の展開で販路の拡大を図ります。需要の拡大に応じて生産事業所を増やしていきます。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5" name="角丸四角形 24"/>
            <p:cNvSpPr/>
            <p:nvPr/>
          </p:nvSpPr>
          <p:spPr>
            <a:xfrm>
              <a:off x="255640" y="4622917"/>
              <a:ext cx="3096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2-3</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企業協働による開発製品の販路拡大</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p>
          </p:txBody>
        </p:sp>
        <p:sp>
          <p:nvSpPr>
            <p:cNvPr id="26" name="ホームベース 25"/>
            <p:cNvSpPr/>
            <p:nvPr/>
          </p:nvSpPr>
          <p:spPr>
            <a:xfrm>
              <a:off x="4588280" y="4722368"/>
              <a:ext cx="135000" cy="513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1981644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3852408"/>
            <a:chOff x="125654" y="1390909"/>
            <a:chExt cx="8827626" cy="3047089"/>
          </a:xfrm>
        </p:grpSpPr>
        <p:sp>
          <p:nvSpPr>
            <p:cNvPr id="8" name="正方形/長方形 7"/>
            <p:cNvSpPr/>
            <p:nvPr/>
          </p:nvSpPr>
          <p:spPr>
            <a:xfrm>
              <a:off x="128197" y="1538772"/>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3</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優先</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調達制度の積極的活用</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p>
          </p:txBody>
        </p:sp>
        <p:sp>
          <p:nvSpPr>
            <p:cNvPr id="10" name="正方形/長方形 9"/>
            <p:cNvSpPr/>
            <p:nvPr/>
          </p:nvSpPr>
          <p:spPr>
            <a:xfrm>
              <a:off x="133280" y="2641043"/>
              <a:ext cx="8820000" cy="179695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53245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07095"/>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p:txBody>
        </p:sp>
        <p:sp>
          <p:nvSpPr>
            <p:cNvPr id="13" name="正方形/長方形 12"/>
            <p:cNvSpPr/>
            <p:nvPr/>
          </p:nvSpPr>
          <p:spPr>
            <a:xfrm>
              <a:off x="4741450" y="2904878"/>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lvl="0" indent="-171450" defTabSz="914400">
                <a:buFont typeface="UD デジタル 教科書体 NP-R" panose="02020400000000000000" pitchFamily="18" charset="-128"/>
                <a:buChar char="◇"/>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大阪府の本庁</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各課（室）及び予算執行機関</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a:t>
              </a:r>
              <a:r>
                <a:rPr kumimoji="1" lang="ja-JP" altLang="en-US" sz="1050" dirty="0" err="1"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大阪府障</a:t>
              </a:r>
              <a:r>
                <a:rPr kumimoji="1" lang="ja-JP" altLang="en-US" sz="105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がい</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から随意契約により、物品</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や役務の</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調達を進めることができるよう、優先調達方針の周知徹底を図ります。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764146"/>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優先</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調達方針の策定　</a:t>
              </a:r>
            </a:p>
          </p:txBody>
        </p:sp>
        <p:sp>
          <p:nvSpPr>
            <p:cNvPr id="15" name="ホームベース 14"/>
            <p:cNvSpPr/>
            <p:nvPr/>
          </p:nvSpPr>
          <p:spPr>
            <a:xfrm>
              <a:off x="4580336" y="2905294"/>
              <a:ext cx="135000" cy="540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10460"/>
              <a:ext cx="4320000" cy="666918"/>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への制度の周知を徹底し、各種イベント・式典、調査等の記念品や名刺・封筒の印刷、施設等の清掃や除草作業など役務の提供等に際して、積極的に</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571398"/>
              <a:ext cx="4140000" cy="7942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lvl="0" indent="-171450" defTabSz="914400">
                <a:buFont typeface="UD デジタル 教科書体 NP-R" panose="02020400000000000000" pitchFamily="18" charset="-128"/>
                <a:buChar char="◇"/>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への制度の周知を徹底し、各種イベント・式典、調査等の記念品や名刺・封筒の印刷、施設等の清掃や除草作業など役務の提供等に際して、積極的に</a:t>
              </a:r>
              <a:r>
                <a:rPr kumimoji="1" lang="ja-JP" altLang="en-US" sz="105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lvl="0" indent="-171450" defTabSz="914400">
                <a:buFont typeface="UD デジタル 教科書体 NP-R" panose="02020400000000000000" pitchFamily="18" charset="-128"/>
                <a:buChar char="◇"/>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大阪府の総合評価一般競争入札において、</a:t>
              </a:r>
              <a:r>
                <a:rPr kumimoji="1" lang="ja-JP" altLang="en-US" sz="1050" dirty="0" err="1"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者就労施設等からの調達を評価します。</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05114"/>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庁内</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への制度周知の徹底　</a:t>
              </a:r>
            </a:p>
          </p:txBody>
        </p:sp>
        <p:sp>
          <p:nvSpPr>
            <p:cNvPr id="19" name="ホームベース 18"/>
            <p:cNvSpPr/>
            <p:nvPr/>
          </p:nvSpPr>
          <p:spPr>
            <a:xfrm>
              <a:off x="4580336" y="3616965"/>
              <a:ext cx="142944" cy="660413"/>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3290667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4840057"/>
            <a:chOff x="125654" y="1390909"/>
            <a:chExt cx="8827626" cy="3828279"/>
          </a:xfrm>
        </p:grpSpPr>
        <p:sp>
          <p:nvSpPr>
            <p:cNvPr id="8" name="正方形/長方形 7"/>
            <p:cNvSpPr/>
            <p:nvPr/>
          </p:nvSpPr>
          <p:spPr>
            <a:xfrm>
              <a:off x="128197" y="1538775"/>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府民や企業等に事業内容を理解いただき、製品（こさえたん）の社会的認知度の向上を図り、地域住民の購買意欲の向上や福祉事業所への発注機会の増大に向けた効果的な広報活動を行います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464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4</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製品</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（こさえたん）認知度向上に向けた情報発信　</a:t>
              </a:r>
            </a:p>
          </p:txBody>
        </p:sp>
        <p:sp>
          <p:nvSpPr>
            <p:cNvPr id="10" name="正方形/長方形 9"/>
            <p:cNvSpPr/>
            <p:nvPr/>
          </p:nvSpPr>
          <p:spPr>
            <a:xfrm>
              <a:off x="133280" y="2692915"/>
              <a:ext cx="8820000" cy="252627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600515"/>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75152"/>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に加え、メールマガジン等を活用し、府の施策を取り入れた効果的な広報活動を行い府民が</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者施設</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等で作成</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された製品等を購入する意欲を高めます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972932"/>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ホームページの情報を更新し、わかりやすく情報提供します。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更新とメールマガジンの</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配信を連動させアクセス数の向上を図ります。</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832199"/>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情報</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発信コンテンツの充実　</a:t>
              </a:r>
            </a:p>
          </p:txBody>
        </p:sp>
        <p:sp>
          <p:nvSpPr>
            <p:cNvPr id="15" name="ホームベース 14"/>
            <p:cNvSpPr/>
            <p:nvPr/>
          </p:nvSpPr>
          <p:spPr>
            <a:xfrm>
              <a:off x="4580336" y="2979656"/>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78514"/>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こさえたんサポーター」の登録を進め、事業所のモチベーション向上につなげます。</a:t>
              </a:r>
            </a:p>
          </p:txBody>
        </p:sp>
        <p:sp>
          <p:nvSpPr>
            <p:cNvPr id="17" name="正方形/長方形 16"/>
            <p:cNvSpPr/>
            <p:nvPr/>
          </p:nvSpPr>
          <p:spPr>
            <a:xfrm>
              <a:off x="4750672" y="3605333"/>
              <a:ext cx="4140000" cy="69849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「こさえたんサポーター」の周知に努め登録者数の拡大を図ります。</a:t>
              </a:r>
              <a:endParaRPr kumimoji="1" lang="en-US" altLang="ja-JP" sz="10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登録者には製品購入についてのクーポンを発行するなどインセンティブを設けます。</a:t>
              </a:r>
              <a:endParaRPr kumimoji="1" lang="en-US" altLang="ja-JP" sz="10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0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000" b="0" i="0" u="none" strike="noStrike" kern="1200" cap="none" spc="0" normalizeH="0" baseline="0" noProof="0" dirty="0" smtClean="0">
                  <a:ln>
                    <a:noFill/>
                  </a:ln>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の目標：年間登録者数</a:t>
              </a:r>
              <a:r>
                <a:rPr kumimoji="1" lang="en-US" altLang="ja-JP"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a:t>
              </a: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a:t>
              </a:r>
              <a:endParaRPr kumimoji="1" lang="en-US" altLang="ja-JP"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indent="-171450" defTabSz="914400">
                <a:buFont typeface="UD デジタル 教科書体 NP-R" panose="02020400000000000000" pitchFamily="18" charset="-128"/>
                <a:buChar char="◇"/>
                <a:defRPr/>
              </a:pPr>
              <a:r>
                <a:rPr kumimoji="1" lang="ja-JP" altLang="en-US"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a:t>
              </a:r>
              <a:r>
                <a:rPr kumimoji="1" lang="ja-JP" altLang="en-US"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ja-JP" altLang="en-US" sz="10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の目標：年間登録者数</a:t>
              </a:r>
              <a:r>
                <a:rPr kumimoji="1" lang="en-US" altLang="ja-JP" sz="10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a:t>
              </a:r>
              <a:r>
                <a:rPr kumimoji="1" lang="ja-JP" altLang="en-US"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a:t>
              </a:r>
              <a:endParaRPr kumimoji="1" lang="en-US" altLang="ja-JP" sz="1000" b="0" i="0" u="none" strike="no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73170"/>
              <a:ext cx="3276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こさえたんサポーター」の登録促進　</a:t>
              </a:r>
            </a:p>
          </p:txBody>
        </p:sp>
        <p:sp>
          <p:nvSpPr>
            <p:cNvPr id="19" name="ホームベース 18"/>
            <p:cNvSpPr/>
            <p:nvPr/>
          </p:nvSpPr>
          <p:spPr>
            <a:xfrm>
              <a:off x="4580336" y="3691326"/>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3" name="正方形/長方形 22"/>
            <p:cNvSpPr/>
            <p:nvPr/>
          </p:nvSpPr>
          <p:spPr>
            <a:xfrm>
              <a:off x="259816" y="4437999"/>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製品</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イメージの向上を図り、販路拡大につなげるため、ロゴマークを適正かつ効果的に活用し、製品とともに認知度向上に努めます。</a:t>
              </a:r>
            </a:p>
          </p:txBody>
        </p:sp>
        <p:sp>
          <p:nvSpPr>
            <p:cNvPr id="24" name="正方形/長方形 23"/>
            <p:cNvSpPr/>
            <p:nvPr/>
          </p:nvSpPr>
          <p:spPr>
            <a:xfrm>
              <a:off x="4754039" y="4456596"/>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出店などの外部販売の機会においては常に「こさえたんロゴマーク」を掲示し、かつ、こさえたんロゴマークについての販促物を府民等に配布することで認知度の向上を図ります。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5" name="角丸四角形 24"/>
            <p:cNvSpPr/>
            <p:nvPr/>
          </p:nvSpPr>
          <p:spPr>
            <a:xfrm>
              <a:off x="255640" y="4303825"/>
              <a:ext cx="3420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4-3</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こさえたんロゴマーク」の認知度向上　</a:t>
              </a:r>
            </a:p>
          </p:txBody>
        </p:sp>
        <p:sp>
          <p:nvSpPr>
            <p:cNvPr id="26" name="ホームベース 25"/>
            <p:cNvSpPr/>
            <p:nvPr/>
          </p:nvSpPr>
          <p:spPr>
            <a:xfrm>
              <a:off x="4588280" y="4466537"/>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2845530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4212449"/>
            <a:chOff x="125654" y="1390909"/>
            <a:chExt cx="8827626" cy="3331867"/>
          </a:xfrm>
        </p:grpSpPr>
        <p:sp>
          <p:nvSpPr>
            <p:cNvPr id="8" name="正方形/長方形 7"/>
            <p:cNvSpPr/>
            <p:nvPr/>
          </p:nvSpPr>
          <p:spPr>
            <a:xfrm>
              <a:off x="128197" y="1538773"/>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大阪府庁舎内に設置するアンテナショップ「福祉のコンビニこさえたん」において、様々な事業所が製品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販売による社会</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参加の場として活用できる取組みを検討します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defTabSz="914400">
                <a:buFont typeface="Wingdings" panose="05000000000000000000" pitchFamily="2" charset="2"/>
                <a:buChar char="u"/>
                <a:defRPr/>
              </a:pP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さらに、販売</a:t>
              </a:r>
              <a:r>
                <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機会や施設で働く障がい者の販売に関する経験とスキルの構築を図り、将来的に就労につながる施設外就労の場としての</a:t>
              </a: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提供も検討</a:t>
              </a:r>
              <a:r>
                <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します</a:t>
              </a: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5</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大阪府</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庁舎内アンテナショップの運営　</a:t>
              </a:r>
            </a:p>
          </p:txBody>
        </p:sp>
        <p:sp>
          <p:nvSpPr>
            <p:cNvPr id="10" name="正方形/長方形 9"/>
            <p:cNvSpPr/>
            <p:nvPr/>
          </p:nvSpPr>
          <p:spPr>
            <a:xfrm>
              <a:off x="133280" y="2651540"/>
              <a:ext cx="8820000" cy="2071236"/>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542953"/>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17593"/>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訓練の場として庁内の空きスペースを活用し、アンテナショップ「福祉のコンビニ　こさえたん」を設置し、製品（こさえたん）の販売促進と、認知度向上を図ります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65562" y="2929760"/>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「福祉のコンビニこさえたん」においてさまざまなキャンペーン活動や外部販売活動にも積極的に取り組むことにより、製品の売り上げ向上やこさえたんの認知度の向上を図ります。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814790"/>
              <a:ext cx="3240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大阪府</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庁舎内アンテナショップの</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運営</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5" name="ホームベース 14"/>
            <p:cNvSpPr/>
            <p:nvPr/>
          </p:nvSpPr>
          <p:spPr>
            <a:xfrm>
              <a:off x="4580336" y="2915792"/>
              <a:ext cx="135000" cy="540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88405"/>
              <a:ext cx="4320000" cy="91118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アンテナショップを</a:t>
              </a:r>
              <a:r>
                <a:rPr kumimoji="1" lang="ja-JP" altLang="en-US" sz="12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者の社会</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参加の場として活用し、広範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な事業所が参加できる取組みを検討します。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さらに、施設外</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就労の場として提供することで、事業所の商品力向上と事業所で働く</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者の販売スキルの構築・向上</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をめざします。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681484"/>
              <a:ext cx="4140000" cy="911183"/>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「福祉のコンビニこさえたん」において、</a:t>
              </a:r>
              <a:r>
                <a:rPr kumimoji="1" lang="ja-JP" altLang="en-US" sz="105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者が販売や接客のスキルを学ぶ就労支援の場として活用するため、日中を通じての施設外就労を受け入れるようにします。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83064"/>
              <a:ext cx="2952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社会参加や施設外就労の場の提供</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80336" y="3684863"/>
              <a:ext cx="135000" cy="911183"/>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Tree>
    <p:extLst>
      <p:ext uri="{BB962C8B-B14F-4D97-AF65-F5344CB8AC3E}">
        <p14:creationId xmlns:p14="http://schemas.microsoft.com/office/powerpoint/2010/main" val="236868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31458" y="980728"/>
            <a:ext cx="8840062" cy="4613248"/>
            <a:chOff x="125654" y="1390909"/>
            <a:chExt cx="8840062" cy="3648880"/>
          </a:xfrm>
        </p:grpSpPr>
        <p:sp>
          <p:nvSpPr>
            <p:cNvPr id="8" name="正方形/長方形 7"/>
            <p:cNvSpPr/>
            <p:nvPr/>
          </p:nvSpPr>
          <p:spPr>
            <a:xfrm>
              <a:off x="128197" y="1538775"/>
              <a:ext cx="8820000" cy="54101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indent="-214313" defTabSz="914400">
                <a:buFont typeface="Wingdings" panose="05000000000000000000" pitchFamily="2" charset="2"/>
                <a:buChar char="u"/>
                <a:defRPr/>
              </a:pPr>
              <a:r>
                <a:rPr lang="ja-JP" altLang="ja-JP" sz="1400" dirty="0">
                  <a:latin typeface="UD デジタル 教科書体 NP-R" panose="02020400000000000000" pitchFamily="18" charset="-128"/>
                  <a:ea typeface="UD デジタル 教科書体 NP-R" panose="02020400000000000000" pitchFamily="18" charset="-128"/>
                </a:rPr>
                <a:t>農業分野での</a:t>
              </a:r>
              <a:r>
                <a:rPr lang="ja-JP" altLang="ja-JP" sz="1400" dirty="0" err="1">
                  <a:latin typeface="UD デジタル 教科書体 NP-R" panose="02020400000000000000" pitchFamily="18" charset="-128"/>
                  <a:ea typeface="UD デジタル 教科書体 NP-R" panose="02020400000000000000" pitchFamily="18" charset="-128"/>
                </a:rPr>
                <a:t>障がい</a:t>
              </a:r>
              <a:r>
                <a:rPr lang="ja-JP" altLang="ja-JP" sz="1400" dirty="0">
                  <a:latin typeface="UD デジタル 教科書体 NP-R" panose="02020400000000000000" pitchFamily="18" charset="-128"/>
                  <a:ea typeface="UD デジタル 教科書体 NP-R" panose="02020400000000000000" pitchFamily="18" charset="-128"/>
                </a:rPr>
                <a:t>者の就労を支援し、障がい者の工賃の向上及び農業の担い手の拡大を図るため関係部局と連携し、障がい者の雇用・就労支援の強化に取り組みます</a:t>
              </a:r>
              <a:r>
                <a:rPr lang="ja-JP" altLang="ja-JP" sz="1400" dirty="0" smtClean="0">
                  <a:latin typeface="UD デジタル 教科書体 NP-R" panose="02020400000000000000" pitchFamily="18" charset="-128"/>
                  <a:ea typeface="UD デジタル 教科書体 NP-R" panose="02020400000000000000" pitchFamily="18" charset="-128"/>
                </a:rPr>
                <a:t>。</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6</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農と福祉の連携の促進</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p>
          </p:txBody>
        </p:sp>
        <p:sp>
          <p:nvSpPr>
            <p:cNvPr id="10" name="正方形/長方形 9"/>
            <p:cNvSpPr/>
            <p:nvPr/>
          </p:nvSpPr>
          <p:spPr>
            <a:xfrm>
              <a:off x="145716" y="2482794"/>
              <a:ext cx="8820000" cy="255699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31573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672382"/>
              <a:ext cx="4320000" cy="6833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分野での</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者の雇用・就労を、より一層促進する</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ため、</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大阪農業つなぐセンターの機能の一つとして、</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ワンストップ窓口</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機能</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を付加して運営します。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688157"/>
              <a:ext cx="4140000" cy="6833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lvl="0" indent="-171450" defTabSz="914400">
                <a:buFont typeface="UD デジタル 教科書体 NP-R" panose="02020400000000000000" pitchFamily="18" charset="-128"/>
                <a:buChar char="◇"/>
                <a:defRPr/>
              </a:pP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a:t>
              </a:r>
              <a:r>
                <a:rPr kumimoji="1"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体制により、</a:t>
              </a:r>
              <a:r>
                <a:rPr kumimoji="1"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者の雇用等を前提とした企業等の農業参入を支援します</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547422"/>
              <a:ext cx="3564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ワンストップ窓口の</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運営</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5" name="ホームベース 14"/>
            <p:cNvSpPr/>
            <p:nvPr/>
          </p:nvSpPr>
          <p:spPr>
            <a:xfrm>
              <a:off x="4565096" y="2670487"/>
              <a:ext cx="135000" cy="683387"/>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575103"/>
              <a:ext cx="4320000" cy="125196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ハートフルアグリ</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を一層促進するため、農家等と地域の福祉事業所のマッチングを行い、農業インターンシップの実施を通じて、農家等が</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者の農業の担い手としての可能性を検証する機会と障がい者自身が農業への適性を把握する機会を創出します。</a:t>
              </a:r>
            </a:p>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さらに、農作業体験を受け入れた農家等と福祉事業所の請負契約の締結を支援します</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575295"/>
              <a:ext cx="4140000" cy="12528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農業インターンシップの実施を通じて福祉事業所が農業による就労支援に積極的に取り組むことを目指します。</a:t>
              </a:r>
              <a:endParaRPr kumimoji="1" lang="en-US" altLang="ja-JP"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目標：請負契約の締結　</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p>
            <a:p>
              <a:pPr defTabSz="914400">
                <a:defRPr/>
              </a:pP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請負</a:t>
              </a:r>
              <a:r>
                <a:rPr kumimoji="1" lang="ja-JP" altLang="en-US"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契約の締結　</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a:t>
              </a:r>
              <a:r>
                <a:rPr kumimoji="1" lang="ja-JP" altLang="en-US"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469759"/>
              <a:ext cx="4046730" cy="126183"/>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農家と福祉施設による農作業請負の契約締結</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支援</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66415" y="3579795"/>
              <a:ext cx="148921" cy="1252876"/>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1624994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92324"/>
            <a:ext cx="8640960" cy="5411627"/>
          </a:xfrm>
        </p:spPr>
        <p:txBody>
          <a:bodyPr wrap="none" numCol="2" spcCol="180000">
            <a:noAutofit/>
          </a:bodyPr>
          <a:lstStyle/>
          <a:p>
            <a:pPr marL="0" indent="0">
              <a:buNone/>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Ⅰ</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計画策定の趣旨等</a:t>
            </a: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１．計画策定の趣旨　</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２．計画の</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位置づけ</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計画の基本的考え方</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計画期間</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５</a:t>
            </a: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の対象</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事業所</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Ⅱ</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目標工賃</a:t>
            </a:r>
          </a:p>
          <a:p>
            <a:pPr marL="0" indent="0" algn="just">
              <a:spcBef>
                <a:spcPts val="450"/>
              </a:spcBef>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目標工賃設定の考え方</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spcBef>
                <a:spcPts val="450"/>
              </a:spcBef>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２．大阪府の工賃目標</a:t>
            </a:r>
            <a:endPar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Ⅲ</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官民一体の</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取組みにおける</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それぞれの</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役割</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２．市町村の役割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３．就労支援</a:t>
            </a:r>
            <a:r>
              <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B</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型事業所等の役割</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企業等の役割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Ⅳ</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今後の具体的</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方策</a:t>
            </a:r>
            <a:endPar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１．工賃引上げ計画シート策定及び実行支援</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２．共同受注窓口の運営、優先調達の促進</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３．優先調達制度の積極的活用</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en-US" sz="14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製品（こさえたん）認知度向上に向けた情報発信</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５．大阪府庁舎内アンテナショップの運営</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６．農と福祉の連携の促進</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Ⅴ</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具体的方策の進捗及び評価（令和</a:t>
            </a:r>
            <a:r>
              <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3</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年度）</a:t>
            </a:r>
            <a:endPar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5" name="タイトル 1"/>
          <p:cNvSpPr>
            <a:spLocks noGrp="1"/>
          </p:cNvSpPr>
          <p:nvPr>
            <p:ph type="title"/>
          </p:nvPr>
        </p:nvSpPr>
        <p:spPr>
          <a:xfrm>
            <a:off x="467420" y="292844"/>
            <a:ext cx="8229600" cy="380256"/>
          </a:xfrm>
        </p:spPr>
        <p:txBody>
          <a:bodyPr>
            <a:normAutofit fontScale="90000"/>
          </a:bodyPr>
          <a:lstStyle/>
          <a:p>
            <a:r>
              <a:rPr lang="zh-TW" altLang="en-US" dirty="0">
                <a:latin typeface="UD デジタル 教科書体 NK-R" panose="02020400000000000000" pitchFamily="18" charset="-128"/>
                <a:ea typeface="UD デジタル 教科書体 NK-R" panose="02020400000000000000" pitchFamily="18" charset="-128"/>
              </a:rPr>
              <a:t/>
            </a:r>
            <a:br>
              <a:rPr lang="zh-TW" altLang="en-US" dirty="0">
                <a:latin typeface="UD デジタル 教科書体 NK-R" panose="02020400000000000000" pitchFamily="18" charset="-128"/>
                <a:ea typeface="UD デジタル 教科書体 NK-R" panose="02020400000000000000" pitchFamily="18" charset="-128"/>
              </a:rPr>
            </a:br>
            <a:r>
              <a:rPr lang="ja-JP" altLang="en-US" sz="2700" dirty="0" smtClean="0">
                <a:latin typeface="UD デジタル 教科書体 NK-R" panose="02020400000000000000" pitchFamily="18" charset="-128"/>
                <a:ea typeface="UD デジタル 教科書体 NK-R" panose="02020400000000000000" pitchFamily="18" charset="-128"/>
              </a:rPr>
              <a:t>目　　　　　次</a:t>
            </a:r>
            <a:r>
              <a:rPr lang="zh-TW" altLang="en-US" dirty="0">
                <a:latin typeface="UD デジタル 教科書体 NK-R" panose="02020400000000000000" pitchFamily="18" charset="-128"/>
                <a:ea typeface="UD デジタル 教科書体 NK-R" panose="02020400000000000000" pitchFamily="18" charset="-128"/>
              </a:rPr>
              <a:t/>
            </a:r>
            <a:br>
              <a:rPr lang="zh-TW" altLang="en-US" dirty="0">
                <a:latin typeface="UD デジタル 教科書体 NK-R" panose="02020400000000000000" pitchFamily="18" charset="-128"/>
                <a:ea typeface="UD デジタル 教科書体 NK-R" panose="02020400000000000000" pitchFamily="18" charset="-128"/>
              </a:rPr>
            </a:b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71640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3297179"/>
          </a:xfrm>
        </p:spPr>
        <p:txBody>
          <a:bodyPr>
            <a:noAutofit/>
          </a:bodyPr>
          <a:lstStyle/>
          <a:p>
            <a:pPr marL="0" indent="0" algn="just">
              <a:spcBef>
                <a:spcPts val="450"/>
              </a:spcBef>
              <a:spcAft>
                <a:spcPts val="900"/>
              </a:spcAft>
              <a:buNone/>
            </a:pPr>
            <a:r>
              <a:rPr lang="ja-JP" altLang="en-US" sz="1600" b="1" kern="100" dirty="0">
                <a:latin typeface="Century" panose="02040604050505020304" pitchFamily="18" charset="0"/>
                <a:ea typeface="UD デジタル 教科書体 NP-R" panose="02020400000000000000" pitchFamily="18" charset="-128"/>
                <a:cs typeface="Times New Roman" panose="02020603050405020304" pitchFamily="18" charset="0"/>
              </a:rPr>
              <a:t>１．計画策定の趣旨</a:t>
            </a:r>
          </a:p>
          <a:p>
            <a:pPr marL="266700" indent="180975" algn="just">
              <a:spcBef>
                <a:spcPts val="450"/>
              </a:spcBef>
              <a:spcAft>
                <a:spcPts val="900"/>
              </a:spcAft>
              <a:buNone/>
            </a:pPr>
            <a:r>
              <a:rPr lang="ja-JP" altLang="en-US" sz="1400" kern="100" dirty="0" err="1"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障</a:t>
            </a:r>
            <a:r>
              <a:rPr lang="ja-JP" altLang="en-US" sz="1400" kern="100" dirty="0" err="1">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がい</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者が地域において自立した生活を営むためには、一般就労へのステップアップと併せて工賃向上に資する取組みを推進し、福祉的就労を充実していくことが必要です</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dirty="0"/>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では、平成２０年</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３月から工賃向上計画を策定するとともに、</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福祉</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事業所等の</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技術力の向上や経営に関する知識・ノウハウの習熟、販路開拓等の支援を中心とした「工賃倍増計画推進事業」を開始しました</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これまでの取組み</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で、大阪府</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の月額</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平均</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工賃は着実に増加を続け、令和元年度では、</a:t>
            </a:r>
            <a:r>
              <a:rPr lang="en-US" altLang="ja-JP"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12,688</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円と</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、事業開始前の平成１８年度に比べ、</a:t>
            </a:r>
            <a:r>
              <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1.5</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倍以上に向上しました。しかしながら</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、全国では依然として低い水準にあり、自立した生活を営むには大変厳しい状況にあります</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ため、大阪府においては、</a:t>
            </a:r>
            <a:r>
              <a:rPr lang="ja-JP" altLang="en-US" sz="1400" kern="100" dirty="0" err="1">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障がい</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者や支援を担う地域及び指定サービス事業所の実態に即した観点で、就労継続支援Ｂ型事業所等のさらなる工賃向上を目指すとともに、一般就労への</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移行や社会参加を促進するため、</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令和３年度からの３年間を計画期間とした新たな「大阪府工賃向上計画」を策定することとしました</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5" name="テキスト ボックス 4"/>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テキスト ボックス 1"/>
          <p:cNvSpPr txBox="1"/>
          <p:nvPr/>
        </p:nvSpPr>
        <p:spPr>
          <a:xfrm>
            <a:off x="403412" y="3953440"/>
            <a:ext cx="8354598" cy="2492990"/>
          </a:xfrm>
          <a:prstGeom prst="rect">
            <a:avLst/>
          </a:prstGeom>
          <a:noFill/>
          <a:ln w="12700">
            <a:solidFill>
              <a:srgbClr val="0070C0"/>
            </a:solidFill>
            <a:prstDash val="sysDash"/>
          </a:ln>
        </p:spPr>
        <p:txBody>
          <a:bodyPr wrap="square" rtlCol="0">
            <a:spAutoFit/>
          </a:bodyPr>
          <a:lstStyle/>
          <a:p>
            <a:r>
              <a:rPr kumimoji="1" lang="ja-JP" altLang="en-US" sz="1600" b="1" dirty="0" smtClean="0">
                <a:latin typeface="UD デジタル 教科書体 NK-R" panose="02020400000000000000" pitchFamily="18" charset="-128"/>
                <a:ea typeface="UD デジタル 教科書体 NK-R" panose="02020400000000000000" pitchFamily="18" charset="-128"/>
              </a:rPr>
              <a:t>◇　新計画策定に当たって踏まえるべき制度等の変化</a:t>
            </a:r>
            <a:endParaRPr kumimoji="1" lang="en-US" altLang="ja-JP" sz="16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a:t>
            </a: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令和３年度</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福祉サービス等報酬改定では、就労継続支援</a:t>
            </a:r>
            <a:r>
              <a:rPr kumimoji="1" lang="en-US" altLang="ja-JP" sz="1400" dirty="0" smtClean="0">
                <a:latin typeface="UD デジタル 教科書体 NK-R" panose="02020400000000000000" pitchFamily="18" charset="-128"/>
                <a:ea typeface="UD デジタル 教科書体 NK-R" panose="02020400000000000000" pitchFamily="18" charset="-128"/>
              </a:rPr>
              <a:t>B</a:t>
            </a:r>
            <a:r>
              <a:rPr kumimoji="1" lang="ja-JP" altLang="en-US" sz="1400" dirty="0" smtClean="0">
                <a:latin typeface="UD デジタル 教科書体 NK-R" panose="02020400000000000000" pitchFamily="18" charset="-128"/>
                <a:ea typeface="UD デジタル 教科書体 NK-R" panose="02020400000000000000" pitchFamily="18" charset="-128"/>
              </a:rPr>
              <a:t>型の報酬体系について、地域における多様なニーズに対応する観点から、現行の「平均工賃月額」に応じて評価する報酬体系に加え、「利用者の就労や生産活動等への参加等」をもって評価する報酬体系が新設され、各事業所が選択できるようになりました。</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社会参加から一般就労移行まで幅広い目的で利用する</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者の実態に応じた支援がこれまで以上に評価されることになります。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今回の改正で報酬体系が類型化したことに伴い、「平均工賃月額」に応じて評価する報酬体系を選択した事業所</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は、「工賃</a:t>
            </a:r>
            <a:r>
              <a:rPr kumimoji="1" lang="ja-JP" altLang="en-US" sz="1400" dirty="0">
                <a:latin typeface="UD デジタル 教科書体 NK-R" panose="02020400000000000000" pitchFamily="18" charset="-128"/>
                <a:ea typeface="UD デジタル 教科書体 NK-R" panose="02020400000000000000" pitchFamily="18" charset="-128"/>
              </a:rPr>
              <a:t>引上げ計画</a:t>
            </a:r>
            <a:r>
              <a:rPr kumimoji="1" lang="ja-JP" altLang="en-US" sz="1400" dirty="0" smtClean="0">
                <a:latin typeface="UD デジタル 教科書体 NK-R" panose="02020400000000000000" pitchFamily="18" charset="-128"/>
                <a:ea typeface="UD デジタル 教科書体 NK-R" panose="02020400000000000000" pitchFamily="18" charset="-128"/>
              </a:rPr>
              <a:t>シート」の作成と府及び指定権者への提出義務が課せられることになります。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また、市町村が認めた在宅利用者に対しても一定の要件を満たした場合には、基本報酬の算定が可能となります。</a:t>
            </a:r>
            <a:r>
              <a:rPr kumimoji="1" lang="ja-JP" altLang="en-US" sz="1400" dirty="0">
                <a:latin typeface="UD デジタル 教科書体 NK-R" panose="02020400000000000000" pitchFamily="18" charset="-128"/>
                <a:ea typeface="UD デジタル 教科書体 NK-R" panose="02020400000000000000" pitchFamily="18" charset="-128"/>
              </a:rPr>
              <a:t>今後</a:t>
            </a:r>
            <a:r>
              <a:rPr kumimoji="1" lang="ja-JP" altLang="en-US" sz="1400" dirty="0" smtClean="0">
                <a:latin typeface="UD デジタル 教科書体 NK-R" panose="02020400000000000000" pitchFamily="18" charset="-128"/>
                <a:ea typeface="UD デジタル 教科書体 NK-R" panose="02020400000000000000" pitchFamily="18" charset="-128"/>
              </a:rPr>
              <a:t>は、在宅利用者に対する支援についても検討し、具体的な取組みを進める必要があります。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79561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グループ化 40"/>
          <p:cNvGrpSpPr/>
          <p:nvPr/>
        </p:nvGrpSpPr>
        <p:grpSpPr>
          <a:xfrm>
            <a:off x="253702" y="2137048"/>
            <a:ext cx="8638777" cy="4553519"/>
            <a:chOff x="253702" y="701598"/>
            <a:chExt cx="8641979" cy="5441852"/>
          </a:xfrm>
        </p:grpSpPr>
        <p:sp>
          <p:nvSpPr>
            <p:cNvPr id="31" name="下矢印 30"/>
            <p:cNvSpPr>
              <a:spLocks noChangeArrowheads="1"/>
            </p:cNvSpPr>
            <p:nvPr/>
          </p:nvSpPr>
          <p:spPr bwMode="auto">
            <a:xfrm>
              <a:off x="4054899" y="2503124"/>
              <a:ext cx="1034336" cy="172093"/>
            </a:xfrm>
            <a:prstGeom prst="downArrow">
              <a:avLst>
                <a:gd name="adj1" fmla="val 65601"/>
                <a:gd name="adj2" fmla="val 48628"/>
              </a:avLst>
            </a:prstGeom>
            <a:solidFill>
              <a:srgbClr val="FFFFFF"/>
            </a:solidFill>
            <a:ln w="9525"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0" name="グループ化 39"/>
            <p:cNvGrpSpPr/>
            <p:nvPr/>
          </p:nvGrpSpPr>
          <p:grpSpPr>
            <a:xfrm>
              <a:off x="253702" y="701598"/>
              <a:ext cx="8641979" cy="5441852"/>
              <a:chOff x="253702" y="701598"/>
              <a:chExt cx="8641979" cy="5441852"/>
            </a:xfrm>
          </p:grpSpPr>
          <p:grpSp>
            <p:nvGrpSpPr>
              <p:cNvPr id="4" name="グループ化 3"/>
              <p:cNvGrpSpPr/>
              <p:nvPr/>
            </p:nvGrpSpPr>
            <p:grpSpPr>
              <a:xfrm>
                <a:off x="253702" y="701598"/>
                <a:ext cx="8641979" cy="5441852"/>
                <a:chOff x="20220" y="187510"/>
                <a:chExt cx="6961044" cy="4418269"/>
              </a:xfrm>
            </p:grpSpPr>
            <p:grpSp>
              <p:nvGrpSpPr>
                <p:cNvPr id="5" name="グループ化 4"/>
                <p:cNvGrpSpPr/>
                <p:nvPr/>
              </p:nvGrpSpPr>
              <p:grpSpPr>
                <a:xfrm>
                  <a:off x="20220" y="1823357"/>
                  <a:ext cx="6949839" cy="1526256"/>
                  <a:chOff x="20220" y="1823357"/>
                  <a:chExt cx="6949839" cy="1526256"/>
                </a:xfrm>
              </p:grpSpPr>
              <p:sp>
                <p:nvSpPr>
                  <p:cNvPr id="29" name="角丸四角形 28"/>
                  <p:cNvSpPr>
                    <a:spLocks noChangeArrowheads="1"/>
                  </p:cNvSpPr>
                  <p:nvPr/>
                </p:nvSpPr>
                <p:spPr bwMode="auto">
                  <a:xfrm>
                    <a:off x="20220" y="1969712"/>
                    <a:ext cx="6949839" cy="1379901"/>
                  </a:xfrm>
                  <a:prstGeom prst="roundRect">
                    <a:avLst>
                      <a:gd name="adj" fmla="val 8947"/>
                    </a:avLst>
                  </a:prstGeom>
                  <a:solidFill>
                    <a:schemeClr val="bg1"/>
                  </a:solidFill>
                  <a:ln w="19050"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フローチャート: 処理 22"/>
                  <p:cNvSpPr>
                    <a:spLocks noChangeArrowheads="1"/>
                  </p:cNvSpPr>
                  <p:nvPr/>
                </p:nvSpPr>
                <p:spPr bwMode="auto">
                  <a:xfrm>
                    <a:off x="158899" y="2153587"/>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Ⅰ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「地域やまちで暮らす」</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4" name="フローチャート: 処理 23"/>
                  <p:cNvSpPr>
                    <a:spLocks noChangeArrowheads="1"/>
                  </p:cNvSpPr>
                  <p:nvPr/>
                </p:nvSpPr>
                <p:spPr bwMode="auto">
                  <a:xfrm>
                    <a:off x="158900" y="2499031"/>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Ⅱ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「学ぶ」</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5" name="フローチャート: 処理 24"/>
                  <p:cNvSpPr>
                    <a:spLocks noChangeArrowheads="1"/>
                  </p:cNvSpPr>
                  <p:nvPr/>
                </p:nvSpPr>
                <p:spPr bwMode="auto">
                  <a:xfrm>
                    <a:off x="168425" y="2913268"/>
                    <a:ext cx="3240000" cy="288000"/>
                  </a:xfrm>
                  <a:prstGeom prst="flowChartProcess">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Ⅲ </a:t>
                    </a: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「働く」</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6" name="フローチャート: 処理 25"/>
                  <p:cNvSpPr>
                    <a:spLocks noChangeArrowheads="1"/>
                  </p:cNvSpPr>
                  <p:nvPr/>
                </p:nvSpPr>
                <p:spPr bwMode="auto">
                  <a:xfrm>
                    <a:off x="3541062" y="2140598"/>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Ⅳ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「心や体、命を大切にする」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7" name="フローチャート: 処理 26"/>
                  <p:cNvSpPr>
                    <a:spLocks noChangeArrowheads="1"/>
                  </p:cNvSpPr>
                  <p:nvPr/>
                </p:nvSpPr>
                <p:spPr bwMode="auto">
                  <a:xfrm>
                    <a:off x="3540242" y="2507690"/>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Ⅴ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「楽しむ」</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8" name="フローチャート: 処理 27"/>
                  <p:cNvSpPr>
                    <a:spLocks noChangeArrowheads="1"/>
                  </p:cNvSpPr>
                  <p:nvPr/>
                </p:nvSpPr>
                <p:spPr bwMode="auto">
                  <a:xfrm>
                    <a:off x="3529203" y="2904003"/>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Ⅵ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「人間（ひと）としての尊厳を持って生きる</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30" name="角丸四角形 29"/>
                  <p:cNvSpPr>
                    <a:spLocks noChangeArrowheads="1"/>
                  </p:cNvSpPr>
                  <p:nvPr/>
                </p:nvSpPr>
                <p:spPr bwMode="auto">
                  <a:xfrm>
                    <a:off x="1630321" y="1823357"/>
                    <a:ext cx="3407595" cy="233829"/>
                  </a:xfrm>
                  <a:prstGeom prst="roundRect">
                    <a:avLst>
                      <a:gd name="adj" fmla="val 16667"/>
                    </a:avLst>
                  </a:prstGeom>
                  <a:solidFill>
                    <a:srgbClr val="FFFFFF"/>
                  </a:solidFill>
                  <a:ln w="38100" cmpd="dbl"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生活場面に応じた施策の推進方向</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grpSp>
              <p:nvGrpSpPr>
                <p:cNvPr id="6" name="グループ化 5"/>
                <p:cNvGrpSpPr/>
                <p:nvPr/>
              </p:nvGrpSpPr>
              <p:grpSpPr>
                <a:xfrm>
                  <a:off x="68574" y="187510"/>
                  <a:ext cx="6887915" cy="474231"/>
                  <a:chOff x="68574" y="187510"/>
                  <a:chExt cx="6887915" cy="474231"/>
                </a:xfrm>
              </p:grpSpPr>
              <p:sp>
                <p:nvSpPr>
                  <p:cNvPr id="21" name="正方形/長方形 20"/>
                  <p:cNvSpPr>
                    <a:spLocks noChangeArrowheads="1"/>
                  </p:cNvSpPr>
                  <p:nvPr/>
                </p:nvSpPr>
                <p:spPr bwMode="auto">
                  <a:xfrm>
                    <a:off x="68574" y="187510"/>
                    <a:ext cx="6887915" cy="285117"/>
                  </a:xfrm>
                  <a:prstGeom prst="rect">
                    <a:avLst/>
                  </a:prstGeom>
                  <a:solidFill>
                    <a:srgbClr val="FFFFFF"/>
                  </a:solidFill>
                  <a:ln w="38100"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第５次</a:t>
                    </a:r>
                    <a:r>
                      <a:rPr kumimoji="1" lang="ja-JP" altLang="en-US" sz="1400"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大阪府障がい</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計画</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2" name="下矢印 21"/>
                  <p:cNvSpPr>
                    <a:spLocks noChangeArrowheads="1"/>
                  </p:cNvSpPr>
                  <p:nvPr/>
                </p:nvSpPr>
                <p:spPr bwMode="auto">
                  <a:xfrm>
                    <a:off x="3089274" y="522018"/>
                    <a:ext cx="833149" cy="139723"/>
                  </a:xfrm>
                  <a:prstGeom prst="downArrow">
                    <a:avLst>
                      <a:gd name="adj1" fmla="val 65601"/>
                      <a:gd name="adj2" fmla="val 48628"/>
                    </a:avLst>
                  </a:prstGeom>
                  <a:solidFill>
                    <a:srgbClr val="FFFFFF"/>
                  </a:solidFill>
                  <a:ln w="9525"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14" name="グループ化 13"/>
                <p:cNvGrpSpPr/>
                <p:nvPr/>
              </p:nvGrpSpPr>
              <p:grpSpPr>
                <a:xfrm>
                  <a:off x="25313" y="689120"/>
                  <a:ext cx="6955951" cy="939173"/>
                  <a:chOff x="25313" y="689120"/>
                  <a:chExt cx="6955951" cy="939173"/>
                </a:xfrm>
              </p:grpSpPr>
              <p:sp>
                <p:nvSpPr>
                  <p:cNvPr id="19" name="角丸四角形 18"/>
                  <p:cNvSpPr>
                    <a:spLocks noChangeArrowheads="1"/>
                  </p:cNvSpPr>
                  <p:nvPr/>
                </p:nvSpPr>
                <p:spPr bwMode="auto">
                  <a:xfrm>
                    <a:off x="25313" y="883550"/>
                    <a:ext cx="6955951" cy="744743"/>
                  </a:xfrm>
                  <a:prstGeom prst="roundRect">
                    <a:avLst>
                      <a:gd name="adj" fmla="val 16667"/>
                    </a:avLst>
                  </a:prstGeom>
                  <a:noFill/>
                  <a:ln w="19050"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フローチャート: 処理 15"/>
                  <p:cNvSpPr>
                    <a:spLocks noChangeArrowheads="1"/>
                  </p:cNvSpPr>
                  <p:nvPr/>
                </p:nvSpPr>
                <p:spPr bwMode="auto">
                  <a:xfrm>
                    <a:off x="104174" y="989090"/>
                    <a:ext cx="2160000" cy="457779"/>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入所施設や精神科病院から</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地域生活へ</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の移行の推進</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7" name="フローチャート: 処理 16"/>
                  <p:cNvSpPr>
                    <a:spLocks noChangeArrowheads="1"/>
                  </p:cNvSpPr>
                  <p:nvPr/>
                </p:nvSpPr>
                <p:spPr bwMode="auto">
                  <a:xfrm>
                    <a:off x="2366408" y="990440"/>
                    <a:ext cx="2282314" cy="459179"/>
                  </a:xfrm>
                  <a:prstGeom prst="flowChartProcess">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障がい者の就労支援の強化</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8" name="フローチャート: 処理 17"/>
                  <p:cNvSpPr>
                    <a:spLocks noChangeArrowheads="1"/>
                  </p:cNvSpPr>
                  <p:nvPr/>
                </p:nvSpPr>
                <p:spPr bwMode="auto">
                  <a:xfrm>
                    <a:off x="4760406" y="995427"/>
                    <a:ext cx="2160000" cy="457779"/>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専門性の高い分野への</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支援の充実</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0" name="角丸四角形 19"/>
                  <p:cNvSpPr>
                    <a:spLocks noChangeArrowheads="1"/>
                  </p:cNvSpPr>
                  <p:nvPr/>
                </p:nvSpPr>
                <p:spPr bwMode="auto">
                  <a:xfrm>
                    <a:off x="2781665" y="689120"/>
                    <a:ext cx="1429049" cy="233829"/>
                  </a:xfrm>
                  <a:prstGeom prst="roundRect">
                    <a:avLst>
                      <a:gd name="adj" fmla="val 16667"/>
                    </a:avLst>
                  </a:prstGeom>
                  <a:solidFill>
                    <a:srgbClr val="FFFFFF"/>
                  </a:solidFill>
                  <a:ln w="38100" cmpd="dbl"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最重点施策</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grpSp>
              <p:nvGrpSpPr>
                <p:cNvPr id="8" name="グループ化 7"/>
                <p:cNvGrpSpPr/>
                <p:nvPr/>
              </p:nvGrpSpPr>
              <p:grpSpPr>
                <a:xfrm>
                  <a:off x="552393" y="3379412"/>
                  <a:ext cx="6417667" cy="1226367"/>
                  <a:chOff x="552393" y="3379412"/>
                  <a:chExt cx="6417667" cy="1226367"/>
                </a:xfrm>
              </p:grpSpPr>
              <p:sp>
                <p:nvSpPr>
                  <p:cNvPr id="12" name="正方形/長方形 11"/>
                  <p:cNvSpPr/>
                  <p:nvPr/>
                </p:nvSpPr>
                <p:spPr>
                  <a:xfrm>
                    <a:off x="3933256" y="3379412"/>
                    <a:ext cx="3036804" cy="1226367"/>
                  </a:xfrm>
                  <a:prstGeom prst="rect">
                    <a:avLst/>
                  </a:prstGeom>
                  <a:solidFill>
                    <a:schemeClr val="accent1">
                      <a:lumMod val="60000"/>
                      <a:lumOff val="4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福祉</a:t>
                    </a: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施設での工賃について、 市町村とともに共同受注の取組みを強化する他、就労支援継続</a:t>
                    </a:r>
                    <a:r>
                      <a:rPr kumimoji="1" 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B</a:t>
                    </a: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型事業所の状況に応じた経営改善・技術力・支援力の向上などを支援し、工賃水準の向上を図ります。 </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9" name="テキスト ボックス 45"/>
                  <p:cNvSpPr txBox="1">
                    <a:spLocks noChangeArrowheads="1"/>
                  </p:cNvSpPr>
                  <p:nvPr/>
                </p:nvSpPr>
                <p:spPr bwMode="auto">
                  <a:xfrm>
                    <a:off x="561140" y="3525477"/>
                    <a:ext cx="3044760" cy="258114"/>
                  </a:xfrm>
                  <a:prstGeom prst="rect">
                    <a:avLst/>
                  </a:prstGeom>
                  <a:solidFill>
                    <a:srgbClr val="FFFFFF"/>
                  </a:solidFill>
                  <a:ln w="12700">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（１）実際に多くの</a:t>
                    </a:r>
                    <a:r>
                      <a:rPr kumimoji="1" lang="ja-JP" altLang="en-US" sz="12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者が働いている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0" name="テキスト ボックス 45"/>
                  <p:cNvSpPr txBox="1">
                    <a:spLocks noChangeArrowheads="1"/>
                  </p:cNvSpPr>
                  <p:nvPr/>
                </p:nvSpPr>
                <p:spPr bwMode="auto">
                  <a:xfrm>
                    <a:off x="563596" y="3887426"/>
                    <a:ext cx="3044760" cy="258114"/>
                  </a:xfrm>
                  <a:prstGeom prst="rect">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（２）いろいろな場で</a:t>
                    </a:r>
                    <a:r>
                      <a:rPr kumimoji="1" lang="ja-JP" altLang="en-US" sz="12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者が仕事をできる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1" name="テキスト ボックス 45"/>
                  <p:cNvSpPr txBox="1">
                    <a:spLocks noChangeArrowheads="1"/>
                  </p:cNvSpPr>
                  <p:nvPr/>
                </p:nvSpPr>
                <p:spPr bwMode="auto">
                  <a:xfrm>
                    <a:off x="552393" y="4257219"/>
                    <a:ext cx="3044760" cy="258114"/>
                  </a:xfrm>
                  <a:prstGeom prst="rect">
                    <a:avLst/>
                  </a:prstGeom>
                  <a:solidFill>
                    <a:srgbClr val="FFFFFF"/>
                  </a:solidFill>
                  <a:ln w="12700">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（３）障がい者がながく働き続けることができる</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3" name="右矢印 12"/>
                  <p:cNvSpPr/>
                  <p:nvPr/>
                </p:nvSpPr>
                <p:spPr>
                  <a:xfrm>
                    <a:off x="3664325" y="3831391"/>
                    <a:ext cx="216000" cy="360000"/>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grpSp>
            <p:nvGrpSpPr>
              <p:cNvPr id="39" name="グループ化 38"/>
              <p:cNvGrpSpPr/>
              <p:nvPr/>
            </p:nvGrpSpPr>
            <p:grpSpPr>
              <a:xfrm>
                <a:off x="605118" y="4402143"/>
                <a:ext cx="324607" cy="1476000"/>
                <a:chOff x="605118" y="4402143"/>
                <a:chExt cx="324607" cy="1476000"/>
              </a:xfrm>
            </p:grpSpPr>
            <p:cxnSp>
              <p:nvCxnSpPr>
                <p:cNvPr id="34" name="直線矢印コネクタ 33"/>
                <p:cNvCxnSpPr/>
                <p:nvPr/>
              </p:nvCxnSpPr>
              <p:spPr>
                <a:xfrm>
                  <a:off x="605118" y="4402143"/>
                  <a:ext cx="0" cy="1476000"/>
                </a:xfrm>
                <a:prstGeom prst="straightConnector1">
                  <a:avLst/>
                </a:prstGeom>
                <a:ln w="34925" cmpd="sng">
                  <a:solidFill>
                    <a:schemeClr val="bg2">
                      <a:lumMod val="75000"/>
                    </a:schemeClr>
                  </a:solidFill>
                  <a:tailEnd type="none"/>
                </a:ln>
              </p:spPr>
              <p:style>
                <a:lnRef idx="2">
                  <a:schemeClr val="dk1"/>
                </a:lnRef>
                <a:fillRef idx="0">
                  <a:schemeClr val="dk1"/>
                </a:fillRef>
                <a:effectRef idx="1">
                  <a:schemeClr val="dk1"/>
                </a:effectRef>
                <a:fontRef idx="minor">
                  <a:schemeClr val="tx1"/>
                </a:fontRef>
              </p:style>
            </p:cxnSp>
            <p:cxnSp>
              <p:nvCxnSpPr>
                <p:cNvPr id="36" name="直線矢印コネクタ 35"/>
                <p:cNvCxnSpPr>
                  <a:endCxn id="9" idx="1"/>
                </p:cNvCxnSpPr>
                <p:nvPr/>
              </p:nvCxnSpPr>
              <p:spPr>
                <a:xfrm flipV="1">
                  <a:off x="605118" y="4971830"/>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609601" y="5393170"/>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609601" y="5863815"/>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sp>
        <p:nvSpPr>
          <p:cNvPr id="35" name="コンテンツ プレースホルダー 2"/>
          <p:cNvSpPr txBox="1">
            <a:spLocks/>
          </p:cNvSpPr>
          <p:nvPr/>
        </p:nvSpPr>
        <p:spPr>
          <a:xfrm>
            <a:off x="253702" y="375469"/>
            <a:ext cx="8624872" cy="1729931"/>
          </a:xfrm>
          <a:prstGeom prst="rect">
            <a:avLst/>
          </a:prstGeom>
        </p:spPr>
        <p:txBody>
          <a:bodyPr vert="horz" lIns="91440" tIns="45720" rIns="91440" bIns="45720" rtlCol="0">
            <a:noAutofit/>
          </a:bodyPr>
          <a:lstStyle>
            <a:lvl1pPr marL="0" indent="0" algn="ctr" defTabSz="6858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1pPr>
            <a:lvl2pPr marL="342900" indent="0" algn="ctr" defTabSz="685800" rtl="0" eaLnBrk="1" latinLnBrk="0" hangingPunct="1">
              <a:spcBef>
                <a:spcPct val="20000"/>
              </a:spcBef>
              <a:buFont typeface="Arial" pitchFamily="34" charset="0"/>
              <a:buNone/>
              <a:defRPr kumimoji="1"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itchFamily="34" charset="0"/>
              <a:buNone/>
              <a:defRPr kumimoji="1"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9pPr>
          </a:lstStyle>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600" b="1"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２．計画の位置づけ</a:t>
            </a:r>
          </a:p>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　令和３年３月に策定した「第５次</a:t>
            </a:r>
            <a:r>
              <a:rPr kumimoji="1" lang="ja-JP" altLang="en-US" sz="1400" b="0" i="0" u="none" strike="noStrike" kern="100" cap="none" spc="0" normalizeH="0" baseline="0" noProof="0" dirty="0" err="1"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大阪府障がい</a:t>
            </a: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者計画」では、最重点施策の一つとして「障がい者の就労支援の強化」を定め、福祉的就労の活性化を図るための支援策をとりまとめ、工賃水準の向上に向けた基本的な考え方を定めています。</a:t>
            </a:r>
            <a:endParaRPr kumimoji="1" lang="en-US" altLang="ja-JP"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endParaRPr>
          </a:p>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　本計画はこの考え方を受けて「工賃水準の向上」に向けた取組を具体的に推進するための個別の事業実施計画として策定しています。</a:t>
            </a:r>
            <a:endParaRPr kumimoji="1" lang="ja-JP" altLang="en-US" sz="1400" b="0" i="0" u="none" strike="noStrike" kern="100" cap="none" spc="0" normalizeH="0" baseline="0" noProof="0" dirty="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endParaRPr>
          </a:p>
        </p:txBody>
      </p:sp>
      <p:sp>
        <p:nvSpPr>
          <p:cNvPr id="42" name="テキスト ボックス 41"/>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43" name="スライド番号プレースホルダー 1"/>
          <p:cNvSpPr>
            <a:spLocks noGrp="1"/>
          </p:cNvSpPr>
          <p:nvPr>
            <p:ph type="sldNum" sz="quarter" idx="12"/>
          </p:nvPr>
        </p:nvSpPr>
        <p:spPr>
          <a:xfrm>
            <a:off x="6553200" y="6356352"/>
            <a:ext cx="2133600" cy="365125"/>
          </a:xfrm>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275967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446956"/>
            <a:ext cx="8640960" cy="5534744"/>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３．</a:t>
            </a:r>
            <a:r>
              <a:rPr lang="ja-JP" altLang="en-US" sz="1600" b="1" dirty="0">
                <a:latin typeface="UD デジタル 教科書体 NP-R" panose="02020400000000000000" pitchFamily="18" charset="-128"/>
                <a:ea typeface="UD デジタル 教科書体 NP-R" panose="02020400000000000000" pitchFamily="18" charset="-128"/>
              </a:rPr>
              <a:t>計画の基本的考え方</a:t>
            </a:r>
          </a:p>
          <a:p>
            <a:pPr marL="35560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本計画</a:t>
            </a:r>
            <a:r>
              <a:rPr lang="ja-JP" altLang="en-US" sz="1400" dirty="0">
                <a:latin typeface="UD デジタル 教科書体 NP-R" panose="02020400000000000000" pitchFamily="18" charset="-128"/>
                <a:ea typeface="UD デジタル 教科書体 NP-R" panose="02020400000000000000" pitchFamily="18" charset="-128"/>
              </a:rPr>
              <a:t>の主たる対象事業所である就労継続支援Ｂ型事業所においては、生産活動による就労機会の提供を行うものです。</a:t>
            </a:r>
            <a:r>
              <a:rPr lang="ja-JP" altLang="en-US" sz="1400" dirty="0" err="1">
                <a:latin typeface="UD デジタル 教科書体 NP-R" panose="02020400000000000000" pitchFamily="18" charset="-128"/>
                <a:ea typeface="UD デジタル 教科書体 NP-R" panose="02020400000000000000" pitchFamily="18" charset="-128"/>
              </a:rPr>
              <a:t>障がい</a:t>
            </a:r>
            <a:r>
              <a:rPr lang="ja-JP" altLang="en-US" sz="1400" dirty="0">
                <a:latin typeface="UD デジタル 教科書体 NP-R" panose="02020400000000000000" pitchFamily="18" charset="-128"/>
                <a:ea typeface="UD デジタル 教科書体 NP-R" panose="02020400000000000000" pitchFamily="18" charset="-128"/>
              </a:rPr>
              <a:t>者が地域において自立した生活を営むためには、これら事業所の工賃向上に</a:t>
            </a:r>
            <a:r>
              <a:rPr lang="ja-JP" altLang="en-US" sz="1400" dirty="0" smtClean="0">
                <a:latin typeface="UD デジタル 教科書体 NP-R" panose="02020400000000000000" pitchFamily="18" charset="-128"/>
                <a:ea typeface="UD デジタル 教科書体 NP-R" panose="02020400000000000000" pitchFamily="18" charset="-128"/>
              </a:rPr>
              <a:t>資する取組みを</a:t>
            </a:r>
            <a:r>
              <a:rPr lang="ja-JP" altLang="en-US" sz="1400" dirty="0">
                <a:latin typeface="UD デジタル 教科書体 NP-R" panose="02020400000000000000" pitchFamily="18" charset="-128"/>
                <a:ea typeface="UD デジタル 教科書体 NP-R" panose="02020400000000000000" pitchFamily="18" charset="-128"/>
              </a:rPr>
              <a:t>推進する必要があり、これまでも「障がい者の就労支援の強化」として取り組んできました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一方</a:t>
            </a:r>
            <a:r>
              <a:rPr lang="ja-JP" altLang="en-US" sz="1400" dirty="0">
                <a:latin typeface="UD デジタル 教科書体 NP-R" panose="02020400000000000000" pitchFamily="18" charset="-128"/>
                <a:ea typeface="UD デジタル 教科書体 NP-R" panose="02020400000000000000" pitchFamily="18" charset="-128"/>
              </a:rPr>
              <a:t>で大阪府には、重度の</a:t>
            </a:r>
            <a:r>
              <a:rPr lang="ja-JP" altLang="en-US" sz="1400" dirty="0" err="1">
                <a:latin typeface="UD デジタル 教科書体 NP-R" panose="02020400000000000000" pitchFamily="18" charset="-128"/>
                <a:ea typeface="UD デジタル 教科書体 NP-R" panose="02020400000000000000" pitchFamily="18" charset="-128"/>
              </a:rPr>
              <a:t>障がい</a:t>
            </a:r>
            <a:r>
              <a:rPr lang="ja-JP" altLang="en-US" sz="1400" dirty="0">
                <a:latin typeface="UD デジタル 教科書体 NP-R" panose="02020400000000000000" pitchFamily="18" charset="-128"/>
                <a:ea typeface="UD デジタル 教科書体 NP-R" panose="02020400000000000000" pitchFamily="18" charset="-128"/>
              </a:rPr>
              <a:t>者をはじめ、利用者にデイサービス的な日中活動を提供し、社会参加や生きがいづくりを支援すると</a:t>
            </a:r>
            <a:r>
              <a:rPr lang="ja-JP" altLang="en-US" sz="1400" dirty="0" smtClean="0">
                <a:latin typeface="UD デジタル 教科書体 NP-R" panose="02020400000000000000" pitchFamily="18" charset="-128"/>
                <a:ea typeface="UD デジタル 教科書体 NP-R" panose="02020400000000000000" pitchFamily="18" charset="-128"/>
              </a:rPr>
              <a:t>いう役割を担う就労継続支援</a:t>
            </a:r>
            <a:r>
              <a:rPr lang="en-US" altLang="ja-JP" sz="1400" dirty="0" smtClean="0">
                <a:latin typeface="UD デジタル 教科書体 NP-R" panose="02020400000000000000" pitchFamily="18" charset="-128"/>
                <a:ea typeface="UD デジタル 教科書体 NP-R" panose="02020400000000000000" pitchFamily="18" charset="-128"/>
              </a:rPr>
              <a:t>B</a:t>
            </a:r>
            <a:r>
              <a:rPr lang="ja-JP" altLang="en-US" sz="1400" dirty="0" smtClean="0">
                <a:latin typeface="UD デジタル 教科書体 NP-R" panose="02020400000000000000" pitchFamily="18" charset="-128"/>
                <a:ea typeface="UD デジタル 教科書体 NP-R" panose="02020400000000000000" pitchFamily="18" charset="-128"/>
              </a:rPr>
              <a:t>型事業所</a:t>
            </a:r>
            <a:r>
              <a:rPr lang="ja-JP" altLang="en-US" sz="1400" dirty="0">
                <a:latin typeface="UD デジタル 教科書体 NP-R" panose="02020400000000000000" pitchFamily="18" charset="-128"/>
                <a:ea typeface="UD デジタル 教科書体 NP-R" panose="02020400000000000000" pitchFamily="18" charset="-128"/>
              </a:rPr>
              <a:t>も多数存在</a:t>
            </a:r>
            <a:r>
              <a:rPr lang="ja-JP" altLang="en-US" sz="1400" dirty="0" smtClean="0">
                <a:latin typeface="UD デジタル 教科書体 NP-R" panose="02020400000000000000" pitchFamily="18" charset="-128"/>
                <a:ea typeface="UD デジタル 教科書体 NP-R" panose="02020400000000000000" pitchFamily="18" charset="-128"/>
              </a:rPr>
              <a:t>しています。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このように、大阪府内の全ての事業所が、それぞれ担っている役割に応じて「がんばりを見せることができる」支援策が必要です。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そのため、新た</a:t>
            </a:r>
            <a:r>
              <a:rPr lang="ja-JP" altLang="en-US" sz="1400" dirty="0">
                <a:latin typeface="UD デジタル 教科書体 NP-R" panose="02020400000000000000" pitchFamily="18" charset="-128"/>
                <a:ea typeface="UD デジタル 教科書体 NP-R" panose="02020400000000000000" pitchFamily="18" charset="-128"/>
              </a:rPr>
              <a:t>な「大阪府工賃向上計画</a:t>
            </a:r>
            <a:r>
              <a:rPr lang="ja-JP" altLang="en-US" sz="1400" dirty="0" smtClean="0">
                <a:latin typeface="UD デジタル 教科書体 NP-R" panose="02020400000000000000" pitchFamily="18" charset="-128"/>
                <a:ea typeface="UD デジタル 教科書体 NP-R" panose="02020400000000000000" pitchFamily="18" charset="-128"/>
              </a:rPr>
              <a:t>」では、地域で様々な役割を担う就労</a:t>
            </a:r>
            <a:r>
              <a:rPr lang="ja-JP" altLang="en-US" sz="1400" dirty="0">
                <a:latin typeface="UD デジタル 教科書体 NP-R" panose="02020400000000000000" pitchFamily="18" charset="-128"/>
                <a:ea typeface="UD デジタル 教科書体 NP-R" panose="02020400000000000000" pitchFamily="18" charset="-128"/>
              </a:rPr>
              <a:t>継続支援Ｂ型</a:t>
            </a:r>
            <a:r>
              <a:rPr lang="ja-JP" altLang="en-US" sz="1400" dirty="0" smtClean="0">
                <a:latin typeface="UD デジタル 教科書体 NP-R" panose="02020400000000000000" pitchFamily="18" charset="-128"/>
                <a:ea typeface="UD デジタル 教科書体 NP-R" panose="02020400000000000000" pitchFamily="18" charset="-128"/>
              </a:rPr>
              <a:t>事業所の実態を踏まえ、</a:t>
            </a:r>
            <a:r>
              <a:rPr lang="ja-JP" altLang="en-US" sz="1400" dirty="0">
                <a:latin typeface="UD デジタル 教科書体 NP-R" panose="02020400000000000000" pitchFamily="18" charset="-128"/>
                <a:ea typeface="UD デジタル 教科書体 NP-R" panose="02020400000000000000" pitchFamily="18" charset="-128"/>
              </a:rPr>
              <a:t>今後３年間で工賃向上を図るための具体的方策を提示していきます。</a:t>
            </a:r>
          </a:p>
          <a:p>
            <a:pPr marL="0" indent="0">
              <a:buNone/>
            </a:pPr>
            <a:endParaRPr lang="en-US" altLang="ja-JP" sz="16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a:latin typeface="UD デジタル 教科書体 NP-R" panose="02020400000000000000" pitchFamily="18" charset="-128"/>
                <a:ea typeface="UD デジタル 教科書体 NP-R" panose="02020400000000000000" pitchFamily="18" charset="-128"/>
              </a:rPr>
              <a:t>４</a:t>
            </a:r>
            <a:r>
              <a:rPr lang="ja-JP" altLang="en-US" sz="1600" b="1" dirty="0" smtClean="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計画期間</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計画</a:t>
            </a:r>
            <a:r>
              <a:rPr lang="ja-JP" altLang="en-US" sz="1400" dirty="0">
                <a:latin typeface="UD デジタル 教科書体 NP-R" panose="02020400000000000000" pitchFamily="18" charset="-128"/>
                <a:ea typeface="UD デジタル 教科書体 NP-R" panose="02020400000000000000" pitchFamily="18" charset="-128"/>
              </a:rPr>
              <a:t>期間は、</a:t>
            </a:r>
            <a:r>
              <a:rPr lang="ja-JP" altLang="en-US" sz="1400" dirty="0" smtClean="0">
                <a:latin typeface="UD デジタル 教科書体 NP-R" panose="02020400000000000000" pitchFamily="18" charset="-128"/>
                <a:ea typeface="UD デジタル 教科書体 NP-R" panose="02020400000000000000" pitchFamily="18" charset="-128"/>
              </a:rPr>
              <a:t>２０２１年度（令和</a:t>
            </a:r>
            <a:r>
              <a:rPr lang="en-US" altLang="ja-JP" sz="1400" dirty="0" smtClean="0">
                <a:latin typeface="UD デジタル 教科書体 NP-R" panose="02020400000000000000" pitchFamily="18" charset="-128"/>
                <a:ea typeface="UD デジタル 教科書体 NP-R" panose="02020400000000000000" pitchFamily="18" charset="-128"/>
              </a:rPr>
              <a:t>3</a:t>
            </a:r>
            <a:r>
              <a:rPr lang="ja-JP" altLang="en-US" sz="1400" dirty="0" smtClean="0">
                <a:latin typeface="UD デジタル 教科書体 NP-R" panose="02020400000000000000" pitchFamily="18" charset="-128"/>
                <a:ea typeface="UD デジタル 教科書体 NP-R" panose="02020400000000000000" pitchFamily="18" charset="-128"/>
              </a:rPr>
              <a:t>年度）</a:t>
            </a:r>
            <a:r>
              <a:rPr lang="ja-JP" altLang="en-US" sz="1400" dirty="0">
                <a:latin typeface="UD デジタル 教科書体 NP-R" panose="02020400000000000000" pitchFamily="18" charset="-128"/>
                <a:ea typeface="UD デジタル 教科書体 NP-R" panose="02020400000000000000" pitchFamily="18" charset="-128"/>
              </a:rPr>
              <a:t>から</a:t>
            </a:r>
            <a:r>
              <a:rPr lang="ja-JP" altLang="en-US" sz="1400" dirty="0" smtClean="0">
                <a:latin typeface="UD デジタル 教科書体 NP-R" panose="02020400000000000000" pitchFamily="18" charset="-128"/>
                <a:ea typeface="UD デジタル 教科書体 NP-R" panose="02020400000000000000" pitchFamily="18" charset="-128"/>
              </a:rPr>
              <a:t>２０２３年度（令和</a:t>
            </a:r>
            <a:r>
              <a:rPr lang="en-US" altLang="ja-JP" sz="1400" dirty="0" smtClean="0">
                <a:latin typeface="UD デジタル 教科書体 NP-R" panose="02020400000000000000" pitchFamily="18" charset="-128"/>
                <a:ea typeface="UD デジタル 教科書体 NP-R" panose="02020400000000000000" pitchFamily="18" charset="-128"/>
              </a:rPr>
              <a:t>5</a:t>
            </a:r>
            <a:r>
              <a:rPr lang="ja-JP" altLang="en-US" sz="1400" dirty="0" smtClean="0">
                <a:latin typeface="UD デジタル 教科書体 NP-R" panose="02020400000000000000" pitchFamily="18" charset="-128"/>
                <a:ea typeface="UD デジタル 教科書体 NP-R" panose="02020400000000000000" pitchFamily="18" charset="-128"/>
              </a:rPr>
              <a:t>年度）までの</a:t>
            </a:r>
            <a:r>
              <a:rPr lang="ja-JP" altLang="en-US" sz="1400" dirty="0">
                <a:latin typeface="UD デジタル 教科書体 NP-R" panose="02020400000000000000" pitchFamily="18" charset="-128"/>
                <a:ea typeface="UD デジタル 教科書体 NP-R" panose="02020400000000000000" pitchFamily="18" charset="-128"/>
              </a:rPr>
              <a:t>３年間と</a:t>
            </a:r>
            <a:r>
              <a:rPr lang="ja-JP" altLang="en-US" sz="1400" dirty="0" smtClean="0">
                <a:latin typeface="UD デジタル 教科書体 NP-R" panose="02020400000000000000" pitchFamily="18" charset="-128"/>
                <a:ea typeface="UD デジタル 教科書体 NP-R" panose="02020400000000000000" pitchFamily="18" charset="-128"/>
              </a:rPr>
              <a:t>します。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５．</a:t>
            </a:r>
            <a:r>
              <a:rPr lang="ja-JP" altLang="en-US" sz="1600" b="1" dirty="0">
                <a:latin typeface="UD デジタル 教科書体 NP-R" panose="02020400000000000000" pitchFamily="18" charset="-128"/>
                <a:ea typeface="UD デジタル 教科書体 NP-R" panose="02020400000000000000" pitchFamily="18" charset="-128"/>
              </a:rPr>
              <a:t>計画の対象事業所</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）就労継続支援Ｂ型事業所</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2</a:t>
            </a:r>
            <a:r>
              <a:rPr lang="ja-JP" altLang="en-US" sz="1400" dirty="0">
                <a:latin typeface="UD デジタル 教科書体 NP-R" panose="02020400000000000000" pitchFamily="18" charset="-128"/>
                <a:ea typeface="UD デジタル 教科書体 NP-R" panose="02020400000000000000" pitchFamily="18" charset="-128"/>
              </a:rPr>
              <a:t>）就労継続支援Ａ型事業所</a:t>
            </a:r>
            <a:r>
              <a:rPr lang="ja-JP" altLang="en-US" sz="1400" dirty="0" smtClean="0">
                <a:latin typeface="UD デジタル 教科書体 NP-R" panose="02020400000000000000" pitchFamily="18" charset="-128"/>
                <a:ea typeface="UD デジタル 教科書体 NP-R" panose="02020400000000000000" pitchFamily="18" charset="-128"/>
              </a:rPr>
              <a:t>、生活</a:t>
            </a:r>
            <a:r>
              <a:rPr lang="ja-JP" altLang="en-US" sz="1400" dirty="0">
                <a:latin typeface="UD デジタル 教科書体 NP-R" panose="02020400000000000000" pitchFamily="18" charset="-128"/>
                <a:ea typeface="UD デジタル 教科書体 NP-R" panose="02020400000000000000" pitchFamily="18" charset="-128"/>
              </a:rPr>
              <a:t>介護事業所</a:t>
            </a:r>
            <a:r>
              <a:rPr lang="ja-JP" altLang="en-US" sz="1400" dirty="0" smtClean="0">
                <a:latin typeface="UD デジタル 教科書体 NP-R" panose="02020400000000000000" pitchFamily="18" charset="-128"/>
                <a:ea typeface="UD デジタル 教科書体 NP-R" panose="02020400000000000000" pitchFamily="18" charset="-128"/>
              </a:rPr>
              <a:t>（ただし、生産活動の実施を要する）</a:t>
            </a:r>
            <a:r>
              <a:rPr lang="ja-JP" altLang="en-US" sz="1400" dirty="0">
                <a:latin typeface="UD デジタル 教科書体 NP-R" panose="02020400000000000000" pitchFamily="18" charset="-128"/>
                <a:ea typeface="UD デジタル 教科書体 NP-R" panose="02020400000000000000" pitchFamily="18" charset="-128"/>
              </a:rPr>
              <a:t>、地域活動</a:t>
            </a:r>
            <a:r>
              <a:rPr lang="ja-JP" altLang="en-US" sz="1400" dirty="0" smtClean="0">
                <a:latin typeface="UD デジタル 教科書体 NP-R" panose="02020400000000000000" pitchFamily="18" charset="-128"/>
                <a:ea typeface="UD デジタル 教科書体 NP-R" panose="02020400000000000000" pitchFamily="18" charset="-128"/>
              </a:rPr>
              <a:t>支援</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センターのうち、「</a:t>
            </a:r>
            <a:r>
              <a:rPr lang="ja-JP" altLang="en-US" sz="1400" dirty="0">
                <a:latin typeface="UD デジタル 教科書体 NP-R" panose="02020400000000000000" pitchFamily="18" charset="-128"/>
                <a:ea typeface="UD デジタル 教科書体 NP-R" panose="02020400000000000000" pitchFamily="18" charset="-128"/>
              </a:rPr>
              <a:t>工賃向上計画」を作成し、積極的な取組を行っており、</a:t>
            </a:r>
            <a:r>
              <a:rPr lang="ja-JP" altLang="en-US" sz="1400" dirty="0" smtClean="0">
                <a:latin typeface="UD デジタル 教科書体 NP-R" panose="02020400000000000000" pitchFamily="18" charset="-128"/>
                <a:ea typeface="UD デジタル 教科書体 NP-R" panose="02020400000000000000" pitchFamily="18" charset="-128"/>
              </a:rPr>
              <a:t>工賃向上</a:t>
            </a:r>
            <a:r>
              <a:rPr lang="ja-JP" altLang="en-US" sz="1400" dirty="0">
                <a:latin typeface="UD デジタル 教科書体 NP-R" panose="02020400000000000000" pitchFamily="18" charset="-128"/>
                <a:ea typeface="UD デジタル 教科書体 NP-R" panose="02020400000000000000" pitchFamily="18" charset="-128"/>
              </a:rPr>
              <a:t>に意欲的</a:t>
            </a:r>
            <a:r>
              <a:rPr lang="ja-JP" altLang="en-US" sz="1400" dirty="0" smtClean="0">
                <a:latin typeface="UD デジタル 教科書体 NP-R" panose="02020400000000000000" pitchFamily="18" charset="-128"/>
                <a:ea typeface="UD デジタル 教科書体 NP-R" panose="02020400000000000000" pitchFamily="18" charset="-128"/>
              </a:rPr>
              <a:t>に</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取組む事業所</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4206114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2512154"/>
            <a:ext cx="8640960" cy="3660046"/>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１．目標</a:t>
            </a:r>
            <a:r>
              <a:rPr lang="ja-JP" altLang="en-US" sz="1600" b="1" dirty="0">
                <a:latin typeface="UD デジタル 教科書体 NP-R" panose="02020400000000000000" pitchFamily="18" charset="-128"/>
                <a:ea typeface="UD デジタル 教科書体 NP-R" panose="02020400000000000000" pitchFamily="18" charset="-128"/>
              </a:rPr>
              <a:t>工賃設定の</a:t>
            </a:r>
            <a:r>
              <a:rPr lang="ja-JP" altLang="en-US" sz="1600" b="1" dirty="0" smtClean="0">
                <a:latin typeface="UD デジタル 教科書体 NP-R" panose="02020400000000000000" pitchFamily="18" charset="-128"/>
                <a:ea typeface="UD デジタル 教科書体 NP-R" panose="02020400000000000000" pitchFamily="18" charset="-128"/>
              </a:rPr>
              <a:t>考え方</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大阪府内事業所の月額</a:t>
            </a:r>
            <a:r>
              <a:rPr lang="ja-JP" altLang="en-US" sz="1400" dirty="0">
                <a:latin typeface="UD デジタル 教科書体 NP-R" panose="02020400000000000000" pitchFamily="18" charset="-128"/>
                <a:ea typeface="UD デジタル 教科書体 NP-R" panose="02020400000000000000" pitchFamily="18" charset="-128"/>
              </a:rPr>
              <a:t>平均</a:t>
            </a:r>
            <a:r>
              <a:rPr lang="ja-JP" altLang="en-US" sz="1400" dirty="0" smtClean="0">
                <a:latin typeface="UD デジタル 教科書体 NP-R" panose="02020400000000000000" pitchFamily="18" charset="-128"/>
                <a:ea typeface="UD デジタル 教科書体 NP-R" panose="02020400000000000000" pitchFamily="18" charset="-128"/>
              </a:rPr>
              <a:t>工賃は、約</a:t>
            </a:r>
            <a:r>
              <a:rPr lang="en-US" altLang="ja-JP" sz="1400" dirty="0">
                <a:latin typeface="UD デジタル 教科書体 NP-R" panose="02020400000000000000" pitchFamily="18" charset="-128"/>
                <a:ea typeface="UD デジタル 教科書体 NP-R" panose="02020400000000000000" pitchFamily="18" charset="-128"/>
              </a:rPr>
              <a:t>3,000</a:t>
            </a:r>
            <a:r>
              <a:rPr lang="ja-JP" altLang="en-US" sz="1400" dirty="0">
                <a:latin typeface="UD デジタル 教科書体 NP-R" panose="02020400000000000000" pitchFamily="18" charset="-128"/>
                <a:ea typeface="UD デジタル 教科書体 NP-R" panose="02020400000000000000" pitchFamily="18" charset="-128"/>
              </a:rPr>
              <a:t>円</a:t>
            </a:r>
            <a:r>
              <a:rPr lang="ja-JP" altLang="en-US" sz="1400" dirty="0" smtClean="0">
                <a:latin typeface="UD デジタル 教科書体 NP-R" panose="02020400000000000000" pitchFamily="18" charset="-128"/>
                <a:ea typeface="UD デジタル 教科書体 NP-R" panose="02020400000000000000" pitchFamily="18" charset="-128"/>
              </a:rPr>
              <a:t>から約</a:t>
            </a:r>
            <a:r>
              <a:rPr lang="en-US" altLang="ja-JP" sz="1400" dirty="0" smtClean="0">
                <a:latin typeface="UD デジタル 教科書体 NP-R" panose="02020400000000000000" pitchFamily="18" charset="-128"/>
                <a:ea typeface="UD デジタル 教科書体 NP-R" panose="02020400000000000000" pitchFamily="18" charset="-128"/>
              </a:rPr>
              <a:t>100,000</a:t>
            </a:r>
            <a:r>
              <a:rPr lang="ja-JP" altLang="en-US" sz="1400" dirty="0" smtClean="0">
                <a:latin typeface="UD デジタル 教科書体 NP-R" panose="02020400000000000000" pitchFamily="18" charset="-128"/>
                <a:ea typeface="UD デジタル 教科書体 NP-R" panose="02020400000000000000" pitchFamily="18" charset="-128"/>
              </a:rPr>
              <a:t>円まで、幅広い</a:t>
            </a:r>
            <a:r>
              <a:rPr lang="ja-JP" altLang="en-US" sz="1400" dirty="0">
                <a:latin typeface="UD デジタル 教科書体 NP-R" panose="02020400000000000000" pitchFamily="18" charset="-128"/>
                <a:ea typeface="UD デジタル 教科書体 NP-R" panose="02020400000000000000" pitchFamily="18" charset="-128"/>
              </a:rPr>
              <a:t>範囲で分布しています</a:t>
            </a:r>
            <a:r>
              <a:rPr lang="ja-JP" altLang="en-US" sz="1400" dirty="0" smtClean="0">
                <a:latin typeface="UD デジタル 教科書体 NP-R" panose="02020400000000000000" pitchFamily="18" charset="-128"/>
                <a:ea typeface="UD デジタル 教科書体 NP-R" panose="02020400000000000000" pitchFamily="18" charset="-128"/>
              </a:rPr>
              <a:t>。各事業所</a:t>
            </a:r>
            <a:r>
              <a:rPr lang="ja-JP" altLang="en-US" sz="1400" dirty="0">
                <a:latin typeface="UD デジタル 教科書体 NP-R" panose="02020400000000000000" pitchFamily="18" charset="-128"/>
                <a:ea typeface="UD デジタル 教科書体 NP-R" panose="02020400000000000000" pitchFamily="18" charset="-128"/>
              </a:rPr>
              <a:t>の目標設定</a:t>
            </a:r>
            <a:r>
              <a:rPr lang="ja-JP" altLang="en-US" sz="1400" dirty="0" smtClean="0">
                <a:latin typeface="UD デジタル 教科書体 NP-R" panose="02020400000000000000" pitchFamily="18" charset="-128"/>
                <a:ea typeface="UD デジタル 教科書体 NP-R" panose="02020400000000000000" pitchFamily="18" charset="-128"/>
              </a:rPr>
              <a:t>を調査する</a:t>
            </a:r>
            <a:r>
              <a:rPr lang="ja-JP" altLang="en-US" sz="1400" dirty="0">
                <a:latin typeface="UD デジタル 教科書体 NP-R" panose="02020400000000000000" pitchFamily="18" charset="-128"/>
                <a:ea typeface="UD デジタル 教科書体 NP-R" panose="02020400000000000000" pitchFamily="18" charset="-128"/>
              </a:rPr>
              <a:t>と、前年比</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smtClean="0">
                <a:latin typeface="UD デジタル 教科書体 NP-R" panose="02020400000000000000" pitchFamily="18" charset="-128"/>
                <a:ea typeface="UD デジタル 教科書体 NP-R" panose="02020400000000000000" pitchFamily="18" charset="-128"/>
              </a:rPr>
              <a:t>割増で着実</a:t>
            </a:r>
            <a:r>
              <a:rPr lang="ja-JP" altLang="en-US" sz="1400" dirty="0">
                <a:latin typeface="UD デジタル 教科書体 NP-R" panose="02020400000000000000" pitchFamily="18" charset="-128"/>
                <a:ea typeface="UD デジタル 教科書体 NP-R" panose="02020400000000000000" pitchFamily="18" charset="-128"/>
              </a:rPr>
              <a:t>に向上させるものから、一気に</a:t>
            </a:r>
            <a:r>
              <a:rPr lang="en-US" altLang="ja-JP" sz="1400" dirty="0">
                <a:latin typeface="UD デジタル 教科書体 NP-R" panose="02020400000000000000" pitchFamily="18" charset="-128"/>
                <a:ea typeface="UD デジタル 教科書体 NP-R" panose="02020400000000000000" pitchFamily="18" charset="-128"/>
              </a:rPr>
              <a:t>5</a:t>
            </a:r>
            <a:r>
              <a:rPr lang="ja-JP" altLang="en-US" sz="1400" dirty="0">
                <a:latin typeface="UD デジタル 教科書体 NP-R" panose="02020400000000000000" pitchFamily="18" charset="-128"/>
                <a:ea typeface="UD デジタル 教科書体 NP-R" panose="02020400000000000000" pitchFamily="18" charset="-128"/>
              </a:rPr>
              <a:t>倍程度向上</a:t>
            </a:r>
            <a:r>
              <a:rPr lang="ja-JP" altLang="en-US" sz="1400" dirty="0" smtClean="0">
                <a:latin typeface="UD デジタル 教科書体 NP-R" panose="02020400000000000000" pitchFamily="18" charset="-128"/>
                <a:ea typeface="UD デジタル 教科書体 NP-R" panose="02020400000000000000" pitchFamily="18" charset="-128"/>
              </a:rPr>
              <a:t>させるものなど</a:t>
            </a:r>
            <a:r>
              <a:rPr lang="ja-JP" altLang="en-US" sz="1400" dirty="0">
                <a:latin typeface="UD デジタル 教科書体 NP-R" panose="02020400000000000000" pitchFamily="18" charset="-128"/>
                <a:ea typeface="UD デジタル 教科書体 NP-R" panose="02020400000000000000" pitchFamily="18" charset="-128"/>
              </a:rPr>
              <a:t>、様々</a:t>
            </a:r>
            <a:r>
              <a:rPr lang="ja-JP" altLang="en-US" sz="1400" dirty="0" smtClean="0">
                <a:latin typeface="UD デジタル 教科書体 NP-R" panose="02020400000000000000" pitchFamily="18" charset="-128"/>
                <a:ea typeface="UD デジタル 教科書体 NP-R" panose="02020400000000000000" pitchFamily="18" charset="-128"/>
              </a:rPr>
              <a:t>な目標設定</a:t>
            </a:r>
            <a:r>
              <a:rPr lang="ja-JP" altLang="en-US" sz="1400" dirty="0">
                <a:latin typeface="UD デジタル 教科書体 NP-R" panose="02020400000000000000" pitchFamily="18" charset="-128"/>
                <a:ea typeface="UD デジタル 教科書体 NP-R" panose="02020400000000000000" pitchFamily="18" charset="-128"/>
              </a:rPr>
              <a:t>がなされています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それら</a:t>
            </a:r>
            <a:r>
              <a:rPr lang="ja-JP" altLang="en-US" sz="1400" dirty="0">
                <a:latin typeface="UD デジタル 教科書体 NP-R" panose="02020400000000000000" pitchFamily="18" charset="-128"/>
                <a:ea typeface="UD デジタル 教科書体 NP-R" panose="02020400000000000000" pitchFamily="18" charset="-128"/>
              </a:rPr>
              <a:t>を分析すると、概ね１割増までの目標を設定している事業所の工賃向上実績が良く、さらに事業所の満足度が</a:t>
            </a:r>
            <a:r>
              <a:rPr lang="ja-JP" altLang="en-US" sz="1400" dirty="0" smtClean="0">
                <a:latin typeface="UD デジタル 教科書体 NP-R" panose="02020400000000000000" pitchFamily="18" charset="-128"/>
                <a:ea typeface="UD デジタル 教科書体 NP-R" panose="02020400000000000000" pitchFamily="18" charset="-128"/>
              </a:rPr>
              <a:t>高い</a:t>
            </a:r>
            <a:r>
              <a:rPr lang="en-US" altLang="ja-JP" sz="1400" baseline="30000"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と</a:t>
            </a:r>
            <a:r>
              <a:rPr lang="ja-JP" altLang="en-US" sz="1400" dirty="0">
                <a:latin typeface="UD デジタル 教科書体 NP-R" panose="02020400000000000000" pitchFamily="18" charset="-128"/>
                <a:ea typeface="UD デジタル 教科書体 NP-R" panose="02020400000000000000" pitchFamily="18" charset="-128"/>
              </a:rPr>
              <a:t>いうことが</a:t>
            </a:r>
            <a:r>
              <a:rPr lang="ja-JP" altLang="en-US" sz="1400" dirty="0" smtClean="0">
                <a:latin typeface="UD デジタル 教科書体 NP-R" panose="02020400000000000000" pitchFamily="18" charset="-128"/>
                <a:ea typeface="UD デジタル 教科書体 NP-R" panose="02020400000000000000" pitchFamily="18" charset="-128"/>
              </a:rPr>
              <a:t>わかりました（</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利用者</a:t>
            </a:r>
            <a:r>
              <a:rPr lang="ja-JP" altLang="en-US" sz="1400" dirty="0" smtClean="0">
                <a:latin typeface="UD デジタル 教科書体 NP-R" panose="02020400000000000000" pitchFamily="18" charset="-128"/>
                <a:ea typeface="UD デジタル 教科書体 NP-R" panose="02020400000000000000" pitchFamily="18" charset="-128"/>
              </a:rPr>
              <a:t>ではなく、あくまで事業所の満足度です）。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lgn="r">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⇒８、９ページ</a:t>
            </a:r>
            <a:r>
              <a:rPr lang="ja-JP" altLang="en-US" sz="1400" dirty="0">
                <a:latin typeface="UD デジタル 教科書体 NP-R" panose="02020400000000000000" pitchFamily="18" charset="-128"/>
                <a:ea typeface="UD デジタル 教科書体 NP-R" panose="02020400000000000000" pitchFamily="18" charset="-128"/>
              </a:rPr>
              <a:t>参照</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工賃向上の成果を出し、満足度も高い事業所の目標設定の平均は、前年度実績の８％の向上でした。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そのため、本計画では、結果を出すことができ、かつ、満足度も高い目標設定を参考に、その平均を採用することで、様々な役割を担う全ての事業所が、目標達成や満足度の向上につなげてもらいたいと考え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なお、令和元年度の実績は、前年度比</a:t>
            </a:r>
            <a:r>
              <a:rPr lang="en-US" altLang="ja-JP" sz="1400" dirty="0" smtClean="0">
                <a:latin typeface="UD デジタル 教科書体 NP-R" panose="02020400000000000000" pitchFamily="18" charset="-128"/>
                <a:ea typeface="UD デジタル 教科書体 NP-R" panose="02020400000000000000" pitchFamily="18" charset="-128"/>
              </a:rPr>
              <a:t>6%</a:t>
            </a:r>
            <a:r>
              <a:rPr lang="ja-JP" altLang="en-US" sz="1400" dirty="0" smtClean="0">
                <a:latin typeface="UD デジタル 教科書体 NP-R" panose="02020400000000000000" pitchFamily="18" charset="-128"/>
                <a:ea typeface="UD デジタル 教科書体 NP-R" panose="02020400000000000000" pitchFamily="18" charset="-128"/>
              </a:rPr>
              <a:t>の向上となっており、全国で</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番目に高い向上率となっていることから、今回の目標設定は高いレベルの設定といえます。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また、事業所</a:t>
            </a:r>
            <a:r>
              <a:rPr lang="ja-JP" altLang="en-US" sz="1400" dirty="0">
                <a:latin typeface="UD デジタル 教科書体 NP-R" panose="02020400000000000000" pitchFamily="18" charset="-128"/>
                <a:ea typeface="UD デジタル 教科書体 NP-R" panose="02020400000000000000" pitchFamily="18" charset="-128"/>
              </a:rPr>
              <a:t>が独自に設定する目標工賃については、本計画の目標設定の考え方を踏まえて、月額により算出する方法を基本としますが、事業所及び利用者により、一日、一月の利用時間や一月の利用日数に違いがあることを考慮し、時間額による算出も行うこととし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227"/>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Ⅱ</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目標工賃</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 name="正方形/長方形 5"/>
          <p:cNvSpPr/>
          <p:nvPr/>
        </p:nvSpPr>
        <p:spPr>
          <a:xfrm>
            <a:off x="251520" y="743372"/>
            <a:ext cx="8640960" cy="1400638"/>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それぞれ</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の事業所が</a:t>
            </a:r>
            <a:r>
              <a:rPr kumimoji="1" lang="ja-JP" altLang="en-US" sz="2400" b="1" i="0" u="sng" strike="noStrike" kern="100" cap="none" spc="0" normalizeH="0" baseline="0" noProof="0" dirty="0">
                <a:ln>
                  <a:noFill/>
                </a:ln>
                <a:solidFill>
                  <a:srgbClr val="FF0066"/>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前年度実績から８％以上の向上</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を図ること</a:t>
            </a: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a:t>
            </a:r>
            <a:endParaRPr kumimoji="1" lang="en-US" altLang="ja-JP"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本計画の工賃目標設定</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とします。</a:t>
            </a:r>
            <a:endParaRPr kumimoji="1" lang="ja-JP" altLang="en-US" sz="18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例えば、月額</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平均工賃が</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5,000</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円ならば、次年度は</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5,400</a:t>
            </a: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円以上を</a:t>
            </a:r>
            <a:endParaRPr kumimoji="1" lang="ja-JP" altLang="en-US" sz="16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月額</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平均工賃が</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13,000</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円ならば、次年度は</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14,040</a:t>
            </a: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円以上をめざします。</a:t>
            </a:r>
            <a:endParaRPr kumimoji="1" lang="ja-JP" altLang="en-US" sz="16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71088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78323" y="907382"/>
            <a:ext cx="8994729" cy="942848"/>
            <a:chOff x="199027" y="66843"/>
            <a:chExt cx="11992972" cy="1257130"/>
          </a:xfrm>
        </p:grpSpPr>
        <p:cxnSp>
          <p:nvCxnSpPr>
            <p:cNvPr id="7" name="直線コネクタ 6"/>
            <p:cNvCxnSpPr/>
            <p:nvPr/>
          </p:nvCxnSpPr>
          <p:spPr>
            <a:xfrm>
              <a:off x="199027" y="768160"/>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8" name="正方形/長方形 7"/>
            <p:cNvSpPr/>
            <p:nvPr/>
          </p:nvSpPr>
          <p:spPr>
            <a:xfrm>
              <a:off x="199028" y="66843"/>
              <a:ext cx="11829840" cy="769441"/>
            </a:xfrm>
            <a:prstGeom prst="rect">
              <a:avLst/>
            </a:prstGeom>
          </p:spPr>
          <p:txBody>
            <a:bodyPr wrap="square">
              <a:spAutoFit/>
            </a:bodyPr>
            <a:lstStyle/>
            <a:p>
              <a:pPr algn="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目標工賃額設定に向けた分析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rPr>
                <a:t> ◆</a:t>
              </a:r>
              <a:r>
                <a:rPr lang="ja-JP" altLang="en-US" sz="1350" dirty="0">
                  <a:solidFill>
                    <a:srgbClr val="000000"/>
                  </a:solidFill>
                  <a:latin typeface="Meiryo UI" panose="020B0604030504040204" pitchFamily="50" charset="-128"/>
                  <a:ea typeface="Meiryo UI" panose="020B0604030504040204" pitchFamily="50" charset="-128"/>
                </a:rPr>
                <a:t>実績に満足している又は、目標を達成している事業所は前年に比して、どの程度の割合の目標設定となっているか？　　　　　</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924020" y="893086"/>
              <a:ext cx="10537511" cy="430887"/>
            </a:xfrm>
            <a:prstGeom prst="rect">
              <a:avLst/>
            </a:prstGeom>
          </p:spPr>
          <p:txBody>
            <a:bodyPr wrap="square">
              <a:spAutoFit/>
            </a:bodyPr>
            <a:lstStyle/>
            <a:p>
              <a:r>
                <a:rPr lang="ja-JP" altLang="en-US" sz="150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477</a:t>
              </a:r>
              <a:r>
                <a:rPr lang="ja-JP" altLang="en-US" sz="1050" dirty="0">
                  <a:solidFill>
                    <a:srgbClr val="000000"/>
                  </a:solidFill>
                  <a:latin typeface="Meiryo UI" panose="020B0604030504040204" pitchFamily="50" charset="-128"/>
                  <a:ea typeface="Meiryo UI" panose="020B0604030504040204" pitchFamily="50" charset="-128"/>
                </a:rPr>
                <a:t>事業所のうち、</a:t>
              </a:r>
              <a:r>
                <a:rPr lang="en-US" altLang="ja-JP" sz="1050" dirty="0">
                  <a:solidFill>
                    <a:srgbClr val="000000"/>
                  </a:solidFill>
                  <a:latin typeface="Meiryo UI" panose="020B0604030504040204" pitchFamily="50" charset="-128"/>
                  <a:ea typeface="Meiryo UI" panose="020B0604030504040204" pitchFamily="50" charset="-128"/>
                </a:rPr>
                <a:t>R1</a:t>
              </a:r>
              <a:r>
                <a:rPr lang="ja-JP" altLang="en-US" sz="1050" dirty="0">
                  <a:solidFill>
                    <a:srgbClr val="000000"/>
                  </a:solidFill>
                  <a:latin typeface="Meiryo UI" panose="020B0604030504040204" pitchFamily="50" charset="-128"/>
                  <a:ea typeface="Meiryo UI" panose="020B0604030504040204" pitchFamily="50" charset="-128"/>
                </a:rPr>
                <a:t>実績の評価を「わからない・どちらでもない」と答えた事業所を除き、</a:t>
              </a:r>
              <a:r>
                <a:rPr lang="en-US" altLang="ja-JP" sz="1050" dirty="0">
                  <a:solidFill>
                    <a:srgbClr val="000000"/>
                  </a:solidFill>
                  <a:latin typeface="Meiryo UI" panose="020B0604030504040204" pitchFamily="50" charset="-128"/>
                  <a:ea typeface="Meiryo UI" panose="020B0604030504040204" pitchFamily="50" charset="-128"/>
                </a:rPr>
                <a:t>333</a:t>
              </a:r>
              <a:r>
                <a:rPr lang="ja-JP" altLang="en-US" sz="1050" dirty="0">
                  <a:solidFill>
                    <a:srgbClr val="000000"/>
                  </a:solidFill>
                  <a:latin typeface="Meiryo UI" panose="020B0604030504040204" pitchFamily="50" charset="-128"/>
                  <a:ea typeface="Meiryo UI" panose="020B0604030504040204" pitchFamily="50" charset="-128"/>
                </a:rPr>
                <a:t>事業所の目標設定を満足度と目標達成別に検証</a:t>
              </a:r>
              <a:endParaRPr lang="en-US" altLang="ja-JP" sz="1500" dirty="0">
                <a:solidFill>
                  <a:srgbClr val="000000"/>
                </a:solidFill>
                <a:latin typeface="Meiryo UI" panose="020B0604030504040204" pitchFamily="50" charset="-128"/>
                <a:ea typeface="Meiryo UI" panose="020B0604030504040204" pitchFamily="50" charset="-128"/>
              </a:endParaRPr>
            </a:p>
          </p:txBody>
        </p:sp>
      </p:grpSp>
      <p:sp>
        <p:nvSpPr>
          <p:cNvPr id="10" name="正方形/長方形 9"/>
          <p:cNvSpPr/>
          <p:nvPr/>
        </p:nvSpPr>
        <p:spPr>
          <a:xfrm>
            <a:off x="826440" y="4004524"/>
            <a:ext cx="7640391" cy="2523276"/>
          </a:xfrm>
          <a:prstGeom prst="rect">
            <a:avLst/>
          </a:prstGeom>
          <a:ln w="38100">
            <a:solidFill>
              <a:srgbClr val="FF0000"/>
            </a:solidFill>
          </a:ln>
        </p:spPr>
        <p:txBody>
          <a:bodyPr wrap="square" anchor="ctr" anchorCtr="0">
            <a:noAutofit/>
          </a:bodyPr>
          <a:lstStyle/>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実績を満足としている事業所は、前年比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108%</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の目標を設定していた。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実績を不満としている事業所は、前年比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127%</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の目標を設定していた。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目標を達成した事業所の目標設定率は、</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99%</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目標を達成できなかった事業所の目標設定率は、</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142%</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◇目標を達成しており、且つ、実績を満足としている事業所は目標設定を</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◇目標達成を優先した場合の目標設定の範囲は、前年度比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98~101%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となる。ただし、現状維持では工賃向上計画の趣旨にそぐわない（目標工賃額が現状よりも下がっていれば工賃向上のインセンティブが働かない）。</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◇満足できることを優先した場合には、前年度実績比の</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101~127</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％の範囲で目標を設定している。</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p:cNvGraphicFramePr>
            <a:graphicFrameLocks noGrp="1"/>
          </p:cNvGraphicFramePr>
          <p:nvPr>
            <p:extLst/>
          </p:nvPr>
        </p:nvGraphicFramePr>
        <p:xfrm>
          <a:off x="826440" y="1827147"/>
          <a:ext cx="7640391" cy="2050150"/>
        </p:xfrm>
        <a:graphic>
          <a:graphicData uri="http://schemas.openxmlformats.org/drawingml/2006/table">
            <a:tbl>
              <a:tblPr/>
              <a:tblGrid>
                <a:gridCol w="1220273">
                  <a:extLst>
                    <a:ext uri="{9D8B030D-6E8A-4147-A177-3AD203B41FA5}">
                      <a16:colId xmlns:a16="http://schemas.microsoft.com/office/drawing/2014/main" val="3542409053"/>
                    </a:ext>
                  </a:extLst>
                </a:gridCol>
                <a:gridCol w="1220273">
                  <a:extLst>
                    <a:ext uri="{9D8B030D-6E8A-4147-A177-3AD203B41FA5}">
                      <a16:colId xmlns:a16="http://schemas.microsoft.com/office/drawing/2014/main" val="2724464091"/>
                    </a:ext>
                  </a:extLst>
                </a:gridCol>
                <a:gridCol w="1220273">
                  <a:extLst>
                    <a:ext uri="{9D8B030D-6E8A-4147-A177-3AD203B41FA5}">
                      <a16:colId xmlns:a16="http://schemas.microsoft.com/office/drawing/2014/main" val="1839806963"/>
                    </a:ext>
                  </a:extLst>
                </a:gridCol>
                <a:gridCol w="1220273">
                  <a:extLst>
                    <a:ext uri="{9D8B030D-6E8A-4147-A177-3AD203B41FA5}">
                      <a16:colId xmlns:a16="http://schemas.microsoft.com/office/drawing/2014/main" val="3198284126"/>
                    </a:ext>
                  </a:extLst>
                </a:gridCol>
                <a:gridCol w="1220273">
                  <a:extLst>
                    <a:ext uri="{9D8B030D-6E8A-4147-A177-3AD203B41FA5}">
                      <a16:colId xmlns:a16="http://schemas.microsoft.com/office/drawing/2014/main" val="771502418"/>
                    </a:ext>
                  </a:extLst>
                </a:gridCol>
                <a:gridCol w="1539026">
                  <a:extLst>
                    <a:ext uri="{9D8B030D-6E8A-4147-A177-3AD203B41FA5}">
                      <a16:colId xmlns:a16="http://schemas.microsoft.com/office/drawing/2014/main" val="2756442549"/>
                    </a:ext>
                  </a:extLst>
                </a:gridCol>
              </a:tblGrid>
              <a:tr h="384995">
                <a:tc rowSpan="2" gridSpan="2">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N=333</a:t>
                      </a:r>
                      <a:r>
                        <a:rPr lang="ja-JP" altLang="en-US" sz="1200" b="0" i="0" u="none" strike="noStrike" dirty="0">
                          <a:effectLst/>
                          <a:latin typeface="Meiryo UI" panose="020B0604030504040204" pitchFamily="50" charset="-128"/>
                          <a:ea typeface="Meiryo UI"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R</a:t>
                      </a:r>
                      <a:r>
                        <a:rPr lang="ja-JP" altLang="en-US" sz="1200" b="0" i="0" u="none" strike="noStrike" dirty="0" smtClean="0">
                          <a:effectLst/>
                          <a:latin typeface="Meiryo UI" panose="020B0604030504040204" pitchFamily="50" charset="-128"/>
                          <a:ea typeface="Meiryo UI" panose="020B0604030504040204" pitchFamily="50" charset="-128"/>
                        </a:rPr>
                        <a:t>１の目標を達成したか</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026807"/>
                  </a:ext>
                </a:extLst>
              </a:tr>
              <a:tr h="384995">
                <a:tc gridSpan="2" v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v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369351485"/>
                  </a:ext>
                </a:extLst>
              </a:tr>
              <a:tr h="205740">
                <a:tc rowSpan="6">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R1</a:t>
                      </a:r>
                      <a:r>
                        <a:rPr lang="ja-JP" altLang="en-US" sz="1200" b="0" i="0" u="none" strike="noStrike" dirty="0" smtClean="0">
                          <a:effectLst/>
                          <a:latin typeface="Meiryo UI" panose="020B0604030504040204" pitchFamily="50" charset="-128"/>
                          <a:ea typeface="Meiryo UI" panose="020B0604030504040204" pitchFamily="50" charset="-128"/>
                        </a:rPr>
                        <a:t>実績の</a:t>
                      </a:r>
                      <a:endParaRPr lang="en-US" altLang="ja-JP" sz="1200" b="0" i="0" u="none" strike="noStrike" dirty="0" smtClean="0">
                        <a:effectLst/>
                        <a:latin typeface="Meiryo UI" panose="020B0604030504040204" pitchFamily="50" charset="-128"/>
                        <a:ea typeface="Meiryo UI" panose="020B0604030504040204" pitchFamily="50" charset="-128"/>
                      </a:endParaRPr>
                    </a:p>
                    <a:p>
                      <a:pPr algn="ctr" fontAlgn="ctr"/>
                      <a:r>
                        <a:rPr lang="ja-JP" altLang="en-US" sz="1200" b="0" i="0" u="none" strike="noStrike" dirty="0" smtClean="0">
                          <a:effectLst/>
                          <a:latin typeface="Meiryo UI" panose="020B0604030504040204" pitchFamily="50" charset="-128"/>
                          <a:ea typeface="Meiryo UI" panose="020B0604030504040204" pitchFamily="50" charset="-128"/>
                        </a:rPr>
                        <a:t>満足度</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dirty="0" smtClean="0">
                          <a:effectLst/>
                          <a:latin typeface="Meiryo UI" panose="020B0604030504040204" pitchFamily="50" charset="-128"/>
                          <a:ea typeface="Meiryo UI" panose="020B0604030504040204" pitchFamily="50" charset="-128"/>
                        </a:rPr>
                        <a:t>満足・大いに満足</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79</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711248"/>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101%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042496"/>
                  </a:ext>
                </a:extLst>
              </a:tr>
              <a:tr h="205740">
                <a:tc vMerge="1">
                  <a:txBody>
                    <a:bodyPr/>
                    <a:lstStyle/>
                    <a:p>
                      <a:endParaRPr kumimoji="1" lang="ja-JP" altLang="en-US"/>
                    </a:p>
                  </a:txBody>
                  <a:tcPr/>
                </a:tc>
                <a:tc rowSpan="2">
                  <a:txBody>
                    <a:bodyPr/>
                    <a:lstStyle/>
                    <a:p>
                      <a:pPr algn="ctr" fontAlgn="ctr"/>
                      <a:r>
                        <a:rPr lang="ja-JP" altLang="en-US" sz="1200" b="0" i="0" u="none" strike="noStrike" dirty="0" smtClean="0">
                          <a:effectLst/>
                          <a:latin typeface="Meiryo UI" panose="020B0604030504040204" pitchFamily="50" charset="-128"/>
                          <a:ea typeface="Meiryo UI" panose="020B0604030504040204" pitchFamily="50" charset="-128"/>
                        </a:rPr>
                        <a:t>不満・やや不満</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224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4821192"/>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650822"/>
                  </a:ext>
                </a:extLst>
              </a:tr>
              <a:tr h="205740">
                <a:tc vMerge="1">
                  <a:txBody>
                    <a:bodyPr/>
                    <a:lstStyle/>
                    <a:p>
                      <a:endParaRPr kumimoji="1" lang="ja-JP" altLang="en-US"/>
                    </a:p>
                  </a:txBody>
                  <a:tcPr/>
                </a:tc>
                <a:tc rowSpan="2">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4317936"/>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394073"/>
                  </a:ext>
                </a:extLst>
              </a:tr>
            </a:tbl>
          </a:graphicData>
        </a:graphic>
      </p:graphicFrame>
      <p:sp>
        <p:nvSpPr>
          <p:cNvPr id="11" name="スライド番号プレースホルダー 1"/>
          <p:cNvSpPr>
            <a:spLocks noGrp="1"/>
          </p:cNvSpPr>
          <p:nvPr>
            <p:ph type="sldNum" sz="quarter" idx="12"/>
          </p:nvPr>
        </p:nvSpPr>
        <p:spPr>
          <a:xfrm>
            <a:off x="7015418" y="6283058"/>
            <a:ext cx="2057400" cy="273844"/>
          </a:xfrm>
        </p:spPr>
        <p:txBody>
          <a:bodyPr/>
          <a:lstStyle/>
          <a:p>
            <a:fld id="{00B90DFF-2327-4A71-8B67-9668A02A1B14}" type="slidenum">
              <a:rPr kumimoji="1" lang="ja-JP" altLang="en-US" sz="1350"/>
              <a:t>7</a:t>
            </a:fld>
            <a:endParaRPr kumimoji="1" lang="ja-JP" altLang="en-US" sz="1350"/>
          </a:p>
        </p:txBody>
      </p:sp>
      <p:sp>
        <p:nvSpPr>
          <p:cNvPr id="2" name="テキスト ボックス 1"/>
          <p:cNvSpPr txBox="1"/>
          <p:nvPr/>
        </p:nvSpPr>
        <p:spPr>
          <a:xfrm>
            <a:off x="3348818" y="470583"/>
            <a:ext cx="5724000" cy="276999"/>
          </a:xfrm>
          <a:prstGeom prst="rect">
            <a:avLst/>
          </a:prstGeom>
          <a:noFill/>
          <a:ln>
            <a:solidFill>
              <a:schemeClr val="accent2"/>
            </a:solidFill>
            <a:prstDash val="dash"/>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年度第</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回工賃向上計画の推進に関する専門委員会</a:t>
            </a:r>
            <a:r>
              <a:rPr kumimoji="1" lang="en-US" altLang="ja-JP" sz="1200" dirty="0" smtClean="0">
                <a:latin typeface="Meiryo UI" panose="020B0604030504040204" pitchFamily="50" charset="-128"/>
                <a:ea typeface="Meiryo UI" panose="020B0604030504040204" pitchFamily="50" charset="-128"/>
              </a:rPr>
              <a:t>2.12.21</a:t>
            </a: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044118" y="215657"/>
            <a:ext cx="972000" cy="276999"/>
          </a:xfrm>
          <a:prstGeom prst="rect">
            <a:avLst/>
          </a:prstGeom>
          <a:noFill/>
          <a:ln>
            <a:noFill/>
            <a:prstDash val="dash"/>
          </a:ln>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　考</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183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49271" y="907383"/>
            <a:ext cx="8994729" cy="369332"/>
            <a:chOff x="199028" y="66843"/>
            <a:chExt cx="11992972" cy="492442"/>
          </a:xfrm>
        </p:grpSpPr>
        <p:cxnSp>
          <p:nvCxnSpPr>
            <p:cNvPr id="5" name="直線コネクタ 4"/>
            <p:cNvCxnSpPr/>
            <p:nvPr/>
          </p:nvCxnSpPr>
          <p:spPr>
            <a:xfrm>
              <a:off x="199028" y="483153"/>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6" name="正方形/長方形 5"/>
            <p:cNvSpPr/>
            <p:nvPr/>
          </p:nvSpPr>
          <p:spPr>
            <a:xfrm>
              <a:off x="199028" y="66843"/>
              <a:ext cx="7596429" cy="49244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具体的な目標工賃額設定に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49271" y="1439413"/>
            <a:ext cx="8702899" cy="2859757"/>
          </a:xfrm>
          <a:prstGeom prst="rect">
            <a:avLst/>
          </a:prstGeom>
          <a:ln>
            <a:solidFill>
              <a:schemeClr val="accent1"/>
            </a:solidFill>
          </a:ln>
        </p:spPr>
        <p:txBody>
          <a:bodyPr wrap="square">
            <a:spAutoFit/>
          </a:bodyPr>
          <a:lstStyle/>
          <a:p>
            <a:pPr marL="214313" indent="-214313" algn="just">
              <a:lnSpc>
                <a:spcPts val="1350"/>
              </a:lnSpc>
              <a:buFont typeface="Wingdings" panose="05000000000000000000" pitchFamily="2" charset="2"/>
              <a:buChar char="u"/>
            </a:pP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lnSpc>
                <a:spcPts val="1350"/>
              </a:lnSpc>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金額での目標を設定する場合、平均月額工賃が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円以上、または前年度比</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円以上で、満足とする事業所の割合が増加していく。ただし、</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円未満が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割以上を占める府の現状では、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円を超える目標は現実的ではないのではないか。また、増加額</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円以上を目標とした場合には、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円の意味が、事業所の平均工賃により大きく異なることになる。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実績額について、評価できない（わからない・どちらでもない）とする約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割の事業所は、目標設定の意図が十分理解できていないのではないか。そのために、非現実的な目標設定となってている事業所も多いのではないか。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あるいは、評価できないのではなく、社会参加や生きがいづく</a:t>
            </a:r>
            <a:r>
              <a:rPr lang="ja-JP" altLang="en-US" sz="1350" kern="100" dirty="0" err="1">
                <a:latin typeface="Meiryo UI" panose="020B0604030504040204" pitchFamily="50" charset="-128"/>
                <a:ea typeface="Meiryo UI" panose="020B0604030504040204" pitchFamily="50" charset="-128"/>
                <a:cs typeface="Times New Roman" panose="02020603050405020304" pitchFamily="18" charset="0"/>
              </a:rPr>
              <a:t>りのための</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日中活動の場として運営しているため、あえて、実績額について、自己評価しないことも考えられるのではないか。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前年度実績比で目標を設定する場合、事業所の満足と目標達成の双方を踏まえると、前年度と同等あるいは、やや低い割合での目標設定となり、工賃向上計画のインセンティブが機能しないことになる（目標達成のみを優先した場合も同様）。</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一方で、前年比</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120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％以上の高い目標設定をした場合には、目標達成に苦戦する傾向がみられ、未達成→満足度が低い→高い目標設の悪循環を繰り返す可能性が高くなるのではないか。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実績に満足している事業所が次の目標として設定している、前年度実績比を次期計画の目標設定のベースにしてはどうか。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右矢印 10"/>
          <p:cNvSpPr/>
          <p:nvPr/>
        </p:nvSpPr>
        <p:spPr>
          <a:xfrm>
            <a:off x="147713" y="1321482"/>
            <a:ext cx="3672000" cy="243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dirty="0">
                <a:latin typeface="Meiryo UI" panose="020B0604030504040204" pitchFamily="50" charset="-128"/>
                <a:ea typeface="Meiryo UI" panose="020B0604030504040204" pitchFamily="50" charset="-128"/>
              </a:rPr>
              <a:t>工賃実績調査から</a:t>
            </a:r>
          </a:p>
        </p:txBody>
      </p:sp>
      <p:sp>
        <p:nvSpPr>
          <p:cNvPr id="12" name="正方形/長方形 11"/>
          <p:cNvSpPr/>
          <p:nvPr/>
        </p:nvSpPr>
        <p:spPr>
          <a:xfrm>
            <a:off x="149271" y="4422129"/>
            <a:ext cx="8702899" cy="1641475"/>
          </a:xfrm>
          <a:prstGeom prst="rect">
            <a:avLst/>
          </a:prstGeom>
          <a:ln>
            <a:solidFill>
              <a:schemeClr val="accent1"/>
            </a:solidFill>
          </a:ln>
        </p:spPr>
        <p:txBody>
          <a:bodyPr wrap="square">
            <a:spAutoFit/>
          </a:bodyPr>
          <a:lstStyle/>
          <a:p>
            <a:pPr marL="214313" indent="-214313" algn="just">
              <a:lnSpc>
                <a:spcPts val="1350"/>
              </a:lnSpc>
              <a:buFont typeface="Wingdings" panose="05000000000000000000" pitchFamily="2" charset="2"/>
              <a:buChar char="u"/>
            </a:pP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lnSpc>
                <a:spcPts val="1350"/>
              </a:lnSpc>
              <a:buFont typeface="Wingdings" panose="05000000000000000000" pitchFamily="2" charset="2"/>
              <a:buChar char="u"/>
            </a:pP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R1</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実績に満足している事業所が設定した目標の対前年度比平均は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％。府の直近の対前年度伸び率が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105.7</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％、全国平均が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101.6%</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であることから、高い</a:t>
            </a:r>
            <a:r>
              <a:rPr lang="ja-JP" altLang="en-US" sz="1350" kern="100" dirty="0" smtClean="0">
                <a:latin typeface="Meiryo UI" panose="020B0604030504040204" pitchFamily="50" charset="-128"/>
                <a:ea typeface="Meiryo UI" panose="020B0604030504040204" pitchFamily="50" charset="-128"/>
                <a:cs typeface="Times New Roman" panose="02020603050405020304" pitchFamily="18" charset="0"/>
              </a:rPr>
              <a:t>目標</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350" kern="100" dirty="0" smtClean="0">
                <a:latin typeface="Meiryo UI" panose="020B0604030504040204" pitchFamily="50" charset="-128"/>
                <a:ea typeface="Meiryo UI" panose="020B0604030504040204" pitchFamily="50" charset="-128"/>
                <a:cs typeface="Times New Roman" panose="02020603050405020304" pitchFamily="18" charset="0"/>
              </a:rPr>
              <a:t>で</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あるが、達成が困難な</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110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％までに収まっているため過剰な目標設定ではないといえる。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その場合、次期計画</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年目となる</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年度は、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R2</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年度推計値</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13,224</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14,200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様々な役割を担う事業所が大阪府の工賃計画目標を意識できるよう、額の区分ごとに目標額を計画内で提示</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併せて、目標達成事業所を</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割（現在約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割）とするなど、目標を付加し、目標未達成の事業所や平均工賃より低い区分の事業所の支援を強化したい。</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右矢印 12"/>
          <p:cNvSpPr/>
          <p:nvPr/>
        </p:nvSpPr>
        <p:spPr>
          <a:xfrm>
            <a:off x="147713" y="4296689"/>
            <a:ext cx="3672000" cy="243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Meiryo UI" panose="020B0604030504040204" pitchFamily="50" charset="-128"/>
                <a:ea typeface="Meiryo UI" panose="020B0604030504040204" pitchFamily="50" charset="-128"/>
              </a:rPr>
              <a:t>目標</a:t>
            </a:r>
            <a:r>
              <a:rPr kumimoji="1" lang="ja-JP" altLang="en-US" sz="1350" b="1" dirty="0">
                <a:latin typeface="Meiryo UI" panose="020B0604030504040204" pitchFamily="50" charset="-128"/>
                <a:ea typeface="Meiryo UI" panose="020B0604030504040204" pitchFamily="50" charset="-128"/>
              </a:rPr>
              <a:t>工賃額の考え方</a:t>
            </a:r>
          </a:p>
        </p:txBody>
      </p:sp>
      <p:sp>
        <p:nvSpPr>
          <p:cNvPr id="10" name="スライド番号プレースホルダー 1"/>
          <p:cNvSpPr>
            <a:spLocks noGrp="1"/>
          </p:cNvSpPr>
          <p:nvPr>
            <p:ph type="sldNum" sz="quarter" idx="12"/>
          </p:nvPr>
        </p:nvSpPr>
        <p:spPr>
          <a:xfrm>
            <a:off x="6906640" y="6186563"/>
            <a:ext cx="2057400" cy="273844"/>
          </a:xfrm>
        </p:spPr>
        <p:txBody>
          <a:bodyPr/>
          <a:lstStyle/>
          <a:p>
            <a:fld id="{00B90DFF-2327-4A71-8B67-9668A02A1B14}" type="slidenum">
              <a:rPr kumimoji="1" lang="ja-JP" altLang="en-US" sz="1350"/>
              <a:t>8</a:t>
            </a:fld>
            <a:endParaRPr kumimoji="1" lang="ja-JP" altLang="en-US" sz="1350" dirty="0"/>
          </a:p>
        </p:txBody>
      </p:sp>
      <p:sp>
        <p:nvSpPr>
          <p:cNvPr id="15" name="テキスト ボックス 14"/>
          <p:cNvSpPr txBox="1"/>
          <p:nvPr/>
        </p:nvSpPr>
        <p:spPr>
          <a:xfrm>
            <a:off x="3348818" y="470583"/>
            <a:ext cx="5724000" cy="276999"/>
          </a:xfrm>
          <a:prstGeom prst="rect">
            <a:avLst/>
          </a:prstGeom>
          <a:noFill/>
          <a:ln>
            <a:solidFill>
              <a:schemeClr val="accent2"/>
            </a:solidFill>
            <a:prstDash val="dash"/>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年度第</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回工賃向上計画の推進に関する専門委員会</a:t>
            </a:r>
            <a:r>
              <a:rPr kumimoji="1" lang="en-US" altLang="ja-JP" sz="1200" dirty="0" smtClean="0">
                <a:latin typeface="Meiryo UI" panose="020B0604030504040204" pitchFamily="50" charset="-128"/>
                <a:ea typeface="Meiryo UI" panose="020B0604030504040204" pitchFamily="50" charset="-128"/>
              </a:rPr>
              <a:t>2.12.21</a:t>
            </a: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8044118" y="215657"/>
            <a:ext cx="972000" cy="276999"/>
          </a:xfrm>
          <a:prstGeom prst="rect">
            <a:avLst/>
          </a:prstGeom>
          <a:noFill/>
          <a:ln>
            <a:noFill/>
            <a:prstDash val="dash"/>
          </a:ln>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　考</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381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68686"/>
            <a:ext cx="8640960" cy="5148020"/>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２．大阪府の工賃目標</a:t>
            </a:r>
            <a:endParaRPr lang="en-US" altLang="ja-JP" sz="1400" b="1"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全ての事業所が、前年度</a:t>
            </a:r>
            <a:r>
              <a:rPr lang="ja-JP" altLang="en-US" sz="1400" dirty="0">
                <a:latin typeface="UD デジタル 教科書体 NP-R" panose="02020400000000000000" pitchFamily="18" charset="-128"/>
                <a:ea typeface="UD デジタル 教科書体 NP-R" panose="02020400000000000000" pitchFamily="18" charset="-128"/>
              </a:rPr>
              <a:t>実績</a:t>
            </a:r>
            <a:r>
              <a:rPr lang="ja-JP" altLang="en-US" sz="1400" dirty="0" smtClean="0">
                <a:latin typeface="UD デジタル 教科書体 NP-R" panose="02020400000000000000" pitchFamily="18" charset="-128"/>
                <a:ea typeface="UD デジタル 教科書体 NP-R" panose="02020400000000000000" pitchFamily="18" charset="-128"/>
              </a:rPr>
              <a:t>の８％の向上を目標とした場合、府内</a:t>
            </a:r>
            <a:r>
              <a:rPr lang="ja-JP" altLang="en-US" sz="1400" dirty="0">
                <a:latin typeface="UD デジタル 教科書体 NP-R" panose="02020400000000000000" pitchFamily="18" charset="-128"/>
                <a:ea typeface="UD デジタル 教科書体 NP-R" panose="02020400000000000000" pitchFamily="18" charset="-128"/>
              </a:rPr>
              <a:t>全事業所の</a:t>
            </a:r>
            <a:r>
              <a:rPr lang="ja-JP" altLang="en-US" sz="1400" dirty="0" smtClean="0">
                <a:latin typeface="UD デジタル 教科書体 NP-R" panose="02020400000000000000" pitchFamily="18" charset="-128"/>
                <a:ea typeface="UD デジタル 教科書体 NP-R" panose="02020400000000000000" pitchFamily="18" charset="-128"/>
              </a:rPr>
              <a:t>平均を試算すると、以下の通りになります。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令和</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3</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年度版計画では、</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R2</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年度推計を基に８％の向上を算出していました。</a:t>
            </a:r>
            <a:endPar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令和</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4</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年度版計画では、</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R2</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年度の実績を基にして８％向上させた額を工賃目標の平均として記しています。</a:t>
            </a:r>
            <a:endPar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baseline="30000" dirty="0">
                <a:latin typeface="UD デジタル 教科書体 NP-R" panose="02020400000000000000" pitchFamily="18" charset="-128"/>
                <a:ea typeface="UD デジタル 教科書体 NP-R" panose="02020400000000000000" pitchFamily="18" charset="-128"/>
              </a:rPr>
              <a:t>　</a:t>
            </a:r>
            <a:r>
              <a:rPr lang="ja-JP" altLang="en-US" sz="1400" baseline="30000" dirty="0" smtClean="0">
                <a:latin typeface="UD デジタル 教科書体 NP-R" panose="02020400000000000000" pitchFamily="18" charset="-128"/>
                <a:ea typeface="UD デジタル 教科書体 NP-R" panose="02020400000000000000" pitchFamily="18" charset="-128"/>
              </a:rPr>
              <a:t>　　　　　　　　　　　　　</a:t>
            </a: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000" dirty="0">
                <a:latin typeface="UD デジタル 教科書体 NP-R" panose="02020400000000000000" pitchFamily="18" charset="-128"/>
                <a:ea typeface="UD デジタル 教科書体 NP-R" panose="02020400000000000000" pitchFamily="18" charset="-128"/>
              </a:rPr>
              <a:t>　</a:t>
            </a:r>
            <a:r>
              <a:rPr lang="ja-JP" altLang="en-US" sz="1000" dirty="0" smtClean="0">
                <a:latin typeface="UD デジタル 教科書体 NP-R" panose="02020400000000000000" pitchFamily="18" charset="-128"/>
                <a:ea typeface="UD デジタル 教科書体 NP-R" panose="02020400000000000000" pitchFamily="18" charset="-128"/>
              </a:rPr>
              <a:t>　　　　　　　　　　　　　　　　　　　　　　　　 　</a:t>
            </a:r>
            <a:r>
              <a:rPr lang="en-US" altLang="ja-JP" sz="1000" dirty="0" smtClean="0">
                <a:latin typeface="UD デジタル 教科書体 NP-R" panose="02020400000000000000" pitchFamily="18" charset="-128"/>
                <a:ea typeface="UD デジタル 教科書体 NP-R" panose="02020400000000000000" pitchFamily="18" charset="-128"/>
              </a:rPr>
              <a:t>※</a:t>
            </a:r>
            <a:r>
              <a:rPr lang="ja-JP" altLang="en-US" sz="1000" dirty="0" smtClean="0">
                <a:latin typeface="UD デジタル 教科書体 NP-R" panose="02020400000000000000" pitchFamily="18" charset="-128"/>
                <a:ea typeface="UD デジタル 教科書体 NP-R" panose="02020400000000000000" pitchFamily="18" charset="-128"/>
              </a:rPr>
              <a:t>第５次</a:t>
            </a:r>
            <a:r>
              <a:rPr lang="ja-JP" altLang="en-US" sz="1000" dirty="0" err="1" smtClean="0">
                <a:latin typeface="UD デジタル 教科書体 NP-R" panose="02020400000000000000" pitchFamily="18" charset="-128"/>
                <a:ea typeface="UD デジタル 教科書体 NP-R" panose="02020400000000000000" pitchFamily="18" charset="-128"/>
              </a:rPr>
              <a:t>大阪府障がい</a:t>
            </a:r>
            <a:r>
              <a:rPr lang="ja-JP" altLang="en-US" sz="1000" dirty="0" smtClean="0">
                <a:latin typeface="UD デジタル 教科書体 NP-R" panose="02020400000000000000" pitchFamily="18" charset="-128"/>
                <a:ea typeface="UD デジタル 教科書体 NP-R" panose="02020400000000000000" pitchFamily="18" charset="-128"/>
              </a:rPr>
              <a:t>者計画の数値目標です。</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ja-JP" altLang="en-US"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３．</a:t>
            </a:r>
            <a:r>
              <a:rPr lang="ja-JP" altLang="en-US" sz="1600" dirty="0" smtClean="0">
                <a:latin typeface="UD デジタル 教科書体 NP-R" panose="02020400000000000000" pitchFamily="18" charset="-128"/>
                <a:ea typeface="UD デジタル 教科書体 NP-R" panose="02020400000000000000" pitchFamily="18" charset="-128"/>
              </a:rPr>
              <a:t>目標</a:t>
            </a:r>
            <a:r>
              <a:rPr lang="ja-JP" altLang="en-US" sz="1600" dirty="0">
                <a:latin typeface="UD デジタル 教科書体 NP-R" panose="02020400000000000000" pitchFamily="18" charset="-128"/>
                <a:ea typeface="UD デジタル 教科書体 NP-R" panose="02020400000000000000" pitchFamily="18" charset="-128"/>
              </a:rPr>
              <a:t>工賃の達成状況の把握・公表の方法</a:t>
            </a: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目標工賃の達成に向け、毎年度、達成可否の状況を把握し、その結果について、府ホームページへの掲載等により公表します。</a:t>
            </a: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また、各年度</a:t>
            </a:r>
            <a:r>
              <a:rPr lang="ja-JP" altLang="en-US" sz="1400" dirty="0">
                <a:latin typeface="UD デジタル 教科書体 NP-R" panose="02020400000000000000" pitchFamily="18" charset="-128"/>
                <a:ea typeface="UD デジタル 教科書体 NP-R" panose="02020400000000000000" pitchFamily="18" charset="-128"/>
              </a:rPr>
              <a:t>において前年度の実績を踏まえ、達成状況を点検・評価し、見直し等所要の対策を講じます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227"/>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Ⅱ</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目標工賃</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749423100"/>
              </p:ext>
            </p:extLst>
          </p:nvPr>
        </p:nvGraphicFramePr>
        <p:xfrm>
          <a:off x="996577" y="2426449"/>
          <a:ext cx="6730999" cy="1428750"/>
        </p:xfrm>
        <a:graphic>
          <a:graphicData uri="http://schemas.openxmlformats.org/drawingml/2006/table">
            <a:tbl>
              <a:tblPr/>
              <a:tblGrid>
                <a:gridCol w="2237320">
                  <a:extLst>
                    <a:ext uri="{9D8B030D-6E8A-4147-A177-3AD203B41FA5}">
                      <a16:colId xmlns:a16="http://schemas.microsoft.com/office/drawing/2014/main" val="3650069349"/>
                    </a:ext>
                  </a:extLst>
                </a:gridCol>
                <a:gridCol w="1497893">
                  <a:extLst>
                    <a:ext uri="{9D8B030D-6E8A-4147-A177-3AD203B41FA5}">
                      <a16:colId xmlns:a16="http://schemas.microsoft.com/office/drawing/2014/main" val="2734679645"/>
                    </a:ext>
                  </a:extLst>
                </a:gridCol>
                <a:gridCol w="1497893">
                  <a:extLst>
                    <a:ext uri="{9D8B030D-6E8A-4147-A177-3AD203B41FA5}">
                      <a16:colId xmlns:a16="http://schemas.microsoft.com/office/drawing/2014/main" val="4278327247"/>
                    </a:ext>
                  </a:extLst>
                </a:gridCol>
                <a:gridCol w="1497893">
                  <a:extLst>
                    <a:ext uri="{9D8B030D-6E8A-4147-A177-3AD203B41FA5}">
                      <a16:colId xmlns:a16="http://schemas.microsoft.com/office/drawing/2014/main" val="2050657125"/>
                    </a:ext>
                  </a:extLst>
                </a:gridCol>
              </a:tblGrid>
              <a:tr h="238125">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令和</a:t>
                      </a:r>
                      <a:r>
                        <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3</a:t>
                      </a: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年度版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目標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令和</a:t>
                      </a:r>
                      <a:r>
                        <a:rPr lang="en-US" altLang="ja-JP"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4</a:t>
                      </a:r>
                      <a:r>
                        <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年度版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3611937"/>
                  </a:ext>
                </a:extLst>
              </a:tr>
              <a:tr h="238125">
                <a:tc>
                  <a:txBody>
                    <a:bodyPr/>
                    <a:lstStyle/>
                    <a:p>
                      <a:pPr algn="l" fontAlgn="ctr"/>
                      <a:r>
                        <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○令和２年度（推計値）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１３，２２４円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473476437"/>
                  </a:ext>
                </a:extLst>
              </a:tr>
              <a:tr h="238125">
                <a:tc>
                  <a:txBody>
                    <a:bodyPr/>
                    <a:lstStyle/>
                    <a:p>
                      <a:pPr algn="l" fontAlgn="ctr"/>
                      <a:r>
                        <a:rPr lang="zh-TW"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　　　　　　（実績値）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vMerge="1">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100" b="0"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１２，１４２円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946486"/>
                  </a:ext>
                </a:extLst>
              </a:tr>
              <a:tr h="238125">
                <a:tc>
                  <a:txBody>
                    <a:bodyPr/>
                    <a:lstStyle/>
                    <a:p>
                      <a:pPr algn="l" fontAlgn="ct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○令和３年度（</a:t>
                      </a:r>
                      <a:r>
                        <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１４，</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前年度実績の８％向上</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１３，１００円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315923"/>
                  </a:ext>
                </a:extLst>
              </a:tr>
              <a:tr h="238125">
                <a:tc>
                  <a:txBody>
                    <a:bodyPr/>
                    <a:lstStyle/>
                    <a:p>
                      <a:pPr algn="l" fontAlgn="ct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○令和４年度（</a:t>
                      </a:r>
                      <a:r>
                        <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2022</a:t>
                      </a: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１５，</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１４，１００円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1743472"/>
                  </a:ext>
                </a:extLst>
              </a:tr>
              <a:tr h="238125">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○令和５年度（</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１６</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5</a:t>
                      </a: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００円</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１５，２００円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326559"/>
                  </a:ext>
                </a:extLst>
              </a:tr>
            </a:tbl>
          </a:graphicData>
        </a:graphic>
      </p:graphicFrame>
    </p:spTree>
    <p:extLst>
      <p:ext uri="{BB962C8B-B14F-4D97-AF65-F5344CB8AC3E}">
        <p14:creationId xmlns:p14="http://schemas.microsoft.com/office/powerpoint/2010/main" val="540116397"/>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2046</TotalTime>
  <Words>6284</Words>
  <Application>Microsoft Office PowerPoint</Application>
  <PresentationFormat>画面に合わせる (4:3)</PresentationFormat>
  <Paragraphs>394</Paragraphs>
  <Slides>18</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18</vt:i4>
      </vt:variant>
    </vt:vector>
  </HeadingPairs>
  <TitlesOfParts>
    <vt:vector size="34" baseType="lpstr">
      <vt:lpstr>Meiryo UI</vt:lpstr>
      <vt:lpstr>ＭＳ Ｐゴシック</vt:lpstr>
      <vt:lpstr>新細明體</vt:lpstr>
      <vt:lpstr>UD デジタル 教科書体 NK-B</vt:lpstr>
      <vt:lpstr>UD デジタル 教科書体 NK-R</vt:lpstr>
      <vt:lpstr>UD デジタル 教科書体 NP-R</vt:lpstr>
      <vt:lpstr>メイリオ</vt:lpstr>
      <vt:lpstr>游ゴシック</vt:lpstr>
      <vt:lpstr>游明朝</vt:lpstr>
      <vt:lpstr>Arial</vt:lpstr>
      <vt:lpstr>Calibri</vt:lpstr>
      <vt:lpstr>Century</vt:lpstr>
      <vt:lpstr>Courier New</vt:lpstr>
      <vt:lpstr>Times New Roman</vt:lpstr>
      <vt:lpstr>Wingdings</vt:lpstr>
      <vt:lpstr>1_Office テーマ</vt:lpstr>
      <vt:lpstr> 令和4年3月 大　阪　府 </vt:lpstr>
      <vt:lpstr> 目　　　　　次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令和３年○月 大　阪　府</dc:title>
  <dc:creator>岡本　勝之</dc:creator>
  <cp:lastModifiedBy>定道　理絵美</cp:lastModifiedBy>
  <cp:revision>128</cp:revision>
  <cp:lastPrinted>2022-03-16T09:23:41Z</cp:lastPrinted>
  <dcterms:created xsi:type="dcterms:W3CDTF">2021-03-08T11:03:13Z</dcterms:created>
  <dcterms:modified xsi:type="dcterms:W3CDTF">2022-03-17T00:24:42Z</dcterms:modified>
</cp:coreProperties>
</file>