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5" r:id="rId3"/>
    <p:sldId id="258" r:id="rId4"/>
    <p:sldId id="259" r:id="rId5"/>
    <p:sldId id="260" r:id="rId6"/>
    <p:sldId id="261" r:id="rId7"/>
    <p:sldId id="266" r:id="rId8"/>
    <p:sldId id="267" r:id="rId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62831E30-BE32-4299-81EA-E2C25620E1F0}" type="datetimeFigureOut">
              <a:rPr kumimoji="1" lang="ja-JP" altLang="en-US" smtClean="0"/>
              <a:t>2022/3/17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0015433-6A61-4ED9-B611-FEDDEF17865D}" type="slidenum">
              <a:rPr kumimoji="1" lang="ja-JP" altLang="en-US" smtClean="0"/>
              <a:t>‹#›</a:t>
            </a:fld>
            <a:endParaRPr kumimoji="1" lang="ja-JP" altLang="en-US"/>
          </a:p>
        </p:txBody>
      </p:sp>
    </p:spTree>
    <p:extLst>
      <p:ext uri="{BB962C8B-B14F-4D97-AF65-F5344CB8AC3E}">
        <p14:creationId xmlns:p14="http://schemas.microsoft.com/office/powerpoint/2010/main" val="38778979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3</a:t>
            </a:fld>
            <a:endParaRPr kumimoji="1" lang="ja-JP" altLang="en-US"/>
          </a:p>
        </p:txBody>
      </p:sp>
    </p:spTree>
    <p:extLst>
      <p:ext uri="{BB962C8B-B14F-4D97-AF65-F5344CB8AC3E}">
        <p14:creationId xmlns:p14="http://schemas.microsoft.com/office/powerpoint/2010/main" val="429388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4</a:t>
            </a:fld>
            <a:endParaRPr kumimoji="1" lang="ja-JP" altLang="en-US"/>
          </a:p>
        </p:txBody>
      </p:sp>
    </p:spTree>
    <p:extLst>
      <p:ext uri="{BB962C8B-B14F-4D97-AF65-F5344CB8AC3E}">
        <p14:creationId xmlns:p14="http://schemas.microsoft.com/office/powerpoint/2010/main" val="2808972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5</a:t>
            </a:fld>
            <a:endParaRPr kumimoji="1" lang="ja-JP" altLang="en-US"/>
          </a:p>
        </p:txBody>
      </p:sp>
    </p:spTree>
    <p:extLst>
      <p:ext uri="{BB962C8B-B14F-4D97-AF65-F5344CB8AC3E}">
        <p14:creationId xmlns:p14="http://schemas.microsoft.com/office/powerpoint/2010/main" val="3754431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6</a:t>
            </a:fld>
            <a:endParaRPr kumimoji="1" lang="ja-JP" altLang="en-US"/>
          </a:p>
        </p:txBody>
      </p:sp>
    </p:spTree>
    <p:extLst>
      <p:ext uri="{BB962C8B-B14F-4D97-AF65-F5344CB8AC3E}">
        <p14:creationId xmlns:p14="http://schemas.microsoft.com/office/powerpoint/2010/main" val="2368592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7</a:t>
            </a:fld>
            <a:endParaRPr kumimoji="1" lang="ja-JP" altLang="en-US"/>
          </a:p>
        </p:txBody>
      </p:sp>
    </p:spTree>
    <p:extLst>
      <p:ext uri="{BB962C8B-B14F-4D97-AF65-F5344CB8AC3E}">
        <p14:creationId xmlns:p14="http://schemas.microsoft.com/office/powerpoint/2010/main" val="6045862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EB4706-989F-435D-BC89-2D7C68AC4694}" type="slidenum">
              <a:rPr kumimoji="1" lang="ja-JP" altLang="en-US" smtClean="0"/>
              <a:t>8</a:t>
            </a:fld>
            <a:endParaRPr kumimoji="1" lang="ja-JP" altLang="en-US"/>
          </a:p>
        </p:txBody>
      </p:sp>
    </p:spTree>
    <p:extLst>
      <p:ext uri="{BB962C8B-B14F-4D97-AF65-F5344CB8AC3E}">
        <p14:creationId xmlns:p14="http://schemas.microsoft.com/office/powerpoint/2010/main" val="3456663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845482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054260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328971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485619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1145111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981341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401497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391450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3152875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510872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3644F3A-BCC0-4FC8-99E4-4B76C6BD1ED9}" type="datetimeFigureOut">
              <a:rPr kumimoji="1" lang="ja-JP" altLang="en-US" smtClean="0"/>
              <a:t>2022/3/17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1330631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644F3A-BCC0-4FC8-99E4-4B76C6BD1ED9}" type="datetimeFigureOut">
              <a:rPr kumimoji="1" lang="ja-JP" altLang="en-US" smtClean="0"/>
              <a:t>2022/3/17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43C31-5E2B-434A-965C-48CADCD6FC49}" type="slidenum">
              <a:rPr kumimoji="1" lang="ja-JP" altLang="en-US" smtClean="0"/>
              <a:t>‹#›</a:t>
            </a:fld>
            <a:endParaRPr kumimoji="1" lang="ja-JP" altLang="en-US"/>
          </a:p>
        </p:txBody>
      </p:sp>
    </p:spTree>
    <p:extLst>
      <p:ext uri="{BB962C8B-B14F-4D97-AF65-F5344CB8AC3E}">
        <p14:creationId xmlns:p14="http://schemas.microsoft.com/office/powerpoint/2010/main" val="2602410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6344" y="2258690"/>
            <a:ext cx="9144000" cy="1034049"/>
          </a:xfrm>
        </p:spPr>
        <p:txBody>
          <a:bodyPr>
            <a:normAutofit fontScale="90000"/>
          </a:bodyPr>
          <a:lstStyle/>
          <a:p>
            <a:r>
              <a:rPr lang="ja-JP" altLang="en-US" sz="4000" dirty="0" smtClean="0">
                <a:latin typeface="Meiryo UI" panose="020B0604030504040204" pitchFamily="50" charset="-128"/>
                <a:ea typeface="Meiryo UI" panose="020B0604030504040204" pitchFamily="50" charset="-128"/>
              </a:rPr>
              <a:t>具体的</a:t>
            </a:r>
            <a:r>
              <a:rPr lang="ja-JP" altLang="en-US" sz="4000" dirty="0">
                <a:latin typeface="Meiryo UI" panose="020B0604030504040204" pitchFamily="50" charset="-128"/>
                <a:ea typeface="Meiryo UI" panose="020B0604030504040204" pitchFamily="50" charset="-128"/>
              </a:rPr>
              <a:t>方策</a:t>
            </a:r>
            <a:r>
              <a:rPr lang="ja-JP" altLang="en-US" sz="4000" dirty="0" smtClean="0">
                <a:latin typeface="Meiryo UI" panose="020B0604030504040204" pitchFamily="50" charset="-128"/>
                <a:ea typeface="Meiryo UI" panose="020B0604030504040204" pitchFamily="50" charset="-128"/>
              </a:rPr>
              <a:t>の進捗及びと評価（令和</a:t>
            </a:r>
            <a:r>
              <a:rPr lang="en-US" altLang="ja-JP" sz="4000" dirty="0" smtClean="0">
                <a:latin typeface="Meiryo UI" panose="020B0604030504040204" pitchFamily="50" charset="-128"/>
                <a:ea typeface="Meiryo UI" panose="020B0604030504040204" pitchFamily="50" charset="-128"/>
              </a:rPr>
              <a:t>3</a:t>
            </a:r>
            <a:r>
              <a:rPr lang="ja-JP" altLang="en-US" sz="4000" dirty="0" smtClean="0">
                <a:latin typeface="Meiryo UI" panose="020B0604030504040204" pitchFamily="50" charset="-128"/>
                <a:ea typeface="Meiryo UI" panose="020B0604030504040204" pitchFamily="50" charset="-128"/>
              </a:rPr>
              <a:t>年度）</a:t>
            </a:r>
            <a:endParaRPr kumimoji="1" lang="ja-JP" altLang="en-US" sz="4000" dirty="0">
              <a:latin typeface="Meiryo UI" panose="020B0604030504040204" pitchFamily="50" charset="-128"/>
              <a:ea typeface="Meiryo UI" panose="020B0604030504040204" pitchFamily="50" charset="-128"/>
            </a:endParaRPr>
          </a:p>
        </p:txBody>
      </p:sp>
      <p:sp>
        <p:nvSpPr>
          <p:cNvPr id="4" name="正方形/長方形 3"/>
          <p:cNvSpPr/>
          <p:nvPr/>
        </p:nvSpPr>
        <p:spPr>
          <a:xfrm>
            <a:off x="1041009" y="4970015"/>
            <a:ext cx="10114671" cy="1785104"/>
          </a:xfrm>
          <a:prstGeom prst="rect">
            <a:avLst/>
          </a:prstGeom>
        </p:spPr>
        <p:txBody>
          <a:bodyPr wrap="square">
            <a:spAutoFit/>
          </a:bodyPr>
          <a:lstStyle/>
          <a:p>
            <a:pPr algn="ctr">
              <a:lnSpc>
                <a:spcPts val="3300"/>
              </a:lnSpc>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令和４年</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大阪府障がい</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者自立支援協議会</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就労支援部会　</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3300"/>
              </a:lnSpc>
            </a:pP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工賃向上計画の推進に関する専門委員会</a:t>
            </a:r>
            <a:endPar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2865" y="768512"/>
            <a:ext cx="1594927" cy="1594927"/>
          </a:xfrm>
          <a:prstGeom prst="rect">
            <a:avLst/>
          </a:prstGeom>
        </p:spPr>
      </p:pic>
      <p:sp>
        <p:nvSpPr>
          <p:cNvPr id="6" name="テキスト ボックス 5"/>
          <p:cNvSpPr txBox="1"/>
          <p:nvPr/>
        </p:nvSpPr>
        <p:spPr>
          <a:xfrm>
            <a:off x="10670344" y="581414"/>
            <a:ext cx="1089338" cy="369332"/>
          </a:xfrm>
          <a:prstGeom prst="rect">
            <a:avLst/>
          </a:prstGeom>
          <a:solidFill>
            <a:schemeClr val="bg1"/>
          </a:solidFill>
          <a:ln>
            <a:solidFill>
              <a:schemeClr val="tx1"/>
            </a:solidFill>
          </a:ln>
        </p:spPr>
        <p:txBody>
          <a:bodyPr wrap="square" rtlCol="0">
            <a:spAutoFit/>
          </a:bodyPr>
          <a:lstStyle/>
          <a:p>
            <a:pPr algn="ctr"/>
            <a:r>
              <a:rPr kumimoji="1" lang="ja-JP" altLang="en-US" dirty="0" smtClean="0"/>
              <a:t>資料１</a:t>
            </a:r>
            <a:endParaRPr kumimoji="1" lang="ja-JP" altLang="en-US" dirty="0"/>
          </a:p>
        </p:txBody>
      </p:sp>
    </p:spTree>
    <p:extLst>
      <p:ext uri="{BB962C8B-B14F-4D97-AF65-F5344CB8AC3E}">
        <p14:creationId xmlns:p14="http://schemas.microsoft.com/office/powerpoint/2010/main" val="806978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1516134"/>
            <a:ext cx="10515600" cy="3815720"/>
          </a:xfrm>
        </p:spPr>
        <p:txBody>
          <a:bodyPr>
            <a:normAutofit/>
          </a:bodyPr>
          <a:lstStyle/>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工賃引上げ計画シートの策定及び実行支援</a:t>
            </a:r>
            <a:endParaRPr lang="en-US" altLang="ja-JP" dirty="0" smtClean="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受注窓口の運営、優先調達の促進</a:t>
            </a:r>
            <a:endParaRPr lang="en-US" altLang="ja-JP" dirty="0" smtClean="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優先</a:t>
            </a:r>
            <a:r>
              <a:rPr lang="ja-JP" altLang="en-US" dirty="0">
                <a:latin typeface="Meiryo UI" panose="020B0604030504040204" pitchFamily="50" charset="-128"/>
                <a:ea typeface="Meiryo UI" panose="020B0604030504040204" pitchFamily="50" charset="-128"/>
              </a:rPr>
              <a:t>調達制度の積極的</a:t>
            </a:r>
            <a:r>
              <a:rPr lang="ja-JP" altLang="en-US" dirty="0" smtClean="0">
                <a:latin typeface="Meiryo UI" panose="020B0604030504040204" pitchFamily="50" charset="-128"/>
                <a:ea typeface="Meiryo UI" panose="020B0604030504040204" pitchFamily="50" charset="-128"/>
              </a:rPr>
              <a:t>活用</a:t>
            </a:r>
            <a:endParaRPr lang="en-US" altLang="ja-JP" dirty="0" smtClean="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製品（こさえたん）認知度向上に向けた情報発信</a:t>
            </a:r>
            <a:endParaRPr lang="en-US" altLang="ja-JP" dirty="0" smtClean="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大阪府庁舎内アンテナショップの運営</a:t>
            </a:r>
            <a:endParaRPr lang="en-US" altLang="ja-JP" dirty="0" smtClean="0">
              <a:latin typeface="Meiryo UI" panose="020B0604030504040204" pitchFamily="50" charset="-128"/>
              <a:ea typeface="Meiryo UI" panose="020B0604030504040204" pitchFamily="50" charset="-128"/>
            </a:endParaRPr>
          </a:p>
          <a:p>
            <a:pPr marL="514350" indent="-514350">
              <a:lnSpc>
                <a:spcPts val="3000"/>
              </a:lnSpc>
              <a:buFont typeface="+mj-lt"/>
              <a:buAutoNum type="arabicPeriod"/>
            </a:pPr>
            <a:r>
              <a:rPr lang="ja-JP" altLang="en-US" dirty="0" smtClean="0">
                <a:latin typeface="Meiryo UI" panose="020B0604030504040204" pitchFamily="50" charset="-128"/>
                <a:ea typeface="Meiryo UI" panose="020B0604030504040204" pitchFamily="50" charset="-128"/>
              </a:rPr>
              <a:t>農と福祉の連携の促進</a:t>
            </a:r>
            <a:endParaRPr lang="en-US" altLang="ja-JP" dirty="0" smtClean="0">
              <a:latin typeface="Meiryo UI" panose="020B0604030504040204" pitchFamily="50" charset="-128"/>
              <a:ea typeface="Meiryo UI" panose="020B0604030504040204" pitchFamily="50" charset="-128"/>
            </a:endParaRPr>
          </a:p>
          <a:p>
            <a:pPr marL="0" indent="0">
              <a:lnSpc>
                <a:spcPts val="3000"/>
              </a:lnSpc>
              <a:buNone/>
            </a:pPr>
            <a:endParaRPr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
        <p:nvSpPr>
          <p:cNvPr id="4" name="正方形/長方形 3"/>
          <p:cNvSpPr/>
          <p:nvPr/>
        </p:nvSpPr>
        <p:spPr>
          <a:xfrm>
            <a:off x="323528" y="370157"/>
            <a:ext cx="1561543" cy="584775"/>
          </a:xfrm>
          <a:prstGeom prst="rect">
            <a:avLst/>
          </a:prstGeom>
        </p:spPr>
        <p:txBody>
          <a:bodyPr wrap="square">
            <a:spAutoFit/>
          </a:bodyPr>
          <a:lstStyle/>
          <a:p>
            <a:r>
              <a:rPr lang="ja-JP" altLang="en-US" sz="3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　次</a:t>
            </a:r>
            <a:endParaRPr lang="ja-JP" altLang="en-US" sz="3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 name="直線コネクタ 4"/>
          <p:cNvCxnSpPr/>
          <p:nvPr/>
        </p:nvCxnSpPr>
        <p:spPr>
          <a:xfrm>
            <a:off x="179512" y="951869"/>
            <a:ext cx="11880000" cy="0"/>
          </a:xfrm>
          <a:prstGeom prst="line">
            <a:avLst/>
          </a:prstGeom>
          <a:noFill/>
          <a:ln w="38100" cap="flat" cmpd="sng" algn="ctr">
            <a:solidFill>
              <a:srgbClr val="4F81BD"/>
            </a:solidFill>
            <a:prstDash val="solid"/>
          </a:ln>
          <a:effectLst>
            <a:outerShdw blurRad="40000" dist="23000" dir="5400000" rotWithShape="0">
              <a:srgbClr val="000000">
                <a:alpha val="35000"/>
              </a:srgbClr>
            </a:outerShdw>
          </a:effectLst>
        </p:spPr>
      </p:cxnSp>
    </p:spTree>
    <p:extLst>
      <p:ext uri="{BB962C8B-B14F-4D97-AF65-F5344CB8AC3E}">
        <p14:creationId xmlns:p14="http://schemas.microsoft.com/office/powerpoint/2010/main" val="1213279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の具体的方策</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8544272" y="6520260"/>
            <a:ext cx="2133600" cy="365125"/>
          </a:xfrm>
        </p:spPr>
        <p:txBody>
          <a:bodyPr/>
          <a:lstStyle/>
          <a:p>
            <a:fld id="{8AED51BD-73FB-4F73-AF47-49B099B0E545}" type="slidenum">
              <a:rPr kumimoji="1" lang="ja-JP" altLang="en-US" smtClean="0"/>
              <a:t>3</a:t>
            </a:fld>
            <a:endParaRPr kumimoji="1" lang="ja-JP" altLang="en-US" dirty="0"/>
          </a:p>
        </p:txBody>
      </p:sp>
      <p:sp>
        <p:nvSpPr>
          <p:cNvPr id="9" name="正方形/長方形 8"/>
          <p:cNvSpPr/>
          <p:nvPr/>
        </p:nvSpPr>
        <p:spPr>
          <a:xfrm>
            <a:off x="170929" y="908699"/>
            <a:ext cx="11879999" cy="902227"/>
          </a:xfrm>
          <a:prstGeom prst="rect">
            <a:avLst/>
          </a:prstGeom>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4313" lvl="0"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各事業所が工賃を向上させるための事業計画となる「工賃引上げ計画シート」を示し、策定及び実行支援を実施します。なお、提示する「工賃引上げ計画シート」は、支援の実施にあたっては、今後の目標や具体的な事業展開など、事業所の考え方や方策を容易に反映できるようにし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0" name="角丸四角形 9"/>
          <p:cNvSpPr/>
          <p:nvPr/>
        </p:nvSpPr>
        <p:spPr>
          <a:xfrm>
            <a:off x="170927" y="778242"/>
            <a:ext cx="4336679" cy="2361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bg1"/>
                </a:solidFill>
                <a:latin typeface="Meiryo UI" panose="020B0604030504040204" pitchFamily="50" charset="-128"/>
                <a:ea typeface="Meiryo UI" panose="020B0604030504040204" pitchFamily="50" charset="-128"/>
              </a:rPr>
              <a:t>１　</a:t>
            </a:r>
            <a:r>
              <a:rPr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工賃引上げ計画シート策定及び実行支援</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74736" y="1814564"/>
            <a:ext cx="11868280" cy="2681870"/>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55236" y="1747104"/>
            <a:ext cx="3096345"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217935"/>
            <a:ext cx="5760000" cy="981583"/>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「工賃引上げ計画シート」について、事業所自身が計画策定の意義や目的を理解し、計画を策定・実行できるよう、常設の相談窓口を設置するとともにアウトリーチによる助言等を行います。</a:t>
            </a:r>
          </a:p>
        </p:txBody>
      </p:sp>
      <p:sp>
        <p:nvSpPr>
          <p:cNvPr id="28" name="正方形/長方形 27"/>
          <p:cNvSpPr/>
          <p:nvPr/>
        </p:nvSpPr>
        <p:spPr>
          <a:xfrm>
            <a:off x="6364961" y="2211576"/>
            <a:ext cx="5580000" cy="987892"/>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事業所から提出された「工賃引上げ計画シート」を基に、</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件の訪問相談支援を実施。うち、</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件にコンサルタントの派遣支援を</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実施</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【R3</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目標：</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常設相談窓口では、</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177</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４</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月末現在）の相談対応支援を</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実施</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年度途中の新規指定事業所に対しては、指定指導担当課において、「</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工賃引上げ計画シート</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」の提出を促すチラシを配付した。</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9" name="角丸四角形 28"/>
          <p:cNvSpPr/>
          <p:nvPr/>
        </p:nvSpPr>
        <p:spPr>
          <a:xfrm>
            <a:off x="286156" y="2001542"/>
            <a:ext cx="4221450" cy="232751"/>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工賃引上げ計画シート」の策定実行支援</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ホームベース 29"/>
          <p:cNvSpPr/>
          <p:nvPr/>
        </p:nvSpPr>
        <p:spPr>
          <a:xfrm>
            <a:off x="6123120" y="2203808"/>
            <a:ext cx="207023" cy="99566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63120" y="3478873"/>
            <a:ext cx="5744324" cy="915703"/>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営業力の強化、企画力の向上を図り、製品の販売促進、受注拡大を図るため、事業所の実態に対応した研修会等を行います。</a:t>
            </a:r>
          </a:p>
        </p:txBody>
      </p:sp>
      <p:sp>
        <p:nvSpPr>
          <p:cNvPr id="32" name="正方形/長方形 31"/>
          <p:cNvSpPr/>
          <p:nvPr/>
        </p:nvSpPr>
        <p:spPr>
          <a:xfrm>
            <a:off x="6364961" y="3458576"/>
            <a:ext cx="5580000" cy="936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工賃向上セミナーを</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8</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月に</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Web</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開催（参加事業所８カ所）。</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Web</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ショップの集客力向上を考えるセミナーを</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月に</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Web</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開催</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（参加事業所</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8</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カ所）。</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事業説明会をハイブリット</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（ウェブ</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参集）</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方式で</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月に開催予定。</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309232" y="3266423"/>
            <a:ext cx="2603808" cy="220939"/>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lang="en-US" altLang="ja-JP"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1-2</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事業所</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経営力の強化</a:t>
            </a:r>
          </a:p>
        </p:txBody>
      </p:sp>
      <p:sp>
        <p:nvSpPr>
          <p:cNvPr id="21" name="ホームベース 20"/>
          <p:cNvSpPr/>
          <p:nvPr/>
        </p:nvSpPr>
        <p:spPr>
          <a:xfrm>
            <a:off x="6123120" y="3494984"/>
            <a:ext cx="226165" cy="922303"/>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5" name="角丸四角形 24"/>
          <p:cNvSpPr/>
          <p:nvPr/>
        </p:nvSpPr>
        <p:spPr>
          <a:xfrm>
            <a:off x="170927" y="4919801"/>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6" name="二等辺三角形 5"/>
          <p:cNvSpPr/>
          <p:nvPr/>
        </p:nvSpPr>
        <p:spPr>
          <a:xfrm rot="10800000">
            <a:off x="3378725" y="4607026"/>
            <a:ext cx="5542673" cy="580524"/>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90569" y="5223294"/>
            <a:ext cx="11868280" cy="1419553"/>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0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5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常設相談窓口の設置</a:t>
            </a:r>
            <a:r>
              <a:rPr lang="ja-JP" altLang="en-US" sz="145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及び</a:t>
            </a:r>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実行支援は、エル・チャレンジが月</a:t>
            </a:r>
            <a:r>
              <a:rPr lang="en-US" altLang="ja-JP"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回発行する「工賃向上メールマガジン」や運営する</a:t>
            </a:r>
            <a:r>
              <a:rPr lang="en-US" altLang="ja-JP"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HP</a:t>
            </a:r>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（大阪府工賃向上計画支援事業）などで周知した。</a:t>
            </a:r>
            <a:r>
              <a:rPr lang="ja-JP" altLang="en-US" sz="145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周知方法について、単に広報するだけではなく、</a:t>
            </a:r>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事業所に直接メールをするなどの</a:t>
            </a:r>
            <a:r>
              <a:rPr lang="ja-JP" altLang="en-US" sz="145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工夫</a:t>
            </a:r>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a:t>
            </a:r>
            <a:r>
              <a:rPr lang="ja-JP" altLang="en-US" sz="145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検討する必要である。</a:t>
            </a:r>
            <a:endParaRPr lang="en-US" altLang="ja-JP" sz="145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研修会等については、対象事業所が約</a:t>
            </a:r>
            <a:r>
              <a:rPr lang="en-US" altLang="ja-JP"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1000</a:t>
            </a:r>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カ所あるにも関わらず、参加事業所が少ない。（</a:t>
            </a:r>
            <a:r>
              <a:rPr lang="en-US" altLang="ja-JP"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は開催無し）</a:t>
            </a:r>
            <a:r>
              <a:rPr lang="ja-JP" altLang="en-US" sz="145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参加できなかった事業所向けに</a:t>
            </a:r>
            <a:r>
              <a:rPr lang="en-US" altLang="ja-JP" sz="145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YouTube</a:t>
            </a:r>
            <a:r>
              <a:rPr lang="ja-JP" altLang="en-US" sz="145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チャンネルにてセミナーを配信など工夫</a:t>
            </a:r>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したが、より多くの事業所が参加できるよう</a:t>
            </a:r>
            <a:r>
              <a:rPr lang="ja-JP" altLang="en-US" sz="145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な</a:t>
            </a:r>
            <a:r>
              <a:rPr lang="ja-JP" altLang="en-US" sz="14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工夫が必要である。また、支援が必要な事業所のニーズを十分に把握しているのか改めて検証する必要がある。</a:t>
            </a:r>
            <a:endParaRPr lang="en-US" altLang="ja-JP" sz="145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Tree>
    <p:extLst>
      <p:ext uri="{BB962C8B-B14F-4D97-AF65-F5344CB8AC3E}">
        <p14:creationId xmlns:p14="http://schemas.microsoft.com/office/powerpoint/2010/main" val="2565133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の具体的方策</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8544272" y="6520260"/>
            <a:ext cx="2133600" cy="365125"/>
          </a:xfrm>
        </p:spPr>
        <p:txBody>
          <a:bodyPr/>
          <a:lstStyle/>
          <a:p>
            <a:fld id="{8AED51BD-73FB-4F73-AF47-49B099B0E545}" type="slidenum">
              <a:rPr kumimoji="1" lang="ja-JP" altLang="en-US" smtClean="0"/>
              <a:t>4</a:t>
            </a:fld>
            <a:endParaRPr kumimoji="1" lang="ja-JP" altLang="en-US" dirty="0"/>
          </a:p>
        </p:txBody>
      </p:sp>
      <p:sp>
        <p:nvSpPr>
          <p:cNvPr id="9" name="正方形/長方形 8"/>
          <p:cNvSpPr/>
          <p:nvPr/>
        </p:nvSpPr>
        <p:spPr>
          <a:xfrm>
            <a:off x="170929" y="908699"/>
            <a:ext cx="11879999" cy="678327"/>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lvl="0"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単独での受注が困難な小規模な事業所を支援するための「共同受注窓口」の運営を支援し、安定的な受注確保を図ります。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lvl="0"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市町村共同受注窓口と連携し「企業等との調整」、「契約等に関する事務手続き」、「事業所間の調整」等を行う地域連携の共同受注ネットワークの構築をめざします。</a:t>
            </a:r>
            <a:endParaRPr lang="ja-JP" altLang="en-US" sz="16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0" name="角丸四角形 9"/>
          <p:cNvSpPr/>
          <p:nvPr/>
        </p:nvSpPr>
        <p:spPr>
          <a:xfrm>
            <a:off x="170927" y="659486"/>
            <a:ext cx="3963191" cy="202366"/>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altLang="ja-JP" sz="1600" b="1" dirty="0">
                <a:solidFill>
                  <a:schemeClr val="bg1"/>
                </a:solidFill>
                <a:latin typeface="Meiryo UI" panose="020B0604030504040204" pitchFamily="50" charset="-128"/>
                <a:ea typeface="Meiryo UI" panose="020B0604030504040204" pitchFamily="50" charset="-128"/>
              </a:rPr>
              <a:t>2</a:t>
            </a:r>
            <a:r>
              <a:rPr lang="ja-JP" altLang="en-US" sz="1600" b="1" dirty="0">
                <a:solidFill>
                  <a:schemeClr val="bg1"/>
                </a:solidFill>
                <a:latin typeface="Meiryo UI" panose="020B0604030504040204" pitchFamily="50" charset="-128"/>
                <a:ea typeface="Meiryo UI" panose="020B0604030504040204" pitchFamily="50" charset="-128"/>
              </a:rPr>
              <a:t>　</a:t>
            </a:r>
            <a:r>
              <a:rPr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共同受注窓口の運営、優先調達の</a:t>
            </a:r>
            <a:r>
              <a:rPr lang="ja-JP" altLang="en-US" sz="1600" b="1" dirty="0" smtClean="0">
                <a:solidFill>
                  <a:prstClr val="white"/>
                </a:solidFill>
                <a:latin typeface="UD デジタル 教科書体 NP-R" panose="02020400000000000000" pitchFamily="18" charset="-128"/>
                <a:ea typeface="UD デジタル 教科書体 NP-R" panose="02020400000000000000" pitchFamily="18" charset="-128"/>
              </a:rPr>
              <a:t>促進</a:t>
            </a:r>
            <a:endParaRPr lang="ja-JP" altLang="en-US" sz="1600" b="1" dirty="0">
              <a:solidFill>
                <a:prstClr val="white"/>
              </a:solidFill>
              <a:latin typeface="UD デジタル 教科書体 NP-R" panose="02020400000000000000" pitchFamily="18" charset="-128"/>
              <a:ea typeface="UD デジタル 教科書体 NP-R" panose="02020400000000000000" pitchFamily="18" charset="-128"/>
            </a:endParaRPr>
          </a:p>
        </p:txBody>
      </p:sp>
      <p:sp>
        <p:nvSpPr>
          <p:cNvPr id="12" name="正方形/長方形 11"/>
          <p:cNvSpPr/>
          <p:nvPr/>
        </p:nvSpPr>
        <p:spPr>
          <a:xfrm>
            <a:off x="170927" y="2097622"/>
            <a:ext cx="11880001" cy="3266676"/>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7539" y="1618467"/>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71581" y="2213733"/>
            <a:ext cx="5760000" cy="1102996"/>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受発注コーディネーターを配置し、これまで取引等のある企業等からの受注（「共同受注」・「共同製作」・「共同販売」を含む）について、継続的な確保に努めます。</a:t>
            </a:r>
          </a:p>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更なる受注拡大を図るため、包括連携協定締結企業やサポートカンパニー制度登録企業等へより積極的な働きかけを行います。</a:t>
            </a:r>
          </a:p>
        </p:txBody>
      </p:sp>
      <p:sp>
        <p:nvSpPr>
          <p:cNvPr id="28" name="正方形/長方形 27"/>
          <p:cNvSpPr/>
          <p:nvPr/>
        </p:nvSpPr>
        <p:spPr>
          <a:xfrm>
            <a:off x="6364961" y="2213732"/>
            <a:ext cx="5580000" cy="1102997"/>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endParaRPr lang="en-US" altLang="ja-JP" sz="12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受注取引件数及び金額　</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８</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目標</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450</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32,840</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目標</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45,000</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R4.2</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月末時点）</a:t>
            </a:r>
            <a:endPar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前年</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同月比　</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+19</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　　</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+5,282</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a:t>
            </a:r>
            <a:endPar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企業</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受注は、前年度に比べて、約</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50</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2,800</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千円程度増。</a:t>
            </a:r>
            <a:endPar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共同</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受注窓口のチラシ（企業向け・大阪府職員向け）を作成・配付</a:t>
            </a:r>
            <a:endPar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公民</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連携企業などについては、営業先リストを作成。</a:t>
            </a:r>
            <a:endPar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endParaRPr lang="en-US" altLang="ja-JP" sz="13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9" name="角丸四角形 28"/>
          <p:cNvSpPr/>
          <p:nvPr/>
        </p:nvSpPr>
        <p:spPr>
          <a:xfrm>
            <a:off x="286156" y="2001543"/>
            <a:ext cx="2850937"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共同受注窓口の運営の支援</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ホームベース 29"/>
          <p:cNvSpPr/>
          <p:nvPr/>
        </p:nvSpPr>
        <p:spPr>
          <a:xfrm>
            <a:off x="6131582" y="2213732"/>
            <a:ext cx="233380" cy="1102995"/>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71581" y="3554487"/>
            <a:ext cx="5760000" cy="660751"/>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自治体の入札による調達案件を分析し、事業所とマッチングすることで優先調達への移行を図り、さらなる受注拡大につなげます。</a:t>
            </a:r>
          </a:p>
        </p:txBody>
      </p:sp>
      <p:sp>
        <p:nvSpPr>
          <p:cNvPr id="32" name="正方形/長方形 31"/>
          <p:cNvSpPr/>
          <p:nvPr/>
        </p:nvSpPr>
        <p:spPr>
          <a:xfrm>
            <a:off x="6346737" y="3540564"/>
            <a:ext cx="5598224" cy="708787"/>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共同</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受注ネットワーク会議を</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回（</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9</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8</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日・</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21</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日）開催。</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市町村の共同受注窓口から優先調達の状況を聞き取った情報を基</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市町村の</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発注促進</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のチラシとリーフレットを作成、全市町村に配付予定。</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3" name="角丸四角形 32"/>
          <p:cNvSpPr/>
          <p:nvPr/>
        </p:nvSpPr>
        <p:spPr>
          <a:xfrm>
            <a:off x="307354" y="3350842"/>
            <a:ext cx="280854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自治体の調達案件の分析</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ホームベース 20"/>
          <p:cNvSpPr/>
          <p:nvPr/>
        </p:nvSpPr>
        <p:spPr>
          <a:xfrm>
            <a:off x="6106972" y="3554485"/>
            <a:ext cx="223170" cy="672478"/>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6" name="二等辺三角形 5"/>
          <p:cNvSpPr/>
          <p:nvPr/>
        </p:nvSpPr>
        <p:spPr>
          <a:xfrm rot="10800000">
            <a:off x="3362864" y="5390158"/>
            <a:ext cx="5466257" cy="172380"/>
          </a:xfrm>
          <a:prstGeom prst="triangle">
            <a:avLst>
              <a:gd name="adj" fmla="val 49303"/>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324793" y="4249351"/>
            <a:ext cx="3495016" cy="238841"/>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2-3</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企業協働による開発製品の販路拡大</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346971" y="4527849"/>
            <a:ext cx="5760000" cy="660751"/>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企業と協働開発した製品（「大阪旨ソーッス！」）の生産事業所を拡充し、製品の販路を拡大します。</a:t>
            </a:r>
          </a:p>
        </p:txBody>
      </p:sp>
      <p:sp>
        <p:nvSpPr>
          <p:cNvPr id="26" name="ホームベース 25"/>
          <p:cNvSpPr/>
          <p:nvPr/>
        </p:nvSpPr>
        <p:spPr>
          <a:xfrm>
            <a:off x="6095993" y="4527849"/>
            <a:ext cx="223170" cy="672478"/>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4" name="正方形/長方形 33"/>
          <p:cNvSpPr/>
          <p:nvPr/>
        </p:nvSpPr>
        <p:spPr>
          <a:xfrm>
            <a:off x="6330142" y="4412665"/>
            <a:ext cx="5598224" cy="856744"/>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「大阪旨ソーッス！」を製造する事業所との課題検討会を</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27</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日開催。</a:t>
            </a:r>
            <a:endPar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en-US" altLang="ja-JP" sz="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NEXCO</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西日本（吹田ＳＡ上下線とも）にて、</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日より販売</a:t>
            </a:r>
            <a:endPar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「大阪旨ソーッス！」ポスター作成</a:t>
            </a:r>
            <a:endPar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販促用動画「大阪旨ソーッス！ができるまで」作成</a:t>
            </a:r>
            <a:endParaRPr lang="en-US" altLang="ja-JP" sz="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5" name="正方形/長方形 34"/>
          <p:cNvSpPr/>
          <p:nvPr/>
        </p:nvSpPr>
        <p:spPr>
          <a:xfrm>
            <a:off x="197441" y="5558354"/>
            <a:ext cx="11868280" cy="1160147"/>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0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3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3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en-US" altLang="ja-JP" sz="13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3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年度は、直接受注件数</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及び</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取引額</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とも前年度</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上回ったが、目標（直接受注件数</a:t>
            </a:r>
            <a:r>
              <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450</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件）達成には至らなかった。</a:t>
            </a:r>
            <a:r>
              <a:rPr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サポートカンパニー制度登録企業等への積極的な働きかけが十分にできていないため、</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検討が必要である。</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共同受注ネットワーク会議での情報交換や意見を基に作成した、</a:t>
            </a:r>
            <a:r>
              <a:rPr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発注促進チラシとリーフレットを今後最大限に</a:t>
            </a:r>
            <a:r>
              <a:rPr lang="ja-JP" altLang="en-US" sz="1200" u="sng"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活用</a:t>
            </a:r>
            <a:r>
              <a:rPr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することで市町村での発注促進につなげる必要がある。</a:t>
            </a:r>
            <a:endPar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「大阪旨ソーッス！」については、納品数・販売数ともに令和</a:t>
            </a:r>
            <a:r>
              <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年度を下回った。</a:t>
            </a:r>
            <a:r>
              <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今後は、共同受注拡大と併せて、</a:t>
            </a:r>
            <a:r>
              <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NEXCO</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西日本と連携した好事例を参考に</a:t>
            </a:r>
            <a:r>
              <a:rPr lang="ja-JP" altLang="en-US" sz="1200" u="sng"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新規販路拡大を図る必要がある。</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その実績が、生産事業所の増加へ導くことになるのではないか。</a:t>
            </a:r>
            <a:endParaRPr lang="en-US" altLang="ja-JP" sz="1200" dirty="0">
              <a:solidFill>
                <a:schemeClr val="tx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5" name="角丸四角形 24"/>
          <p:cNvSpPr/>
          <p:nvPr/>
        </p:nvSpPr>
        <p:spPr>
          <a:xfrm>
            <a:off x="197441" y="5285149"/>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89761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の具体的方策</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9891570" y="6541873"/>
            <a:ext cx="2133600" cy="365125"/>
          </a:xfrm>
        </p:spPr>
        <p:txBody>
          <a:bodyPr/>
          <a:lstStyle/>
          <a:p>
            <a:fld id="{8AED51BD-73FB-4F73-AF47-49B099B0E545}" type="slidenum">
              <a:rPr kumimoji="1" lang="ja-JP" altLang="en-US" sz="2000" smtClean="0"/>
              <a:t>5</a:t>
            </a:fld>
            <a:endParaRPr kumimoji="1" lang="ja-JP" altLang="en-US" sz="2000" dirty="0"/>
          </a:p>
        </p:txBody>
      </p:sp>
      <p:sp>
        <p:nvSpPr>
          <p:cNvPr id="9" name="正方形/長方形 8"/>
          <p:cNvSpPr/>
          <p:nvPr/>
        </p:nvSpPr>
        <p:spPr>
          <a:xfrm>
            <a:off x="170929" y="90870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lvl="0" indent="-214313">
              <a:buFont typeface="Wingdings" panose="05000000000000000000" pitchFamily="2" charset="2"/>
              <a:buChar char="u"/>
              <a:defRPr/>
            </a:pP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物品等の調達促進のために定めている府独自の優先発注制度（大阪府障がい者就労施設等からの物品等の調達の推進を図るための方針）を積極的に活用し、障がい者就労施設等で就労する障がい者、在宅就業障がい者等の自立の促進を図ります。</a:t>
            </a:r>
          </a:p>
        </p:txBody>
      </p:sp>
      <p:sp>
        <p:nvSpPr>
          <p:cNvPr id="10" name="角丸四角形 9"/>
          <p:cNvSpPr/>
          <p:nvPr/>
        </p:nvSpPr>
        <p:spPr>
          <a:xfrm>
            <a:off x="170927" y="659486"/>
            <a:ext cx="3600000"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schemeClr val="bg1"/>
                </a:solidFill>
                <a:latin typeface="Meiryo UI" panose="020B0604030504040204" pitchFamily="50" charset="-128"/>
                <a:ea typeface="Meiryo UI" panose="020B0604030504040204" pitchFamily="50" charset="-128"/>
              </a:rPr>
              <a:t>3</a:t>
            </a:r>
            <a:r>
              <a:rPr lang="ja-JP" altLang="en-US" sz="1600" b="1" dirty="0" smtClean="0">
                <a:solidFill>
                  <a:schemeClr val="bg1"/>
                </a:solidFill>
                <a:latin typeface="Meiryo UI" panose="020B0604030504040204" pitchFamily="50" charset="-128"/>
                <a:ea typeface="Meiryo UI" panose="020B0604030504040204" pitchFamily="50" charset="-128"/>
              </a:rPr>
              <a:t>　優先調達制度の積極的活用</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63016" y="1721624"/>
            <a:ext cx="11887912" cy="2613638"/>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70927" y="1593001"/>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58436" y="2116235"/>
            <a:ext cx="5760000" cy="86400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者就労施設等からの調達を推進し、障がい者の経済的自立を支援する取組みを進めるため、物品購入等における随意契約の活用を図る優先調達方針を策定します。</a:t>
            </a:r>
          </a:p>
        </p:txBody>
      </p:sp>
      <p:sp>
        <p:nvSpPr>
          <p:cNvPr id="28" name="正方形/長方形 27"/>
          <p:cNvSpPr/>
          <p:nvPr/>
        </p:nvSpPr>
        <p:spPr>
          <a:xfrm>
            <a:off x="6384732" y="1932764"/>
            <a:ext cx="5580000" cy="1144882"/>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171450" indent="-1714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日「令和</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年度大阪府優先調達方針」を策定。</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調達目標では「調達実績額が前年度実績を上回る」「就労継続支援</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B</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型事業所への発注額が前年度に比べて増加につながるよう配慮する」ことを掲げた。</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71450" indent="-1714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府内市町村に対しても、府の方針内容を提示し、策定依頼を行った結果、令和</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8</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月までに全市町村で調達方針策定済み。</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9" name="角丸四角形 28"/>
          <p:cNvSpPr/>
          <p:nvPr/>
        </p:nvSpPr>
        <p:spPr>
          <a:xfrm>
            <a:off x="286155" y="1927240"/>
            <a:ext cx="2328256" cy="227186"/>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優先調達方針の策定</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ホームベース 29"/>
          <p:cNvSpPr/>
          <p:nvPr/>
        </p:nvSpPr>
        <p:spPr>
          <a:xfrm>
            <a:off x="6161584" y="2127870"/>
            <a:ext cx="180000" cy="86400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62300" y="3218752"/>
            <a:ext cx="5778561" cy="980407"/>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庁内への制度の周知を徹底し、各種イベント・式典、調査等の記念品や名刺・封筒の印刷、施設等の清掃や除草作業など役務の提供等に際して、積極的に</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者就労施設等から調達するよう促進します。</a:t>
            </a:r>
          </a:p>
        </p:txBody>
      </p:sp>
      <p:sp>
        <p:nvSpPr>
          <p:cNvPr id="32" name="正方形/長方形 31"/>
          <p:cNvSpPr/>
          <p:nvPr/>
        </p:nvSpPr>
        <p:spPr>
          <a:xfrm>
            <a:off x="6384732" y="3231079"/>
            <a:ext cx="5580000" cy="955658"/>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28600" indent="-22860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6</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及び</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12</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月の各部局次長会議で優先調達の活用を周知</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28600" indent="-22860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周知チラシを作成し、実績の少ない出先機関などへ発注促進を依頼。</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28600" indent="-22860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庁内</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Web</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ページの改良も行い、手続き方法や各部局の発注内容を公開し、職員へ優先調達の積極的な活用を呼び掛けた。</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3" name="角丸四角形 32"/>
          <p:cNvSpPr/>
          <p:nvPr/>
        </p:nvSpPr>
        <p:spPr>
          <a:xfrm>
            <a:off x="286155" y="3035751"/>
            <a:ext cx="2808540" cy="266958"/>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3-2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庁内への制度周知の徹底</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ホームベース 20"/>
          <p:cNvSpPr/>
          <p:nvPr/>
        </p:nvSpPr>
        <p:spPr>
          <a:xfrm>
            <a:off x="6189830" y="3218657"/>
            <a:ext cx="200723" cy="98050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211702" y="4764789"/>
            <a:ext cx="11813468" cy="1777084"/>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9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各部局次長会議での周知や庁内</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Web</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ページの改良、周知チラシの作成を行い、</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さらなる優先調達制度の活用を生み出した</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令和</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共同受注窓口での庁内発注実績額は、</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19,684,028</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円（速報値</a:t>
            </a:r>
            <a:r>
              <a:rPr lang="en-US" altLang="ja-JP"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1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月末時点</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）で、昨年度以上（昨年比</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６</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％）の実績を挙げた。</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また</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err="1">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障がい</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者の在宅就業支援団体</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へ発注する庁内の</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IT</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関連業務については、コロナ禍で見込んでいた発注はなくなったものの、各部局への周知や業務の掘り起こしを行った結果、令和</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年度と比較して</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倍以上の実績</a:t>
            </a:r>
            <a:r>
              <a:rPr lang="zh-TW"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（速報値</a:t>
            </a:r>
            <a:r>
              <a:rPr lang="en-US" altLang="zh-TW" sz="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zh-TW" altLang="en-US" sz="1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月末時点</a:t>
            </a:r>
            <a:r>
              <a:rPr lang="zh-TW"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を挙げることができる予定。</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ただし、テープ起こし（音声起稿）は、</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AI</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の進行もあり、今後減少することが予想される。</a:t>
            </a:r>
            <a:r>
              <a:rPr lang="ja-JP" altLang="en-US" sz="140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さらなる</a:t>
            </a:r>
            <a:r>
              <a:rPr lang="ja-JP" altLang="en-US" sz="140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受注</a:t>
            </a:r>
            <a:r>
              <a:rPr lang="ja-JP" altLang="en-US" sz="140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確保</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のためには、</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新たな業務開拓が必要であるとともに、それらを担うテレワーカーのスキルアップも必要。</a:t>
            </a:r>
            <a:endParaRPr lang="en-US" altLang="ja-JP"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引き続き、</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各部局（特に出先機関）への周知</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と府内全体の実績額の８割が市町村である状況も鑑み、</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市町村や独立行政法人等への周知も必要</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211702" y="4588255"/>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6" name="二等辺三角形 5"/>
          <p:cNvSpPr/>
          <p:nvPr/>
        </p:nvSpPr>
        <p:spPr>
          <a:xfrm rot="10800000">
            <a:off x="3342141" y="4404810"/>
            <a:ext cx="5557160" cy="301743"/>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031960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の具体的方策</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9925249" y="6555417"/>
            <a:ext cx="2133600" cy="365125"/>
          </a:xfrm>
        </p:spPr>
        <p:txBody>
          <a:bodyPr/>
          <a:lstStyle/>
          <a:p>
            <a:fld id="{8AED51BD-73FB-4F73-AF47-49B099B0E545}" type="slidenum">
              <a:rPr kumimoji="1" lang="ja-JP" altLang="en-US" sz="2000" smtClean="0"/>
              <a:t>6</a:t>
            </a:fld>
            <a:endParaRPr kumimoji="1" lang="ja-JP" altLang="en-US" sz="2000" dirty="0"/>
          </a:p>
        </p:txBody>
      </p:sp>
      <p:sp>
        <p:nvSpPr>
          <p:cNvPr id="9" name="正方形/長方形 8"/>
          <p:cNvSpPr/>
          <p:nvPr/>
        </p:nvSpPr>
        <p:spPr>
          <a:xfrm>
            <a:off x="170929" y="90870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lvl="0"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府民や企業等に事業内容を理解いただき、製品（こさえたん）の社会的認知度の向上を図り、地域住民の購買意欲の向上や福祉事業所への発注機会の増大に向けた効果的な広報活動を行います。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0" name="角丸四角形 9"/>
          <p:cNvSpPr/>
          <p:nvPr/>
        </p:nvSpPr>
        <p:spPr>
          <a:xfrm>
            <a:off x="170927" y="659486"/>
            <a:ext cx="5006380" cy="249214"/>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smtClean="0">
                <a:solidFill>
                  <a:schemeClr val="bg1"/>
                </a:solidFill>
                <a:latin typeface="Meiryo UI" panose="020B0604030504040204" pitchFamily="50" charset="-128"/>
                <a:ea typeface="Meiryo UI" panose="020B0604030504040204" pitchFamily="50" charset="-128"/>
              </a:rPr>
              <a:t>4</a:t>
            </a:r>
            <a:r>
              <a:rPr lang="ja-JP" altLang="en-US" sz="1600" b="1" dirty="0" smtClean="0">
                <a:solidFill>
                  <a:schemeClr val="bg1"/>
                </a:solidFill>
                <a:latin typeface="Meiryo UI" panose="020B0604030504040204" pitchFamily="50" charset="-128"/>
                <a:ea typeface="Meiryo UI" panose="020B0604030504040204" pitchFamily="50" charset="-128"/>
              </a:rPr>
              <a:t>　</a:t>
            </a:r>
            <a:r>
              <a:rPr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製品（こさえたん）認知度向上に向けた情報発信</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78849" y="1650977"/>
            <a:ext cx="11880000" cy="3355888"/>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78849" y="1567361"/>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40128" y="2066999"/>
            <a:ext cx="5760000" cy="899319"/>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ホームページに加え、メールマガジン等を活用し、府の施策を取り入れた効果的な広報活動を行い府民が</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者施設等で作成された製品等を購入する意欲を高めます。</a:t>
            </a:r>
          </a:p>
        </p:txBody>
      </p:sp>
      <p:sp>
        <p:nvSpPr>
          <p:cNvPr id="28" name="正方形/長方形 27"/>
          <p:cNvSpPr/>
          <p:nvPr/>
        </p:nvSpPr>
        <p:spPr>
          <a:xfrm>
            <a:off x="6394574" y="2122638"/>
            <a:ext cx="5526473" cy="751119"/>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HP</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やメルマガでの情報発信や出店募集、イベントの案内</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府民へのこさえたん周知を目的に</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Instagram</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や</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Twitter</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を開設</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9" name="角丸四角形 28"/>
          <p:cNvSpPr/>
          <p:nvPr/>
        </p:nvSpPr>
        <p:spPr>
          <a:xfrm>
            <a:off x="286155" y="1910448"/>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4-1</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情報発信コンテンツの充実</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ホームベース 29"/>
          <p:cNvSpPr/>
          <p:nvPr/>
        </p:nvSpPr>
        <p:spPr>
          <a:xfrm>
            <a:off x="6143302" y="2064598"/>
            <a:ext cx="198561" cy="90172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190569" y="5441401"/>
            <a:ext cx="11868280" cy="1145648"/>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0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HP</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のアクセス件数は、</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6,538</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件（昨年度比</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５％</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05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05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月末時点</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であったが、</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Instagram</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や</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Twitter</a:t>
            </a:r>
            <a:r>
              <a:rPr lang="ja-JP" altLang="en-US"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新規開設を行い、</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広く府民に周知を行った</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令和</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年度のこさえたんサポーター新規登録者数は</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56</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人（総数：</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1,362</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人</a:t>
            </a:r>
            <a:r>
              <a:rPr lang="en-US" altLang="ja-JP" sz="10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05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月末時点</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）であった。現状、府民における「こさえたんロゴマーク」の認知度は低く、</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各種</a:t>
            </a:r>
            <a:r>
              <a:rPr lang="en-US" altLang="ja-JP"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SNS</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の活用や公民連携等を通じて、常設の販売スペースを確保するなど、府民に向けて「こさえたん」の周知を行っていく必要</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がある。</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こさえたんロゴマークのさらなる普及のために、府内事業所に対して、</a:t>
            </a:r>
            <a:r>
              <a:rPr lang="ja-JP" altLang="en-US" sz="1400" u="sng"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ロゴマークの趣旨や特典、活用方法を丁寧に説明していく必要</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がある。</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5" name="角丸四角形 24"/>
          <p:cNvSpPr/>
          <p:nvPr/>
        </p:nvSpPr>
        <p:spPr>
          <a:xfrm>
            <a:off x="190569" y="5276766"/>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6" name="二等辺三角形 5"/>
          <p:cNvSpPr/>
          <p:nvPr/>
        </p:nvSpPr>
        <p:spPr>
          <a:xfrm rot="10800000">
            <a:off x="3339591" y="5059748"/>
            <a:ext cx="5521074" cy="316202"/>
          </a:xfrm>
          <a:prstGeom prst="triangle">
            <a:avLst>
              <a:gd name="adj" fmla="val 49071"/>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8849" y="3167650"/>
            <a:ext cx="5760000" cy="702631"/>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「こさえたんサポーター」の登録を進め、事業所のモチベーション向上につなげます。</a:t>
            </a:r>
          </a:p>
        </p:txBody>
      </p:sp>
      <p:sp>
        <p:nvSpPr>
          <p:cNvPr id="18" name="ホームベース 17"/>
          <p:cNvSpPr/>
          <p:nvPr/>
        </p:nvSpPr>
        <p:spPr>
          <a:xfrm>
            <a:off x="6153666" y="3167427"/>
            <a:ext cx="198562" cy="688373"/>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19" name="正方形/長方形 18"/>
          <p:cNvSpPr/>
          <p:nvPr/>
        </p:nvSpPr>
        <p:spPr>
          <a:xfrm>
            <a:off x="6394574" y="3117555"/>
            <a:ext cx="5526473" cy="725422"/>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新規登録者</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56</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人</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目標</a:t>
            </a:r>
            <a:r>
              <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200</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人</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a:p>
            <a:pPr marL="285750" indent="-285750">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イベント出店時のサポーター募集</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大阪府立大学の学生との製品づくり（登録した学生に無料配布）</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1" name="正方形/長方形 20"/>
          <p:cNvSpPr/>
          <p:nvPr/>
        </p:nvSpPr>
        <p:spPr>
          <a:xfrm>
            <a:off x="358849" y="4101614"/>
            <a:ext cx="5760000" cy="666218"/>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製品イメージの向上を図り、販路拡大につなげるため、ロゴマークを適正かつ効果的に活用し、製品とともに認知度向上に努めます。</a:t>
            </a:r>
          </a:p>
        </p:txBody>
      </p:sp>
      <p:sp>
        <p:nvSpPr>
          <p:cNvPr id="22" name="ホームベース 21"/>
          <p:cNvSpPr/>
          <p:nvPr/>
        </p:nvSpPr>
        <p:spPr>
          <a:xfrm>
            <a:off x="6181779" y="4090105"/>
            <a:ext cx="196047" cy="651846"/>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4" name="正方形/長方形 23"/>
          <p:cNvSpPr/>
          <p:nvPr/>
        </p:nvSpPr>
        <p:spPr>
          <a:xfrm>
            <a:off x="6394574" y="4037560"/>
            <a:ext cx="5526473" cy="842116"/>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こさえたんロゴマークの使用実態調査を実施し、使用管理規定を改定</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ロゴマーク登録による特典を追加、明確化</a:t>
            </a:r>
            <a:endPar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登録事業所のイチオシ製品を電子ブック化、府</a:t>
            </a:r>
            <a:r>
              <a:rPr lang="en-US" altLang="ja-JP"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HP</a:t>
            </a:r>
            <a:r>
              <a:rPr lang="ja-JP" altLang="en-US" sz="14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に掲載</a:t>
            </a:r>
            <a:endParaRPr lang="en-US" altLang="ja-JP" sz="14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16" name="角丸四角形 15"/>
          <p:cNvSpPr/>
          <p:nvPr/>
        </p:nvSpPr>
        <p:spPr>
          <a:xfrm>
            <a:off x="286155" y="3011460"/>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1400" dirty="0" smtClean="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こさえたんサポーター」の登録促進</a:t>
            </a:r>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286155" y="3923164"/>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r>
              <a:rPr lang="en-US" altLang="ja-JP" sz="13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4-3</a:t>
            </a:r>
            <a:r>
              <a:rPr lang="ja-JP" altLang="en-US" sz="13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「こさえたんロゴマーク」認知度向上</a:t>
            </a:r>
            <a:endParaRPr lang="ja-JP" altLang="en-US" sz="13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Tree>
    <p:extLst>
      <p:ext uri="{BB962C8B-B14F-4D97-AF65-F5344CB8AC3E}">
        <p14:creationId xmlns:p14="http://schemas.microsoft.com/office/powerpoint/2010/main" val="30859485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の具体的方策</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8544272" y="6520260"/>
            <a:ext cx="2133600" cy="365125"/>
          </a:xfrm>
        </p:spPr>
        <p:txBody>
          <a:bodyPr/>
          <a:lstStyle/>
          <a:p>
            <a:fld id="{8AED51BD-73FB-4F73-AF47-49B099B0E545}" type="slidenum">
              <a:rPr kumimoji="1" lang="ja-JP" altLang="en-US" smtClean="0"/>
              <a:t>7</a:t>
            </a:fld>
            <a:endParaRPr kumimoji="1" lang="ja-JP" altLang="en-US" dirty="0"/>
          </a:p>
        </p:txBody>
      </p:sp>
      <p:sp>
        <p:nvSpPr>
          <p:cNvPr id="9" name="正方形/長方形 8"/>
          <p:cNvSpPr/>
          <p:nvPr/>
        </p:nvSpPr>
        <p:spPr>
          <a:xfrm>
            <a:off x="170929" y="908699"/>
            <a:ext cx="11879999" cy="881651"/>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14313" lvl="0"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大阪府庁舎内に設置するアンテナショップ「福祉のコンビニこさえたん」において、様々な事業所が製品販売による社会参加の場として活用できる取組みを検討します。</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14313" indent="-214313">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さらに、販売機会や施設で働く</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者の販売に関する経験とスキルの構築を図り、将来的に就労につながる施設外就労の場としての提供も検討します。</a:t>
            </a:r>
            <a:endParaRPr lang="ja-JP" altLang="en-US" sz="16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10" name="角丸四角形 9"/>
          <p:cNvSpPr/>
          <p:nvPr/>
        </p:nvSpPr>
        <p:spPr>
          <a:xfrm>
            <a:off x="170927" y="659486"/>
            <a:ext cx="5006380" cy="249214"/>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Meiryo UI" panose="020B0604030504040204" pitchFamily="50" charset="-128"/>
                <a:ea typeface="Meiryo UI" panose="020B0604030504040204" pitchFamily="50" charset="-128"/>
              </a:rPr>
              <a:t>５</a:t>
            </a:r>
            <a:r>
              <a:rPr lang="ja-JP" altLang="en-US" sz="1600" b="1" dirty="0" smtClean="0">
                <a:solidFill>
                  <a:schemeClr val="bg1"/>
                </a:solidFill>
                <a:latin typeface="Meiryo UI" panose="020B0604030504040204" pitchFamily="50" charset="-128"/>
                <a:ea typeface="Meiryo UI" panose="020B0604030504040204" pitchFamily="50" charset="-128"/>
              </a:rPr>
              <a:t>　</a:t>
            </a:r>
            <a:r>
              <a:rPr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大阪府庁舎内アンテナショップの運営</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91712" y="1995700"/>
            <a:ext cx="11821449" cy="2990013"/>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4820" y="1902061"/>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具体的</a:t>
            </a:r>
            <a:r>
              <a:rPr lang="ja-JP" altLang="en-US" sz="1600" b="1" dirty="0">
                <a:solidFill>
                  <a:schemeClr val="bg1"/>
                </a:solidFill>
                <a:latin typeface="Meiryo UI" panose="020B0604030504040204" pitchFamily="50" charset="-128"/>
                <a:ea typeface="Meiryo UI" panose="020B0604030504040204" pitchFamily="50" charset="-128"/>
              </a:rPr>
              <a:t>事業</a:t>
            </a:r>
            <a:r>
              <a:rPr lang="ja-JP" altLang="en-US" sz="1600" b="1" dirty="0" smtClean="0">
                <a:solidFill>
                  <a:schemeClr val="bg1"/>
                </a:solidFill>
                <a:latin typeface="Meiryo UI" panose="020B0604030504040204" pitchFamily="50" charset="-128"/>
                <a:ea typeface="Meiryo UI" panose="020B0604030504040204" pitchFamily="50" charset="-128"/>
              </a:rPr>
              <a:t>の進捗</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10145" y="2429160"/>
            <a:ext cx="5760000" cy="899319"/>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就労訓練の場として庁内の空きスペースを活用し、アンテナショップ「福祉のコンビニ　こさえたん」を設置し、製品（こさえたん）の販売促進と、認知度向上を図ります。</a:t>
            </a:r>
          </a:p>
        </p:txBody>
      </p:sp>
      <p:sp>
        <p:nvSpPr>
          <p:cNvPr id="28" name="正方形/長方形 27"/>
          <p:cNvSpPr/>
          <p:nvPr/>
        </p:nvSpPr>
        <p:spPr>
          <a:xfrm>
            <a:off x="6250138" y="2404304"/>
            <a:ext cx="5637062" cy="893951"/>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今年度は午前</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時から午後</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時までの時間で通常</a:t>
            </a:r>
            <a:r>
              <a:rPr lang="ja-JP" altLang="en-US"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営業</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パン・弁当類は</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14</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事業所、製菓・雑貨類は</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63</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事業所、のべ</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77</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事業所が「福祉のコンビニ　こさえたん」に参加。</a:t>
            </a:r>
            <a:endParaRPr lang="en-US" altLang="ja-JP"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9" name="角丸四角形 28"/>
          <p:cNvSpPr/>
          <p:nvPr/>
        </p:nvSpPr>
        <p:spPr>
          <a:xfrm>
            <a:off x="276800" y="2259088"/>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5-1</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大阪府庁舎内アンテナショップの運営</a:t>
            </a:r>
          </a:p>
        </p:txBody>
      </p:sp>
      <p:sp>
        <p:nvSpPr>
          <p:cNvPr id="30" name="ホームベース 29"/>
          <p:cNvSpPr/>
          <p:nvPr/>
        </p:nvSpPr>
        <p:spPr>
          <a:xfrm>
            <a:off x="6051577" y="2424990"/>
            <a:ext cx="198561" cy="901720"/>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174736" y="5696421"/>
            <a:ext cx="11655402" cy="985733"/>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80000" indent="-457200"/>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月末の売上実績は</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11,122,630</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円（昨年度比＋</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27.5</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en-US" altLang="ja-JP" sz="1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lang="ja-JP" altLang="en-US" sz="11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月末時点</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）で、</a:t>
            </a:r>
            <a:r>
              <a:rPr lang="ja-JP" altLang="en-US" sz="1400" u="sng"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過去最高の売上を達成することができた。</a:t>
            </a:r>
            <a:endParaRPr lang="en-US" altLang="ja-JP" sz="1400" u="sng"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80000" indent="-457200"/>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更</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なる売上実績向上のため遠隔からの</a:t>
            </a:r>
            <a:r>
              <a:rPr lang="ja-JP" altLang="en-US"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購買</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者獲得を図るべく、</a:t>
            </a:r>
            <a:r>
              <a:rPr lang="ja-JP" altLang="en-US" sz="1400" u="sng"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オンラインショップ等の開設を検討する必要</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がある。</a:t>
            </a:r>
            <a:endPar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80000" indent="-457200"/>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・施設外就労を行った</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事業所中、</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2</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事業所については工賃時間額</a:t>
            </a:r>
            <a:r>
              <a:rPr lang="ja-JP" altLang="en-US"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で</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円・</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10</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円アップを見込み</a:t>
            </a:r>
            <a:r>
              <a:rPr lang="ja-JP" altLang="en-US" sz="1400" u="sng"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事業所の工賃向上の支援を行うことができた。</a:t>
            </a:r>
            <a:endParaRPr lang="en-US" altLang="ja-JP" sz="1600" u="sng"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180000" indent="-457200"/>
            <a:r>
              <a:rPr lang="ja-JP" altLang="en-US"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アンテナショップを障がい者の</a:t>
            </a:r>
            <a:r>
              <a:rPr lang="ja-JP" altLang="en-US" sz="1400" dirty="0" smtClean="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社会参加の場として</a:t>
            </a:r>
            <a:r>
              <a:rPr lang="ja-JP" altLang="en-US" sz="1400" u="sng" dirty="0" smtClean="0">
                <a:solidFill>
                  <a:schemeClr val="tx1"/>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より広範な事業所</a:t>
            </a:r>
            <a:r>
              <a:rPr lang="ja-JP" altLang="en-US" sz="1400" u="sng"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が参加できる取組みを検討する必要</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がある。</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角丸四角形 24"/>
          <p:cNvSpPr/>
          <p:nvPr/>
        </p:nvSpPr>
        <p:spPr>
          <a:xfrm>
            <a:off x="174736" y="5421293"/>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評価</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6" name="二等辺三角形 5"/>
          <p:cNvSpPr/>
          <p:nvPr/>
        </p:nvSpPr>
        <p:spPr>
          <a:xfrm rot="10800000">
            <a:off x="3337538" y="5124322"/>
            <a:ext cx="5561762" cy="560253"/>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73526" y="3421400"/>
            <a:ext cx="381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5-2</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社会参加や施設外就労の場の提供</a:t>
            </a:r>
          </a:p>
        </p:txBody>
      </p:sp>
      <p:sp>
        <p:nvSpPr>
          <p:cNvPr id="17" name="正方形/長方形 16"/>
          <p:cNvSpPr/>
          <p:nvPr/>
        </p:nvSpPr>
        <p:spPr>
          <a:xfrm>
            <a:off x="291577" y="3645696"/>
            <a:ext cx="5760000" cy="1039128"/>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アンテナショップを</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者の社会参加の場として活用し、広範な事業所が参加できる取組みを検討します。</a:t>
            </a:r>
          </a:p>
          <a:p>
            <a:pPr marL="214313" lvl="0" indent="-214313" defTabSz="685800">
              <a:buFont typeface="Wingdings" panose="05000000000000000000" pitchFamily="2" charset="2"/>
              <a:buChar char="u"/>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さらに、施設外就労の場として提供することで、事業所の商品力向上と事業所で働く</a:t>
            </a:r>
            <a:r>
              <a:rPr lang="ja-JP" altLang="en-US" sz="14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者の販売スキルの構築・向上をめざします。</a:t>
            </a:r>
          </a:p>
        </p:txBody>
      </p:sp>
      <p:sp>
        <p:nvSpPr>
          <p:cNvPr id="18" name="ホームベース 17"/>
          <p:cNvSpPr/>
          <p:nvPr/>
        </p:nvSpPr>
        <p:spPr>
          <a:xfrm>
            <a:off x="6051577" y="3644495"/>
            <a:ext cx="198561" cy="105217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19" name="正方形/長方形 18"/>
          <p:cNvSpPr/>
          <p:nvPr/>
        </p:nvSpPr>
        <p:spPr>
          <a:xfrm>
            <a:off x="6231577" y="3655892"/>
            <a:ext cx="5580000" cy="1134416"/>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endPar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分から</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13</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分まで、</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12</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事業所が主</a:t>
            </a:r>
            <a:r>
              <a:rPr lang="ja-JP" altLang="en-US"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に弁当やパン販売を行って</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いただける就労体験の場を提供。</a:t>
            </a:r>
            <a:endPar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令和</a:t>
            </a:r>
            <a:r>
              <a:rPr lang="en-US" altLang="ja-JP"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lang="ja-JP" altLang="en-US"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年</a:t>
            </a:r>
            <a:r>
              <a:rPr lang="en-US" altLang="ja-JP"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11</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月</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日（月）より火曜日を除く</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13</a:t>
            </a:r>
            <a:r>
              <a:rPr lang="ja-JP" altLang="en-US"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a:t>
            </a:r>
            <a:r>
              <a:rPr lang="en-US" altLang="ja-JP"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30</a:t>
            </a:r>
            <a:r>
              <a:rPr lang="ja-JP" altLang="en-US"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分</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から</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16</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時</a:t>
            </a:r>
            <a:r>
              <a:rPr lang="ja-JP" altLang="en-US"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ま</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で、市内</a:t>
            </a:r>
            <a:r>
              <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3</a:t>
            </a:r>
            <a:r>
              <a:rPr lang="ja-JP" altLang="en-US"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カ所の事業所にレジ打ちやポップ作成、レイアウトの変更等を行っていただける施設外就労の場を提供。</a:t>
            </a:r>
            <a:endParaRPr lang="en-US" altLang="ja-JP" sz="1400" dirty="0" smtClean="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a:p>
            <a:endParaRPr lang="en-US" altLang="ja-JP" sz="1400" dirty="0">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Tree>
    <p:extLst>
      <p:ext uri="{BB962C8B-B14F-4D97-AF65-F5344CB8AC3E}">
        <p14:creationId xmlns:p14="http://schemas.microsoft.com/office/powerpoint/2010/main" val="4079046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5061" y="185004"/>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今後の具体的方策</a:t>
            </a:r>
          </a:p>
        </p:txBody>
      </p:sp>
      <p:cxnSp>
        <p:nvCxnSpPr>
          <p:cNvPr id="4" name="直線コネクタ 3"/>
          <p:cNvCxnSpPr/>
          <p:nvPr/>
        </p:nvCxnSpPr>
        <p:spPr>
          <a:xfrm>
            <a:off x="170929" y="557972"/>
            <a:ext cx="11880000" cy="0"/>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2" name="スライド番号プレースホルダー 1"/>
          <p:cNvSpPr>
            <a:spLocks noGrp="1"/>
          </p:cNvSpPr>
          <p:nvPr>
            <p:ph type="sldNum" sz="quarter" idx="12"/>
          </p:nvPr>
        </p:nvSpPr>
        <p:spPr>
          <a:xfrm>
            <a:off x="8544272" y="6520260"/>
            <a:ext cx="2133600" cy="365125"/>
          </a:xfrm>
        </p:spPr>
        <p:txBody>
          <a:bodyPr/>
          <a:lstStyle/>
          <a:p>
            <a:fld id="{8AED51BD-73FB-4F73-AF47-49B099B0E545}" type="slidenum">
              <a:rPr kumimoji="1" lang="ja-JP" altLang="en-US" smtClean="0"/>
              <a:t>8</a:t>
            </a:fld>
            <a:endParaRPr kumimoji="1" lang="ja-JP" altLang="en-US" dirty="0"/>
          </a:p>
        </p:txBody>
      </p:sp>
      <p:sp>
        <p:nvSpPr>
          <p:cNvPr id="9" name="正方形/長方形 8"/>
          <p:cNvSpPr/>
          <p:nvPr/>
        </p:nvSpPr>
        <p:spPr>
          <a:xfrm>
            <a:off x="170929" y="908700"/>
            <a:ext cx="11879999" cy="597566"/>
          </a:xfrm>
          <a:prstGeom prst="rect">
            <a:avLst/>
          </a:prstGeom>
          <a:ln w="12700"/>
        </p:spPr>
        <p:style>
          <a:lnRef idx="2">
            <a:schemeClr val="dk1"/>
          </a:lnRef>
          <a:fillRef idx="1">
            <a:schemeClr val="lt1"/>
          </a:fillRef>
          <a:effectRef idx="0">
            <a:schemeClr val="dk1"/>
          </a:effectRef>
          <a:fontRef idx="minor">
            <a:schemeClr val="dk1"/>
          </a:fontRef>
        </p:style>
        <p:txBody>
          <a:bodyPr rtlCol="0" anchor="ctr" anchorCtr="0"/>
          <a:lstStyle/>
          <a:p>
            <a:pPr marL="285750" indent="-285750">
              <a:buFont typeface="Wingdings" panose="05000000000000000000" pitchFamily="2" charset="2"/>
              <a:buChar char="u"/>
            </a:pPr>
            <a:r>
              <a:rPr lang="ja-JP" altLang="ja-JP" sz="1400" dirty="0">
                <a:latin typeface="UD デジタル 教科書体 NP-R" panose="02020400000000000000" pitchFamily="18" charset="-128"/>
                <a:ea typeface="UD デジタル 教科書体 NP-R" panose="02020400000000000000" pitchFamily="18" charset="-128"/>
              </a:rPr>
              <a:t>農業分野での</a:t>
            </a:r>
            <a:r>
              <a:rPr lang="ja-JP" altLang="ja-JP" sz="1400" dirty="0" err="1">
                <a:latin typeface="UD デジタル 教科書体 NP-R" panose="02020400000000000000" pitchFamily="18" charset="-128"/>
                <a:ea typeface="UD デジタル 教科書体 NP-R" panose="02020400000000000000" pitchFamily="18" charset="-128"/>
              </a:rPr>
              <a:t>障がい</a:t>
            </a:r>
            <a:r>
              <a:rPr lang="ja-JP" altLang="ja-JP" sz="1400" dirty="0">
                <a:latin typeface="UD デジタル 教科書体 NP-R" panose="02020400000000000000" pitchFamily="18" charset="-128"/>
                <a:ea typeface="UD デジタル 教科書体 NP-R" panose="02020400000000000000" pitchFamily="18" charset="-128"/>
              </a:rPr>
              <a:t>者の就労を支援し、障がい者の工賃の向上及び農業の担い手の拡大を図るため関係部局と連携し、障がい者の雇用・就労支援の強化に取り組みます。 </a:t>
            </a:r>
            <a:endParaRPr lang="ja-JP" altLang="en-US" sz="1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170927" y="659486"/>
            <a:ext cx="7940916"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a:solidFill>
                  <a:prstClr val="white"/>
                </a:solidFill>
                <a:latin typeface="UD デジタル 教科書体 NP-R" panose="02020400000000000000" pitchFamily="18" charset="-128"/>
                <a:ea typeface="UD デジタル 教科書体 NP-R" panose="02020400000000000000" pitchFamily="18" charset="-128"/>
              </a:rPr>
              <a:t>6</a:t>
            </a:r>
            <a:r>
              <a:rPr lang="ja-JP" altLang="en-US" sz="1600" b="1" dirty="0">
                <a:solidFill>
                  <a:prstClr val="white"/>
                </a:solidFill>
                <a:latin typeface="UD デジタル 教科書体 NP-R" panose="02020400000000000000" pitchFamily="18" charset="-128"/>
                <a:ea typeface="UD デジタル 教科書体 NP-R" panose="02020400000000000000" pitchFamily="18" charset="-128"/>
              </a:rPr>
              <a:t>　農と福祉の連携の促進</a:t>
            </a:r>
            <a:endParaRPr lang="ja-JP" altLang="en-US" sz="1600" b="1" dirty="0">
              <a:solidFill>
                <a:schemeClr val="bg1"/>
              </a:solidFill>
              <a:latin typeface="Meiryo UI" panose="020B0604030504040204" pitchFamily="50" charset="-128"/>
              <a:ea typeface="Meiryo UI" panose="020B0604030504040204" pitchFamily="50" charset="-128"/>
            </a:endParaRPr>
          </a:p>
        </p:txBody>
      </p:sp>
      <p:sp>
        <p:nvSpPr>
          <p:cNvPr id="12" name="正方形/長方形 11"/>
          <p:cNvSpPr/>
          <p:nvPr/>
        </p:nvSpPr>
        <p:spPr>
          <a:xfrm>
            <a:off x="163016" y="1814563"/>
            <a:ext cx="11887912" cy="3024415"/>
          </a:xfrm>
          <a:prstGeom prst="rect">
            <a:avLst/>
          </a:prstGeom>
          <a:solidFill>
            <a:schemeClr val="accent1">
              <a:lumMod val="20000"/>
              <a:lumOff val="80000"/>
            </a:schemeClr>
          </a:solidFill>
          <a:ln w="12700"/>
        </p:spPr>
        <p:style>
          <a:lnRef idx="2">
            <a:schemeClr val="dk1"/>
          </a:lnRef>
          <a:fillRef idx="1">
            <a:schemeClr val="lt1"/>
          </a:fillRef>
          <a:effectRef idx="0">
            <a:schemeClr val="dk1"/>
          </a:effectRef>
          <a:fontRef idx="minor">
            <a:schemeClr val="dk1"/>
          </a:fontRef>
        </p:style>
        <p:txBody>
          <a:bodyPr rtlCol="0" anchor="t"/>
          <a:lstStyle/>
          <a:p>
            <a:pPr marL="180000" indent="-457200"/>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80000" indent="-457200"/>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167539" y="1618467"/>
            <a:ext cx="3096345" cy="252000"/>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具体的事業の進捗</a:t>
            </a:r>
          </a:p>
        </p:txBody>
      </p:sp>
      <p:sp>
        <p:nvSpPr>
          <p:cNvPr id="27" name="正方形/長方形 26"/>
          <p:cNvSpPr/>
          <p:nvPr/>
        </p:nvSpPr>
        <p:spPr>
          <a:xfrm>
            <a:off x="371581" y="2206210"/>
            <a:ext cx="5760000" cy="891770"/>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農業分野での障がい者の雇用・就労を、より一層促進するため、大阪農業つなぐセンターの機能の一つとして、ワンストップ窓口機能を持たせ、障がい者の雇用等を前提とした企業等の農業参入を支援します。</a:t>
            </a:r>
            <a:endParaRPr kumimoji="1" lang="ja-JP" altLang="en-US" sz="12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eiryo UI" panose="020B0604030504040204" pitchFamily="50" charset="-128"/>
            </a:endParaRPr>
          </a:p>
        </p:txBody>
      </p:sp>
      <p:sp>
        <p:nvSpPr>
          <p:cNvPr id="28" name="正方形/長方形 27"/>
          <p:cNvSpPr/>
          <p:nvPr/>
        </p:nvSpPr>
        <p:spPr>
          <a:xfrm>
            <a:off x="6364961" y="2211577"/>
            <a:ext cx="5559428" cy="886403"/>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14313" marR="0" lvl="0" indent="-214313" algn="l" defTabSz="914400" rtl="0" eaLnBrk="1" fontAlgn="auto"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rPr>
              <a:t>ワンストップ相談窓口を設置</a:t>
            </a:r>
            <a:r>
              <a:rPr kumimoji="1" lang="ja-JP" altLang="en-US" sz="1200" b="0" i="0" u="none" strike="noStrike" kern="1200" cap="none" spc="0" normalizeH="0" baseline="0" noProof="0" dirty="0" smtClean="0">
                <a:ln>
                  <a:noFill/>
                </a:ln>
                <a:effectLst/>
                <a:uLnTx/>
                <a:uFillTx/>
                <a:latin typeface="UD デジタル 教科書体 NK-R" panose="02020400000000000000" pitchFamily="18" charset="-128"/>
                <a:ea typeface="UD デジタル 教科書体 NK-R" panose="02020400000000000000" pitchFamily="18" charset="-128"/>
              </a:rPr>
              <a:t>し</a:t>
            </a:r>
            <a:r>
              <a:rPr lang="ja-JP" altLang="en-US" sz="1200" dirty="0" err="1" smtClean="0">
                <a:latin typeface="UD デジタル 教科書体 NK-R" panose="02020400000000000000" pitchFamily="18" charset="-128"/>
                <a:ea typeface="UD デジタル 教科書体 NK-R" panose="02020400000000000000" pitchFamily="18" charset="-128"/>
              </a:rPr>
              <a:t>、</a:t>
            </a:r>
            <a:r>
              <a:rPr kumimoji="1" lang="ja-JP" altLang="en-US" sz="1200" b="0" i="0" u="none" strike="noStrike" kern="1200" cap="none" spc="0" normalizeH="0" baseline="0" noProof="0" dirty="0" smtClean="0">
                <a:ln>
                  <a:noFill/>
                </a:ln>
                <a:effectLst/>
                <a:uLnTx/>
                <a:uFillTx/>
                <a:latin typeface="UD デジタル 教科書体 NK-R" panose="02020400000000000000" pitchFamily="18" charset="-128"/>
                <a:ea typeface="UD デジタル 教科書体 NK-R" panose="02020400000000000000" pitchFamily="18" charset="-128"/>
              </a:rPr>
              <a:t>農地の取得方法、経営に必要な技術習得に向けた研修先の紹介などを行った。</a:t>
            </a:r>
            <a:endPar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相談件数 </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25</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R3</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46</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R2</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endPar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参入数 </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者</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(R3</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者</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(R</a:t>
            </a:r>
            <a:r>
              <a:rPr kumimoji="1" lang="ja-JP" altLang="en-US"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２</a:t>
            </a:r>
            <a:r>
              <a:rPr kumimoji="1" lang="en-US" altLang="ja-JP" sz="1200" b="0" i="0" u="none" strike="noStrike" kern="1200" cap="none" spc="0" normalizeH="0" baseline="0" noProof="0" dirty="0">
                <a:ln>
                  <a:noFill/>
                </a:ln>
                <a:effectLst/>
                <a:uLnTx/>
                <a:uFillTx/>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p>
        </p:txBody>
      </p:sp>
      <p:sp>
        <p:nvSpPr>
          <p:cNvPr id="29" name="角丸四角形 28"/>
          <p:cNvSpPr/>
          <p:nvPr/>
        </p:nvSpPr>
        <p:spPr>
          <a:xfrm>
            <a:off x="286155" y="2001543"/>
            <a:ext cx="3096000" cy="212190"/>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6-1</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ワンストップ窓口の運営</a:t>
            </a:r>
          </a:p>
        </p:txBody>
      </p:sp>
      <p:sp>
        <p:nvSpPr>
          <p:cNvPr id="30" name="ホームベース 29"/>
          <p:cNvSpPr/>
          <p:nvPr/>
        </p:nvSpPr>
        <p:spPr>
          <a:xfrm>
            <a:off x="6129234" y="2203808"/>
            <a:ext cx="200908" cy="89417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31" name="正方形/長方形 30"/>
          <p:cNvSpPr/>
          <p:nvPr/>
        </p:nvSpPr>
        <p:spPr>
          <a:xfrm>
            <a:off x="371582" y="3456593"/>
            <a:ext cx="5760000" cy="1281602"/>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marL="214313" lvl="0" indent="-214313" defTabSz="685800">
              <a:buFont typeface="Wingdings" panose="05000000000000000000" pitchFamily="2" charset="2"/>
              <a:buChar char="u"/>
              <a:defRPr/>
            </a:pP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ハートフルアグリを一層促進するため、農家等と地域の福祉事業所のマッチングを行い、農業インターンシップの実施を通じて、農家等が</a:t>
            </a:r>
            <a:r>
              <a:rPr lang="ja-JP" altLang="en-US" sz="1200" dirty="0" err="1">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障がい</a:t>
            </a: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者の農業の担い手としての可能性を検証する機会と障がい者自身が農業への適性を把握する機会を創出します。</a:t>
            </a:r>
          </a:p>
          <a:p>
            <a:pPr marL="214313" lvl="0" indent="-214313" defTabSz="685800">
              <a:buFont typeface="Wingdings" panose="05000000000000000000" pitchFamily="2" charset="2"/>
              <a:buChar char="u"/>
              <a:defRPr/>
            </a:pPr>
            <a:r>
              <a:rPr lang="ja-JP" altLang="en-US" sz="12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さらに、農作業体験を受け入れた農家等と福祉事業所の請負契約の締結を支援します。</a:t>
            </a:r>
          </a:p>
        </p:txBody>
      </p:sp>
      <p:sp>
        <p:nvSpPr>
          <p:cNvPr id="32" name="正方形/長方形 31"/>
          <p:cNvSpPr/>
          <p:nvPr/>
        </p:nvSpPr>
        <p:spPr>
          <a:xfrm>
            <a:off x="6329956" y="3468319"/>
            <a:ext cx="5596781" cy="1269876"/>
          </a:xfrm>
          <a:prstGeom prst="rect">
            <a:avLst/>
          </a:prstGeom>
          <a:solidFill>
            <a:sysClr val="window" lastClr="FFFFFF"/>
          </a:solidFill>
          <a:ln w="9525" cap="flat" cmpd="sng" algn="ctr">
            <a:solidFill>
              <a:schemeClr val="accent1"/>
            </a:solidFill>
            <a:prstDash val="solid"/>
          </a:ln>
          <a:effectLst/>
        </p:spPr>
        <p:txBody>
          <a:bodyPr rot="0" spcFirstLastPara="0" vert="horz" wrap="square" lIns="36000" tIns="45720" rIns="0" bIns="45720" numCol="1" spcCol="0" rtlCol="0" fromWordArt="0" anchor="ctr" anchorCtr="0" forceAA="0" compatLnSpc="1">
            <a:prstTxWarp prst="textNoShape">
              <a:avLst/>
            </a:prstTxWarp>
            <a:noAutofit/>
          </a:bodyPr>
          <a:lstStyle/>
          <a:p>
            <a:pPr marL="285750" indent="-2857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本事業は一般社団法人エル・チャレンジ福祉事業振興機構に委託して実施した。</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令和</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年</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月末までの、受入れ可能農家</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10</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件、希望施設</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19</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件があったが、実際にマッチングが実現したのは８件であった。</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7</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件は同一の農業者のマッチングであり請負契約を目指したものではなかった</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r>
              <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t>
            </a: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が、農業者から事業所へ作業工賃の支払いが行われた。）</a:t>
            </a:r>
            <a:endParaRPr lang="en-US" altLang="ja-JP"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285750" indent="-285750">
              <a:buFont typeface="Wingdings" panose="05000000000000000000" pitchFamily="2" charset="2"/>
              <a:buChar char="u"/>
            </a:pPr>
            <a:r>
              <a:rPr lang="ja-JP" altLang="en-US" sz="12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請負</a:t>
            </a:r>
            <a:r>
              <a:rPr lang="ja-JP" altLang="en-US"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契約の成立は無かった。</a:t>
            </a:r>
            <a:endParaRPr lang="en-US" altLang="ja-JP" sz="12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33" name="角丸四角形 32"/>
          <p:cNvSpPr/>
          <p:nvPr/>
        </p:nvSpPr>
        <p:spPr>
          <a:xfrm>
            <a:off x="286155" y="3251692"/>
            <a:ext cx="4758602" cy="229913"/>
          </a:xfrm>
          <a:prstGeom prst="roundRect">
            <a:avLst/>
          </a:prstGeom>
          <a:gradFill>
            <a:gsLst>
              <a:gs pos="0">
                <a:srgbClr val="FFFF00"/>
              </a:gs>
              <a:gs pos="39999">
                <a:srgbClr val="FFFF00"/>
              </a:gs>
              <a:gs pos="70000">
                <a:srgbClr val="FFFF00"/>
              </a:gs>
              <a:gs pos="100000">
                <a:srgbClr val="FFC000"/>
              </a:gs>
            </a:gsLst>
            <a:lin ang="10800000" scaled="0"/>
          </a:gradFill>
          <a:ln w="25400" cap="flat" cmpd="sng" algn="ctr">
            <a:noFill/>
            <a:prstDash val="solid"/>
          </a:ln>
          <a:effectLst>
            <a:glow>
              <a:srgbClr val="4F81BD">
                <a:alpha val="40000"/>
              </a:srgbClr>
            </a:glow>
            <a:innerShdw blurRad="63500" dist="50800" dir="18900000">
              <a:prstClr val="black">
                <a:alpha val="50000"/>
              </a:prstClr>
            </a:innerShdw>
            <a:reflection blurRad="25400" endPos="0" dir="5400000" sy="-100000" algn="bl" rotWithShape="0"/>
            <a:softEdge rad="0"/>
          </a:effectLst>
          <a:scene3d>
            <a:camera prst="orthographicFront"/>
            <a:lightRig rig="twoPt" dir="t"/>
          </a:scene3d>
          <a:sp3d>
            <a:bevelT/>
            <a:bevelB/>
          </a:sp3d>
        </p:spPr>
        <p:txBody>
          <a:bodyPr wrap="square" rtlCol="0" anchor="ctr">
            <a:noAutofit/>
          </a:bodyPr>
          <a:lstStyle>
            <a:defPPr>
              <a:defRPr lang="ja-JP"/>
            </a:defPPr>
            <a:lvl1pPr marL="0" algn="l" defTabSz="1481328" rtl="0" eaLnBrk="1" latinLnBrk="0" hangingPunct="1">
              <a:defRPr kumimoji="1" sz="2900" kern="1200">
                <a:solidFill>
                  <a:schemeClr val="tx1"/>
                </a:solidFill>
                <a:latin typeface="+mn-lt"/>
                <a:ea typeface="+mn-ea"/>
                <a:cs typeface="+mn-cs"/>
              </a:defRPr>
            </a:lvl1pPr>
            <a:lvl2pPr marL="740664" algn="l" defTabSz="1481328" rtl="0" eaLnBrk="1" latinLnBrk="0" hangingPunct="1">
              <a:defRPr kumimoji="1" sz="2900" kern="1200">
                <a:solidFill>
                  <a:schemeClr val="tx1"/>
                </a:solidFill>
                <a:latin typeface="+mn-lt"/>
                <a:ea typeface="+mn-ea"/>
                <a:cs typeface="+mn-cs"/>
              </a:defRPr>
            </a:lvl2pPr>
            <a:lvl3pPr marL="1481328" algn="l" defTabSz="1481328" rtl="0" eaLnBrk="1" latinLnBrk="0" hangingPunct="1">
              <a:defRPr kumimoji="1" sz="2900" kern="1200">
                <a:solidFill>
                  <a:schemeClr val="tx1"/>
                </a:solidFill>
                <a:latin typeface="+mn-lt"/>
                <a:ea typeface="+mn-ea"/>
                <a:cs typeface="+mn-cs"/>
              </a:defRPr>
            </a:lvl3pPr>
            <a:lvl4pPr marL="2221992" algn="l" defTabSz="1481328" rtl="0" eaLnBrk="1" latinLnBrk="0" hangingPunct="1">
              <a:defRPr kumimoji="1" sz="2900" kern="1200">
                <a:solidFill>
                  <a:schemeClr val="tx1"/>
                </a:solidFill>
                <a:latin typeface="+mn-lt"/>
                <a:ea typeface="+mn-ea"/>
                <a:cs typeface="+mn-cs"/>
              </a:defRPr>
            </a:lvl4pPr>
            <a:lvl5pPr marL="2962656" algn="l" defTabSz="1481328" rtl="0" eaLnBrk="1" latinLnBrk="0" hangingPunct="1">
              <a:defRPr kumimoji="1" sz="2900" kern="1200">
                <a:solidFill>
                  <a:schemeClr val="tx1"/>
                </a:solidFill>
                <a:latin typeface="+mn-lt"/>
                <a:ea typeface="+mn-ea"/>
                <a:cs typeface="+mn-cs"/>
              </a:defRPr>
            </a:lvl5pPr>
            <a:lvl6pPr marL="3703320" algn="l" defTabSz="1481328" rtl="0" eaLnBrk="1" latinLnBrk="0" hangingPunct="1">
              <a:defRPr kumimoji="1" sz="2900" kern="1200">
                <a:solidFill>
                  <a:schemeClr val="tx1"/>
                </a:solidFill>
                <a:latin typeface="+mn-lt"/>
                <a:ea typeface="+mn-ea"/>
                <a:cs typeface="+mn-cs"/>
              </a:defRPr>
            </a:lvl6pPr>
            <a:lvl7pPr marL="4443984" algn="l" defTabSz="1481328" rtl="0" eaLnBrk="1" latinLnBrk="0" hangingPunct="1">
              <a:defRPr kumimoji="1" sz="2900" kern="1200">
                <a:solidFill>
                  <a:schemeClr val="tx1"/>
                </a:solidFill>
                <a:latin typeface="+mn-lt"/>
                <a:ea typeface="+mn-ea"/>
                <a:cs typeface="+mn-cs"/>
              </a:defRPr>
            </a:lvl7pPr>
            <a:lvl8pPr marL="5184648" algn="l" defTabSz="1481328" rtl="0" eaLnBrk="1" latinLnBrk="0" hangingPunct="1">
              <a:defRPr kumimoji="1" sz="2900" kern="1200">
                <a:solidFill>
                  <a:schemeClr val="tx1"/>
                </a:solidFill>
                <a:latin typeface="+mn-lt"/>
                <a:ea typeface="+mn-ea"/>
                <a:cs typeface="+mn-cs"/>
              </a:defRPr>
            </a:lvl8pPr>
            <a:lvl9pPr marL="5925312" algn="l" defTabSz="1481328" rtl="0" eaLnBrk="1" latinLnBrk="0" hangingPunct="1">
              <a:defRPr kumimoji="1" sz="2900" kern="1200">
                <a:solidFill>
                  <a:schemeClr val="tx1"/>
                </a:solidFill>
                <a:latin typeface="+mn-lt"/>
                <a:ea typeface="+mn-ea"/>
                <a:cs typeface="+mn-cs"/>
              </a:defRPr>
            </a:lvl9pPr>
          </a:lstStyle>
          <a:p>
            <a:pPr lvl="0">
              <a:defRPr/>
            </a:pPr>
            <a:r>
              <a:rPr lang="en-US" altLang="ja-JP"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6-2</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cs typeface="Meiryo UI" panose="020B0604030504040204" pitchFamily="50" charset="-128"/>
              </a:rPr>
              <a:t>　農家と福祉施設による農作業請負の契約締結支援</a:t>
            </a:r>
          </a:p>
        </p:txBody>
      </p:sp>
      <p:sp>
        <p:nvSpPr>
          <p:cNvPr id="21" name="ホームベース 20"/>
          <p:cNvSpPr/>
          <p:nvPr/>
        </p:nvSpPr>
        <p:spPr>
          <a:xfrm>
            <a:off x="6129234" y="3456593"/>
            <a:ext cx="203070" cy="1281602"/>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a:p>
        </p:txBody>
      </p:sp>
      <p:sp>
        <p:nvSpPr>
          <p:cNvPr id="23" name="正方形/長方形 22"/>
          <p:cNvSpPr/>
          <p:nvPr/>
        </p:nvSpPr>
        <p:spPr>
          <a:xfrm>
            <a:off x="174736" y="5517861"/>
            <a:ext cx="11880000" cy="1002399"/>
          </a:xfrm>
          <a:prstGeom prst="rect">
            <a:avLst/>
          </a:prstGeom>
          <a:solidFill>
            <a:srgbClr val="00B0F0">
              <a:alpha val="49000"/>
            </a:srgbClr>
          </a:solidFill>
          <a:ln w="31750"/>
        </p:spPr>
        <p:style>
          <a:lnRef idx="2">
            <a:schemeClr val="dk1"/>
          </a:lnRef>
          <a:fillRef idx="1">
            <a:schemeClr val="lt1"/>
          </a:fillRef>
          <a:effectRef idx="0">
            <a:schemeClr val="dk1"/>
          </a:effectRef>
          <a:fontRef idx="minor">
            <a:schemeClr val="dk1"/>
          </a:fontRef>
        </p:style>
        <p:txBody>
          <a:bodyPr rtlCol="0" anchor="t"/>
          <a:lstStyle/>
          <a:p>
            <a:pPr marL="180000" indent="-457200"/>
            <a:r>
              <a:rPr lang="ja-JP" altLang="en-US" sz="15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・大阪農業つなぐセンターへ</a:t>
            </a:r>
            <a:r>
              <a:rPr lang="ja-JP" altLang="en-US"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の相談件数は年間約</a:t>
            </a:r>
            <a:r>
              <a:rPr lang="en-US" altLang="ja-JP"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30</a:t>
            </a:r>
            <a:r>
              <a:rPr lang="ja-JP" altLang="en-US"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件あるが</a:t>
            </a:r>
            <a:r>
              <a:rPr lang="ja-JP" altLang="en-US" sz="15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、将来の営農計画が明確でない相談が多く、参入数</a:t>
            </a:r>
            <a:r>
              <a:rPr lang="ja-JP" altLang="en-US"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は年間</a:t>
            </a:r>
            <a:r>
              <a:rPr lang="en-US" altLang="ja-JP"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1</a:t>
            </a:r>
            <a:r>
              <a:rPr lang="ja-JP" altLang="en-US"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a:t>
            </a:r>
            <a:r>
              <a:rPr lang="en-US" altLang="ja-JP"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2</a:t>
            </a:r>
            <a:r>
              <a:rPr lang="ja-JP" altLang="en-US"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者にとどまっている。</a:t>
            </a:r>
            <a:endParaRPr lang="en-US" altLang="ja-JP"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a:p>
            <a:pPr marL="180000" indent="-457200"/>
            <a:r>
              <a:rPr lang="ja-JP" altLang="en-US"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・農家と福祉施設による農作業</a:t>
            </a:r>
            <a:r>
              <a:rPr lang="ja-JP" altLang="en-US" sz="15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請負契約の締結</a:t>
            </a:r>
            <a:r>
              <a:rPr lang="ja-JP" altLang="en-US"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支援に</a:t>
            </a:r>
            <a:r>
              <a:rPr lang="ja-JP" altLang="en-US" sz="15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ついて、その前提となるマッチングの成立数は８件であるが、うち</a:t>
            </a:r>
            <a:r>
              <a:rPr lang="en-US" altLang="ja-JP" sz="15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7</a:t>
            </a:r>
            <a:r>
              <a:rPr lang="ja-JP" altLang="en-US" sz="15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件は同一の農業者だったため、実質的なマッチング件数は２件と考えられ、請負契約は無かった。これについては新型コロナウイルスの影響により、受入農業者</a:t>
            </a:r>
            <a:r>
              <a:rPr lang="ja-JP" altLang="en-US"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も</a:t>
            </a:r>
            <a:r>
              <a:rPr lang="ja-JP" altLang="en-US" sz="1500" dirty="0" smtClean="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福祉事業所も消極的になっていたことが要因の一つと考えられる。</a:t>
            </a:r>
            <a:endParaRPr lang="en-US" altLang="ja-JP" sz="15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
        <p:nvSpPr>
          <p:cNvPr id="25" name="角丸四角形 24"/>
          <p:cNvSpPr/>
          <p:nvPr/>
        </p:nvSpPr>
        <p:spPr>
          <a:xfrm>
            <a:off x="170927" y="5182245"/>
            <a:ext cx="1836000" cy="263283"/>
          </a:xfrm>
          <a:prstGeom prst="round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評価</a:t>
            </a:r>
          </a:p>
        </p:txBody>
      </p:sp>
      <p:sp>
        <p:nvSpPr>
          <p:cNvPr id="6" name="二等辺三角形 5"/>
          <p:cNvSpPr/>
          <p:nvPr/>
        </p:nvSpPr>
        <p:spPr>
          <a:xfrm rot="10800000">
            <a:off x="3382155" y="4948543"/>
            <a:ext cx="5542673" cy="492600"/>
          </a:xfrm>
          <a:prstGeom prst="triangle">
            <a:avLst/>
          </a:prstGeom>
          <a:solidFill>
            <a:srgbClr val="3333FF"/>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86739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3286</Words>
  <Application>Microsoft Office PowerPoint</Application>
  <PresentationFormat>ワイド画面</PresentationFormat>
  <Paragraphs>164</Paragraphs>
  <Slides>8</Slides>
  <Notes>6</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Meiryo UI</vt:lpstr>
      <vt:lpstr>UD デジタル 教科書体 NK-R</vt:lpstr>
      <vt:lpstr>UD デジタル 教科書体 NP-R</vt:lpstr>
      <vt:lpstr>游ゴシック</vt:lpstr>
      <vt:lpstr>游ゴシック Light</vt:lpstr>
      <vt:lpstr>Arial</vt:lpstr>
      <vt:lpstr>Wingdings</vt:lpstr>
      <vt:lpstr>Office テーマ</vt:lpstr>
      <vt:lpstr>具体的方策の進捗及びと評価（令和3年度）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岡本　勝之</dc:creator>
  <cp:lastModifiedBy>八上　真也</cp:lastModifiedBy>
  <cp:revision>167</cp:revision>
  <cp:lastPrinted>2022-03-11T10:52:06Z</cp:lastPrinted>
  <dcterms:created xsi:type="dcterms:W3CDTF">2020-08-12T02:46:42Z</dcterms:created>
  <dcterms:modified xsi:type="dcterms:W3CDTF">2022-03-17T02:27:27Z</dcterms:modified>
</cp:coreProperties>
</file>