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handoutMasterIdLst>
    <p:handoutMasterId r:id="rId7"/>
  </p:handoutMasterIdLst>
  <p:sldIdLst>
    <p:sldId id="259" r:id="rId2"/>
    <p:sldId id="263" r:id="rId3"/>
    <p:sldId id="264" r:id="rId4"/>
    <p:sldId id="262" r:id="rId5"/>
    <p:sldId id="258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13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1685-D091-425F-B3A6-CC2AA012DB5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11A8F-6EC0-42B9-AC27-1A9D6B7A3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759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63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70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04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98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48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1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24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79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47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01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0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59220-F356-4A48-91DC-CEE37E6935E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2DE1A-EED3-488A-A96E-EEFB359ED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0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26943" y="6434548"/>
            <a:ext cx="2057400" cy="365125"/>
          </a:xfrm>
        </p:spPr>
        <p:txBody>
          <a:bodyPr/>
          <a:lstStyle/>
          <a:p>
            <a:fld id="{A0CB0DE4-7EA9-451A-B04E-49DFE3ACC14E}" type="slidenum">
              <a:rPr kumimoji="1" lang="ja-JP" altLang="en-US" sz="180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fld>
            <a:endParaRPr kumimoji="1" lang="ja-JP" altLang="en-US" sz="1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対角する 2 つの角を切り取った四角形 5"/>
          <p:cNvSpPr/>
          <p:nvPr/>
        </p:nvSpPr>
        <p:spPr>
          <a:xfrm>
            <a:off x="0" y="0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工賃引上げ計画シート等について　　　　　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1817" y="4008115"/>
            <a:ext cx="8603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○工賃引上げ計画シートの「３．作業内容」記載数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034638"/>
              </p:ext>
            </p:extLst>
          </p:nvPr>
        </p:nvGraphicFramePr>
        <p:xfrm>
          <a:off x="1010940" y="4527574"/>
          <a:ext cx="7137985" cy="1557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5424">
                  <a:extLst>
                    <a:ext uri="{9D8B030D-6E8A-4147-A177-3AD203B41FA5}">
                      <a16:colId xmlns:a16="http://schemas.microsoft.com/office/drawing/2014/main" val="4213952525"/>
                    </a:ext>
                  </a:extLst>
                </a:gridCol>
                <a:gridCol w="941695">
                  <a:extLst>
                    <a:ext uri="{9D8B030D-6E8A-4147-A177-3AD203B41FA5}">
                      <a16:colId xmlns:a16="http://schemas.microsoft.com/office/drawing/2014/main" val="1100821658"/>
                    </a:ext>
                  </a:extLst>
                </a:gridCol>
                <a:gridCol w="1009934">
                  <a:extLst>
                    <a:ext uri="{9D8B030D-6E8A-4147-A177-3AD203B41FA5}">
                      <a16:colId xmlns:a16="http://schemas.microsoft.com/office/drawing/2014/main" val="1493802536"/>
                    </a:ext>
                  </a:extLst>
                </a:gridCol>
                <a:gridCol w="1064526">
                  <a:extLst>
                    <a:ext uri="{9D8B030D-6E8A-4147-A177-3AD203B41FA5}">
                      <a16:colId xmlns:a16="http://schemas.microsoft.com/office/drawing/2014/main" val="3012680800"/>
                    </a:ext>
                  </a:extLst>
                </a:gridCol>
                <a:gridCol w="1078173">
                  <a:extLst>
                    <a:ext uri="{9D8B030D-6E8A-4147-A177-3AD203B41FA5}">
                      <a16:colId xmlns:a16="http://schemas.microsoft.com/office/drawing/2014/main" val="1784512812"/>
                    </a:ext>
                  </a:extLst>
                </a:gridCol>
                <a:gridCol w="1009934">
                  <a:extLst>
                    <a:ext uri="{9D8B030D-6E8A-4147-A177-3AD203B41FA5}">
                      <a16:colId xmlns:a16="http://schemas.microsoft.com/office/drawing/2014/main" val="1083988272"/>
                    </a:ext>
                  </a:extLst>
                </a:gridCol>
                <a:gridCol w="1228299">
                  <a:extLst>
                    <a:ext uri="{9D8B030D-6E8A-4147-A177-3AD203B41FA5}">
                      <a16:colId xmlns:a16="http://schemas.microsoft.com/office/drawing/2014/main" val="2329065669"/>
                    </a:ext>
                  </a:extLst>
                </a:gridCol>
              </a:tblGrid>
              <a:tr h="5528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r>
                        <a:rPr lang="ja-JP" altLang="en-US" sz="1400" u="none" strike="noStrike" dirty="0">
                          <a:effectLst/>
                        </a:rPr>
                        <a:t>記載数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</a:t>
                      </a: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５以上</a:t>
                      </a: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</a:t>
                      </a:r>
                      <a:endParaRPr lang="en-US" altLang="ja-JP" sz="16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（事業所）</a:t>
                      </a:r>
                    </a:p>
                  </a:txBody>
                  <a:tcPr marL="7385" marR="7385" marT="7385" marB="0" anchor="ctr"/>
                </a:tc>
                <a:extLst>
                  <a:ext uri="{0D108BD9-81ED-4DB2-BD59-A6C34878D82A}">
                    <a16:rowId xmlns:a16="http://schemas.microsoft.com/office/drawing/2014/main" val="1728724908"/>
                  </a:ext>
                </a:extLst>
              </a:tr>
              <a:tr h="5024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</a:rPr>
                        <a:t>12,688</a:t>
                      </a:r>
                      <a:r>
                        <a:rPr lang="ja-JP" altLang="en-US" sz="1400" u="none" strike="noStrike" dirty="0">
                          <a:effectLst/>
                        </a:rPr>
                        <a:t>円以下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553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extLst>
                  <a:ext uri="{0D108BD9-81ED-4DB2-BD59-A6C34878D82A}">
                    <a16:rowId xmlns:a16="http://schemas.microsoft.com/office/drawing/2014/main" val="2987908879"/>
                  </a:ext>
                </a:extLst>
              </a:tr>
              <a:tr h="5024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</a:rPr>
                        <a:t>10,000</a:t>
                      </a:r>
                      <a:r>
                        <a:rPr lang="ja-JP" altLang="en-US" sz="1400" u="none" strike="noStrike" dirty="0">
                          <a:effectLst/>
                        </a:rPr>
                        <a:t>円未満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33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371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385" marR="7385" marT="7385" marB="0" anchor="ctr"/>
                </a:tc>
                <a:extLst>
                  <a:ext uri="{0D108BD9-81ED-4DB2-BD59-A6C34878D82A}">
                    <a16:rowId xmlns:a16="http://schemas.microsoft.com/office/drawing/2014/main" val="3276239504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11817" y="999807"/>
            <a:ext cx="8603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○工賃引き上げ計画シートの提出状況　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R3.7.31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時点）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532001"/>
              </p:ext>
            </p:extLst>
          </p:nvPr>
        </p:nvGraphicFramePr>
        <p:xfrm>
          <a:off x="1053096" y="1565709"/>
          <a:ext cx="7053674" cy="212245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256919">
                  <a:extLst>
                    <a:ext uri="{9D8B030D-6E8A-4147-A177-3AD203B41FA5}">
                      <a16:colId xmlns:a16="http://schemas.microsoft.com/office/drawing/2014/main" val="1522569346"/>
                    </a:ext>
                  </a:extLst>
                </a:gridCol>
                <a:gridCol w="1935985">
                  <a:extLst>
                    <a:ext uri="{9D8B030D-6E8A-4147-A177-3AD203B41FA5}">
                      <a16:colId xmlns:a16="http://schemas.microsoft.com/office/drawing/2014/main" val="709037569"/>
                    </a:ext>
                  </a:extLst>
                </a:gridCol>
                <a:gridCol w="1860770">
                  <a:extLst>
                    <a:ext uri="{9D8B030D-6E8A-4147-A177-3AD203B41FA5}">
                      <a16:colId xmlns:a16="http://schemas.microsoft.com/office/drawing/2014/main" val="819022015"/>
                    </a:ext>
                  </a:extLst>
                </a:gridCol>
              </a:tblGrid>
              <a:tr h="43317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事業所数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割合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145277"/>
                  </a:ext>
                </a:extLst>
              </a:tr>
              <a:tr h="4223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/>
                        <a:t>B</a:t>
                      </a:r>
                      <a:r>
                        <a:rPr kumimoji="1" lang="ja-JP" altLang="en-US" b="0" dirty="0"/>
                        <a:t>型事業所（総数）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/>
                        <a:t>1174</a:t>
                      </a:r>
                      <a:endParaRPr kumimoji="1" lang="ja-JP" alt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628600"/>
                  </a:ext>
                </a:extLst>
              </a:tr>
              <a:tr h="4223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提出事業所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/>
                        <a:t>1041</a:t>
                      </a:r>
                      <a:endParaRPr kumimoji="1" lang="ja-JP" alt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/>
                        <a:t>88.7</a:t>
                      </a:r>
                      <a:r>
                        <a:rPr kumimoji="1" lang="ja-JP" altLang="en-US" sz="2000" b="0" dirty="0"/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928588"/>
                  </a:ext>
                </a:extLst>
              </a:tr>
              <a:tr h="4223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平均（</a:t>
                      </a:r>
                      <a:r>
                        <a:rPr kumimoji="1" lang="en-US" altLang="ja-JP" b="0" dirty="0"/>
                        <a:t>12,688</a:t>
                      </a:r>
                      <a:r>
                        <a:rPr kumimoji="1" lang="ja-JP" altLang="en-US" b="0" dirty="0"/>
                        <a:t>円）以下事業所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/>
                        <a:t>553</a:t>
                      </a:r>
                      <a:endParaRPr kumimoji="1" lang="ja-JP" alt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/>
                        <a:t>47.1</a:t>
                      </a:r>
                      <a:r>
                        <a:rPr kumimoji="1" lang="ja-JP" altLang="en-US" sz="2000" b="0" dirty="0"/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74116"/>
                  </a:ext>
                </a:extLst>
              </a:tr>
              <a:tr h="4223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/>
                        <a:t>10,000</a:t>
                      </a:r>
                      <a:r>
                        <a:rPr kumimoji="1" lang="ja-JP" altLang="en-US" b="0" dirty="0"/>
                        <a:t>円未満事業所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/>
                        <a:t>371</a:t>
                      </a:r>
                      <a:endParaRPr kumimoji="1" lang="ja-JP" alt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/>
                        <a:t>31.6</a:t>
                      </a:r>
                      <a:r>
                        <a:rPr kumimoji="1" lang="ja-JP" altLang="en-US" sz="2000" b="0" dirty="0"/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223008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7424382" y="55157"/>
            <a:ext cx="1391005" cy="459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資料４</a:t>
            </a:r>
          </a:p>
        </p:txBody>
      </p:sp>
    </p:spTree>
    <p:extLst>
      <p:ext uri="{BB962C8B-B14F-4D97-AF65-F5344CB8AC3E}">
        <p14:creationId xmlns:p14="http://schemas.microsoft.com/office/powerpoint/2010/main" val="3822743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26943" y="6434548"/>
            <a:ext cx="2057400" cy="365125"/>
          </a:xfrm>
        </p:spPr>
        <p:txBody>
          <a:bodyPr/>
          <a:lstStyle/>
          <a:p>
            <a:fld id="{A0CB0DE4-7EA9-451A-B04E-49DFE3ACC14E}" type="slidenum">
              <a:rPr kumimoji="1" lang="ja-JP" altLang="en-US" sz="180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fld>
            <a:endParaRPr kumimoji="1" lang="ja-JP" altLang="en-US" sz="1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対角する 2 つの角を切り取った四角形 6"/>
          <p:cNvSpPr/>
          <p:nvPr/>
        </p:nvSpPr>
        <p:spPr>
          <a:xfrm>
            <a:off x="0" y="11870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工賃引上げ計画シート等について　　　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5660" y="704587"/>
            <a:ext cx="8079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10,000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円以下事業所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「３．作業内容」の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つ目をピックアップ　　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複数の作業分類を記載している場合を除く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11259E8-1345-48A4-AEBC-98E4E13A16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93" y="1541705"/>
            <a:ext cx="9144000" cy="489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9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26943" y="6434548"/>
            <a:ext cx="2057400" cy="365125"/>
          </a:xfrm>
        </p:spPr>
        <p:txBody>
          <a:bodyPr/>
          <a:lstStyle/>
          <a:p>
            <a:fld id="{A0CB0DE4-7EA9-451A-B04E-49DFE3ACC14E}" type="slidenum">
              <a:rPr kumimoji="1" lang="ja-JP" altLang="en-US" sz="180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fld>
            <a:endParaRPr kumimoji="1" lang="ja-JP" altLang="en-US" sz="1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対角する 2 つの角を切り取った四角形 7"/>
          <p:cNvSpPr/>
          <p:nvPr/>
        </p:nvSpPr>
        <p:spPr>
          <a:xfrm>
            <a:off x="0" y="0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工賃引上げ計画シート等について　　　　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5660" y="704587"/>
            <a:ext cx="8079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10,000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円以下事業所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「３．作業内容」の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つ目を大項目でピックアップ　　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複数の作業分類を記載している場合を除く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1A20254-C0B5-4494-8AE1-F00DCD311B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06" y="1576183"/>
            <a:ext cx="7304187" cy="49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86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対角する 2 つの角を切り取った四角形 4"/>
          <p:cNvSpPr/>
          <p:nvPr/>
        </p:nvSpPr>
        <p:spPr>
          <a:xfrm>
            <a:off x="0" y="95534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工賃引上げ計画シート等について　　　　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2552" y="745603"/>
            <a:ext cx="82971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10,000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円以下事業所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「４．工賃向上計画」の作業分類のうち、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つ目をピックアップ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複数の作業分類を記載している場合を除く</a:t>
            </a:r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26943" y="6434548"/>
            <a:ext cx="2057400" cy="365125"/>
          </a:xfrm>
        </p:spPr>
        <p:txBody>
          <a:bodyPr/>
          <a:lstStyle/>
          <a:p>
            <a:fld id="{A0CB0DE4-7EA9-451A-B04E-49DFE3ACC14E}" type="slidenum">
              <a:rPr kumimoji="1" lang="ja-JP" altLang="en-US" sz="180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fld>
            <a:endParaRPr kumimoji="1" lang="ja-JP" altLang="en-US" sz="1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25" y="1607377"/>
            <a:ext cx="8471549" cy="501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956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103" y="778688"/>
            <a:ext cx="6572897" cy="5150132"/>
          </a:xfrm>
          <a:prstGeom prst="rect">
            <a:avLst/>
          </a:prstGeom>
        </p:spPr>
      </p:pic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26943" y="6434548"/>
            <a:ext cx="2057400" cy="365125"/>
          </a:xfrm>
        </p:spPr>
        <p:txBody>
          <a:bodyPr/>
          <a:lstStyle/>
          <a:p>
            <a:fld id="{A0CB0DE4-7EA9-451A-B04E-49DFE3ACC14E}" type="slidenum">
              <a:rPr kumimoji="1" lang="ja-JP" altLang="en-US" sz="180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fld>
            <a:endParaRPr kumimoji="1" lang="ja-JP" altLang="en-US" sz="1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対角する 2 つの角を切り取った四角形 3"/>
          <p:cNvSpPr/>
          <p:nvPr/>
        </p:nvSpPr>
        <p:spPr>
          <a:xfrm>
            <a:off x="0" y="41295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工賃引上げ計画シート等について　　　　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524" y="1627885"/>
            <a:ext cx="3452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支援内容の詳細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自由記述の内容を下記に分類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739685"/>
            <a:ext cx="8297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10,000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円以下事業所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「４．工賃向上計画」の作業分類のうち、支援の有無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034265" y="5524408"/>
            <a:ext cx="7075469" cy="101145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defRPr/>
            </a:pPr>
            <a:r>
              <a:rPr kumimoji="1" lang="ja-JP" altLang="en-US" sz="14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支援を必要としている割合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</a:t>
            </a:r>
            <a:r>
              <a:rPr kumimoji="1" lang="ja-JP" altLang="en-US" sz="14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支援を必要としていない割合</a:t>
            </a:r>
            <a:endParaRPr kumimoji="1" lang="en-US" altLang="ja-JP" sz="14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41.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建物の清掃　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7/8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88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　　　　　　　　　　　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33.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箱折り　７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/10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70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</a:t>
            </a:r>
            <a:endParaRPr kumimoji="1"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23.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雑貨・アクセサリー　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10/15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67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　　　　　  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34.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小分け・袋詰め作業　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40/59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68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</a:t>
            </a:r>
            <a:endParaRPr kumimoji="1"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菓子（クッキー・ケーキ）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14/20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　　　　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35.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加工・組立作業　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24/39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62</a:t>
            </a:r>
            <a:r>
              <a:rPr kumimoji="1"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</a:t>
            </a:r>
            <a:endParaRPr kumimoji="1"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defRPr/>
            </a:pPr>
            <a:endParaRPr kumimoji="1" lang="ja-JP" altLang="en-US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79" y="2275137"/>
            <a:ext cx="2159669" cy="236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269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331</Words>
  <Application>Microsoft Office PowerPoint</Application>
  <PresentationFormat>画面に合わせる (4:3)</PresentationFormat>
  <Paragraphs>66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HG丸ｺﾞｼｯｸM-PRO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2024-02-21T02:42:33Z</dcterms:created>
  <dcterms:modified xsi:type="dcterms:W3CDTF">2024-02-21T02:42:37Z</dcterms:modified>
</cp:coreProperties>
</file>