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60" r:id="rId2"/>
    <p:sldId id="276" r:id="rId3"/>
    <p:sldId id="280" r:id="rId4"/>
    <p:sldId id="281" r:id="rId5"/>
    <p:sldId id="278" r:id="rId6"/>
    <p:sldId id="279" r:id="rId7"/>
    <p:sldId id="259" r:id="rId8"/>
    <p:sldId id="282" r:id="rId9"/>
    <p:sldId id="257" r:id="rId10"/>
    <p:sldId id="283" r:id="rId11"/>
    <p:sldId id="274" r:id="rId12"/>
    <p:sldId id="271" r:id="rId13"/>
    <p:sldId id="272" r:id="rId14"/>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138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787" cy="498693"/>
          </a:xfrm>
          <a:prstGeom prst="rect">
            <a:avLst/>
          </a:prstGeom>
        </p:spPr>
        <p:txBody>
          <a:bodyPr vert="horz" lIns="91433" tIns="45717" rIns="91433"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1"/>
            <a:ext cx="2949787" cy="498693"/>
          </a:xfrm>
          <a:prstGeom prst="rect">
            <a:avLst/>
          </a:prstGeom>
        </p:spPr>
        <p:txBody>
          <a:bodyPr vert="horz" lIns="91433" tIns="45717" rIns="91433" bIns="45717" rtlCol="0"/>
          <a:lstStyle>
            <a:lvl1pPr algn="r">
              <a:defRPr sz="1200"/>
            </a:lvl1pPr>
          </a:lstStyle>
          <a:p>
            <a:fld id="{E5591143-C0A4-4256-9262-5CEFD90F6F90}" type="datetimeFigureOut">
              <a:rPr kumimoji="1" lang="ja-JP" altLang="en-US" smtClean="0"/>
              <a:t>2021/9/16</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33" tIns="45717" rIns="91433" bIns="45717" rtlCol="0" anchor="ctr"/>
          <a:lstStyle/>
          <a:p>
            <a:endParaRPr lang="ja-JP" altLang="en-US"/>
          </a:p>
        </p:txBody>
      </p:sp>
      <p:sp>
        <p:nvSpPr>
          <p:cNvPr id="5" name="ノート プレースホルダー 4"/>
          <p:cNvSpPr>
            <a:spLocks noGrp="1"/>
          </p:cNvSpPr>
          <p:nvPr>
            <p:ph type="body" sz="quarter" idx="3"/>
          </p:nvPr>
        </p:nvSpPr>
        <p:spPr>
          <a:xfrm>
            <a:off x="680721" y="4783307"/>
            <a:ext cx="5445760" cy="3913614"/>
          </a:xfrm>
          <a:prstGeom prst="rect">
            <a:avLst/>
          </a:prstGeom>
        </p:spPr>
        <p:txBody>
          <a:bodyPr vert="horz" lIns="91433" tIns="45717" rIns="91433" bIns="4571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33" tIns="45717" rIns="91433"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7" cy="498692"/>
          </a:xfrm>
          <a:prstGeom prst="rect">
            <a:avLst/>
          </a:prstGeom>
        </p:spPr>
        <p:txBody>
          <a:bodyPr vert="horz" lIns="91433" tIns="45717" rIns="91433" bIns="45717" rtlCol="0" anchor="b"/>
          <a:lstStyle>
            <a:lvl1pPr algn="r">
              <a:defRPr sz="1200"/>
            </a:lvl1pPr>
          </a:lstStyle>
          <a:p>
            <a:fld id="{FAE7526B-7236-4118-AD0D-0DEF8ABDCD9C}" type="slidenum">
              <a:rPr kumimoji="1" lang="ja-JP" altLang="en-US" smtClean="0"/>
              <a:t>‹#›</a:t>
            </a:fld>
            <a:endParaRPr kumimoji="1" lang="ja-JP" altLang="en-US"/>
          </a:p>
        </p:txBody>
      </p:sp>
    </p:spTree>
    <p:extLst>
      <p:ext uri="{BB962C8B-B14F-4D97-AF65-F5344CB8AC3E}">
        <p14:creationId xmlns:p14="http://schemas.microsoft.com/office/powerpoint/2010/main" val="45200674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CE0B11EC-3A5F-4FD4-8F17-F97013EE0C53}" type="datetime1">
              <a:rPr kumimoji="1" lang="ja-JP" altLang="en-US" smtClean="0"/>
              <a:t>2021/9/16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0CB0DE4-7EA9-451A-B04E-49DFE3ACC14E}" type="slidenum">
              <a:rPr kumimoji="1" lang="ja-JP" altLang="en-US" smtClean="0"/>
              <a:t>‹#›</a:t>
            </a:fld>
            <a:endParaRPr kumimoji="1" lang="ja-JP" altLang="en-US"/>
          </a:p>
        </p:txBody>
      </p:sp>
    </p:spTree>
    <p:extLst>
      <p:ext uri="{BB962C8B-B14F-4D97-AF65-F5344CB8AC3E}">
        <p14:creationId xmlns:p14="http://schemas.microsoft.com/office/powerpoint/2010/main" val="23378887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074941F-0099-451D-A65A-7D48754DB292}" type="datetime1">
              <a:rPr kumimoji="1" lang="ja-JP" altLang="en-US" smtClean="0"/>
              <a:t>2021/9/16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0CB0DE4-7EA9-451A-B04E-49DFE3ACC14E}" type="slidenum">
              <a:rPr kumimoji="1" lang="ja-JP" altLang="en-US" smtClean="0"/>
              <a:t>‹#›</a:t>
            </a:fld>
            <a:endParaRPr kumimoji="1" lang="ja-JP" altLang="en-US"/>
          </a:p>
        </p:txBody>
      </p:sp>
    </p:spTree>
    <p:extLst>
      <p:ext uri="{BB962C8B-B14F-4D97-AF65-F5344CB8AC3E}">
        <p14:creationId xmlns:p14="http://schemas.microsoft.com/office/powerpoint/2010/main" val="6531551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9C52D40-B0F4-4AA9-8ACA-8BF412654B64}" type="datetime1">
              <a:rPr kumimoji="1" lang="ja-JP" altLang="en-US" smtClean="0"/>
              <a:t>2021/9/16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0CB0DE4-7EA9-451A-B04E-49DFE3ACC14E}" type="slidenum">
              <a:rPr kumimoji="1" lang="ja-JP" altLang="en-US" smtClean="0"/>
              <a:t>‹#›</a:t>
            </a:fld>
            <a:endParaRPr kumimoji="1" lang="ja-JP" altLang="en-US"/>
          </a:p>
        </p:txBody>
      </p:sp>
    </p:spTree>
    <p:extLst>
      <p:ext uri="{BB962C8B-B14F-4D97-AF65-F5344CB8AC3E}">
        <p14:creationId xmlns:p14="http://schemas.microsoft.com/office/powerpoint/2010/main" val="22270361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4822F35-579F-4385-A00F-38DE4735415D}" type="datetime1">
              <a:rPr kumimoji="1" lang="ja-JP" altLang="en-US" smtClean="0"/>
              <a:t>2021/9/16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0CB0DE4-7EA9-451A-B04E-49DFE3ACC14E}" type="slidenum">
              <a:rPr kumimoji="1" lang="ja-JP" altLang="en-US" smtClean="0"/>
              <a:t>‹#›</a:t>
            </a:fld>
            <a:endParaRPr kumimoji="1" lang="ja-JP" altLang="en-US"/>
          </a:p>
        </p:txBody>
      </p:sp>
    </p:spTree>
    <p:extLst>
      <p:ext uri="{BB962C8B-B14F-4D97-AF65-F5344CB8AC3E}">
        <p14:creationId xmlns:p14="http://schemas.microsoft.com/office/powerpoint/2010/main" val="5767056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D21055F-B82C-439B-9B96-BC1024260D71}" type="datetime1">
              <a:rPr kumimoji="1" lang="ja-JP" altLang="en-US" smtClean="0"/>
              <a:t>2021/9/16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0CB0DE4-7EA9-451A-B04E-49DFE3ACC14E}" type="slidenum">
              <a:rPr kumimoji="1" lang="ja-JP" altLang="en-US" smtClean="0"/>
              <a:t>‹#›</a:t>
            </a:fld>
            <a:endParaRPr kumimoji="1" lang="ja-JP" altLang="en-US"/>
          </a:p>
        </p:txBody>
      </p:sp>
    </p:spTree>
    <p:extLst>
      <p:ext uri="{BB962C8B-B14F-4D97-AF65-F5344CB8AC3E}">
        <p14:creationId xmlns:p14="http://schemas.microsoft.com/office/powerpoint/2010/main" val="6100769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D64B5870-A6D9-483F-AA4C-CD40473A47C2}" type="datetime1">
              <a:rPr kumimoji="1" lang="ja-JP" altLang="en-US" smtClean="0"/>
              <a:t>2021/9/16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0CB0DE4-7EA9-451A-B04E-49DFE3ACC14E}" type="slidenum">
              <a:rPr kumimoji="1" lang="ja-JP" altLang="en-US" smtClean="0"/>
              <a:t>‹#›</a:t>
            </a:fld>
            <a:endParaRPr kumimoji="1" lang="ja-JP" altLang="en-US"/>
          </a:p>
        </p:txBody>
      </p:sp>
    </p:spTree>
    <p:extLst>
      <p:ext uri="{BB962C8B-B14F-4D97-AF65-F5344CB8AC3E}">
        <p14:creationId xmlns:p14="http://schemas.microsoft.com/office/powerpoint/2010/main" val="28302272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8918B97-D0CB-46AA-87FD-9595E96FF331}" type="datetime1">
              <a:rPr kumimoji="1" lang="ja-JP" altLang="en-US" smtClean="0"/>
              <a:t>2021/9/16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0CB0DE4-7EA9-451A-B04E-49DFE3ACC14E}" type="slidenum">
              <a:rPr kumimoji="1" lang="ja-JP" altLang="en-US" smtClean="0"/>
              <a:t>‹#›</a:t>
            </a:fld>
            <a:endParaRPr kumimoji="1" lang="ja-JP" altLang="en-US"/>
          </a:p>
        </p:txBody>
      </p:sp>
    </p:spTree>
    <p:extLst>
      <p:ext uri="{BB962C8B-B14F-4D97-AF65-F5344CB8AC3E}">
        <p14:creationId xmlns:p14="http://schemas.microsoft.com/office/powerpoint/2010/main" val="36869118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59842DB6-AAAC-4BA2-9A2C-FF48BE1AADC4}" type="datetime1">
              <a:rPr kumimoji="1" lang="ja-JP" altLang="en-US" smtClean="0"/>
              <a:t>2021/9/16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0CB0DE4-7EA9-451A-B04E-49DFE3ACC14E}" type="slidenum">
              <a:rPr kumimoji="1" lang="ja-JP" altLang="en-US" smtClean="0"/>
              <a:t>‹#›</a:t>
            </a:fld>
            <a:endParaRPr kumimoji="1" lang="ja-JP" altLang="en-US"/>
          </a:p>
        </p:txBody>
      </p:sp>
    </p:spTree>
    <p:extLst>
      <p:ext uri="{BB962C8B-B14F-4D97-AF65-F5344CB8AC3E}">
        <p14:creationId xmlns:p14="http://schemas.microsoft.com/office/powerpoint/2010/main" val="35032752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738FBD5-95FA-4FE5-BCFE-B2AFCFF975F9}" type="datetime1">
              <a:rPr kumimoji="1" lang="ja-JP" altLang="en-US" smtClean="0"/>
              <a:t>2021/9/16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0CB0DE4-7EA9-451A-B04E-49DFE3ACC14E}" type="slidenum">
              <a:rPr kumimoji="1" lang="ja-JP" altLang="en-US" smtClean="0"/>
              <a:t>‹#›</a:t>
            </a:fld>
            <a:endParaRPr kumimoji="1" lang="ja-JP" altLang="en-US"/>
          </a:p>
        </p:txBody>
      </p:sp>
    </p:spTree>
    <p:extLst>
      <p:ext uri="{BB962C8B-B14F-4D97-AF65-F5344CB8AC3E}">
        <p14:creationId xmlns:p14="http://schemas.microsoft.com/office/powerpoint/2010/main" val="19617039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BD4B3E8-5B5B-4AB5-86FD-E65792750B88}" type="datetime1">
              <a:rPr kumimoji="1" lang="ja-JP" altLang="en-US" smtClean="0"/>
              <a:t>2021/9/16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0CB0DE4-7EA9-451A-B04E-49DFE3ACC14E}" type="slidenum">
              <a:rPr kumimoji="1" lang="ja-JP" altLang="en-US" smtClean="0"/>
              <a:t>‹#›</a:t>
            </a:fld>
            <a:endParaRPr kumimoji="1" lang="ja-JP" altLang="en-US"/>
          </a:p>
        </p:txBody>
      </p:sp>
    </p:spTree>
    <p:extLst>
      <p:ext uri="{BB962C8B-B14F-4D97-AF65-F5344CB8AC3E}">
        <p14:creationId xmlns:p14="http://schemas.microsoft.com/office/powerpoint/2010/main" val="39404815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4227BB8-D877-4B3F-B069-EF1634342DDA}" type="datetime1">
              <a:rPr kumimoji="1" lang="ja-JP" altLang="en-US" smtClean="0"/>
              <a:t>2021/9/16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0CB0DE4-7EA9-451A-B04E-49DFE3ACC14E}" type="slidenum">
              <a:rPr kumimoji="1" lang="ja-JP" altLang="en-US" smtClean="0"/>
              <a:t>‹#›</a:t>
            </a:fld>
            <a:endParaRPr kumimoji="1" lang="ja-JP" altLang="en-US"/>
          </a:p>
        </p:txBody>
      </p:sp>
    </p:spTree>
    <p:extLst>
      <p:ext uri="{BB962C8B-B14F-4D97-AF65-F5344CB8AC3E}">
        <p14:creationId xmlns:p14="http://schemas.microsoft.com/office/powerpoint/2010/main" val="38841181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7209BF5C-C54A-45DB-82F2-AC50D0585B0E}" type="datetime1">
              <a:rPr kumimoji="1" lang="ja-JP" altLang="en-US" smtClean="0"/>
              <a:t>2021/9/16</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0CB0DE4-7EA9-451A-B04E-49DFE3ACC14E}" type="slidenum">
              <a:rPr kumimoji="1" lang="ja-JP" altLang="en-US" smtClean="0"/>
              <a:t>‹#›</a:t>
            </a:fld>
            <a:endParaRPr kumimoji="1" lang="ja-JP" altLang="en-US"/>
          </a:p>
        </p:txBody>
      </p:sp>
    </p:spTree>
    <p:extLst>
      <p:ext uri="{BB962C8B-B14F-4D97-AF65-F5344CB8AC3E}">
        <p14:creationId xmlns:p14="http://schemas.microsoft.com/office/powerpoint/2010/main" val="29349805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4.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116115" y="541921"/>
            <a:ext cx="1385140" cy="553998"/>
          </a:xfrm>
          <a:prstGeom prst="rect">
            <a:avLst/>
          </a:prstGeom>
        </p:spPr>
        <p:txBody>
          <a:bodyPr wrap="square">
            <a:spAutoFit/>
          </a:bodyPr>
          <a:lstStyle/>
          <a:p>
            <a:pPr>
              <a:lnSpc>
                <a:spcPct val="150000"/>
              </a:lnSpc>
            </a:pPr>
            <a:r>
              <a:rPr lang="ja-JP" altLang="en-US" sz="2000" dirty="0" smtClean="0">
                <a:solidFill>
                  <a:srgbClr val="000000"/>
                </a:solidFill>
                <a:latin typeface="HGP創英角ﾎﾟｯﾌﾟ体" panose="040B0A00000000000000" pitchFamily="50" charset="-128"/>
                <a:ea typeface="HGP創英角ﾎﾟｯﾌﾟ体" panose="040B0A00000000000000" pitchFamily="50" charset="-128"/>
              </a:rPr>
              <a:t>◆概要</a:t>
            </a:r>
            <a:endParaRPr lang="en-US" altLang="ja-JP" sz="2000" dirty="0" smtClean="0">
              <a:solidFill>
                <a:srgbClr val="000000"/>
              </a:solidFill>
              <a:latin typeface="HGP創英角ﾎﾟｯﾌﾟ体" panose="040B0A00000000000000" pitchFamily="50" charset="-128"/>
              <a:ea typeface="HGP創英角ﾎﾟｯﾌﾟ体" panose="040B0A00000000000000" pitchFamily="50" charset="-128"/>
            </a:endParaRPr>
          </a:p>
        </p:txBody>
      </p:sp>
      <p:sp>
        <p:nvSpPr>
          <p:cNvPr id="5" name="スライド番号プレースホルダー 1"/>
          <p:cNvSpPr>
            <a:spLocks noGrp="1"/>
          </p:cNvSpPr>
          <p:nvPr>
            <p:ph type="sldNum" sz="quarter" idx="12"/>
          </p:nvPr>
        </p:nvSpPr>
        <p:spPr>
          <a:xfrm>
            <a:off x="6926943" y="6434548"/>
            <a:ext cx="2057400" cy="365125"/>
          </a:xfrm>
        </p:spPr>
        <p:txBody>
          <a:bodyPr/>
          <a:lstStyle/>
          <a:p>
            <a:fld id="{A0CB0DE4-7EA9-451A-B04E-49DFE3ACC14E}" type="slidenum">
              <a:rPr kumimoji="1" lang="ja-JP" altLang="en-US" sz="1800" smtClean="0">
                <a:solidFill>
                  <a:srgbClr val="FF0000"/>
                </a:solidFill>
                <a:latin typeface="HG丸ｺﾞｼｯｸM-PRO" panose="020F0600000000000000" pitchFamily="50" charset="-128"/>
                <a:ea typeface="HG丸ｺﾞｼｯｸM-PRO" panose="020F0600000000000000" pitchFamily="50" charset="-128"/>
              </a:rPr>
              <a:t>1</a:t>
            </a:fld>
            <a:endParaRPr kumimoji="1" lang="ja-JP" altLang="en-US" sz="18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6" name="対角する 2 つの角を切り取った四角形 5"/>
          <p:cNvSpPr/>
          <p:nvPr/>
        </p:nvSpPr>
        <p:spPr>
          <a:xfrm>
            <a:off x="0" y="0"/>
            <a:ext cx="9144000" cy="569835"/>
          </a:xfrm>
          <a:prstGeom prst="snip2DiagRect">
            <a:avLst>
              <a:gd name="adj1" fmla="val 50000"/>
              <a:gd name="adj2" fmla="val 16667"/>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pitchFamily="34" charset="0"/>
              <a:buNone/>
              <a:defRPr/>
            </a:pPr>
            <a:r>
              <a:rPr lang="ja-JP" altLang="en-US" sz="2800" dirty="0" smtClean="0">
                <a:ea typeface="HG丸ｺﾞｼｯｸM-PRO" panose="020F0600000000000000" pitchFamily="50" charset="-128"/>
                <a:cs typeface="Times New Roman" panose="02020603050405020304" pitchFamily="18" charset="0"/>
              </a:rPr>
              <a:t>令和２年度</a:t>
            </a:r>
            <a:r>
              <a:rPr lang="ja-JP" altLang="en-US" sz="2800" dirty="0">
                <a:ea typeface="HG丸ｺﾞｼｯｸM-PRO" panose="020F0600000000000000" pitchFamily="50" charset="-128"/>
                <a:cs typeface="Times New Roman" panose="02020603050405020304" pitchFamily="18" charset="0"/>
              </a:rPr>
              <a:t>工賃実績</a:t>
            </a:r>
            <a:r>
              <a:rPr lang="ja-JP" altLang="en-US" sz="2800" dirty="0" smtClean="0">
                <a:ea typeface="HG丸ｺﾞｼｯｸM-PRO" panose="020F0600000000000000" pitchFamily="50" charset="-128"/>
                <a:cs typeface="Times New Roman" panose="02020603050405020304" pitchFamily="18" charset="0"/>
              </a:rPr>
              <a:t>調査（速報値）</a:t>
            </a:r>
            <a:endParaRPr kumimoji="1" lang="ja-JP" altLang="en-US" sz="28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14" name="正方形/長方形 13"/>
          <p:cNvSpPr/>
          <p:nvPr/>
        </p:nvSpPr>
        <p:spPr>
          <a:xfrm>
            <a:off x="116114" y="5878446"/>
            <a:ext cx="8911988" cy="307777"/>
          </a:xfrm>
          <a:prstGeom prst="rect">
            <a:avLst/>
          </a:prstGeom>
        </p:spPr>
        <p:txBody>
          <a:bodyPr wrap="square">
            <a:spAutoFit/>
          </a:bodyPr>
          <a:lstStyle/>
          <a:p>
            <a:r>
              <a:rPr lang="ja-JP" altLang="en-US" sz="14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a:t>
            </a:r>
          </a:p>
        </p:txBody>
      </p:sp>
      <p:sp>
        <p:nvSpPr>
          <p:cNvPr id="23" name="正方形/長方形 22"/>
          <p:cNvSpPr/>
          <p:nvPr/>
        </p:nvSpPr>
        <p:spPr>
          <a:xfrm>
            <a:off x="387916" y="897108"/>
            <a:ext cx="8368167" cy="400110"/>
          </a:xfrm>
          <a:prstGeom prst="rect">
            <a:avLst/>
          </a:prstGeom>
        </p:spPr>
        <p:txBody>
          <a:bodyPr wrap="square">
            <a:spAutoFit/>
          </a:bodyPr>
          <a:lstStyle/>
          <a:p>
            <a:r>
              <a:rPr lang="ja-JP" altLang="en-US" sz="2000" dirty="0" smtClean="0">
                <a:latin typeface="HG丸ｺﾞｼｯｸM-PRO" panose="020F0600000000000000" pitchFamily="50" charset="-128"/>
                <a:ea typeface="HG丸ｺﾞｼｯｸM-PRO" panose="020F0600000000000000" pitchFamily="50" charset="-128"/>
              </a:rPr>
              <a:t>　</a:t>
            </a:r>
            <a:r>
              <a:rPr lang="en-US" altLang="ja-JP" sz="1200" dirty="0" smtClean="0">
                <a:latin typeface="HG丸ｺﾞｼｯｸM-PRO" panose="020F0600000000000000" pitchFamily="50" charset="-128"/>
                <a:ea typeface="HG丸ｺﾞｼｯｸM-PRO" panose="020F0600000000000000" pitchFamily="50" charset="-128"/>
              </a:rPr>
              <a:t>※</a:t>
            </a:r>
            <a:r>
              <a:rPr lang="ja-JP" altLang="en-US" sz="1200" dirty="0" smtClean="0">
                <a:latin typeface="HG丸ｺﾞｼｯｸM-PRO" panose="020F0600000000000000" pitchFamily="50" charset="-128"/>
                <a:ea typeface="HG丸ｺﾞｼｯｸM-PRO" panose="020F0600000000000000" pitchFamily="50" charset="-128"/>
              </a:rPr>
              <a:t>調査対象事業所：令和</a:t>
            </a:r>
            <a:r>
              <a:rPr lang="en-US" altLang="ja-JP" sz="1200" dirty="0" smtClean="0">
                <a:latin typeface="HG丸ｺﾞｼｯｸM-PRO" panose="020F0600000000000000" pitchFamily="50" charset="-128"/>
                <a:ea typeface="HG丸ｺﾞｼｯｸM-PRO" panose="020F0600000000000000" pitchFamily="50" charset="-128"/>
              </a:rPr>
              <a:t>3</a:t>
            </a:r>
            <a:r>
              <a:rPr lang="ja-JP" altLang="en-US" sz="1200" dirty="0" smtClean="0">
                <a:latin typeface="HG丸ｺﾞｼｯｸM-PRO" panose="020F0600000000000000" pitchFamily="50" charset="-128"/>
                <a:ea typeface="HG丸ｺﾞｼｯｸM-PRO" panose="020F0600000000000000" pitchFamily="50" charset="-128"/>
              </a:rPr>
              <a:t>年４月１日現在で廃業していない就労継続支援</a:t>
            </a:r>
            <a:r>
              <a:rPr lang="en-US" altLang="ja-JP" sz="1200" dirty="0" smtClean="0">
                <a:latin typeface="HG丸ｺﾞｼｯｸM-PRO" panose="020F0600000000000000" pitchFamily="50" charset="-128"/>
                <a:ea typeface="HG丸ｺﾞｼｯｸM-PRO" panose="020F0600000000000000" pitchFamily="50" charset="-128"/>
              </a:rPr>
              <a:t>A</a:t>
            </a:r>
            <a:r>
              <a:rPr lang="ja-JP" altLang="en-US" sz="1200" dirty="0" smtClean="0">
                <a:latin typeface="HG丸ｺﾞｼｯｸM-PRO" panose="020F0600000000000000" pitchFamily="50" charset="-128"/>
                <a:ea typeface="HG丸ｺﾞｼｯｸM-PRO" panose="020F0600000000000000" pitchFamily="50" charset="-128"/>
              </a:rPr>
              <a:t>型事業所及び就労継続支援</a:t>
            </a:r>
            <a:r>
              <a:rPr lang="en-US" altLang="ja-JP" sz="1200" dirty="0" smtClean="0">
                <a:latin typeface="HG丸ｺﾞｼｯｸM-PRO" panose="020F0600000000000000" pitchFamily="50" charset="-128"/>
                <a:ea typeface="HG丸ｺﾞｼｯｸM-PRO" panose="020F0600000000000000" pitchFamily="50" charset="-128"/>
              </a:rPr>
              <a:t>B</a:t>
            </a:r>
            <a:r>
              <a:rPr lang="ja-JP" altLang="en-US" sz="1200" dirty="0" smtClean="0">
                <a:latin typeface="HG丸ｺﾞｼｯｸM-PRO" panose="020F0600000000000000" pitchFamily="50" charset="-128"/>
                <a:ea typeface="HG丸ｺﾞｼｯｸM-PRO" panose="020F0600000000000000" pitchFamily="50" charset="-128"/>
              </a:rPr>
              <a:t>型事業所</a:t>
            </a:r>
            <a:endParaRPr lang="en-US" altLang="ja-JP" sz="1200" dirty="0" smtClean="0">
              <a:latin typeface="HG丸ｺﾞｼｯｸM-PRO" panose="020F0600000000000000" pitchFamily="50" charset="-128"/>
              <a:ea typeface="HG丸ｺﾞｼｯｸM-PRO" panose="020F0600000000000000" pitchFamily="50" charset="-128"/>
            </a:endParaRPr>
          </a:p>
        </p:txBody>
      </p:sp>
      <p:sp>
        <p:nvSpPr>
          <p:cNvPr id="9" name="テキスト ボックス 8"/>
          <p:cNvSpPr txBox="1"/>
          <p:nvPr/>
        </p:nvSpPr>
        <p:spPr>
          <a:xfrm>
            <a:off x="7595971" y="93833"/>
            <a:ext cx="1160112" cy="400110"/>
          </a:xfrm>
          <a:prstGeom prst="rect">
            <a:avLst/>
          </a:prstGeom>
          <a:solidFill>
            <a:schemeClr val="bg1"/>
          </a:solidFill>
          <a:ln w="12700">
            <a:solidFill>
              <a:schemeClr val="tx1"/>
            </a:solidFill>
          </a:ln>
        </p:spPr>
        <p:txBody>
          <a:bodyPr wrap="square" rtlCol="0">
            <a:spAutoFit/>
          </a:bodyPr>
          <a:lstStyle/>
          <a:p>
            <a:pPr algn="ctr"/>
            <a:r>
              <a:rPr kumimoji="1" lang="ja-JP" altLang="en-US" sz="2000" dirty="0" smtClean="0"/>
              <a:t>資料</a:t>
            </a:r>
            <a:r>
              <a:rPr lang="ja-JP" altLang="en-US" sz="2000" dirty="0"/>
              <a:t>１</a:t>
            </a:r>
            <a:endParaRPr kumimoji="1" lang="ja-JP" altLang="en-US" sz="2000" dirty="0"/>
          </a:p>
        </p:txBody>
      </p:sp>
      <p:pic>
        <p:nvPicPr>
          <p:cNvPr id="13" name="図 12"/>
          <p:cNvPicPr>
            <a:picLocks noChangeAspect="1"/>
          </p:cNvPicPr>
          <p:nvPr/>
        </p:nvPicPr>
        <p:blipFill>
          <a:blip r:embed="rId2"/>
          <a:stretch>
            <a:fillRect/>
          </a:stretch>
        </p:blipFill>
        <p:spPr>
          <a:xfrm>
            <a:off x="393133" y="5310598"/>
            <a:ext cx="8362950" cy="1123950"/>
          </a:xfrm>
          <a:prstGeom prst="rect">
            <a:avLst/>
          </a:prstGeom>
        </p:spPr>
      </p:pic>
      <p:pic>
        <p:nvPicPr>
          <p:cNvPr id="18" name="図 17"/>
          <p:cNvPicPr>
            <a:picLocks noChangeAspect="1"/>
          </p:cNvPicPr>
          <p:nvPr/>
        </p:nvPicPr>
        <p:blipFill>
          <a:blip r:embed="rId3"/>
          <a:stretch>
            <a:fillRect/>
          </a:stretch>
        </p:blipFill>
        <p:spPr>
          <a:xfrm>
            <a:off x="808685" y="1344244"/>
            <a:ext cx="7176739" cy="2305050"/>
          </a:xfrm>
          <a:prstGeom prst="rect">
            <a:avLst/>
          </a:prstGeom>
        </p:spPr>
      </p:pic>
      <p:pic>
        <p:nvPicPr>
          <p:cNvPr id="3" name="図 2"/>
          <p:cNvPicPr>
            <a:picLocks noChangeAspect="1"/>
          </p:cNvPicPr>
          <p:nvPr/>
        </p:nvPicPr>
        <p:blipFill>
          <a:blip r:embed="rId4"/>
          <a:stretch>
            <a:fillRect/>
          </a:stretch>
        </p:blipFill>
        <p:spPr>
          <a:xfrm>
            <a:off x="808685" y="3835311"/>
            <a:ext cx="5619411" cy="1315752"/>
          </a:xfrm>
          <a:prstGeom prst="rect">
            <a:avLst/>
          </a:prstGeom>
        </p:spPr>
      </p:pic>
    </p:spTree>
    <p:extLst>
      <p:ext uri="{BB962C8B-B14F-4D97-AF65-F5344CB8AC3E}">
        <p14:creationId xmlns:p14="http://schemas.microsoft.com/office/powerpoint/2010/main" val="24326936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1"/>
          <p:cNvSpPr>
            <a:spLocks noGrp="1"/>
          </p:cNvSpPr>
          <p:nvPr>
            <p:ph type="sldNum" sz="quarter" idx="12"/>
          </p:nvPr>
        </p:nvSpPr>
        <p:spPr>
          <a:xfrm>
            <a:off x="6926943" y="6434548"/>
            <a:ext cx="2057400" cy="365125"/>
          </a:xfrm>
        </p:spPr>
        <p:txBody>
          <a:bodyPr/>
          <a:lstStyle/>
          <a:p>
            <a:fld id="{A0CB0DE4-7EA9-451A-B04E-49DFE3ACC14E}" type="slidenum">
              <a:rPr kumimoji="1" lang="ja-JP" altLang="en-US" sz="1800" smtClean="0">
                <a:solidFill>
                  <a:srgbClr val="FF0000"/>
                </a:solidFill>
                <a:latin typeface="HG丸ｺﾞｼｯｸM-PRO" panose="020F0600000000000000" pitchFamily="50" charset="-128"/>
                <a:ea typeface="HG丸ｺﾞｼｯｸM-PRO" panose="020F0600000000000000" pitchFamily="50" charset="-128"/>
              </a:rPr>
              <a:t>10</a:t>
            </a:fld>
            <a:endParaRPr kumimoji="1" lang="ja-JP" altLang="en-US" sz="18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7" name="対角する 2 つの角を切り取った四角形 6"/>
          <p:cNvSpPr/>
          <p:nvPr/>
        </p:nvSpPr>
        <p:spPr>
          <a:xfrm>
            <a:off x="0" y="0"/>
            <a:ext cx="9144000" cy="569835"/>
          </a:xfrm>
          <a:prstGeom prst="snip2DiagRect">
            <a:avLst>
              <a:gd name="adj1" fmla="val 50000"/>
              <a:gd name="adj2" fmla="val 16667"/>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pitchFamily="34" charset="0"/>
              <a:buNone/>
              <a:defRPr/>
            </a:pPr>
            <a:r>
              <a:rPr lang="zh-TW" altLang="en-US" sz="2800">
                <a:latin typeface="HG丸ｺﾞｼｯｸM-PRO" panose="020F0600000000000000" pitchFamily="50" charset="-128"/>
                <a:ea typeface="HG丸ｺﾞｼｯｸM-PRO" panose="020F0600000000000000" pitchFamily="50" charset="-128"/>
                <a:cs typeface="Meiryo UI" panose="020B0604030504040204" pitchFamily="50" charset="-128"/>
              </a:rPr>
              <a:t>令和２年度優先調達実績（速報値）</a:t>
            </a:r>
            <a:endParaRPr lang="zh-TW" altLang="en-US" sz="28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pic>
        <p:nvPicPr>
          <p:cNvPr id="3" name="図 2"/>
          <p:cNvPicPr>
            <a:picLocks noChangeAspect="1"/>
          </p:cNvPicPr>
          <p:nvPr/>
        </p:nvPicPr>
        <p:blipFill>
          <a:blip r:embed="rId2"/>
          <a:stretch>
            <a:fillRect/>
          </a:stretch>
        </p:blipFill>
        <p:spPr>
          <a:xfrm>
            <a:off x="4231348" y="3063115"/>
            <a:ext cx="4752996" cy="2738632"/>
          </a:xfrm>
          <a:prstGeom prst="rect">
            <a:avLst/>
          </a:prstGeom>
        </p:spPr>
      </p:pic>
      <p:sp>
        <p:nvSpPr>
          <p:cNvPr id="11" name="正方形/長方形 10"/>
          <p:cNvSpPr/>
          <p:nvPr/>
        </p:nvSpPr>
        <p:spPr>
          <a:xfrm>
            <a:off x="418078" y="4702748"/>
            <a:ext cx="8725922" cy="1338828"/>
          </a:xfrm>
          <a:prstGeom prst="rect">
            <a:avLst/>
          </a:prstGeom>
        </p:spPr>
        <p:txBody>
          <a:bodyPr wrap="square">
            <a:spAutoFit/>
          </a:bodyPr>
          <a:lstStyle/>
          <a:p>
            <a:pPr>
              <a:lnSpc>
                <a:spcPct val="150000"/>
              </a:lnSpc>
            </a:pPr>
            <a:r>
              <a:rPr lang="ja-JP" altLang="en-US" kern="100" dirty="0" smtClean="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rPr>
              <a:t>・優先</a:t>
            </a:r>
            <a:r>
              <a:rPr lang="ja-JP" altLang="en-US" kern="100" dirty="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rPr>
              <a:t>調達実績</a:t>
            </a:r>
            <a:r>
              <a:rPr lang="ja-JP" altLang="en-US" kern="100" dirty="0" smtClean="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rPr>
              <a:t>額は、</a:t>
            </a:r>
            <a:endParaRPr lang="en-US" altLang="ja-JP" kern="100" dirty="0" smtClean="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nSpc>
                <a:spcPct val="150000"/>
              </a:lnSpc>
            </a:pPr>
            <a:r>
              <a:rPr lang="ja-JP" altLang="en-US" kern="100" dirty="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en-US" altLang="ja-JP" kern="100" dirty="0" smtClean="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rPr>
              <a:t>R</a:t>
            </a:r>
            <a:r>
              <a:rPr lang="ja-JP" altLang="en-US" kern="100" dirty="0" smtClean="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rPr>
              <a:t>１と比較して約</a:t>
            </a:r>
            <a:r>
              <a:rPr lang="en-US" altLang="ja-JP" kern="100" dirty="0" smtClean="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rPr>
              <a:t>10</a:t>
            </a:r>
            <a:r>
              <a:rPr lang="ja-JP" altLang="en-US" kern="100" dirty="0" smtClean="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rPr>
              <a:t>％増加。</a:t>
            </a:r>
            <a:endParaRPr lang="en-US" altLang="ja-JP" sz="1400" kern="100" dirty="0" smtClean="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nSpc>
                <a:spcPct val="150000"/>
              </a:lnSpc>
            </a:pPr>
            <a:r>
              <a:rPr lang="ja-JP" altLang="en-US" kern="100" dirty="0" smtClean="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rPr>
              <a:t>・当初予算額は、ほぼ横ばい傾向。</a:t>
            </a:r>
            <a:endParaRPr lang="en-US" altLang="ja-JP" kern="100" dirty="0" smtClean="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
        <p:nvSpPr>
          <p:cNvPr id="13" name="正方形/長方形 12"/>
          <p:cNvSpPr/>
          <p:nvPr/>
        </p:nvSpPr>
        <p:spPr>
          <a:xfrm>
            <a:off x="137885" y="798585"/>
            <a:ext cx="8868229" cy="553998"/>
          </a:xfrm>
          <a:prstGeom prst="rect">
            <a:avLst/>
          </a:prstGeom>
        </p:spPr>
        <p:txBody>
          <a:bodyPr wrap="square">
            <a:spAutoFit/>
          </a:bodyPr>
          <a:lstStyle/>
          <a:p>
            <a:pPr>
              <a:lnSpc>
                <a:spcPct val="150000"/>
              </a:lnSpc>
            </a:pPr>
            <a:r>
              <a:rPr lang="ja-JP" altLang="en-US" sz="2000" dirty="0" smtClean="0">
                <a:solidFill>
                  <a:srgbClr val="000000"/>
                </a:solidFill>
                <a:latin typeface="HGP創英角ﾎﾟｯﾌﾟ体" panose="040B0A00000000000000" pitchFamily="50" charset="-128"/>
                <a:ea typeface="HGP創英角ﾎﾟｯﾌﾟ体" panose="040B0A00000000000000" pitchFamily="50" charset="-128"/>
              </a:rPr>
              <a:t>◆大阪府</a:t>
            </a:r>
            <a:r>
              <a:rPr lang="ja-JP" altLang="en-US" sz="2000" dirty="0">
                <a:solidFill>
                  <a:srgbClr val="000000"/>
                </a:solidFill>
                <a:latin typeface="HGP創英角ﾎﾟｯﾌﾟ体" panose="040B0A00000000000000" pitchFamily="50" charset="-128"/>
                <a:ea typeface="HGP創英角ﾎﾟｯﾌﾟ体" panose="040B0A00000000000000" pitchFamily="50" charset="-128"/>
              </a:rPr>
              <a:t>の</a:t>
            </a:r>
            <a:r>
              <a:rPr lang="ja-JP" altLang="en-US" sz="2000" dirty="0" smtClean="0">
                <a:solidFill>
                  <a:srgbClr val="000000"/>
                </a:solidFill>
                <a:latin typeface="HGP創英角ﾎﾟｯﾌﾟ体" panose="040B0A00000000000000" pitchFamily="50" charset="-128"/>
                <a:ea typeface="HGP創英角ﾎﾟｯﾌﾟ体" panose="040B0A00000000000000" pitchFamily="50" charset="-128"/>
              </a:rPr>
              <a:t>現状</a:t>
            </a:r>
            <a:endParaRPr lang="ja-JP" altLang="en-US" sz="2000" dirty="0">
              <a:solidFill>
                <a:srgbClr val="000000"/>
              </a:solidFill>
              <a:latin typeface="HGP創英角ﾎﾟｯﾌﾟ体" panose="040B0A00000000000000" pitchFamily="50" charset="-128"/>
              <a:ea typeface="HGP創英角ﾎﾟｯﾌﾟ体" panose="040B0A00000000000000" pitchFamily="50" charset="-128"/>
            </a:endParaRPr>
          </a:p>
        </p:txBody>
      </p:sp>
      <p:pic>
        <p:nvPicPr>
          <p:cNvPr id="4" name="図 3"/>
          <p:cNvPicPr>
            <a:picLocks noChangeAspect="1"/>
          </p:cNvPicPr>
          <p:nvPr/>
        </p:nvPicPr>
        <p:blipFill>
          <a:blip r:embed="rId3"/>
          <a:stretch>
            <a:fillRect/>
          </a:stretch>
        </p:blipFill>
        <p:spPr>
          <a:xfrm>
            <a:off x="598906" y="1555852"/>
            <a:ext cx="6328037" cy="2872728"/>
          </a:xfrm>
          <a:prstGeom prst="rect">
            <a:avLst/>
          </a:prstGeom>
        </p:spPr>
      </p:pic>
    </p:spTree>
    <p:extLst>
      <p:ext uri="{BB962C8B-B14F-4D97-AF65-F5344CB8AC3E}">
        <p14:creationId xmlns:p14="http://schemas.microsoft.com/office/powerpoint/2010/main" val="112693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116114" y="494638"/>
            <a:ext cx="8868229" cy="553998"/>
          </a:xfrm>
          <a:prstGeom prst="rect">
            <a:avLst/>
          </a:prstGeom>
        </p:spPr>
        <p:txBody>
          <a:bodyPr wrap="square">
            <a:spAutoFit/>
          </a:bodyPr>
          <a:lstStyle/>
          <a:p>
            <a:pPr>
              <a:lnSpc>
                <a:spcPct val="150000"/>
              </a:lnSpc>
            </a:pPr>
            <a:r>
              <a:rPr lang="ja-JP" altLang="en-US" sz="2000" dirty="0" smtClean="0">
                <a:solidFill>
                  <a:srgbClr val="000000"/>
                </a:solidFill>
                <a:latin typeface="HGP創英角ﾎﾟｯﾌﾟ体" panose="040B0A00000000000000" pitchFamily="50" charset="-128"/>
                <a:ea typeface="HGP創英角ﾎﾟｯﾌﾟ体" panose="040B0A00000000000000" pitchFamily="50" charset="-128"/>
              </a:rPr>
              <a:t>◆令和２年度実績（製品別）　</a:t>
            </a:r>
            <a:endParaRPr lang="en-US" altLang="ja-JP" sz="600" dirty="0">
              <a:solidFill>
                <a:srgbClr val="000000"/>
              </a:solidFill>
              <a:latin typeface="HG丸ｺﾞｼｯｸM-PRO" panose="020F0600000000000000" pitchFamily="50" charset="-128"/>
              <a:ea typeface="HG丸ｺﾞｼｯｸM-PRO" panose="020F0600000000000000" pitchFamily="50" charset="-128"/>
            </a:endParaRPr>
          </a:p>
        </p:txBody>
      </p:sp>
      <p:sp>
        <p:nvSpPr>
          <p:cNvPr id="5" name="スライド番号プレースホルダー 1"/>
          <p:cNvSpPr>
            <a:spLocks noGrp="1"/>
          </p:cNvSpPr>
          <p:nvPr>
            <p:ph type="sldNum" sz="quarter" idx="12"/>
          </p:nvPr>
        </p:nvSpPr>
        <p:spPr>
          <a:xfrm>
            <a:off x="6926943" y="6434548"/>
            <a:ext cx="2057400" cy="365125"/>
          </a:xfrm>
        </p:spPr>
        <p:txBody>
          <a:bodyPr/>
          <a:lstStyle/>
          <a:p>
            <a:fld id="{A0CB0DE4-7EA9-451A-B04E-49DFE3ACC14E}" type="slidenum">
              <a:rPr kumimoji="1" lang="ja-JP" altLang="en-US" sz="1800" smtClean="0">
                <a:solidFill>
                  <a:srgbClr val="FF0000"/>
                </a:solidFill>
                <a:latin typeface="HG丸ｺﾞｼｯｸM-PRO" panose="020F0600000000000000" pitchFamily="50" charset="-128"/>
                <a:ea typeface="HG丸ｺﾞｼｯｸM-PRO" panose="020F0600000000000000" pitchFamily="50" charset="-128"/>
              </a:rPr>
              <a:t>11</a:t>
            </a:fld>
            <a:endParaRPr kumimoji="1" lang="ja-JP" altLang="en-US" sz="18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7" name="対角する 2 つの角を切り取った四角形 6"/>
          <p:cNvSpPr/>
          <p:nvPr/>
        </p:nvSpPr>
        <p:spPr>
          <a:xfrm>
            <a:off x="0" y="0"/>
            <a:ext cx="9144000" cy="569835"/>
          </a:xfrm>
          <a:prstGeom prst="snip2DiagRect">
            <a:avLst>
              <a:gd name="adj1" fmla="val 50000"/>
              <a:gd name="adj2" fmla="val 16667"/>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pitchFamily="34" charset="0"/>
              <a:buNone/>
              <a:defRPr/>
            </a:pPr>
            <a:r>
              <a:rPr lang="zh-TW" altLang="en-US" sz="2800" dirty="0">
                <a:latin typeface="HG丸ｺﾞｼｯｸM-PRO" panose="020F0600000000000000" pitchFamily="50" charset="-128"/>
                <a:ea typeface="HG丸ｺﾞｼｯｸM-PRO" panose="020F0600000000000000" pitchFamily="50" charset="-128"/>
                <a:cs typeface="Meiryo UI" panose="020B0604030504040204" pitchFamily="50" charset="-128"/>
              </a:rPr>
              <a:t>令和２年度優先調達実績</a:t>
            </a:r>
            <a:r>
              <a:rPr lang="zh-TW" altLang="en-US" sz="28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2800" dirty="0">
                <a:latin typeface="HG丸ｺﾞｼｯｸM-PRO" panose="020F0600000000000000" pitchFamily="50" charset="-128"/>
                <a:ea typeface="HG丸ｺﾞｼｯｸM-PRO" panose="020F0600000000000000" pitchFamily="50" charset="-128"/>
                <a:cs typeface="Meiryo UI" panose="020B0604030504040204" pitchFamily="50" charset="-128"/>
              </a:rPr>
              <a:t>速報値</a:t>
            </a:r>
            <a:r>
              <a:rPr lang="zh-TW" altLang="en-US" sz="28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a:t>
            </a:r>
            <a:endParaRPr lang="zh-TW" altLang="en-US" sz="28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pic>
        <p:nvPicPr>
          <p:cNvPr id="4" name="図 3"/>
          <p:cNvPicPr>
            <a:picLocks noChangeAspect="1"/>
          </p:cNvPicPr>
          <p:nvPr/>
        </p:nvPicPr>
        <p:blipFill>
          <a:blip r:embed="rId2"/>
          <a:stretch>
            <a:fillRect/>
          </a:stretch>
        </p:blipFill>
        <p:spPr>
          <a:xfrm>
            <a:off x="143788" y="976183"/>
            <a:ext cx="8856424" cy="5530819"/>
          </a:xfrm>
          <a:prstGeom prst="rect">
            <a:avLst/>
          </a:prstGeom>
        </p:spPr>
      </p:pic>
    </p:spTree>
    <p:extLst>
      <p:ext uri="{BB962C8B-B14F-4D97-AF65-F5344CB8AC3E}">
        <p14:creationId xmlns:p14="http://schemas.microsoft.com/office/powerpoint/2010/main" val="24656077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8" name="正方形/長方形 7"/>
          <p:cNvSpPr/>
          <p:nvPr/>
        </p:nvSpPr>
        <p:spPr>
          <a:xfrm>
            <a:off x="116114" y="500838"/>
            <a:ext cx="8868229" cy="553998"/>
          </a:xfrm>
          <a:prstGeom prst="rect">
            <a:avLst/>
          </a:prstGeom>
        </p:spPr>
        <p:txBody>
          <a:bodyPr wrap="square">
            <a:spAutoFit/>
          </a:bodyPr>
          <a:lstStyle/>
          <a:p>
            <a:pPr>
              <a:lnSpc>
                <a:spcPct val="150000"/>
              </a:lnSpc>
            </a:pPr>
            <a:r>
              <a:rPr lang="ja-JP" altLang="en-US" sz="2000" dirty="0" smtClean="0">
                <a:solidFill>
                  <a:srgbClr val="000000"/>
                </a:solidFill>
                <a:latin typeface="HGP創英角ﾎﾟｯﾌﾟ体" panose="040B0A00000000000000" pitchFamily="50" charset="-128"/>
                <a:ea typeface="HGP創英角ﾎﾟｯﾌﾟ体" panose="040B0A00000000000000" pitchFamily="50" charset="-128"/>
              </a:rPr>
              <a:t>◆令和</a:t>
            </a:r>
            <a:r>
              <a:rPr lang="ja-JP" altLang="en-US" sz="2000" dirty="0">
                <a:solidFill>
                  <a:srgbClr val="000000"/>
                </a:solidFill>
                <a:latin typeface="HGP創英角ﾎﾟｯﾌﾟ体" panose="040B0A00000000000000" pitchFamily="50" charset="-128"/>
                <a:ea typeface="HGP創英角ﾎﾟｯﾌﾟ体" panose="040B0A00000000000000" pitchFamily="50" charset="-128"/>
              </a:rPr>
              <a:t>２</a:t>
            </a:r>
            <a:r>
              <a:rPr lang="ja-JP" altLang="en-US" sz="2000" dirty="0" smtClean="0">
                <a:solidFill>
                  <a:srgbClr val="000000"/>
                </a:solidFill>
                <a:latin typeface="HGP創英角ﾎﾟｯﾌﾟ体" panose="040B0A00000000000000" pitchFamily="50" charset="-128"/>
                <a:ea typeface="HGP創英角ﾎﾟｯﾌﾟ体" panose="040B0A00000000000000" pitchFamily="50" charset="-128"/>
              </a:rPr>
              <a:t>年度実績（部局別）</a:t>
            </a:r>
            <a:endParaRPr lang="en-US" altLang="ja-JP" sz="600" dirty="0">
              <a:solidFill>
                <a:srgbClr val="000000"/>
              </a:solidFill>
              <a:latin typeface="HG丸ｺﾞｼｯｸM-PRO" panose="020F0600000000000000" pitchFamily="50" charset="-128"/>
              <a:ea typeface="HG丸ｺﾞｼｯｸM-PRO" panose="020F0600000000000000" pitchFamily="50" charset="-128"/>
            </a:endParaRPr>
          </a:p>
        </p:txBody>
      </p:sp>
      <p:sp>
        <p:nvSpPr>
          <p:cNvPr id="5" name="スライド番号プレースホルダー 1"/>
          <p:cNvSpPr>
            <a:spLocks noGrp="1"/>
          </p:cNvSpPr>
          <p:nvPr>
            <p:ph type="sldNum" sz="quarter" idx="12"/>
          </p:nvPr>
        </p:nvSpPr>
        <p:spPr>
          <a:xfrm>
            <a:off x="6926943" y="6434548"/>
            <a:ext cx="2057400" cy="365125"/>
          </a:xfrm>
        </p:spPr>
        <p:txBody>
          <a:bodyPr/>
          <a:lstStyle/>
          <a:p>
            <a:fld id="{A0CB0DE4-7EA9-451A-B04E-49DFE3ACC14E}" type="slidenum">
              <a:rPr kumimoji="1" lang="ja-JP" altLang="en-US" sz="1800" smtClean="0">
                <a:solidFill>
                  <a:srgbClr val="FF0000"/>
                </a:solidFill>
                <a:latin typeface="HG丸ｺﾞｼｯｸM-PRO" panose="020F0600000000000000" pitchFamily="50" charset="-128"/>
                <a:ea typeface="HG丸ｺﾞｼｯｸM-PRO" panose="020F0600000000000000" pitchFamily="50" charset="-128"/>
              </a:rPr>
              <a:t>12</a:t>
            </a:fld>
            <a:endParaRPr kumimoji="1" lang="ja-JP" altLang="en-US" sz="18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6" name="対角する 2 つの角を切り取った四角形 5"/>
          <p:cNvSpPr/>
          <p:nvPr/>
        </p:nvSpPr>
        <p:spPr>
          <a:xfrm>
            <a:off x="0" y="0"/>
            <a:ext cx="9144000" cy="569835"/>
          </a:xfrm>
          <a:prstGeom prst="snip2DiagRect">
            <a:avLst>
              <a:gd name="adj1" fmla="val 50000"/>
              <a:gd name="adj2" fmla="val 16667"/>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pitchFamily="34" charset="0"/>
              <a:buNone/>
              <a:defRPr/>
            </a:pPr>
            <a:r>
              <a:rPr lang="zh-TW" altLang="en-US" sz="2800" dirty="0">
                <a:latin typeface="HG丸ｺﾞｼｯｸM-PRO" panose="020F0600000000000000" pitchFamily="50" charset="-128"/>
                <a:ea typeface="HG丸ｺﾞｼｯｸM-PRO" panose="020F0600000000000000" pitchFamily="50" charset="-128"/>
                <a:cs typeface="Meiryo UI" panose="020B0604030504040204" pitchFamily="50" charset="-128"/>
              </a:rPr>
              <a:t>令和２年度優先調達実績</a:t>
            </a:r>
            <a:r>
              <a:rPr lang="zh-TW" altLang="en-US" sz="28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2800" dirty="0">
                <a:latin typeface="HG丸ｺﾞｼｯｸM-PRO" panose="020F0600000000000000" pitchFamily="50" charset="-128"/>
                <a:ea typeface="HG丸ｺﾞｼｯｸM-PRO" panose="020F0600000000000000" pitchFamily="50" charset="-128"/>
                <a:cs typeface="Meiryo UI" panose="020B0604030504040204" pitchFamily="50" charset="-128"/>
              </a:rPr>
              <a:t>速報値</a:t>
            </a:r>
            <a:r>
              <a:rPr lang="zh-TW" altLang="en-US" sz="28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a:t>
            </a:r>
            <a:endParaRPr lang="zh-TW" altLang="en-US" sz="28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pic>
        <p:nvPicPr>
          <p:cNvPr id="3" name="図 2"/>
          <p:cNvPicPr>
            <a:picLocks noChangeAspect="1"/>
          </p:cNvPicPr>
          <p:nvPr/>
        </p:nvPicPr>
        <p:blipFill>
          <a:blip r:embed="rId2"/>
          <a:stretch>
            <a:fillRect/>
          </a:stretch>
        </p:blipFill>
        <p:spPr>
          <a:xfrm>
            <a:off x="342512" y="1054836"/>
            <a:ext cx="8458976" cy="5527648"/>
          </a:xfrm>
          <a:prstGeom prst="rect">
            <a:avLst/>
          </a:prstGeom>
        </p:spPr>
      </p:pic>
    </p:spTree>
    <p:extLst>
      <p:ext uri="{BB962C8B-B14F-4D97-AF65-F5344CB8AC3E}">
        <p14:creationId xmlns:p14="http://schemas.microsoft.com/office/powerpoint/2010/main" val="9055859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125971" y="820290"/>
            <a:ext cx="8868229" cy="553998"/>
          </a:xfrm>
          <a:prstGeom prst="rect">
            <a:avLst/>
          </a:prstGeom>
        </p:spPr>
        <p:txBody>
          <a:bodyPr wrap="square">
            <a:spAutoFit/>
          </a:bodyPr>
          <a:lstStyle/>
          <a:p>
            <a:pPr>
              <a:lnSpc>
                <a:spcPct val="150000"/>
              </a:lnSpc>
            </a:pPr>
            <a:r>
              <a:rPr lang="ja-JP" altLang="en-US" sz="2000" dirty="0" smtClean="0">
                <a:solidFill>
                  <a:srgbClr val="000000"/>
                </a:solidFill>
                <a:latin typeface="HGP創英角ﾎﾟｯﾌﾟ体" panose="040B0A00000000000000" pitchFamily="50" charset="-128"/>
                <a:ea typeface="HGP創英角ﾎﾟｯﾌﾟ体" panose="040B0A00000000000000" pitchFamily="50" charset="-128"/>
              </a:rPr>
              <a:t>◆令和</a:t>
            </a:r>
            <a:r>
              <a:rPr lang="ja-JP" altLang="en-US" sz="2000" dirty="0">
                <a:solidFill>
                  <a:srgbClr val="000000"/>
                </a:solidFill>
                <a:latin typeface="HGP創英角ﾎﾟｯﾌﾟ体" panose="040B0A00000000000000" pitchFamily="50" charset="-128"/>
                <a:ea typeface="HGP創英角ﾎﾟｯﾌﾟ体" panose="040B0A00000000000000" pitchFamily="50" charset="-128"/>
              </a:rPr>
              <a:t>２</a:t>
            </a:r>
            <a:r>
              <a:rPr lang="ja-JP" altLang="en-US" sz="2000" dirty="0" smtClean="0">
                <a:solidFill>
                  <a:srgbClr val="000000"/>
                </a:solidFill>
                <a:latin typeface="HGP創英角ﾎﾟｯﾌﾟ体" panose="040B0A00000000000000" pitchFamily="50" charset="-128"/>
                <a:ea typeface="HGP創英角ﾎﾟｯﾌﾟ体" panose="040B0A00000000000000" pitchFamily="50" charset="-128"/>
              </a:rPr>
              <a:t>年度実績（発注先別）　　</a:t>
            </a:r>
            <a:endParaRPr lang="en-US" altLang="ja-JP" sz="600" dirty="0">
              <a:solidFill>
                <a:srgbClr val="000000"/>
              </a:solidFill>
              <a:latin typeface="HG丸ｺﾞｼｯｸM-PRO" panose="020F0600000000000000" pitchFamily="50" charset="-128"/>
              <a:ea typeface="HG丸ｺﾞｼｯｸM-PRO" panose="020F0600000000000000" pitchFamily="50" charset="-128"/>
            </a:endParaRPr>
          </a:p>
        </p:txBody>
      </p:sp>
      <p:sp>
        <p:nvSpPr>
          <p:cNvPr id="5" name="スライド番号プレースホルダー 1"/>
          <p:cNvSpPr>
            <a:spLocks noGrp="1"/>
          </p:cNvSpPr>
          <p:nvPr>
            <p:ph type="sldNum" sz="quarter" idx="12"/>
          </p:nvPr>
        </p:nvSpPr>
        <p:spPr>
          <a:xfrm>
            <a:off x="6926943" y="6434548"/>
            <a:ext cx="2057400" cy="365125"/>
          </a:xfrm>
        </p:spPr>
        <p:txBody>
          <a:bodyPr/>
          <a:lstStyle/>
          <a:p>
            <a:fld id="{A0CB0DE4-7EA9-451A-B04E-49DFE3ACC14E}" type="slidenum">
              <a:rPr kumimoji="1" lang="ja-JP" altLang="en-US" sz="1800" smtClean="0">
                <a:solidFill>
                  <a:srgbClr val="FF0000"/>
                </a:solidFill>
                <a:latin typeface="HG丸ｺﾞｼｯｸM-PRO" panose="020F0600000000000000" pitchFamily="50" charset="-128"/>
                <a:ea typeface="HG丸ｺﾞｼｯｸM-PRO" panose="020F0600000000000000" pitchFamily="50" charset="-128"/>
              </a:rPr>
              <a:t>13</a:t>
            </a:fld>
            <a:endParaRPr kumimoji="1" lang="ja-JP" altLang="en-US" sz="18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6" name="対角する 2 つの角を切り取った四角形 5"/>
          <p:cNvSpPr/>
          <p:nvPr/>
        </p:nvSpPr>
        <p:spPr>
          <a:xfrm>
            <a:off x="0" y="0"/>
            <a:ext cx="9144000" cy="569835"/>
          </a:xfrm>
          <a:prstGeom prst="snip2DiagRect">
            <a:avLst>
              <a:gd name="adj1" fmla="val 50000"/>
              <a:gd name="adj2" fmla="val 16667"/>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pitchFamily="34" charset="0"/>
              <a:buNone/>
              <a:defRPr/>
            </a:pPr>
            <a:r>
              <a:rPr lang="zh-TW" altLang="en-US" sz="2800" dirty="0">
                <a:latin typeface="HG丸ｺﾞｼｯｸM-PRO" panose="020F0600000000000000" pitchFamily="50" charset="-128"/>
                <a:ea typeface="HG丸ｺﾞｼｯｸM-PRO" panose="020F0600000000000000" pitchFamily="50" charset="-128"/>
                <a:cs typeface="Meiryo UI" panose="020B0604030504040204" pitchFamily="50" charset="-128"/>
              </a:rPr>
              <a:t>令和２年度優先調達実績</a:t>
            </a:r>
            <a:r>
              <a:rPr lang="zh-TW" altLang="en-US" sz="28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2800" dirty="0">
                <a:latin typeface="HG丸ｺﾞｼｯｸM-PRO" panose="020F0600000000000000" pitchFamily="50" charset="-128"/>
                <a:ea typeface="HG丸ｺﾞｼｯｸM-PRO" panose="020F0600000000000000" pitchFamily="50" charset="-128"/>
                <a:cs typeface="Meiryo UI" panose="020B0604030504040204" pitchFamily="50" charset="-128"/>
              </a:rPr>
              <a:t>速報値</a:t>
            </a:r>
            <a:r>
              <a:rPr lang="zh-TW" altLang="en-US" sz="28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a:t>
            </a:r>
            <a:endParaRPr lang="zh-TW" altLang="en-US" sz="28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10" name="正方形/長方形 9"/>
          <p:cNvSpPr/>
          <p:nvPr/>
        </p:nvSpPr>
        <p:spPr>
          <a:xfrm>
            <a:off x="137885" y="3915626"/>
            <a:ext cx="8868229" cy="553998"/>
          </a:xfrm>
          <a:prstGeom prst="rect">
            <a:avLst/>
          </a:prstGeom>
        </p:spPr>
        <p:txBody>
          <a:bodyPr wrap="square">
            <a:spAutoFit/>
          </a:bodyPr>
          <a:lstStyle/>
          <a:p>
            <a:pPr>
              <a:lnSpc>
                <a:spcPct val="150000"/>
              </a:lnSpc>
            </a:pPr>
            <a:r>
              <a:rPr lang="ja-JP" altLang="en-US" sz="2000" dirty="0" smtClean="0">
                <a:solidFill>
                  <a:srgbClr val="000000"/>
                </a:solidFill>
                <a:latin typeface="HGP創英角ﾎﾟｯﾌﾟ体" panose="040B0A00000000000000" pitchFamily="50" charset="-128"/>
                <a:ea typeface="HGP創英角ﾎﾟｯﾌﾟ体" panose="040B0A00000000000000" pitchFamily="50" charset="-128"/>
              </a:rPr>
              <a:t>◆令和２年度実績（調達比率）　</a:t>
            </a:r>
            <a:endParaRPr lang="en-US" altLang="ja-JP" sz="600" dirty="0">
              <a:solidFill>
                <a:srgbClr val="000000"/>
              </a:solidFill>
              <a:latin typeface="HG丸ｺﾞｼｯｸM-PRO" panose="020F0600000000000000" pitchFamily="50" charset="-128"/>
              <a:ea typeface="HG丸ｺﾞｼｯｸM-PRO" panose="020F0600000000000000" pitchFamily="50" charset="-128"/>
            </a:endParaRPr>
          </a:p>
        </p:txBody>
      </p:sp>
      <p:pic>
        <p:nvPicPr>
          <p:cNvPr id="2" name="図 1"/>
          <p:cNvPicPr>
            <a:picLocks noChangeAspect="1"/>
          </p:cNvPicPr>
          <p:nvPr/>
        </p:nvPicPr>
        <p:blipFill>
          <a:blip r:embed="rId2"/>
          <a:stretch>
            <a:fillRect/>
          </a:stretch>
        </p:blipFill>
        <p:spPr>
          <a:xfrm>
            <a:off x="346172" y="1429473"/>
            <a:ext cx="8427821" cy="2423125"/>
          </a:xfrm>
          <a:prstGeom prst="rect">
            <a:avLst/>
          </a:prstGeom>
        </p:spPr>
      </p:pic>
      <p:pic>
        <p:nvPicPr>
          <p:cNvPr id="4" name="図 3"/>
          <p:cNvPicPr>
            <a:picLocks noChangeAspect="1"/>
          </p:cNvPicPr>
          <p:nvPr/>
        </p:nvPicPr>
        <p:blipFill>
          <a:blip r:embed="rId3"/>
          <a:stretch>
            <a:fillRect/>
          </a:stretch>
        </p:blipFill>
        <p:spPr>
          <a:xfrm>
            <a:off x="986369" y="4532652"/>
            <a:ext cx="7171259" cy="1712812"/>
          </a:xfrm>
          <a:prstGeom prst="rect">
            <a:avLst/>
          </a:prstGeom>
        </p:spPr>
      </p:pic>
    </p:spTree>
    <p:extLst>
      <p:ext uri="{BB962C8B-B14F-4D97-AF65-F5344CB8AC3E}">
        <p14:creationId xmlns:p14="http://schemas.microsoft.com/office/powerpoint/2010/main" val="40380276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a:blip r:embed="rId2"/>
          <a:stretch>
            <a:fillRect/>
          </a:stretch>
        </p:blipFill>
        <p:spPr>
          <a:xfrm>
            <a:off x="548291" y="1856007"/>
            <a:ext cx="8047417" cy="4663844"/>
          </a:xfrm>
          <a:prstGeom prst="rect">
            <a:avLst/>
          </a:prstGeom>
        </p:spPr>
      </p:pic>
      <p:sp>
        <p:nvSpPr>
          <p:cNvPr id="5" name="スライド番号プレースホルダー 1"/>
          <p:cNvSpPr>
            <a:spLocks noGrp="1"/>
          </p:cNvSpPr>
          <p:nvPr>
            <p:ph type="sldNum" sz="quarter" idx="12"/>
          </p:nvPr>
        </p:nvSpPr>
        <p:spPr>
          <a:xfrm>
            <a:off x="6926943" y="6434548"/>
            <a:ext cx="2057400" cy="365125"/>
          </a:xfrm>
        </p:spPr>
        <p:txBody>
          <a:bodyPr/>
          <a:lstStyle/>
          <a:p>
            <a:fld id="{A0CB0DE4-7EA9-451A-B04E-49DFE3ACC14E}" type="slidenum">
              <a:rPr kumimoji="1" lang="ja-JP" altLang="en-US" sz="1800" smtClean="0">
                <a:solidFill>
                  <a:srgbClr val="FF0000"/>
                </a:solidFill>
                <a:latin typeface="HG丸ｺﾞｼｯｸM-PRO" panose="020F0600000000000000" pitchFamily="50" charset="-128"/>
                <a:ea typeface="HG丸ｺﾞｼｯｸM-PRO" panose="020F0600000000000000" pitchFamily="50" charset="-128"/>
              </a:rPr>
              <a:t>2</a:t>
            </a:fld>
            <a:endParaRPr kumimoji="1" lang="ja-JP" altLang="en-US" sz="18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6" name="対角する 2 つの角を切り取った四角形 5"/>
          <p:cNvSpPr/>
          <p:nvPr/>
        </p:nvSpPr>
        <p:spPr>
          <a:xfrm>
            <a:off x="0" y="0"/>
            <a:ext cx="9144000" cy="569835"/>
          </a:xfrm>
          <a:prstGeom prst="snip2DiagRect">
            <a:avLst>
              <a:gd name="adj1" fmla="val 50000"/>
              <a:gd name="adj2" fmla="val 16667"/>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pitchFamily="34" charset="0"/>
              <a:buNone/>
              <a:defRPr/>
            </a:pPr>
            <a:r>
              <a:rPr lang="zh-TW" altLang="en-US" sz="2800" dirty="0" smtClean="0">
                <a:ea typeface="HG丸ｺﾞｼｯｸM-PRO" panose="020F0600000000000000" pitchFamily="50" charset="-128"/>
                <a:cs typeface="Times New Roman" panose="02020603050405020304" pitchFamily="18" charset="0"/>
              </a:rPr>
              <a:t>令和</a:t>
            </a:r>
            <a:r>
              <a:rPr lang="ja-JP" altLang="en-US" sz="2800" dirty="0" smtClean="0">
                <a:ea typeface="HG丸ｺﾞｼｯｸM-PRO" panose="020F0600000000000000" pitchFamily="50" charset="-128"/>
                <a:cs typeface="Times New Roman" panose="02020603050405020304" pitchFamily="18" charset="0"/>
              </a:rPr>
              <a:t>２</a:t>
            </a:r>
            <a:r>
              <a:rPr lang="zh-TW" altLang="en-US" sz="2800" dirty="0" smtClean="0">
                <a:ea typeface="HG丸ｺﾞｼｯｸM-PRO" panose="020F0600000000000000" pitchFamily="50" charset="-128"/>
                <a:cs typeface="Times New Roman" panose="02020603050405020304" pitchFamily="18" charset="0"/>
              </a:rPr>
              <a:t>年度</a:t>
            </a:r>
            <a:r>
              <a:rPr lang="zh-TW" altLang="en-US" sz="2800" dirty="0">
                <a:ea typeface="HG丸ｺﾞｼｯｸM-PRO" panose="020F0600000000000000" pitchFamily="50" charset="-128"/>
                <a:cs typeface="Times New Roman" panose="02020603050405020304" pitchFamily="18" charset="0"/>
              </a:rPr>
              <a:t>工賃実績</a:t>
            </a:r>
            <a:r>
              <a:rPr lang="zh-TW" altLang="en-US" sz="2800" dirty="0" smtClean="0">
                <a:ea typeface="HG丸ｺﾞｼｯｸM-PRO" panose="020F0600000000000000" pitchFamily="50" charset="-128"/>
                <a:cs typeface="Times New Roman" panose="02020603050405020304" pitchFamily="18" charset="0"/>
              </a:rPr>
              <a:t>調査</a:t>
            </a:r>
            <a:r>
              <a:rPr lang="ja-JP" altLang="en-US" sz="2800" dirty="0" smtClean="0">
                <a:ea typeface="HG丸ｺﾞｼｯｸM-PRO" panose="020F0600000000000000" pitchFamily="50" charset="-128"/>
                <a:cs typeface="Times New Roman" panose="02020603050405020304" pitchFamily="18" charset="0"/>
              </a:rPr>
              <a:t>（速報値）</a:t>
            </a:r>
            <a:endParaRPr lang="en-US" altLang="zh-TW" sz="2800" dirty="0">
              <a:ea typeface="HG丸ｺﾞｼｯｸM-PRO" panose="020F0600000000000000" pitchFamily="50" charset="-128"/>
              <a:cs typeface="Times New Roman" panose="02020603050405020304" pitchFamily="18" charset="0"/>
            </a:endParaRPr>
          </a:p>
        </p:txBody>
      </p:sp>
      <p:sp>
        <p:nvSpPr>
          <p:cNvPr id="18" name="正方形/長方形 17"/>
          <p:cNvSpPr/>
          <p:nvPr/>
        </p:nvSpPr>
        <p:spPr>
          <a:xfrm>
            <a:off x="438966" y="689701"/>
            <a:ext cx="8545377" cy="1046440"/>
          </a:xfrm>
          <a:prstGeom prst="rect">
            <a:avLst/>
          </a:prstGeom>
        </p:spPr>
        <p:txBody>
          <a:bodyPr wrap="square">
            <a:spAutoFit/>
          </a:bodyPr>
          <a:lstStyle/>
          <a:p>
            <a:pPr>
              <a:lnSpc>
                <a:spcPct val="150000"/>
              </a:lnSpc>
            </a:pPr>
            <a:r>
              <a:rPr lang="ja-JP" altLang="en-US" sz="2000" dirty="0" smtClean="0">
                <a:solidFill>
                  <a:srgbClr val="000000"/>
                </a:solidFill>
                <a:latin typeface="HGP創英角ﾎﾟｯﾌﾟ体" panose="040B0A00000000000000" pitchFamily="50" charset="-128"/>
                <a:ea typeface="HGP創英角ﾎﾟｯﾌﾟ体" panose="040B0A00000000000000" pitchFamily="50" charset="-128"/>
              </a:rPr>
              <a:t>◆平均工賃月額の実績と推計</a:t>
            </a:r>
            <a:endParaRPr lang="en-US" altLang="ja-JP" sz="2000" dirty="0" smtClean="0">
              <a:solidFill>
                <a:srgbClr val="000000"/>
              </a:solidFill>
              <a:latin typeface="HGP創英角ﾎﾟｯﾌﾟ体" panose="040B0A00000000000000" pitchFamily="50" charset="-128"/>
              <a:ea typeface="HGP創英角ﾎﾟｯﾌﾟ体" panose="040B0A00000000000000" pitchFamily="50" charset="-128"/>
            </a:endParaRPr>
          </a:p>
          <a:p>
            <a:r>
              <a:rPr lang="ja-JP" altLang="en-US" sz="1600" dirty="0" smtClean="0">
                <a:latin typeface="HG丸ｺﾞｼｯｸM-PRO" panose="020F0600000000000000" pitchFamily="50" charset="-128"/>
                <a:ea typeface="HG丸ｺﾞｼｯｸM-PRO" panose="020F0600000000000000" pitchFamily="50" charset="-128"/>
              </a:rPr>
              <a:t>　 </a:t>
            </a:r>
            <a:r>
              <a:rPr lang="en-US" altLang="ja-JP" sz="1600" dirty="0" smtClean="0">
                <a:latin typeface="HG丸ｺﾞｼｯｸM-PRO" panose="020F0600000000000000" pitchFamily="50" charset="-128"/>
                <a:ea typeface="HG丸ｺﾞｼｯｸM-PRO" panose="020F0600000000000000" pitchFamily="50" charset="-128"/>
              </a:rPr>
              <a:t>※</a:t>
            </a:r>
            <a:r>
              <a:rPr lang="ja-JP" altLang="en-US" sz="1600" dirty="0" smtClean="0">
                <a:latin typeface="HG丸ｺﾞｼｯｸM-PRO" panose="020F0600000000000000" pitchFamily="50" charset="-128"/>
                <a:ea typeface="HG丸ｺﾞｼｯｸM-PRO" panose="020F0600000000000000" pitchFamily="50" charset="-128"/>
              </a:rPr>
              <a:t>全国は、</a:t>
            </a:r>
            <a:r>
              <a:rPr lang="en-US" altLang="ja-JP" sz="1600" dirty="0" smtClean="0">
                <a:latin typeface="HG丸ｺﾞｼｯｸM-PRO" panose="020F0600000000000000" pitchFamily="50" charset="-128"/>
                <a:ea typeface="HG丸ｺﾞｼｯｸM-PRO" panose="020F0600000000000000" pitchFamily="50" charset="-128"/>
              </a:rPr>
              <a:t>H2</a:t>
            </a:r>
            <a:r>
              <a:rPr lang="ja-JP" altLang="en-US" sz="1600" dirty="0" smtClean="0">
                <a:latin typeface="HG丸ｺﾞｼｯｸM-PRO" panose="020F0600000000000000" pitchFamily="50" charset="-128"/>
                <a:ea typeface="HG丸ｺﾞｼｯｸM-PRO" panose="020F0600000000000000" pitchFamily="50" charset="-128"/>
              </a:rPr>
              <a:t>７から</a:t>
            </a:r>
            <a:r>
              <a:rPr lang="en-US" altLang="ja-JP" sz="1600" dirty="0" smtClean="0">
                <a:latin typeface="HG丸ｺﾞｼｯｸM-PRO" panose="020F0600000000000000" pitchFamily="50" charset="-128"/>
                <a:ea typeface="HG丸ｺﾞｼｯｸM-PRO" panose="020F0600000000000000" pitchFamily="50" charset="-128"/>
              </a:rPr>
              <a:t>R</a:t>
            </a:r>
            <a:r>
              <a:rPr lang="en-US" altLang="ja-JP" sz="1600" dirty="0">
                <a:latin typeface="HG丸ｺﾞｼｯｸM-PRO" panose="020F0600000000000000" pitchFamily="50" charset="-128"/>
                <a:ea typeface="HG丸ｺﾞｼｯｸM-PRO" panose="020F0600000000000000" pitchFamily="50" charset="-128"/>
              </a:rPr>
              <a:t>1</a:t>
            </a:r>
            <a:r>
              <a:rPr lang="ja-JP" altLang="en-US" sz="1600" dirty="0" err="1" smtClean="0">
                <a:latin typeface="HG丸ｺﾞｼｯｸM-PRO" panose="020F0600000000000000" pitchFamily="50" charset="-128"/>
                <a:ea typeface="HG丸ｺﾞｼｯｸM-PRO" panose="020F0600000000000000" pitchFamily="50" charset="-128"/>
              </a:rPr>
              <a:t>までの</a:t>
            </a:r>
            <a:r>
              <a:rPr lang="ja-JP" altLang="en-US" sz="1600" dirty="0">
                <a:latin typeface="HG丸ｺﾞｼｯｸM-PRO" panose="020F0600000000000000" pitchFamily="50" charset="-128"/>
                <a:ea typeface="HG丸ｺﾞｼｯｸM-PRO" panose="020F0600000000000000" pitchFamily="50" charset="-128"/>
              </a:rPr>
              <a:t>５年間の平均</a:t>
            </a:r>
            <a:r>
              <a:rPr lang="ja-JP" altLang="en-US" sz="1600" dirty="0" smtClean="0">
                <a:latin typeface="HG丸ｺﾞｼｯｸM-PRO" panose="020F0600000000000000" pitchFamily="50" charset="-128"/>
                <a:ea typeface="HG丸ｺﾞｼｯｸM-PRO" panose="020F0600000000000000" pitchFamily="50" charset="-128"/>
              </a:rPr>
              <a:t>伸び率（</a:t>
            </a:r>
            <a:r>
              <a:rPr lang="en-US" altLang="ja-JP" sz="1600" dirty="0" smtClean="0">
                <a:latin typeface="HG丸ｺﾞｼｯｸM-PRO" panose="020F0600000000000000" pitchFamily="50" charset="-128"/>
                <a:ea typeface="HG丸ｺﾞｼｯｸM-PRO" panose="020F0600000000000000" pitchFamily="50" charset="-128"/>
              </a:rPr>
              <a:t>2.0</a:t>
            </a:r>
            <a:r>
              <a:rPr lang="ja-JP" altLang="en-US" sz="1600" dirty="0" smtClean="0">
                <a:latin typeface="HG丸ｺﾞｼｯｸM-PRO" panose="020F0600000000000000" pitchFamily="50" charset="-128"/>
                <a:ea typeface="HG丸ｺﾞｼｯｸM-PRO" panose="020F0600000000000000" pitchFamily="50" charset="-128"/>
              </a:rPr>
              <a:t>％）を用いＲ</a:t>
            </a:r>
            <a:r>
              <a:rPr lang="ja-JP" altLang="en-US" sz="1600" dirty="0">
                <a:latin typeface="HG丸ｺﾞｼｯｸM-PRO" panose="020F0600000000000000" pitchFamily="50" charset="-128"/>
                <a:ea typeface="HG丸ｺﾞｼｯｸM-PRO" panose="020F0600000000000000" pitchFamily="50" charset="-128"/>
              </a:rPr>
              <a:t>２</a:t>
            </a:r>
            <a:r>
              <a:rPr lang="ja-JP" altLang="en-US" sz="1600" dirty="0" smtClean="0">
                <a:latin typeface="HG丸ｺﾞｼｯｸM-PRO" panose="020F0600000000000000" pitchFamily="50" charset="-128"/>
                <a:ea typeface="HG丸ｺﾞｼｯｸM-PRO" panose="020F0600000000000000" pitchFamily="50" charset="-128"/>
              </a:rPr>
              <a:t>以降</a:t>
            </a:r>
            <a:r>
              <a:rPr lang="ja-JP" altLang="en-US" sz="1600" dirty="0">
                <a:latin typeface="HG丸ｺﾞｼｯｸM-PRO" panose="020F0600000000000000" pitchFamily="50" charset="-128"/>
                <a:ea typeface="HG丸ｺﾞｼｯｸM-PRO" panose="020F0600000000000000" pitchFamily="50" charset="-128"/>
              </a:rPr>
              <a:t>を</a:t>
            </a:r>
            <a:r>
              <a:rPr lang="ja-JP" altLang="en-US" sz="1600" dirty="0" smtClean="0">
                <a:latin typeface="HG丸ｺﾞｼｯｸM-PRO" panose="020F0600000000000000" pitchFamily="50" charset="-128"/>
                <a:ea typeface="HG丸ｺﾞｼｯｸM-PRO" panose="020F0600000000000000" pitchFamily="50" charset="-128"/>
              </a:rPr>
              <a:t>推計</a:t>
            </a:r>
            <a:endParaRPr lang="en-US" altLang="ja-JP" sz="1600" dirty="0" smtClean="0">
              <a:latin typeface="HG丸ｺﾞｼｯｸM-PRO" panose="020F0600000000000000" pitchFamily="50" charset="-128"/>
              <a:ea typeface="HG丸ｺﾞｼｯｸM-PRO" panose="020F0600000000000000" pitchFamily="50" charset="-128"/>
            </a:endParaRPr>
          </a:p>
          <a:p>
            <a:r>
              <a:rPr lang="ja-JP" altLang="en-US" sz="1600" dirty="0">
                <a:latin typeface="HG丸ｺﾞｼｯｸM-PRO" panose="020F0600000000000000" pitchFamily="50" charset="-128"/>
                <a:ea typeface="HG丸ｺﾞｼｯｸM-PRO" panose="020F0600000000000000" pitchFamily="50" charset="-128"/>
              </a:rPr>
              <a:t>　</a:t>
            </a:r>
            <a:r>
              <a:rPr lang="ja-JP" altLang="en-US" sz="1600" dirty="0" smtClean="0">
                <a:latin typeface="HG丸ｺﾞｼｯｸM-PRO" panose="020F0600000000000000" pitchFamily="50" charset="-128"/>
                <a:ea typeface="HG丸ｺﾞｼｯｸM-PRO" panose="020F0600000000000000" pitchFamily="50" charset="-128"/>
              </a:rPr>
              <a:t> </a:t>
            </a:r>
            <a:r>
              <a:rPr lang="en-US" altLang="ja-JP" sz="1600" dirty="0" smtClean="0">
                <a:latin typeface="HG丸ｺﾞｼｯｸM-PRO" panose="020F0600000000000000" pitchFamily="50" charset="-128"/>
                <a:ea typeface="HG丸ｺﾞｼｯｸM-PRO" panose="020F0600000000000000" pitchFamily="50" charset="-128"/>
              </a:rPr>
              <a:t>※</a:t>
            </a:r>
            <a:r>
              <a:rPr lang="ja-JP" altLang="en-US" sz="1600" dirty="0" smtClean="0">
                <a:latin typeface="HG丸ｺﾞｼｯｸM-PRO" panose="020F0600000000000000" pitchFamily="50" charset="-128"/>
                <a:ea typeface="HG丸ｺﾞｼｯｸM-PRO" panose="020F0600000000000000" pitchFamily="50" charset="-128"/>
              </a:rPr>
              <a:t>大阪府は、</a:t>
            </a:r>
            <a:r>
              <a:rPr lang="en-US" altLang="ja-JP" sz="1600" dirty="0" smtClean="0">
                <a:latin typeface="HG丸ｺﾞｼｯｸM-PRO" panose="020F0600000000000000" pitchFamily="50" charset="-128"/>
                <a:ea typeface="HG丸ｺﾞｼｯｸM-PRO" panose="020F0600000000000000" pitchFamily="50" charset="-128"/>
              </a:rPr>
              <a:t>H2</a:t>
            </a:r>
            <a:r>
              <a:rPr lang="ja-JP" altLang="en-US" sz="1600" dirty="0" smtClean="0">
                <a:latin typeface="HG丸ｺﾞｼｯｸM-PRO" panose="020F0600000000000000" pitchFamily="50" charset="-128"/>
                <a:ea typeface="HG丸ｺﾞｼｯｸM-PRO" panose="020F0600000000000000" pitchFamily="50" charset="-128"/>
              </a:rPr>
              <a:t>８から</a:t>
            </a:r>
            <a:r>
              <a:rPr lang="en-US" altLang="ja-JP" sz="1600" dirty="0" smtClean="0">
                <a:latin typeface="HG丸ｺﾞｼｯｸM-PRO" panose="020F0600000000000000" pitchFamily="50" charset="-128"/>
                <a:ea typeface="HG丸ｺﾞｼｯｸM-PRO" panose="020F0600000000000000" pitchFamily="50" charset="-128"/>
              </a:rPr>
              <a:t>R</a:t>
            </a:r>
            <a:r>
              <a:rPr lang="ja-JP" altLang="en-US" sz="1600" dirty="0" smtClean="0">
                <a:latin typeface="HG丸ｺﾞｼｯｸM-PRO" panose="020F0600000000000000" pitchFamily="50" charset="-128"/>
                <a:ea typeface="HG丸ｺﾞｼｯｸM-PRO" panose="020F0600000000000000" pitchFamily="50" charset="-128"/>
              </a:rPr>
              <a:t>２までの５年間の平均伸び率（</a:t>
            </a:r>
            <a:r>
              <a:rPr lang="en-US" altLang="ja-JP" sz="1600" dirty="0" smtClean="0">
                <a:latin typeface="HG丸ｺﾞｼｯｸM-PRO" panose="020F0600000000000000" pitchFamily="50" charset="-128"/>
                <a:ea typeface="HG丸ｺﾞｼｯｸM-PRO" panose="020F0600000000000000" pitchFamily="50" charset="-128"/>
              </a:rPr>
              <a:t>1.7</a:t>
            </a:r>
            <a:r>
              <a:rPr lang="ja-JP" altLang="en-US" sz="1600" dirty="0" smtClean="0">
                <a:latin typeface="HG丸ｺﾞｼｯｸM-PRO" panose="020F0600000000000000" pitchFamily="50" charset="-128"/>
                <a:ea typeface="HG丸ｺﾞｼｯｸM-PRO" panose="020F0600000000000000" pitchFamily="50" charset="-128"/>
              </a:rPr>
              <a:t>％）を用い</a:t>
            </a:r>
            <a:r>
              <a:rPr lang="en-US" altLang="ja-JP" sz="1600" dirty="0" smtClean="0">
                <a:latin typeface="HG丸ｺﾞｼｯｸM-PRO" panose="020F0600000000000000" pitchFamily="50" charset="-128"/>
                <a:ea typeface="HG丸ｺﾞｼｯｸM-PRO" panose="020F0600000000000000" pitchFamily="50" charset="-128"/>
              </a:rPr>
              <a:t>R</a:t>
            </a:r>
            <a:r>
              <a:rPr lang="ja-JP" altLang="en-US" sz="1600" dirty="0">
                <a:latin typeface="HG丸ｺﾞｼｯｸM-PRO" panose="020F0600000000000000" pitchFamily="50" charset="-128"/>
                <a:ea typeface="HG丸ｺﾞｼｯｸM-PRO" panose="020F0600000000000000" pitchFamily="50" charset="-128"/>
              </a:rPr>
              <a:t>３</a:t>
            </a:r>
            <a:r>
              <a:rPr lang="ja-JP" altLang="en-US" sz="1600" dirty="0" smtClean="0">
                <a:latin typeface="HG丸ｺﾞｼｯｸM-PRO" panose="020F0600000000000000" pitchFamily="50" charset="-128"/>
                <a:ea typeface="HG丸ｺﾞｼｯｸM-PRO" panose="020F0600000000000000" pitchFamily="50" charset="-128"/>
              </a:rPr>
              <a:t>以降を推計</a:t>
            </a:r>
            <a:endParaRPr lang="en-US" altLang="ja-JP" sz="1600" dirty="0" smtClean="0">
              <a:latin typeface="HG丸ｺﾞｼｯｸM-PRO" panose="020F0600000000000000" pitchFamily="50" charset="-128"/>
              <a:ea typeface="HG丸ｺﾞｼｯｸM-PRO" panose="020F0600000000000000" pitchFamily="50" charset="-128"/>
            </a:endParaRPr>
          </a:p>
        </p:txBody>
      </p:sp>
      <p:grpSp>
        <p:nvGrpSpPr>
          <p:cNvPr id="25" name="グループ化 24"/>
          <p:cNvGrpSpPr/>
          <p:nvPr/>
        </p:nvGrpSpPr>
        <p:grpSpPr>
          <a:xfrm>
            <a:off x="5112734" y="2378533"/>
            <a:ext cx="2203660" cy="4056015"/>
            <a:chOff x="4572001" y="2138945"/>
            <a:chExt cx="2203660" cy="4056015"/>
          </a:xfrm>
        </p:grpSpPr>
        <p:grpSp>
          <p:nvGrpSpPr>
            <p:cNvPr id="26" name="グループ化 25"/>
            <p:cNvGrpSpPr/>
            <p:nvPr/>
          </p:nvGrpSpPr>
          <p:grpSpPr>
            <a:xfrm>
              <a:off x="5139203" y="2392010"/>
              <a:ext cx="1636458" cy="3802950"/>
              <a:chOff x="5127638" y="2365838"/>
              <a:chExt cx="1636458" cy="3802950"/>
            </a:xfrm>
          </p:grpSpPr>
          <p:sp>
            <p:nvSpPr>
              <p:cNvPr id="31" name="正方形/長方形 30"/>
              <p:cNvSpPr/>
              <p:nvPr/>
            </p:nvSpPr>
            <p:spPr>
              <a:xfrm>
                <a:off x="5681342" y="4496257"/>
                <a:ext cx="542036" cy="280459"/>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2" name="直線コネクタ 31"/>
              <p:cNvCxnSpPr/>
              <p:nvPr/>
            </p:nvCxnSpPr>
            <p:spPr>
              <a:xfrm>
                <a:off x="6223378" y="3671888"/>
                <a:ext cx="0" cy="2496900"/>
              </a:xfrm>
              <a:prstGeom prst="line">
                <a:avLst/>
              </a:prstGeom>
              <a:ln w="28575">
                <a:solidFill>
                  <a:srgbClr val="FF0000"/>
                </a:solidFill>
              </a:ln>
            </p:spPr>
            <p:style>
              <a:lnRef idx="1">
                <a:schemeClr val="accent2"/>
              </a:lnRef>
              <a:fillRef idx="0">
                <a:schemeClr val="accent2"/>
              </a:fillRef>
              <a:effectRef idx="0">
                <a:schemeClr val="accent2"/>
              </a:effectRef>
              <a:fontRef idx="minor">
                <a:schemeClr val="tx1"/>
              </a:fontRef>
            </p:style>
          </p:cxnSp>
          <p:cxnSp>
            <p:nvCxnSpPr>
              <p:cNvPr id="33" name="直線矢印コネクタ 32"/>
              <p:cNvCxnSpPr/>
              <p:nvPr/>
            </p:nvCxnSpPr>
            <p:spPr>
              <a:xfrm flipH="1">
                <a:off x="5867894" y="5472752"/>
                <a:ext cx="360000" cy="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4" name="直線矢印コネクタ 33"/>
              <p:cNvCxnSpPr/>
              <p:nvPr/>
            </p:nvCxnSpPr>
            <p:spPr>
              <a:xfrm flipV="1">
                <a:off x="5660691" y="2519726"/>
                <a:ext cx="360000" cy="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5" name="テキスト ボックス 34"/>
              <p:cNvSpPr txBox="1"/>
              <p:nvPr/>
            </p:nvSpPr>
            <p:spPr>
              <a:xfrm>
                <a:off x="6020691" y="2365838"/>
                <a:ext cx="743405" cy="307777"/>
              </a:xfrm>
              <a:prstGeom prst="rect">
                <a:avLst/>
              </a:prstGeom>
              <a:noFill/>
              <a:ln>
                <a:solidFill>
                  <a:schemeClr val="tx1"/>
                </a:solidFill>
              </a:ln>
            </p:spPr>
            <p:txBody>
              <a:bodyPr wrap="square" rtlCol="0">
                <a:spAutoFit/>
              </a:bodyPr>
              <a:lstStyle/>
              <a:p>
                <a:r>
                  <a:rPr kumimoji="1" lang="ja-JP" altLang="en-US" sz="1400" dirty="0" smtClean="0">
                    <a:latin typeface="Meiryo UI" panose="020B0604030504040204" pitchFamily="50" charset="-128"/>
                    <a:ea typeface="Meiryo UI" panose="020B0604030504040204" pitchFamily="50" charset="-128"/>
                  </a:rPr>
                  <a:t>推計値</a:t>
                </a:r>
                <a:endParaRPr kumimoji="1" lang="ja-JP" altLang="en-US" dirty="0">
                  <a:latin typeface="Meiryo UI" panose="020B0604030504040204" pitchFamily="50" charset="-128"/>
                  <a:ea typeface="Meiryo UI" panose="020B0604030504040204" pitchFamily="50" charset="-128"/>
                </a:endParaRPr>
              </a:p>
            </p:txBody>
          </p:sp>
          <p:sp>
            <p:nvSpPr>
              <p:cNvPr id="36" name="テキスト ボックス 35"/>
              <p:cNvSpPr txBox="1"/>
              <p:nvPr/>
            </p:nvSpPr>
            <p:spPr>
              <a:xfrm>
                <a:off x="5127638" y="5318863"/>
                <a:ext cx="743405" cy="307777"/>
              </a:xfrm>
              <a:prstGeom prst="rect">
                <a:avLst/>
              </a:prstGeom>
              <a:noFill/>
              <a:ln>
                <a:solidFill>
                  <a:schemeClr val="tx1"/>
                </a:solidFill>
              </a:ln>
            </p:spPr>
            <p:txBody>
              <a:bodyPr wrap="square" rtlCol="0">
                <a:spAutoFit/>
              </a:bodyPr>
              <a:lstStyle/>
              <a:p>
                <a:r>
                  <a:rPr kumimoji="1" lang="ja-JP" altLang="en-US" sz="1400" dirty="0" smtClean="0">
                    <a:latin typeface="Meiryo UI" panose="020B0604030504040204" pitchFamily="50" charset="-128"/>
                    <a:ea typeface="Meiryo UI" panose="020B0604030504040204" pitchFamily="50" charset="-128"/>
                  </a:rPr>
                  <a:t>実績値</a:t>
                </a:r>
                <a:endParaRPr kumimoji="1" lang="ja-JP" altLang="en-US" dirty="0">
                  <a:latin typeface="Meiryo UI" panose="020B0604030504040204" pitchFamily="50" charset="-128"/>
                  <a:ea typeface="Meiryo UI" panose="020B0604030504040204" pitchFamily="50" charset="-128"/>
                </a:endParaRPr>
              </a:p>
            </p:txBody>
          </p:sp>
        </p:grpSp>
        <p:grpSp>
          <p:nvGrpSpPr>
            <p:cNvPr id="27" name="グループ化 26"/>
            <p:cNvGrpSpPr/>
            <p:nvPr/>
          </p:nvGrpSpPr>
          <p:grpSpPr>
            <a:xfrm>
              <a:off x="4572001" y="2138945"/>
              <a:ext cx="1100255" cy="1565208"/>
              <a:chOff x="5141927" y="2129051"/>
              <a:chExt cx="1100255" cy="4039737"/>
            </a:xfrm>
          </p:grpSpPr>
          <p:cxnSp>
            <p:nvCxnSpPr>
              <p:cNvPr id="28" name="直線コネクタ 27"/>
              <p:cNvCxnSpPr/>
              <p:nvPr/>
            </p:nvCxnSpPr>
            <p:spPr>
              <a:xfrm>
                <a:off x="6223378" y="2129051"/>
                <a:ext cx="0" cy="4039737"/>
              </a:xfrm>
              <a:prstGeom prst="line">
                <a:avLst/>
              </a:prstGeom>
              <a:ln w="28575">
                <a:solidFill>
                  <a:srgbClr val="FF0000"/>
                </a:solidFill>
              </a:ln>
            </p:spPr>
            <p:style>
              <a:lnRef idx="1">
                <a:schemeClr val="accent2"/>
              </a:lnRef>
              <a:fillRef idx="0">
                <a:schemeClr val="accent2"/>
              </a:fillRef>
              <a:effectRef idx="0">
                <a:schemeClr val="accent2"/>
              </a:effectRef>
              <a:fontRef idx="minor">
                <a:schemeClr val="tx1"/>
              </a:fontRef>
            </p:style>
          </p:cxnSp>
          <p:cxnSp>
            <p:nvCxnSpPr>
              <p:cNvPr id="29" name="直線矢印コネクタ 28"/>
              <p:cNvCxnSpPr/>
              <p:nvPr/>
            </p:nvCxnSpPr>
            <p:spPr>
              <a:xfrm flipH="1">
                <a:off x="5882182" y="5472752"/>
                <a:ext cx="360000" cy="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0" name="テキスト ボックス 29"/>
              <p:cNvSpPr txBox="1"/>
              <p:nvPr/>
            </p:nvSpPr>
            <p:spPr>
              <a:xfrm>
                <a:off x="5141927" y="5318863"/>
                <a:ext cx="734766" cy="794360"/>
              </a:xfrm>
              <a:prstGeom prst="rect">
                <a:avLst/>
              </a:prstGeom>
              <a:noFill/>
              <a:ln>
                <a:solidFill>
                  <a:schemeClr val="tx1"/>
                </a:solidFill>
              </a:ln>
            </p:spPr>
            <p:txBody>
              <a:bodyPr wrap="square" rtlCol="0">
                <a:spAutoFit/>
              </a:bodyPr>
              <a:lstStyle/>
              <a:p>
                <a:r>
                  <a:rPr kumimoji="1" lang="ja-JP" altLang="en-US" sz="1400" dirty="0" smtClean="0">
                    <a:latin typeface="Meiryo UI" panose="020B0604030504040204" pitchFamily="50" charset="-128"/>
                    <a:ea typeface="Meiryo UI" panose="020B0604030504040204" pitchFamily="50" charset="-128"/>
                  </a:rPr>
                  <a:t>実績値</a:t>
                </a:r>
                <a:endParaRPr kumimoji="1" lang="ja-JP" altLang="en-US" dirty="0">
                  <a:latin typeface="Meiryo UI" panose="020B0604030504040204" pitchFamily="50" charset="-128"/>
                  <a:ea typeface="Meiryo UI" panose="020B0604030504040204" pitchFamily="50" charset="-128"/>
                </a:endParaRPr>
              </a:p>
            </p:txBody>
          </p:sp>
        </p:grpSp>
      </p:grpSp>
      <p:cxnSp>
        <p:nvCxnSpPr>
          <p:cNvPr id="37" name="直線コネクタ 36"/>
          <p:cNvCxnSpPr/>
          <p:nvPr/>
        </p:nvCxnSpPr>
        <p:spPr>
          <a:xfrm>
            <a:off x="6214564" y="3937648"/>
            <a:ext cx="576000" cy="0"/>
          </a:xfrm>
          <a:prstGeom prst="line">
            <a:avLst/>
          </a:prstGeom>
          <a:ln w="28575">
            <a:solidFill>
              <a:srgbClr val="FF0000">
                <a:alpha val="95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524941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116114" y="705697"/>
            <a:ext cx="8868229" cy="553998"/>
          </a:xfrm>
          <a:prstGeom prst="rect">
            <a:avLst/>
          </a:prstGeom>
        </p:spPr>
        <p:txBody>
          <a:bodyPr wrap="square">
            <a:spAutoFit/>
          </a:bodyPr>
          <a:lstStyle/>
          <a:p>
            <a:pPr>
              <a:lnSpc>
                <a:spcPct val="150000"/>
              </a:lnSpc>
            </a:pPr>
            <a:r>
              <a:rPr lang="ja-JP" altLang="en-US" sz="2000" dirty="0" smtClean="0">
                <a:solidFill>
                  <a:srgbClr val="000000"/>
                </a:solidFill>
                <a:latin typeface="HGP創英角ﾎﾟｯﾌﾟ体" panose="040B0A00000000000000" pitchFamily="50" charset="-128"/>
                <a:ea typeface="HGP創英角ﾎﾟｯﾌﾟ体" panose="040B0A00000000000000" pitchFamily="50" charset="-128"/>
              </a:rPr>
              <a:t>◆平均工賃月額の分布状況（１）</a:t>
            </a:r>
            <a:endParaRPr lang="en-US" altLang="ja-JP" sz="2000" dirty="0" smtClean="0">
              <a:solidFill>
                <a:srgbClr val="000000"/>
              </a:solidFill>
              <a:latin typeface="HGP創英角ﾎﾟｯﾌﾟ体" panose="040B0A00000000000000" pitchFamily="50" charset="-128"/>
              <a:ea typeface="HGP創英角ﾎﾟｯﾌﾟ体" panose="040B0A00000000000000" pitchFamily="50" charset="-128"/>
            </a:endParaRPr>
          </a:p>
        </p:txBody>
      </p:sp>
      <p:sp>
        <p:nvSpPr>
          <p:cNvPr id="5" name="スライド番号プレースホルダー 1"/>
          <p:cNvSpPr>
            <a:spLocks noGrp="1"/>
          </p:cNvSpPr>
          <p:nvPr>
            <p:ph type="sldNum" sz="quarter" idx="12"/>
          </p:nvPr>
        </p:nvSpPr>
        <p:spPr>
          <a:xfrm>
            <a:off x="6926943" y="6434548"/>
            <a:ext cx="2057400" cy="365125"/>
          </a:xfrm>
        </p:spPr>
        <p:txBody>
          <a:bodyPr/>
          <a:lstStyle/>
          <a:p>
            <a:fld id="{A0CB0DE4-7EA9-451A-B04E-49DFE3ACC14E}" type="slidenum">
              <a:rPr kumimoji="1" lang="ja-JP" altLang="en-US" sz="1800" smtClean="0">
                <a:solidFill>
                  <a:srgbClr val="FF0000"/>
                </a:solidFill>
                <a:latin typeface="HG丸ｺﾞｼｯｸM-PRO" panose="020F0600000000000000" pitchFamily="50" charset="-128"/>
                <a:ea typeface="HG丸ｺﾞｼｯｸM-PRO" panose="020F0600000000000000" pitchFamily="50" charset="-128"/>
              </a:rPr>
              <a:t>3</a:t>
            </a:fld>
            <a:endParaRPr kumimoji="1" lang="ja-JP" altLang="en-US" sz="18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6" name="対角する 2 つの角を切り取った四角形 5"/>
          <p:cNvSpPr/>
          <p:nvPr/>
        </p:nvSpPr>
        <p:spPr>
          <a:xfrm>
            <a:off x="0" y="0"/>
            <a:ext cx="9144000" cy="569835"/>
          </a:xfrm>
          <a:prstGeom prst="snip2DiagRect">
            <a:avLst>
              <a:gd name="adj1" fmla="val 50000"/>
              <a:gd name="adj2" fmla="val 16667"/>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pitchFamily="34" charset="0"/>
              <a:buNone/>
              <a:defRPr/>
            </a:pPr>
            <a:r>
              <a:rPr lang="zh-TW" altLang="en-US" sz="2800" dirty="0" smtClean="0">
                <a:ea typeface="HG丸ｺﾞｼｯｸM-PRO" panose="020F0600000000000000" pitchFamily="50" charset="-128"/>
                <a:cs typeface="Times New Roman" panose="02020603050405020304" pitchFamily="18" charset="0"/>
              </a:rPr>
              <a:t>令和</a:t>
            </a:r>
            <a:r>
              <a:rPr lang="ja-JP" altLang="en-US" sz="2800" dirty="0" smtClean="0">
                <a:ea typeface="HG丸ｺﾞｼｯｸM-PRO" panose="020F0600000000000000" pitchFamily="50" charset="-128"/>
                <a:cs typeface="Times New Roman" panose="02020603050405020304" pitchFamily="18" charset="0"/>
              </a:rPr>
              <a:t>２</a:t>
            </a:r>
            <a:r>
              <a:rPr lang="zh-TW" altLang="en-US" sz="2800" dirty="0" smtClean="0">
                <a:ea typeface="HG丸ｺﾞｼｯｸM-PRO" panose="020F0600000000000000" pitchFamily="50" charset="-128"/>
                <a:cs typeface="Times New Roman" panose="02020603050405020304" pitchFamily="18" charset="0"/>
              </a:rPr>
              <a:t>年度</a:t>
            </a:r>
            <a:r>
              <a:rPr lang="zh-TW" altLang="en-US" sz="2800" dirty="0">
                <a:ea typeface="HG丸ｺﾞｼｯｸM-PRO" panose="020F0600000000000000" pitchFamily="50" charset="-128"/>
                <a:cs typeface="Times New Roman" panose="02020603050405020304" pitchFamily="18" charset="0"/>
              </a:rPr>
              <a:t>工賃実績調査（速報値</a:t>
            </a:r>
            <a:r>
              <a:rPr lang="zh-TW" altLang="en-US" sz="2800" dirty="0" smtClean="0">
                <a:ea typeface="HG丸ｺﾞｼｯｸM-PRO" panose="020F0600000000000000" pitchFamily="50" charset="-128"/>
                <a:cs typeface="Times New Roman" panose="02020603050405020304" pitchFamily="18" charset="0"/>
              </a:rPr>
              <a:t>）</a:t>
            </a:r>
            <a:endParaRPr lang="zh-TW" altLang="en-US" sz="2800" dirty="0">
              <a:ea typeface="HG丸ｺﾞｼｯｸM-PRO" panose="020F0600000000000000" pitchFamily="50" charset="-128"/>
              <a:cs typeface="Times New Roman" panose="02020603050405020304" pitchFamily="18" charset="0"/>
            </a:endParaRPr>
          </a:p>
        </p:txBody>
      </p:sp>
      <p:sp>
        <p:nvSpPr>
          <p:cNvPr id="14" name="正方形/長方形 13"/>
          <p:cNvSpPr/>
          <p:nvPr/>
        </p:nvSpPr>
        <p:spPr>
          <a:xfrm>
            <a:off x="215230" y="5898041"/>
            <a:ext cx="8911988" cy="307777"/>
          </a:xfrm>
          <a:prstGeom prst="rect">
            <a:avLst/>
          </a:prstGeom>
        </p:spPr>
        <p:txBody>
          <a:bodyPr wrap="square">
            <a:spAutoFit/>
          </a:bodyPr>
          <a:lstStyle/>
          <a:p>
            <a:r>
              <a:rPr lang="ja-JP" altLang="en-US" sz="14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a:t>
            </a:r>
          </a:p>
        </p:txBody>
      </p:sp>
      <p:pic>
        <p:nvPicPr>
          <p:cNvPr id="2" name="図 1"/>
          <p:cNvPicPr>
            <a:picLocks noChangeAspect="1"/>
          </p:cNvPicPr>
          <p:nvPr/>
        </p:nvPicPr>
        <p:blipFill>
          <a:blip r:embed="rId2"/>
          <a:stretch>
            <a:fillRect/>
          </a:stretch>
        </p:blipFill>
        <p:spPr>
          <a:xfrm>
            <a:off x="261761" y="1395557"/>
            <a:ext cx="8620478" cy="5014850"/>
          </a:xfrm>
          <a:prstGeom prst="rect">
            <a:avLst/>
          </a:prstGeom>
        </p:spPr>
      </p:pic>
    </p:spTree>
    <p:extLst>
      <p:ext uri="{BB962C8B-B14F-4D97-AF65-F5344CB8AC3E}">
        <p14:creationId xmlns:p14="http://schemas.microsoft.com/office/powerpoint/2010/main" val="154354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116114" y="705697"/>
            <a:ext cx="8868229" cy="553998"/>
          </a:xfrm>
          <a:prstGeom prst="rect">
            <a:avLst/>
          </a:prstGeom>
        </p:spPr>
        <p:txBody>
          <a:bodyPr wrap="square">
            <a:spAutoFit/>
          </a:bodyPr>
          <a:lstStyle/>
          <a:p>
            <a:pPr>
              <a:lnSpc>
                <a:spcPct val="150000"/>
              </a:lnSpc>
            </a:pPr>
            <a:r>
              <a:rPr lang="ja-JP" altLang="en-US" sz="2000" dirty="0" smtClean="0">
                <a:solidFill>
                  <a:srgbClr val="000000"/>
                </a:solidFill>
                <a:latin typeface="HGP創英角ﾎﾟｯﾌﾟ体" panose="040B0A00000000000000" pitchFamily="50" charset="-128"/>
                <a:ea typeface="HGP創英角ﾎﾟｯﾌﾟ体" panose="040B0A00000000000000" pitchFamily="50" charset="-128"/>
              </a:rPr>
              <a:t>◆平均工賃月額の分布状況（２）</a:t>
            </a:r>
            <a:endParaRPr lang="en-US" altLang="ja-JP" sz="2000" dirty="0" smtClean="0">
              <a:solidFill>
                <a:srgbClr val="000000"/>
              </a:solidFill>
              <a:latin typeface="HGP創英角ﾎﾟｯﾌﾟ体" panose="040B0A00000000000000" pitchFamily="50" charset="-128"/>
              <a:ea typeface="HGP創英角ﾎﾟｯﾌﾟ体" panose="040B0A00000000000000" pitchFamily="50" charset="-128"/>
            </a:endParaRPr>
          </a:p>
        </p:txBody>
      </p:sp>
      <p:sp>
        <p:nvSpPr>
          <p:cNvPr id="5" name="スライド番号プレースホルダー 1"/>
          <p:cNvSpPr>
            <a:spLocks noGrp="1"/>
          </p:cNvSpPr>
          <p:nvPr>
            <p:ph type="sldNum" sz="quarter" idx="12"/>
          </p:nvPr>
        </p:nvSpPr>
        <p:spPr>
          <a:xfrm>
            <a:off x="6926943" y="6434548"/>
            <a:ext cx="2057400" cy="365125"/>
          </a:xfrm>
        </p:spPr>
        <p:txBody>
          <a:bodyPr/>
          <a:lstStyle/>
          <a:p>
            <a:fld id="{A0CB0DE4-7EA9-451A-B04E-49DFE3ACC14E}" type="slidenum">
              <a:rPr kumimoji="1" lang="ja-JP" altLang="en-US" sz="1800" smtClean="0">
                <a:solidFill>
                  <a:srgbClr val="FF0000"/>
                </a:solidFill>
                <a:latin typeface="HG丸ｺﾞｼｯｸM-PRO" panose="020F0600000000000000" pitchFamily="50" charset="-128"/>
                <a:ea typeface="HG丸ｺﾞｼｯｸM-PRO" panose="020F0600000000000000" pitchFamily="50" charset="-128"/>
              </a:rPr>
              <a:t>4</a:t>
            </a:fld>
            <a:endParaRPr kumimoji="1" lang="ja-JP" altLang="en-US" sz="18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6" name="対角する 2 つの角を切り取った四角形 5"/>
          <p:cNvSpPr/>
          <p:nvPr/>
        </p:nvSpPr>
        <p:spPr>
          <a:xfrm>
            <a:off x="0" y="0"/>
            <a:ext cx="9144000" cy="569835"/>
          </a:xfrm>
          <a:prstGeom prst="snip2DiagRect">
            <a:avLst>
              <a:gd name="adj1" fmla="val 50000"/>
              <a:gd name="adj2" fmla="val 16667"/>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pitchFamily="34" charset="0"/>
              <a:buNone/>
              <a:defRPr/>
            </a:pPr>
            <a:r>
              <a:rPr lang="zh-TW" altLang="en-US" sz="2800" dirty="0" smtClean="0">
                <a:ea typeface="HG丸ｺﾞｼｯｸM-PRO" panose="020F0600000000000000" pitchFamily="50" charset="-128"/>
                <a:cs typeface="Times New Roman" panose="02020603050405020304" pitchFamily="18" charset="0"/>
              </a:rPr>
              <a:t>令和</a:t>
            </a:r>
            <a:r>
              <a:rPr lang="ja-JP" altLang="en-US" sz="2800" dirty="0" smtClean="0">
                <a:ea typeface="HG丸ｺﾞｼｯｸM-PRO" panose="020F0600000000000000" pitchFamily="50" charset="-128"/>
                <a:cs typeface="Times New Roman" panose="02020603050405020304" pitchFamily="18" charset="0"/>
              </a:rPr>
              <a:t>２</a:t>
            </a:r>
            <a:r>
              <a:rPr lang="zh-TW" altLang="en-US" sz="2800" dirty="0" smtClean="0">
                <a:ea typeface="HG丸ｺﾞｼｯｸM-PRO" panose="020F0600000000000000" pitchFamily="50" charset="-128"/>
                <a:cs typeface="Times New Roman" panose="02020603050405020304" pitchFamily="18" charset="0"/>
              </a:rPr>
              <a:t>年度</a:t>
            </a:r>
            <a:r>
              <a:rPr lang="zh-TW" altLang="en-US" sz="2800" dirty="0">
                <a:ea typeface="HG丸ｺﾞｼｯｸM-PRO" panose="020F0600000000000000" pitchFamily="50" charset="-128"/>
                <a:cs typeface="Times New Roman" panose="02020603050405020304" pitchFamily="18" charset="0"/>
              </a:rPr>
              <a:t>工賃実績調査（速報値</a:t>
            </a:r>
            <a:r>
              <a:rPr lang="zh-TW" altLang="en-US" sz="2800" dirty="0" smtClean="0">
                <a:ea typeface="HG丸ｺﾞｼｯｸM-PRO" panose="020F0600000000000000" pitchFamily="50" charset="-128"/>
                <a:cs typeface="Times New Roman" panose="02020603050405020304" pitchFamily="18" charset="0"/>
              </a:rPr>
              <a:t>）</a:t>
            </a:r>
            <a:endParaRPr lang="zh-TW" altLang="en-US" sz="2800" dirty="0">
              <a:ea typeface="HG丸ｺﾞｼｯｸM-PRO" panose="020F0600000000000000" pitchFamily="50" charset="-128"/>
              <a:cs typeface="Times New Roman" panose="02020603050405020304" pitchFamily="18" charset="0"/>
            </a:endParaRPr>
          </a:p>
        </p:txBody>
      </p:sp>
      <p:sp>
        <p:nvSpPr>
          <p:cNvPr id="14" name="正方形/長方形 13"/>
          <p:cNvSpPr/>
          <p:nvPr/>
        </p:nvSpPr>
        <p:spPr>
          <a:xfrm>
            <a:off x="215230" y="5898041"/>
            <a:ext cx="8911988" cy="307777"/>
          </a:xfrm>
          <a:prstGeom prst="rect">
            <a:avLst/>
          </a:prstGeom>
        </p:spPr>
        <p:txBody>
          <a:bodyPr wrap="square">
            <a:spAutoFit/>
          </a:bodyPr>
          <a:lstStyle/>
          <a:p>
            <a:r>
              <a:rPr lang="ja-JP" altLang="en-US" sz="14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a:t>
            </a:r>
          </a:p>
        </p:txBody>
      </p:sp>
      <p:pic>
        <p:nvPicPr>
          <p:cNvPr id="2" name="図 1"/>
          <p:cNvPicPr>
            <a:picLocks noChangeAspect="1"/>
          </p:cNvPicPr>
          <p:nvPr/>
        </p:nvPicPr>
        <p:blipFill>
          <a:blip r:embed="rId2"/>
          <a:stretch>
            <a:fillRect/>
          </a:stretch>
        </p:blipFill>
        <p:spPr>
          <a:xfrm>
            <a:off x="270481" y="1388509"/>
            <a:ext cx="8559494" cy="4931674"/>
          </a:xfrm>
          <a:prstGeom prst="rect">
            <a:avLst/>
          </a:prstGeom>
        </p:spPr>
      </p:pic>
    </p:spTree>
    <p:extLst>
      <p:ext uri="{BB962C8B-B14F-4D97-AF65-F5344CB8AC3E}">
        <p14:creationId xmlns:p14="http://schemas.microsoft.com/office/powerpoint/2010/main" val="30694113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116114" y="727282"/>
            <a:ext cx="8868229" cy="553998"/>
          </a:xfrm>
          <a:prstGeom prst="rect">
            <a:avLst/>
          </a:prstGeom>
        </p:spPr>
        <p:txBody>
          <a:bodyPr wrap="square">
            <a:spAutoFit/>
          </a:bodyPr>
          <a:lstStyle/>
          <a:p>
            <a:pPr>
              <a:lnSpc>
                <a:spcPct val="150000"/>
              </a:lnSpc>
            </a:pPr>
            <a:r>
              <a:rPr lang="ja-JP" altLang="en-US" sz="2000" dirty="0" smtClean="0">
                <a:solidFill>
                  <a:srgbClr val="000000"/>
                </a:solidFill>
                <a:latin typeface="HGP創英角ﾎﾟｯﾌﾟ体" panose="040B0A00000000000000" pitchFamily="50" charset="-128"/>
                <a:ea typeface="HGP創英角ﾎﾟｯﾌﾟ体" panose="040B0A00000000000000" pitchFamily="50" charset="-128"/>
              </a:rPr>
              <a:t>◆平均工賃月額の分布状況（３）</a:t>
            </a:r>
            <a:endParaRPr lang="en-US" altLang="ja-JP" sz="2000" dirty="0" smtClean="0">
              <a:solidFill>
                <a:srgbClr val="000000"/>
              </a:solidFill>
              <a:latin typeface="HGP創英角ﾎﾟｯﾌﾟ体" panose="040B0A00000000000000" pitchFamily="50" charset="-128"/>
              <a:ea typeface="HGP創英角ﾎﾟｯﾌﾟ体" panose="040B0A00000000000000" pitchFamily="50" charset="-128"/>
            </a:endParaRPr>
          </a:p>
        </p:txBody>
      </p:sp>
      <p:sp>
        <p:nvSpPr>
          <p:cNvPr id="5" name="スライド番号プレースホルダー 1"/>
          <p:cNvSpPr>
            <a:spLocks noGrp="1"/>
          </p:cNvSpPr>
          <p:nvPr>
            <p:ph type="sldNum" sz="quarter" idx="12"/>
          </p:nvPr>
        </p:nvSpPr>
        <p:spPr>
          <a:xfrm>
            <a:off x="6926943" y="6434548"/>
            <a:ext cx="2057400" cy="365125"/>
          </a:xfrm>
        </p:spPr>
        <p:txBody>
          <a:bodyPr/>
          <a:lstStyle/>
          <a:p>
            <a:fld id="{A0CB0DE4-7EA9-451A-B04E-49DFE3ACC14E}" type="slidenum">
              <a:rPr kumimoji="1" lang="ja-JP" altLang="en-US" sz="1800" smtClean="0">
                <a:solidFill>
                  <a:srgbClr val="FF0000"/>
                </a:solidFill>
                <a:latin typeface="HG丸ｺﾞｼｯｸM-PRO" panose="020F0600000000000000" pitchFamily="50" charset="-128"/>
                <a:ea typeface="HG丸ｺﾞｼｯｸM-PRO" panose="020F0600000000000000" pitchFamily="50" charset="-128"/>
              </a:rPr>
              <a:t>5</a:t>
            </a:fld>
            <a:endParaRPr kumimoji="1" lang="ja-JP" altLang="en-US" sz="18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6" name="対角する 2 つの角を切り取った四角形 5"/>
          <p:cNvSpPr/>
          <p:nvPr/>
        </p:nvSpPr>
        <p:spPr>
          <a:xfrm>
            <a:off x="0" y="0"/>
            <a:ext cx="9144000" cy="569835"/>
          </a:xfrm>
          <a:prstGeom prst="snip2DiagRect">
            <a:avLst>
              <a:gd name="adj1" fmla="val 50000"/>
              <a:gd name="adj2" fmla="val 16667"/>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pitchFamily="34" charset="0"/>
              <a:buNone/>
              <a:defRPr/>
            </a:pPr>
            <a:r>
              <a:rPr lang="zh-TW" altLang="en-US" sz="2800" dirty="0" smtClean="0">
                <a:ea typeface="HG丸ｺﾞｼｯｸM-PRO" panose="020F0600000000000000" pitchFamily="50" charset="-128"/>
                <a:cs typeface="Times New Roman" panose="02020603050405020304" pitchFamily="18" charset="0"/>
              </a:rPr>
              <a:t>令和</a:t>
            </a:r>
            <a:r>
              <a:rPr lang="ja-JP" altLang="en-US" sz="2800" dirty="0" smtClean="0">
                <a:ea typeface="HG丸ｺﾞｼｯｸM-PRO" panose="020F0600000000000000" pitchFamily="50" charset="-128"/>
                <a:cs typeface="Times New Roman" panose="02020603050405020304" pitchFamily="18" charset="0"/>
              </a:rPr>
              <a:t>２</a:t>
            </a:r>
            <a:r>
              <a:rPr lang="zh-TW" altLang="en-US" sz="2800" dirty="0" smtClean="0">
                <a:ea typeface="HG丸ｺﾞｼｯｸM-PRO" panose="020F0600000000000000" pitchFamily="50" charset="-128"/>
                <a:cs typeface="Times New Roman" panose="02020603050405020304" pitchFamily="18" charset="0"/>
              </a:rPr>
              <a:t>年度</a:t>
            </a:r>
            <a:r>
              <a:rPr lang="zh-TW" altLang="en-US" sz="2800" dirty="0">
                <a:ea typeface="HG丸ｺﾞｼｯｸM-PRO" panose="020F0600000000000000" pitchFamily="50" charset="-128"/>
                <a:cs typeface="Times New Roman" panose="02020603050405020304" pitchFamily="18" charset="0"/>
              </a:rPr>
              <a:t>工賃実績調査（速報値</a:t>
            </a:r>
            <a:r>
              <a:rPr lang="zh-TW" altLang="en-US" sz="2800" dirty="0" smtClean="0">
                <a:ea typeface="HG丸ｺﾞｼｯｸM-PRO" panose="020F0600000000000000" pitchFamily="50" charset="-128"/>
                <a:cs typeface="Times New Roman" panose="02020603050405020304" pitchFamily="18" charset="0"/>
              </a:rPr>
              <a:t>）</a:t>
            </a:r>
            <a:endParaRPr lang="zh-TW" altLang="en-US" sz="2800" dirty="0">
              <a:ea typeface="HG丸ｺﾞｼｯｸM-PRO" panose="020F0600000000000000" pitchFamily="50" charset="-128"/>
              <a:cs typeface="Times New Roman" panose="02020603050405020304" pitchFamily="18" charset="0"/>
            </a:endParaRPr>
          </a:p>
        </p:txBody>
      </p:sp>
      <p:sp>
        <p:nvSpPr>
          <p:cNvPr id="14" name="正方形/長方形 13"/>
          <p:cNvSpPr/>
          <p:nvPr/>
        </p:nvSpPr>
        <p:spPr>
          <a:xfrm>
            <a:off x="215230" y="5898041"/>
            <a:ext cx="8911988" cy="307777"/>
          </a:xfrm>
          <a:prstGeom prst="rect">
            <a:avLst/>
          </a:prstGeom>
        </p:spPr>
        <p:txBody>
          <a:bodyPr wrap="square">
            <a:spAutoFit/>
          </a:bodyPr>
          <a:lstStyle/>
          <a:p>
            <a:r>
              <a:rPr lang="ja-JP" altLang="en-US" sz="14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a:t>
            </a:r>
          </a:p>
        </p:txBody>
      </p:sp>
      <p:pic>
        <p:nvPicPr>
          <p:cNvPr id="2" name="図 1"/>
          <p:cNvPicPr>
            <a:picLocks noChangeAspect="1"/>
          </p:cNvPicPr>
          <p:nvPr/>
        </p:nvPicPr>
        <p:blipFill>
          <a:blip r:embed="rId2"/>
          <a:stretch>
            <a:fillRect/>
          </a:stretch>
        </p:blipFill>
        <p:spPr>
          <a:xfrm>
            <a:off x="241433" y="1324362"/>
            <a:ext cx="8661133" cy="4995821"/>
          </a:xfrm>
          <a:prstGeom prst="rect">
            <a:avLst/>
          </a:prstGeom>
        </p:spPr>
      </p:pic>
    </p:spTree>
    <p:extLst>
      <p:ext uri="{BB962C8B-B14F-4D97-AF65-F5344CB8AC3E}">
        <p14:creationId xmlns:p14="http://schemas.microsoft.com/office/powerpoint/2010/main" val="2752233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116114" y="705697"/>
            <a:ext cx="8868229" cy="553998"/>
          </a:xfrm>
          <a:prstGeom prst="rect">
            <a:avLst/>
          </a:prstGeom>
        </p:spPr>
        <p:txBody>
          <a:bodyPr wrap="square">
            <a:spAutoFit/>
          </a:bodyPr>
          <a:lstStyle/>
          <a:p>
            <a:pPr>
              <a:lnSpc>
                <a:spcPct val="150000"/>
              </a:lnSpc>
            </a:pPr>
            <a:r>
              <a:rPr lang="ja-JP" altLang="en-US" sz="2000" dirty="0" smtClean="0">
                <a:solidFill>
                  <a:srgbClr val="000000"/>
                </a:solidFill>
                <a:latin typeface="HGP創英角ﾎﾟｯﾌﾟ体" panose="040B0A00000000000000" pitchFamily="50" charset="-128"/>
                <a:ea typeface="HGP創英角ﾎﾟｯﾌﾟ体" panose="040B0A00000000000000" pitchFamily="50" charset="-128"/>
              </a:rPr>
              <a:t>◆</a:t>
            </a:r>
            <a:r>
              <a:rPr lang="zh-TW" altLang="en-US" sz="2000" dirty="0">
                <a:solidFill>
                  <a:srgbClr val="000000"/>
                </a:solidFill>
                <a:latin typeface="HGP創英角ﾎﾟｯﾌﾟ体" panose="040B0A00000000000000" pitchFamily="50" charset="-128"/>
                <a:ea typeface="HGP創英角ﾎﾟｯﾌﾟ体" panose="040B0A00000000000000" pitchFamily="50" charset="-128"/>
              </a:rPr>
              <a:t>事業所定員規模別月額工賃額</a:t>
            </a:r>
            <a:r>
              <a:rPr lang="zh-TW" altLang="en-US" sz="2000" dirty="0" smtClean="0">
                <a:solidFill>
                  <a:srgbClr val="000000"/>
                </a:solidFill>
                <a:latin typeface="HGP創英角ﾎﾟｯﾌﾟ体" panose="040B0A00000000000000" pitchFamily="50" charset="-128"/>
                <a:ea typeface="HGP創英角ﾎﾟｯﾌﾟ体" panose="040B0A00000000000000" pitchFamily="50" charset="-128"/>
              </a:rPr>
              <a:t>分布</a:t>
            </a:r>
            <a:r>
              <a:rPr lang="ja-JP" altLang="en-US" sz="2000" dirty="0" smtClean="0">
                <a:solidFill>
                  <a:srgbClr val="000000"/>
                </a:solidFill>
                <a:latin typeface="HGP創英角ﾎﾟｯﾌﾟ体" panose="040B0A00000000000000" pitchFamily="50" charset="-128"/>
                <a:ea typeface="HGP創英角ﾎﾟｯﾌﾟ体" panose="040B0A00000000000000" pitchFamily="50" charset="-128"/>
              </a:rPr>
              <a:t>状況</a:t>
            </a:r>
            <a:endParaRPr lang="en-US" altLang="ja-JP" sz="2000" dirty="0" smtClean="0">
              <a:solidFill>
                <a:srgbClr val="000000"/>
              </a:solidFill>
              <a:latin typeface="HGP創英角ﾎﾟｯﾌﾟ体" panose="040B0A00000000000000" pitchFamily="50" charset="-128"/>
              <a:ea typeface="HGP創英角ﾎﾟｯﾌﾟ体" panose="040B0A00000000000000" pitchFamily="50" charset="-128"/>
            </a:endParaRPr>
          </a:p>
        </p:txBody>
      </p:sp>
      <p:sp>
        <p:nvSpPr>
          <p:cNvPr id="5" name="スライド番号プレースホルダー 1"/>
          <p:cNvSpPr>
            <a:spLocks noGrp="1"/>
          </p:cNvSpPr>
          <p:nvPr>
            <p:ph type="sldNum" sz="quarter" idx="12"/>
          </p:nvPr>
        </p:nvSpPr>
        <p:spPr>
          <a:xfrm>
            <a:off x="6926943" y="6434548"/>
            <a:ext cx="2057400" cy="365125"/>
          </a:xfrm>
        </p:spPr>
        <p:txBody>
          <a:bodyPr/>
          <a:lstStyle/>
          <a:p>
            <a:fld id="{A0CB0DE4-7EA9-451A-B04E-49DFE3ACC14E}" type="slidenum">
              <a:rPr kumimoji="1" lang="ja-JP" altLang="en-US" sz="1800" smtClean="0">
                <a:solidFill>
                  <a:srgbClr val="FF0000"/>
                </a:solidFill>
                <a:latin typeface="HG丸ｺﾞｼｯｸM-PRO" panose="020F0600000000000000" pitchFamily="50" charset="-128"/>
                <a:ea typeface="HG丸ｺﾞｼｯｸM-PRO" panose="020F0600000000000000" pitchFamily="50" charset="-128"/>
              </a:rPr>
              <a:t>6</a:t>
            </a:fld>
            <a:endParaRPr kumimoji="1" lang="ja-JP" altLang="en-US" sz="18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6" name="対角する 2 つの角を切り取った四角形 5"/>
          <p:cNvSpPr/>
          <p:nvPr/>
        </p:nvSpPr>
        <p:spPr>
          <a:xfrm>
            <a:off x="0" y="0"/>
            <a:ext cx="9144000" cy="569835"/>
          </a:xfrm>
          <a:prstGeom prst="snip2DiagRect">
            <a:avLst>
              <a:gd name="adj1" fmla="val 50000"/>
              <a:gd name="adj2" fmla="val 16667"/>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pitchFamily="34" charset="0"/>
              <a:buNone/>
              <a:defRPr/>
            </a:pPr>
            <a:r>
              <a:rPr lang="zh-TW" altLang="en-US" sz="2800" dirty="0" smtClean="0">
                <a:ea typeface="HG丸ｺﾞｼｯｸM-PRO" panose="020F0600000000000000" pitchFamily="50" charset="-128"/>
                <a:cs typeface="Times New Roman" panose="02020603050405020304" pitchFamily="18" charset="0"/>
              </a:rPr>
              <a:t>令和</a:t>
            </a:r>
            <a:r>
              <a:rPr lang="ja-JP" altLang="en-US" sz="2800" dirty="0" smtClean="0">
                <a:ea typeface="HG丸ｺﾞｼｯｸM-PRO" panose="020F0600000000000000" pitchFamily="50" charset="-128"/>
                <a:cs typeface="Times New Roman" panose="02020603050405020304" pitchFamily="18" charset="0"/>
              </a:rPr>
              <a:t>２</a:t>
            </a:r>
            <a:r>
              <a:rPr lang="zh-TW" altLang="en-US" sz="2800" dirty="0" smtClean="0">
                <a:ea typeface="HG丸ｺﾞｼｯｸM-PRO" panose="020F0600000000000000" pitchFamily="50" charset="-128"/>
                <a:cs typeface="Times New Roman" panose="02020603050405020304" pitchFamily="18" charset="0"/>
              </a:rPr>
              <a:t>年度</a:t>
            </a:r>
            <a:r>
              <a:rPr lang="zh-TW" altLang="en-US" sz="2800" dirty="0">
                <a:ea typeface="HG丸ｺﾞｼｯｸM-PRO" panose="020F0600000000000000" pitchFamily="50" charset="-128"/>
                <a:cs typeface="Times New Roman" panose="02020603050405020304" pitchFamily="18" charset="0"/>
              </a:rPr>
              <a:t>工賃実績調査（速報値</a:t>
            </a:r>
            <a:r>
              <a:rPr lang="zh-TW" altLang="en-US" sz="2800" dirty="0" smtClean="0">
                <a:ea typeface="HG丸ｺﾞｼｯｸM-PRO" panose="020F0600000000000000" pitchFamily="50" charset="-128"/>
                <a:cs typeface="Times New Roman" panose="02020603050405020304" pitchFamily="18" charset="0"/>
              </a:rPr>
              <a:t>）</a:t>
            </a:r>
            <a:endParaRPr lang="zh-TW" altLang="en-US" sz="2800" dirty="0">
              <a:ea typeface="HG丸ｺﾞｼｯｸM-PRO" panose="020F0600000000000000" pitchFamily="50" charset="-128"/>
              <a:cs typeface="Times New Roman" panose="02020603050405020304" pitchFamily="18" charset="0"/>
            </a:endParaRPr>
          </a:p>
        </p:txBody>
      </p:sp>
      <p:sp>
        <p:nvSpPr>
          <p:cNvPr id="14" name="正方形/長方形 13"/>
          <p:cNvSpPr/>
          <p:nvPr/>
        </p:nvSpPr>
        <p:spPr>
          <a:xfrm>
            <a:off x="215230" y="5898041"/>
            <a:ext cx="8911988" cy="307777"/>
          </a:xfrm>
          <a:prstGeom prst="rect">
            <a:avLst/>
          </a:prstGeom>
        </p:spPr>
        <p:txBody>
          <a:bodyPr wrap="square">
            <a:spAutoFit/>
          </a:bodyPr>
          <a:lstStyle/>
          <a:p>
            <a:r>
              <a:rPr lang="ja-JP" altLang="en-US" sz="14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a:t>
            </a:r>
          </a:p>
        </p:txBody>
      </p:sp>
      <p:pic>
        <p:nvPicPr>
          <p:cNvPr id="4" name="図 3"/>
          <p:cNvPicPr>
            <a:picLocks noChangeAspect="1"/>
          </p:cNvPicPr>
          <p:nvPr/>
        </p:nvPicPr>
        <p:blipFill>
          <a:blip r:embed="rId2"/>
          <a:stretch>
            <a:fillRect/>
          </a:stretch>
        </p:blipFill>
        <p:spPr>
          <a:xfrm>
            <a:off x="493440" y="1509922"/>
            <a:ext cx="8157119" cy="4810261"/>
          </a:xfrm>
          <a:prstGeom prst="rect">
            <a:avLst/>
          </a:prstGeom>
        </p:spPr>
      </p:pic>
    </p:spTree>
    <p:extLst>
      <p:ext uri="{BB962C8B-B14F-4D97-AF65-F5344CB8AC3E}">
        <p14:creationId xmlns:p14="http://schemas.microsoft.com/office/powerpoint/2010/main" val="19865839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対角する 2 つの角を切り取った四角形 3"/>
          <p:cNvSpPr/>
          <p:nvPr/>
        </p:nvSpPr>
        <p:spPr>
          <a:xfrm>
            <a:off x="0" y="0"/>
            <a:ext cx="9144000" cy="569835"/>
          </a:xfrm>
          <a:prstGeom prst="snip2DiagRect">
            <a:avLst>
              <a:gd name="adj1" fmla="val 50000"/>
              <a:gd name="adj2" fmla="val 16667"/>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pitchFamily="34" charset="0"/>
              <a:buNone/>
              <a:defRPr/>
            </a:pPr>
            <a:r>
              <a:rPr lang="zh-TW" altLang="en-US" sz="2800" dirty="0">
                <a:latin typeface="HG丸ｺﾞｼｯｸM-PRO" panose="020F0600000000000000" pitchFamily="50" charset="-128"/>
                <a:ea typeface="HG丸ｺﾞｼｯｸM-PRO" panose="020F0600000000000000" pitchFamily="50" charset="-128"/>
                <a:cs typeface="Meiryo UI" panose="020B0604030504040204" pitchFamily="50" charset="-128"/>
              </a:rPr>
              <a:t>令和２年度優先調達実績</a:t>
            </a:r>
            <a:r>
              <a:rPr lang="zh-TW" altLang="en-US" sz="28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2800" dirty="0">
                <a:latin typeface="HG丸ｺﾞｼｯｸM-PRO" panose="020F0600000000000000" pitchFamily="50" charset="-128"/>
                <a:ea typeface="HG丸ｺﾞｼｯｸM-PRO" panose="020F0600000000000000" pitchFamily="50" charset="-128"/>
                <a:cs typeface="Meiryo UI" panose="020B0604030504040204" pitchFamily="50" charset="-128"/>
              </a:rPr>
              <a:t>速報値</a:t>
            </a:r>
            <a:r>
              <a:rPr lang="zh-TW" altLang="en-US" sz="28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a:t>
            </a:r>
            <a:endParaRPr lang="zh-TW" altLang="en-US" sz="28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8" name="正方形/長方形 7"/>
          <p:cNvSpPr/>
          <p:nvPr/>
        </p:nvSpPr>
        <p:spPr>
          <a:xfrm>
            <a:off x="116114" y="705697"/>
            <a:ext cx="8868229" cy="6093976"/>
          </a:xfrm>
          <a:prstGeom prst="rect">
            <a:avLst/>
          </a:prstGeom>
        </p:spPr>
        <p:txBody>
          <a:bodyPr wrap="square">
            <a:spAutoFit/>
          </a:bodyPr>
          <a:lstStyle/>
          <a:p>
            <a:pPr>
              <a:lnSpc>
                <a:spcPct val="150000"/>
              </a:lnSpc>
            </a:pPr>
            <a:r>
              <a:rPr lang="ja-JP" altLang="en-US" sz="2000" b="1" dirty="0" smtClean="0">
                <a:solidFill>
                  <a:srgbClr val="000000"/>
                </a:solidFill>
                <a:latin typeface="HGP創英角ﾎﾟｯﾌﾟ体" panose="040B0A00000000000000" pitchFamily="50" charset="-128"/>
                <a:ea typeface="HGP創英角ﾎﾟｯﾌﾟ体" panose="040B0A00000000000000" pitchFamily="50" charset="-128"/>
              </a:rPr>
              <a:t>◆優先調達</a:t>
            </a:r>
            <a:endParaRPr lang="en-US" altLang="ja-JP" sz="2000" b="1" kern="100" dirty="0" smtClean="0">
              <a:latin typeface="HGP創英角ﾎﾟｯﾌﾟ体" panose="040B0A00000000000000" pitchFamily="50" charset="-128"/>
              <a:ea typeface="HGP創英角ﾎﾟｯﾌﾟ体" panose="040B0A00000000000000" pitchFamily="50" charset="-128"/>
              <a:cs typeface="Times New Roman" panose="02020603050405020304" pitchFamily="18" charset="0"/>
            </a:endParaRPr>
          </a:p>
          <a:p>
            <a:pPr algn="just">
              <a:lnSpc>
                <a:spcPct val="150000"/>
              </a:lnSpc>
              <a:spcAft>
                <a:spcPts val="0"/>
              </a:spcAft>
            </a:pPr>
            <a:r>
              <a:rPr lang="ja-JP" altLang="en-US" sz="2000" kern="100" dirty="0">
                <a:latin typeface="Century" panose="02040604050505020304" pitchFamily="18" charset="0"/>
                <a:ea typeface="HG丸ｺﾞｼｯｸM-PRO" panose="020F0600000000000000" pitchFamily="50" charset="-128"/>
                <a:cs typeface="Times New Roman" panose="02020603050405020304" pitchFamily="18" charset="0"/>
              </a:rPr>
              <a:t>　</a:t>
            </a:r>
            <a:r>
              <a:rPr lang="ja-JP" altLang="en-US" sz="2000" kern="100" dirty="0">
                <a:latin typeface="HGP創英角ﾎﾟｯﾌﾟ体" panose="040B0A00000000000000" pitchFamily="50" charset="-128"/>
                <a:ea typeface="HGP創英角ﾎﾟｯﾌﾟ体" panose="040B0A00000000000000" pitchFamily="50" charset="-128"/>
                <a:cs typeface="Times New Roman" panose="02020603050405020304" pitchFamily="18" charset="0"/>
              </a:rPr>
              <a:t>・目的（概要）</a:t>
            </a:r>
            <a:endParaRPr lang="en-US" altLang="ja-JP" sz="2000" kern="100" dirty="0">
              <a:latin typeface="HGP創英角ﾎﾟｯﾌﾟ体" panose="040B0A00000000000000" pitchFamily="50" charset="-128"/>
              <a:ea typeface="HGP創英角ﾎﾟｯﾌﾟ体" panose="040B0A00000000000000" pitchFamily="50" charset="-128"/>
              <a:cs typeface="Times New Roman" panose="02020603050405020304" pitchFamily="18" charset="0"/>
            </a:endParaRPr>
          </a:p>
          <a:p>
            <a:pPr algn="just">
              <a:lnSpc>
                <a:spcPct val="150000"/>
              </a:lnSpc>
              <a:spcAft>
                <a:spcPts val="0"/>
              </a:spcAft>
            </a:pPr>
            <a:r>
              <a:rPr lang="ja-JP" altLang="en-US" sz="2000" kern="100" dirty="0">
                <a:latin typeface="Century" panose="02040604050505020304" pitchFamily="18" charset="0"/>
                <a:ea typeface="HG丸ｺﾞｼｯｸM-PRO" panose="020F0600000000000000" pitchFamily="50" charset="-128"/>
                <a:cs typeface="Times New Roman" panose="02020603050405020304" pitchFamily="18" charset="0"/>
              </a:rPr>
              <a:t>　　障がい者就労施設で就労する障がい者や在宅就業障がい者等の自立及び</a:t>
            </a:r>
            <a:endParaRPr lang="en-US" altLang="ja-JP" sz="2000" kern="100" dirty="0">
              <a:latin typeface="Century" panose="02040604050505020304" pitchFamily="18" charset="0"/>
              <a:ea typeface="HG丸ｺﾞｼｯｸM-PRO" panose="020F0600000000000000" pitchFamily="50" charset="-128"/>
              <a:cs typeface="Times New Roman" panose="02020603050405020304" pitchFamily="18" charset="0"/>
            </a:endParaRPr>
          </a:p>
          <a:p>
            <a:pPr algn="just">
              <a:lnSpc>
                <a:spcPct val="150000"/>
              </a:lnSpc>
              <a:spcAft>
                <a:spcPts val="0"/>
              </a:spcAft>
            </a:pPr>
            <a:r>
              <a:rPr lang="ja-JP" altLang="en-US" sz="2000" kern="100" dirty="0">
                <a:latin typeface="Century" panose="02040604050505020304" pitchFamily="18" charset="0"/>
                <a:ea typeface="HG丸ｺﾞｼｯｸM-PRO" panose="020F0600000000000000" pitchFamily="50" charset="-128"/>
                <a:cs typeface="Times New Roman" panose="02020603050405020304" pitchFamily="18" charset="0"/>
              </a:rPr>
              <a:t>　　社会参加を促進するため、障がい者就労施設等が供給する物品等の需要</a:t>
            </a:r>
            <a:endParaRPr lang="en-US" altLang="ja-JP" sz="2000" kern="100" dirty="0">
              <a:latin typeface="Century" panose="02040604050505020304" pitchFamily="18" charset="0"/>
              <a:ea typeface="HG丸ｺﾞｼｯｸM-PRO" panose="020F0600000000000000" pitchFamily="50" charset="-128"/>
              <a:cs typeface="Times New Roman" panose="02020603050405020304" pitchFamily="18" charset="0"/>
            </a:endParaRPr>
          </a:p>
          <a:p>
            <a:pPr algn="just">
              <a:lnSpc>
                <a:spcPct val="150000"/>
              </a:lnSpc>
              <a:spcAft>
                <a:spcPts val="0"/>
              </a:spcAft>
            </a:pPr>
            <a:r>
              <a:rPr lang="ja-JP" altLang="en-US" sz="2000" kern="100" dirty="0">
                <a:latin typeface="Century" panose="02040604050505020304" pitchFamily="18" charset="0"/>
                <a:ea typeface="HG丸ｺﾞｼｯｸM-PRO" panose="020F0600000000000000" pitchFamily="50" charset="-128"/>
                <a:cs typeface="Times New Roman" panose="02020603050405020304" pitchFamily="18" charset="0"/>
              </a:rPr>
              <a:t>　　の増進等を図る。</a:t>
            </a:r>
            <a:endParaRPr lang="en-US" altLang="ja-JP" sz="2000" kern="100" dirty="0">
              <a:latin typeface="Century" panose="02040604050505020304" pitchFamily="18" charset="0"/>
              <a:ea typeface="HG丸ｺﾞｼｯｸM-PRO" panose="020F0600000000000000" pitchFamily="50" charset="-128"/>
              <a:cs typeface="Times New Roman" panose="02020603050405020304" pitchFamily="18" charset="0"/>
            </a:endParaRPr>
          </a:p>
          <a:p>
            <a:pPr algn="just">
              <a:lnSpc>
                <a:spcPct val="150000"/>
              </a:lnSpc>
              <a:spcAft>
                <a:spcPts val="0"/>
              </a:spcAft>
            </a:pPr>
            <a:r>
              <a:rPr lang="ja-JP" altLang="en-US" sz="2000" kern="100" dirty="0" smtClean="0">
                <a:latin typeface="Century" panose="02040604050505020304" pitchFamily="18" charset="0"/>
                <a:ea typeface="HG丸ｺﾞｼｯｸM-PRO" panose="020F0600000000000000" pitchFamily="50" charset="-128"/>
                <a:cs typeface="Times New Roman" panose="02020603050405020304" pitchFamily="18" charset="0"/>
              </a:rPr>
              <a:t>　</a:t>
            </a:r>
            <a:r>
              <a:rPr lang="ja-JP" altLang="en-US" sz="2000" kern="100" dirty="0" smtClean="0">
                <a:latin typeface="HGP創英角ﾎﾟｯﾌﾟ体" panose="040B0A00000000000000" pitchFamily="50" charset="-128"/>
                <a:ea typeface="HGP創英角ﾎﾟｯﾌﾟ体" panose="040B0A00000000000000" pitchFamily="50" charset="-128"/>
                <a:cs typeface="Times New Roman" panose="02020603050405020304" pitchFamily="18" charset="0"/>
              </a:rPr>
              <a:t>・根拠法</a:t>
            </a:r>
            <a:endParaRPr lang="en-US" altLang="ja-JP" sz="2000" kern="100" dirty="0" smtClean="0">
              <a:latin typeface="HGP創英角ﾎﾟｯﾌﾟ体" panose="040B0A00000000000000" pitchFamily="50" charset="-128"/>
              <a:ea typeface="HGP創英角ﾎﾟｯﾌﾟ体" panose="040B0A00000000000000" pitchFamily="50" charset="-128"/>
              <a:cs typeface="Times New Roman" panose="02020603050405020304" pitchFamily="18" charset="0"/>
            </a:endParaRPr>
          </a:p>
          <a:p>
            <a:pPr algn="just">
              <a:lnSpc>
                <a:spcPct val="150000"/>
              </a:lnSpc>
              <a:spcAft>
                <a:spcPts val="0"/>
              </a:spcAft>
            </a:pPr>
            <a:r>
              <a:rPr lang="ja-JP" altLang="en-US" sz="2000" kern="100" dirty="0" smtClean="0">
                <a:latin typeface="Century" panose="02040604050505020304" pitchFamily="18" charset="0"/>
                <a:ea typeface="HG丸ｺﾞｼｯｸM-PRO" panose="020F0600000000000000" pitchFamily="50" charset="-128"/>
                <a:cs typeface="Times New Roman" panose="02020603050405020304" pitchFamily="18" charset="0"/>
              </a:rPr>
              <a:t>　　「</a:t>
            </a:r>
            <a:r>
              <a:rPr lang="ja-JP" altLang="en-US" sz="2000" kern="100" dirty="0">
                <a:latin typeface="Century" panose="02040604050505020304" pitchFamily="18" charset="0"/>
                <a:ea typeface="HG丸ｺﾞｼｯｸM-PRO" panose="020F0600000000000000" pitchFamily="50" charset="-128"/>
                <a:cs typeface="Times New Roman" panose="02020603050405020304" pitchFamily="18" charset="0"/>
              </a:rPr>
              <a:t>国等による障害者就労施設等からの物品等の調達の推進等に</a:t>
            </a:r>
            <a:r>
              <a:rPr lang="ja-JP" altLang="en-US" sz="2000" kern="100" dirty="0" smtClean="0">
                <a:latin typeface="Century" panose="02040604050505020304" pitchFamily="18" charset="0"/>
                <a:ea typeface="HG丸ｺﾞｼｯｸM-PRO" panose="020F0600000000000000" pitchFamily="50" charset="-128"/>
                <a:cs typeface="Times New Roman" panose="02020603050405020304" pitchFamily="18" charset="0"/>
              </a:rPr>
              <a:t>関する</a:t>
            </a:r>
            <a:endParaRPr lang="en-US" altLang="ja-JP" sz="2000" kern="100" dirty="0" smtClean="0">
              <a:latin typeface="Century" panose="02040604050505020304" pitchFamily="18" charset="0"/>
              <a:ea typeface="HG丸ｺﾞｼｯｸM-PRO" panose="020F0600000000000000" pitchFamily="50" charset="-128"/>
              <a:cs typeface="Times New Roman" panose="02020603050405020304" pitchFamily="18" charset="0"/>
            </a:endParaRPr>
          </a:p>
          <a:p>
            <a:pPr algn="just">
              <a:lnSpc>
                <a:spcPct val="150000"/>
              </a:lnSpc>
              <a:spcAft>
                <a:spcPts val="0"/>
              </a:spcAft>
            </a:pPr>
            <a:r>
              <a:rPr lang="ja-JP" altLang="en-US" sz="2000" kern="100" dirty="0">
                <a:latin typeface="Century" panose="02040604050505020304" pitchFamily="18" charset="0"/>
                <a:ea typeface="HG丸ｺﾞｼｯｸM-PRO" panose="020F0600000000000000" pitchFamily="50" charset="-128"/>
                <a:cs typeface="Times New Roman" panose="02020603050405020304" pitchFamily="18" charset="0"/>
              </a:rPr>
              <a:t>　</a:t>
            </a:r>
            <a:r>
              <a:rPr lang="ja-JP" altLang="en-US" sz="2000" kern="100" dirty="0" smtClean="0">
                <a:latin typeface="Century" panose="02040604050505020304" pitchFamily="18" charset="0"/>
                <a:ea typeface="HG丸ｺﾞｼｯｸM-PRO" panose="020F0600000000000000" pitchFamily="50" charset="-128"/>
                <a:cs typeface="Times New Roman" panose="02020603050405020304" pitchFamily="18" charset="0"/>
              </a:rPr>
              <a:t>　　法律」（障害</a:t>
            </a:r>
            <a:r>
              <a:rPr lang="ja-JP" altLang="en-US" sz="2000" kern="100" dirty="0">
                <a:latin typeface="Century" panose="02040604050505020304" pitchFamily="18" charset="0"/>
                <a:ea typeface="HG丸ｺﾞｼｯｸM-PRO" panose="020F0600000000000000" pitchFamily="50" charset="-128"/>
                <a:cs typeface="Times New Roman" panose="02020603050405020304" pitchFamily="18" charset="0"/>
              </a:rPr>
              <a:t>者優先調達</a:t>
            </a:r>
            <a:r>
              <a:rPr lang="ja-JP" altLang="en-US" sz="2000" kern="100" dirty="0" smtClean="0">
                <a:latin typeface="Century" panose="02040604050505020304" pitchFamily="18" charset="0"/>
                <a:ea typeface="HG丸ｺﾞｼｯｸM-PRO" panose="020F0600000000000000" pitchFamily="50" charset="-128"/>
                <a:cs typeface="Times New Roman" panose="02020603050405020304" pitchFamily="18" charset="0"/>
              </a:rPr>
              <a:t>推進法）（平成２４年</a:t>
            </a:r>
            <a:r>
              <a:rPr lang="ja-JP" altLang="en-US" sz="2000" kern="100" dirty="0">
                <a:latin typeface="Century" panose="02040604050505020304" pitchFamily="18" charset="0"/>
                <a:ea typeface="HG丸ｺﾞｼｯｸM-PRO" panose="020F0600000000000000" pitchFamily="50" charset="-128"/>
                <a:cs typeface="Times New Roman" panose="02020603050405020304" pitchFamily="18" charset="0"/>
              </a:rPr>
              <a:t>法律</a:t>
            </a:r>
            <a:r>
              <a:rPr lang="ja-JP" altLang="en-US" sz="2000" kern="100" dirty="0" smtClean="0">
                <a:latin typeface="Century" panose="02040604050505020304" pitchFamily="18" charset="0"/>
                <a:ea typeface="HG丸ｺﾞｼｯｸM-PRO" panose="020F0600000000000000" pitchFamily="50" charset="-128"/>
                <a:cs typeface="Times New Roman" panose="02020603050405020304" pitchFamily="18" charset="0"/>
              </a:rPr>
              <a:t>第５０号）</a:t>
            </a:r>
            <a:endParaRPr lang="en-US" altLang="ja-JP" sz="2000" kern="100" dirty="0" smtClean="0">
              <a:latin typeface="Century" panose="02040604050505020304" pitchFamily="18" charset="0"/>
              <a:ea typeface="HG丸ｺﾞｼｯｸM-PRO" panose="020F0600000000000000" pitchFamily="50" charset="-128"/>
              <a:cs typeface="Times New Roman" panose="02020603050405020304" pitchFamily="18" charset="0"/>
            </a:endParaRPr>
          </a:p>
          <a:p>
            <a:pPr algn="just">
              <a:lnSpc>
                <a:spcPct val="150000"/>
              </a:lnSpc>
              <a:spcAft>
                <a:spcPts val="0"/>
              </a:spcAft>
            </a:pPr>
            <a:r>
              <a:rPr lang="ja-JP" altLang="en-US" sz="2000" kern="100" dirty="0" smtClean="0">
                <a:latin typeface="Century" panose="02040604050505020304" pitchFamily="18" charset="0"/>
                <a:ea typeface="HG丸ｺﾞｼｯｸM-PRO" panose="020F0600000000000000" pitchFamily="50" charset="-128"/>
                <a:cs typeface="Times New Roman" panose="02020603050405020304" pitchFamily="18" charset="0"/>
              </a:rPr>
              <a:t>　　⇒</a:t>
            </a:r>
            <a:r>
              <a:rPr lang="ja-JP" altLang="en-US" sz="2000" b="1" u="sng" kern="100" dirty="0" smtClean="0">
                <a:latin typeface="Century" panose="02040604050505020304" pitchFamily="18" charset="0"/>
                <a:ea typeface="HG丸ｺﾞｼｯｸM-PRO" panose="020F0600000000000000" pitchFamily="50" charset="-128"/>
                <a:cs typeface="Times New Roman" panose="02020603050405020304" pitchFamily="18" charset="0"/>
              </a:rPr>
              <a:t>地方</a:t>
            </a:r>
            <a:r>
              <a:rPr lang="ja-JP" altLang="en-US" sz="2000" b="1" u="sng" kern="100" dirty="0">
                <a:latin typeface="Century" panose="02040604050505020304" pitchFamily="18" charset="0"/>
                <a:ea typeface="HG丸ｺﾞｼｯｸM-PRO" panose="020F0600000000000000" pitchFamily="50" charset="-128"/>
                <a:cs typeface="Times New Roman" panose="02020603050405020304" pitchFamily="18" charset="0"/>
              </a:rPr>
              <a:t>公共団体及び地方独立行政法人は、障がい者就労施設等の受注</a:t>
            </a:r>
            <a:r>
              <a:rPr lang="ja-JP" altLang="en-US" sz="2000" b="1" u="sng" kern="100" dirty="0" smtClean="0">
                <a:latin typeface="Century" panose="02040604050505020304" pitchFamily="18" charset="0"/>
                <a:ea typeface="HG丸ｺﾞｼｯｸM-PRO" panose="020F0600000000000000" pitchFamily="50" charset="-128"/>
                <a:cs typeface="Times New Roman" panose="02020603050405020304" pitchFamily="18" charset="0"/>
              </a:rPr>
              <a:t>の</a:t>
            </a:r>
            <a:endParaRPr lang="en-US" altLang="ja-JP" sz="2000" b="1" u="sng" kern="100" dirty="0" smtClean="0">
              <a:latin typeface="Century" panose="02040604050505020304" pitchFamily="18" charset="0"/>
              <a:ea typeface="HG丸ｺﾞｼｯｸM-PRO" panose="020F0600000000000000" pitchFamily="50" charset="-128"/>
              <a:cs typeface="Times New Roman" panose="02020603050405020304" pitchFamily="18" charset="0"/>
            </a:endParaRPr>
          </a:p>
          <a:p>
            <a:pPr algn="just">
              <a:lnSpc>
                <a:spcPct val="150000"/>
              </a:lnSpc>
              <a:spcAft>
                <a:spcPts val="0"/>
              </a:spcAft>
            </a:pPr>
            <a:r>
              <a:rPr lang="ja-JP" altLang="en-US" sz="2000" b="1" kern="100" dirty="0">
                <a:latin typeface="Century" panose="02040604050505020304" pitchFamily="18" charset="0"/>
                <a:ea typeface="HG丸ｺﾞｼｯｸM-PRO" panose="020F0600000000000000" pitchFamily="50" charset="-128"/>
                <a:cs typeface="Times New Roman" panose="02020603050405020304" pitchFamily="18" charset="0"/>
              </a:rPr>
              <a:t>　</a:t>
            </a:r>
            <a:r>
              <a:rPr lang="ja-JP" altLang="en-US" sz="2000" b="1" kern="100" dirty="0" smtClean="0">
                <a:latin typeface="Century" panose="02040604050505020304" pitchFamily="18" charset="0"/>
                <a:ea typeface="HG丸ｺﾞｼｯｸM-PRO" panose="020F0600000000000000" pitchFamily="50" charset="-128"/>
                <a:cs typeface="Times New Roman" panose="02020603050405020304" pitchFamily="18" charset="0"/>
              </a:rPr>
              <a:t>　　</a:t>
            </a:r>
            <a:r>
              <a:rPr lang="ja-JP" altLang="en-US" sz="2000" b="1" u="sng" kern="100" dirty="0" smtClean="0">
                <a:latin typeface="Century" panose="02040604050505020304" pitchFamily="18" charset="0"/>
                <a:ea typeface="HG丸ｺﾞｼｯｸM-PRO" panose="020F0600000000000000" pitchFamily="50" charset="-128"/>
                <a:cs typeface="Times New Roman" panose="02020603050405020304" pitchFamily="18" charset="0"/>
              </a:rPr>
              <a:t>機会</a:t>
            </a:r>
            <a:r>
              <a:rPr lang="ja-JP" altLang="en-US" sz="2000" b="1" u="sng" kern="100" dirty="0">
                <a:latin typeface="Century" panose="02040604050505020304" pitchFamily="18" charset="0"/>
                <a:ea typeface="HG丸ｺﾞｼｯｸM-PRO" panose="020F0600000000000000" pitchFamily="50" charset="-128"/>
                <a:cs typeface="Times New Roman" panose="02020603050405020304" pitchFamily="18" charset="0"/>
              </a:rPr>
              <a:t>の増大を図るための措置を講ずるよう努めなければならない。</a:t>
            </a:r>
            <a:endParaRPr lang="en-US" altLang="ja-JP" sz="2000" b="1" u="sng" kern="100" dirty="0" smtClean="0">
              <a:latin typeface="Century" panose="02040604050505020304" pitchFamily="18" charset="0"/>
              <a:ea typeface="HG丸ｺﾞｼｯｸM-PRO" panose="020F0600000000000000" pitchFamily="50" charset="-128"/>
              <a:cs typeface="Times New Roman" panose="02020603050405020304" pitchFamily="18" charset="0"/>
            </a:endParaRPr>
          </a:p>
          <a:p>
            <a:pPr algn="just">
              <a:lnSpc>
                <a:spcPct val="150000"/>
              </a:lnSpc>
              <a:spcAft>
                <a:spcPts val="0"/>
              </a:spcAft>
            </a:pPr>
            <a:r>
              <a:rPr lang="ja-JP" altLang="en-US" sz="2000" kern="100" dirty="0" smtClean="0">
                <a:latin typeface="Century" panose="02040604050505020304" pitchFamily="18" charset="0"/>
                <a:ea typeface="HG丸ｺﾞｼｯｸM-PRO" panose="020F0600000000000000" pitchFamily="50" charset="-128"/>
                <a:cs typeface="Times New Roman" panose="02020603050405020304" pitchFamily="18" charset="0"/>
              </a:rPr>
              <a:t>　</a:t>
            </a:r>
            <a:r>
              <a:rPr lang="ja-JP" altLang="en-US" sz="2000" kern="100" dirty="0" smtClean="0">
                <a:latin typeface="HGP創英角ﾎﾟｯﾌﾟ体" panose="040B0A00000000000000" pitchFamily="50" charset="-128"/>
                <a:ea typeface="HGP創英角ﾎﾟｯﾌﾟ体" panose="040B0A00000000000000" pitchFamily="50" charset="-128"/>
                <a:cs typeface="Times New Roman" panose="02020603050405020304" pitchFamily="18" charset="0"/>
              </a:rPr>
              <a:t>・方法</a:t>
            </a:r>
            <a:endParaRPr lang="en-US" altLang="ja-JP" sz="2000" kern="100" dirty="0" smtClean="0">
              <a:latin typeface="HGP創英角ﾎﾟｯﾌﾟ体" panose="040B0A00000000000000" pitchFamily="50" charset="-128"/>
              <a:ea typeface="HGP創英角ﾎﾟｯﾌﾟ体" panose="040B0A00000000000000" pitchFamily="50" charset="-128"/>
              <a:cs typeface="Times New Roman" panose="02020603050405020304" pitchFamily="18" charset="0"/>
            </a:endParaRPr>
          </a:p>
          <a:p>
            <a:pPr algn="just">
              <a:lnSpc>
                <a:spcPct val="150000"/>
              </a:lnSpc>
              <a:spcAft>
                <a:spcPts val="0"/>
              </a:spcAft>
            </a:pPr>
            <a:r>
              <a:rPr lang="ja-JP" altLang="en-US" sz="2000" kern="100" dirty="0" smtClean="0">
                <a:latin typeface="Century" panose="02040604050505020304" pitchFamily="18" charset="0"/>
                <a:ea typeface="HG丸ｺﾞｼｯｸM-PRO" panose="020F0600000000000000" pitchFamily="50" charset="-128"/>
                <a:cs typeface="Times New Roman" panose="02020603050405020304" pitchFamily="18" charset="0"/>
              </a:rPr>
              <a:t>　　障</a:t>
            </a:r>
            <a:r>
              <a:rPr lang="ja-JP" altLang="en-US" sz="2000" kern="100" dirty="0">
                <a:latin typeface="Century" panose="02040604050505020304" pitchFamily="18" charset="0"/>
                <a:ea typeface="HG丸ｺﾞｼｯｸM-PRO" panose="020F0600000000000000" pitchFamily="50" charset="-128"/>
                <a:cs typeface="Times New Roman" panose="02020603050405020304" pitchFamily="18" charset="0"/>
              </a:rPr>
              <a:t>がい者就労施設等からの物品等の調達の推進に</a:t>
            </a:r>
            <a:r>
              <a:rPr lang="ja-JP" altLang="en-US" sz="2000" kern="100" dirty="0" smtClean="0">
                <a:latin typeface="Century" panose="02040604050505020304" pitchFamily="18" charset="0"/>
                <a:ea typeface="HG丸ｺﾞｼｯｸM-PRO" panose="020F0600000000000000" pitchFamily="50" charset="-128"/>
                <a:cs typeface="Times New Roman" panose="02020603050405020304" pitchFamily="18" charset="0"/>
              </a:rPr>
              <a:t>努める「調達方針」を</a:t>
            </a:r>
            <a:endParaRPr lang="en-US" altLang="ja-JP" sz="2000" kern="100" dirty="0" smtClean="0">
              <a:latin typeface="Century" panose="02040604050505020304" pitchFamily="18" charset="0"/>
              <a:ea typeface="HG丸ｺﾞｼｯｸM-PRO" panose="020F0600000000000000" pitchFamily="50" charset="-128"/>
              <a:cs typeface="Times New Roman" panose="02020603050405020304" pitchFamily="18" charset="0"/>
            </a:endParaRPr>
          </a:p>
          <a:p>
            <a:pPr algn="just">
              <a:lnSpc>
                <a:spcPct val="150000"/>
              </a:lnSpc>
              <a:spcAft>
                <a:spcPts val="0"/>
              </a:spcAft>
            </a:pPr>
            <a:r>
              <a:rPr lang="ja-JP" altLang="en-US" sz="2000" kern="100" dirty="0">
                <a:latin typeface="Century" panose="02040604050505020304" pitchFamily="18" charset="0"/>
                <a:ea typeface="HG丸ｺﾞｼｯｸM-PRO" panose="020F0600000000000000" pitchFamily="50" charset="-128"/>
                <a:cs typeface="Times New Roman" panose="02020603050405020304" pitchFamily="18" charset="0"/>
              </a:rPr>
              <a:t>　</a:t>
            </a:r>
            <a:r>
              <a:rPr lang="ja-JP" altLang="en-US" sz="2000" kern="100" dirty="0" smtClean="0">
                <a:latin typeface="Century" panose="02040604050505020304" pitchFamily="18" charset="0"/>
                <a:ea typeface="HG丸ｺﾞｼｯｸM-PRO" panose="020F0600000000000000" pitchFamily="50" charset="-128"/>
                <a:cs typeface="Times New Roman" panose="02020603050405020304" pitchFamily="18" charset="0"/>
              </a:rPr>
              <a:t>　策定</a:t>
            </a:r>
            <a:r>
              <a:rPr lang="ja-JP" altLang="en-US" sz="2000" kern="100" dirty="0">
                <a:latin typeface="Century" panose="02040604050505020304" pitchFamily="18" charset="0"/>
                <a:ea typeface="HG丸ｺﾞｼｯｸM-PRO" panose="020F0600000000000000" pitchFamily="50" charset="-128"/>
                <a:cs typeface="Times New Roman" panose="02020603050405020304" pitchFamily="18" charset="0"/>
              </a:rPr>
              <a:t>し、全庁</a:t>
            </a:r>
            <a:r>
              <a:rPr lang="ja-JP" altLang="en-US" sz="2000" kern="100" dirty="0" smtClean="0">
                <a:latin typeface="Century" panose="02040604050505020304" pitchFamily="18" charset="0"/>
                <a:ea typeface="HG丸ｺﾞｼｯｸM-PRO" panose="020F0600000000000000" pitchFamily="50" charset="-128"/>
                <a:cs typeface="Times New Roman" panose="02020603050405020304" pitchFamily="18" charset="0"/>
              </a:rPr>
              <a:t>挙げて予算等</a:t>
            </a:r>
            <a:r>
              <a:rPr lang="ja-JP" altLang="en-US" sz="2000" kern="100" dirty="0">
                <a:latin typeface="Century" panose="02040604050505020304" pitchFamily="18" charset="0"/>
                <a:ea typeface="HG丸ｺﾞｼｯｸM-PRO" panose="020F0600000000000000" pitchFamily="50" charset="-128"/>
                <a:cs typeface="Times New Roman" panose="02020603050405020304" pitchFamily="18" charset="0"/>
              </a:rPr>
              <a:t>を勘案</a:t>
            </a:r>
            <a:r>
              <a:rPr lang="ja-JP" altLang="en-US" sz="2000" kern="100" dirty="0" smtClean="0">
                <a:latin typeface="Century" panose="02040604050505020304" pitchFamily="18" charset="0"/>
                <a:ea typeface="HG丸ｺﾞｼｯｸM-PRO" panose="020F0600000000000000" pitchFamily="50" charset="-128"/>
                <a:cs typeface="Times New Roman" panose="02020603050405020304" pitchFamily="18" charset="0"/>
              </a:rPr>
              <a:t>しながら物品</a:t>
            </a:r>
            <a:r>
              <a:rPr lang="ja-JP" altLang="en-US" sz="2000" kern="100" dirty="0">
                <a:latin typeface="Century" panose="02040604050505020304" pitchFamily="18" charset="0"/>
                <a:ea typeface="HG丸ｺﾞｼｯｸM-PRO" panose="020F0600000000000000" pitchFamily="50" charset="-128"/>
                <a:cs typeface="Times New Roman" panose="02020603050405020304" pitchFamily="18" charset="0"/>
              </a:rPr>
              <a:t>等の調達を推進</a:t>
            </a:r>
            <a:r>
              <a:rPr lang="ja-JP" altLang="en-US" sz="2000" kern="100" dirty="0" smtClean="0">
                <a:latin typeface="Century" panose="02040604050505020304" pitchFamily="18" charset="0"/>
                <a:ea typeface="HG丸ｺﾞｼｯｸM-PRO" panose="020F0600000000000000" pitchFamily="50" charset="-128"/>
                <a:cs typeface="Times New Roman" panose="02020603050405020304" pitchFamily="18" charset="0"/>
              </a:rPr>
              <a:t>する。</a:t>
            </a:r>
            <a:endParaRPr lang="en-US" altLang="ja-JP" sz="2000" kern="100" dirty="0" smtClean="0">
              <a:latin typeface="Century" panose="02040604050505020304" pitchFamily="18" charset="0"/>
              <a:ea typeface="HG丸ｺﾞｼｯｸM-PRO" panose="020F0600000000000000" pitchFamily="50" charset="-128"/>
              <a:cs typeface="Times New Roman" panose="02020603050405020304" pitchFamily="18" charset="0"/>
            </a:endParaRPr>
          </a:p>
        </p:txBody>
      </p:sp>
      <p:sp>
        <p:nvSpPr>
          <p:cNvPr id="2" name="スライド番号プレースホルダー 1"/>
          <p:cNvSpPr>
            <a:spLocks noGrp="1"/>
          </p:cNvSpPr>
          <p:nvPr>
            <p:ph type="sldNum" sz="quarter" idx="12"/>
          </p:nvPr>
        </p:nvSpPr>
        <p:spPr>
          <a:xfrm>
            <a:off x="6926943" y="6434548"/>
            <a:ext cx="2057400" cy="365125"/>
          </a:xfrm>
        </p:spPr>
        <p:txBody>
          <a:bodyPr/>
          <a:lstStyle/>
          <a:p>
            <a:fld id="{A0CB0DE4-7EA9-451A-B04E-49DFE3ACC14E}" type="slidenum">
              <a:rPr kumimoji="1" lang="ja-JP" altLang="en-US" sz="1800" smtClean="0">
                <a:solidFill>
                  <a:srgbClr val="FF0000"/>
                </a:solidFill>
                <a:latin typeface="HG丸ｺﾞｼｯｸM-PRO" panose="020F0600000000000000" pitchFamily="50" charset="-128"/>
                <a:ea typeface="HG丸ｺﾞｼｯｸM-PRO" panose="020F0600000000000000" pitchFamily="50" charset="-128"/>
              </a:rPr>
              <a:t>7</a:t>
            </a:fld>
            <a:endParaRPr kumimoji="1" lang="ja-JP" altLang="en-US" sz="1800" dirty="0">
              <a:solidFill>
                <a:srgbClr val="FF0000"/>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3268244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72355" y="569835"/>
            <a:ext cx="8911988" cy="6647974"/>
          </a:xfrm>
          <a:prstGeom prst="rect">
            <a:avLst/>
          </a:prstGeom>
        </p:spPr>
        <p:txBody>
          <a:bodyPr wrap="square">
            <a:spAutoFit/>
          </a:bodyPr>
          <a:lstStyle/>
          <a:p>
            <a:r>
              <a:rPr lang="ja-JP" altLang="en-US" sz="2000" b="1" kern="100" dirty="0" smtClean="0">
                <a:latin typeface="HGP創英角ﾎﾟｯﾌﾟ体" panose="040B0A00000000000000" pitchFamily="50" charset="-128"/>
                <a:ea typeface="HGP創英角ﾎﾟｯﾌﾟ体" panose="040B0A00000000000000" pitchFamily="50" charset="-128"/>
                <a:cs typeface="Meiryo UI" panose="020B0604030504040204" pitchFamily="50" charset="-128"/>
              </a:rPr>
              <a:t>◆これまでの</a:t>
            </a:r>
            <a:r>
              <a:rPr lang="ja-JP" altLang="ja-JP" sz="2000" b="1" kern="100" dirty="0" smtClean="0">
                <a:latin typeface="HGP創英角ﾎﾟｯﾌﾟ体" panose="040B0A00000000000000" pitchFamily="50" charset="-128"/>
                <a:ea typeface="HGP創英角ﾎﾟｯﾌﾟ体" panose="040B0A00000000000000" pitchFamily="50" charset="-128"/>
                <a:cs typeface="Meiryo UI" panose="020B0604030504040204" pitchFamily="50" charset="-128"/>
              </a:rPr>
              <a:t>取組み</a:t>
            </a:r>
            <a:endParaRPr lang="en-US" altLang="ja-JP" sz="2000" b="1" kern="100" dirty="0" smtClean="0">
              <a:latin typeface="HGP創英角ﾎﾟｯﾌﾟ体" panose="040B0A00000000000000" pitchFamily="50" charset="-128"/>
              <a:ea typeface="HGP創英角ﾎﾟｯﾌﾟ体" panose="040B0A00000000000000" pitchFamily="50" charset="-128"/>
              <a:cs typeface="Meiryo UI" panose="020B0604030504040204" pitchFamily="50" charset="-128"/>
            </a:endParaRPr>
          </a:p>
          <a:p>
            <a:r>
              <a:rPr lang="ja-JP" altLang="en-US" sz="14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a:t>
            </a:r>
            <a:endParaRPr lang="en-US" altLang="ja-JP" sz="14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r>
              <a:rPr lang="ja-JP" altLang="en-US" sz="14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4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Ｈ１３．４　　本庁で使用する物品については、用度課による指名競争入札により購入していた</a:t>
            </a:r>
            <a:endParaRPr lang="en-US" altLang="ja-JP" sz="14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r>
              <a:rPr lang="ja-JP" altLang="en-US" sz="14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4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が、授産製品の購入について用度課を通さずに購入できるよう府財務規則を改正。</a:t>
            </a:r>
          </a:p>
          <a:p>
            <a:r>
              <a:rPr lang="ja-JP" altLang="en-US" sz="14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400" kern="100" dirty="0" smtClean="0">
                <a:latin typeface="HGP創英角ﾎﾟｯﾌﾟ体" panose="040B0A00000000000000" pitchFamily="50" charset="-128"/>
                <a:ea typeface="HGP創英角ﾎﾟｯﾌﾟ体" panose="040B0A00000000000000" pitchFamily="50" charset="-128"/>
                <a:cs typeface="Times New Roman" panose="02020603050405020304" pitchFamily="18" charset="0"/>
              </a:rPr>
              <a:t>⇒障がい者就労施設等から調達する物品（１６０万円以内）を随意契約できる</a:t>
            </a:r>
            <a:endParaRPr lang="en-US" altLang="ja-JP" sz="1400" kern="100" dirty="0" smtClean="0">
              <a:latin typeface="HGP創英角ﾎﾟｯﾌﾟ体" panose="040B0A00000000000000" pitchFamily="50" charset="-128"/>
              <a:ea typeface="HGP創英角ﾎﾟｯﾌﾟ体" panose="040B0A00000000000000" pitchFamily="50" charset="-128"/>
              <a:cs typeface="Times New Roman" panose="02020603050405020304" pitchFamily="18" charset="0"/>
            </a:endParaRPr>
          </a:p>
          <a:p>
            <a:r>
              <a:rPr lang="ja-JP" altLang="en-US" sz="1400" kern="100" dirty="0" smtClean="0">
                <a:latin typeface="HGP創英角ﾎﾟｯﾌﾟ体" panose="040B0A00000000000000" pitchFamily="50" charset="-128"/>
                <a:ea typeface="HGP創英角ﾎﾟｯﾌﾟ体" panose="040B0A00000000000000" pitchFamily="50" charset="-128"/>
                <a:cs typeface="Times New Roman" panose="02020603050405020304" pitchFamily="18" charset="0"/>
              </a:rPr>
              <a:t>　　　　</a:t>
            </a:r>
            <a:r>
              <a:rPr lang="ja-JP" altLang="en-US" sz="1400" kern="100" dirty="0">
                <a:latin typeface="HGP創英角ﾎﾟｯﾌﾟ体" panose="040B0A00000000000000" pitchFamily="50" charset="-128"/>
                <a:ea typeface="HGP創英角ﾎﾟｯﾌﾟ体" panose="040B0A00000000000000" pitchFamily="50" charset="-128"/>
                <a:cs typeface="Times New Roman" panose="02020603050405020304" pitchFamily="18" charset="0"/>
              </a:rPr>
              <a:t>　</a:t>
            </a:r>
            <a:r>
              <a:rPr lang="ja-JP" altLang="en-US" sz="1400" kern="100" dirty="0" smtClean="0">
                <a:latin typeface="HGP創英角ﾎﾟｯﾌﾟ体" panose="040B0A00000000000000" pitchFamily="50" charset="-128"/>
                <a:ea typeface="HGP創英角ﾎﾟｯﾌﾟ体" panose="040B0A00000000000000" pitchFamily="50" charset="-128"/>
                <a:cs typeface="Times New Roman" panose="02020603050405020304" pitchFamily="18" charset="0"/>
              </a:rPr>
              <a:t>　　　　　　　　　　「知事が別に指定するもの」（指定物品）に</a:t>
            </a:r>
            <a:r>
              <a:rPr lang="ja-JP" altLang="en-US" sz="1400" kern="100" dirty="0">
                <a:latin typeface="HGP創英角ﾎﾟｯﾌﾟ体" panose="040B0A00000000000000" pitchFamily="50" charset="-128"/>
                <a:ea typeface="HGP創英角ﾎﾟｯﾌﾟ体" panose="040B0A00000000000000" pitchFamily="50" charset="-128"/>
                <a:cs typeface="Times New Roman" panose="02020603050405020304" pitchFamily="18" charset="0"/>
              </a:rPr>
              <a:t>位置づけ</a:t>
            </a:r>
            <a:endParaRPr lang="ja-JP" altLang="en-US" sz="1400" kern="100" dirty="0" smtClean="0">
              <a:latin typeface="HGP創英角ﾎﾟｯﾌﾟ体" panose="040B0A00000000000000" pitchFamily="50" charset="-128"/>
              <a:ea typeface="HGP創英角ﾎﾟｯﾌﾟ体" panose="040B0A00000000000000" pitchFamily="50" charset="-128"/>
              <a:cs typeface="Times New Roman" panose="02020603050405020304" pitchFamily="18" charset="0"/>
            </a:endParaRPr>
          </a:p>
          <a:p>
            <a:r>
              <a:rPr lang="ja-JP" altLang="en-US" sz="14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Ｈ１３．６　　「</a:t>
            </a:r>
            <a:r>
              <a:rPr lang="ja-JP" altLang="en-US" sz="1400" kern="100" dirty="0" err="1" smtClean="0">
                <a:latin typeface="HG丸ｺﾞｼｯｸM-PRO" panose="020F0600000000000000" pitchFamily="50" charset="-128"/>
                <a:ea typeface="HG丸ｺﾞｼｯｸM-PRO" panose="020F0600000000000000" pitchFamily="50" charset="-128"/>
                <a:cs typeface="Times New Roman" panose="02020603050405020304" pitchFamily="18" charset="0"/>
              </a:rPr>
              <a:t>障がい</a:t>
            </a:r>
            <a:r>
              <a:rPr lang="ja-JP" altLang="en-US" sz="14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者就労施設等からの物品等の調達に関する取扱指針」策定。</a:t>
            </a:r>
          </a:p>
          <a:p>
            <a:r>
              <a:rPr lang="ja-JP" altLang="en-US" sz="14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400" kern="100" dirty="0" smtClean="0">
                <a:latin typeface="HGP創英角ﾎﾟｯﾌﾟ体" panose="040B0A00000000000000" pitchFamily="50" charset="-128"/>
                <a:ea typeface="HGP創英角ﾎﾟｯﾌﾟ体" panose="040B0A00000000000000" pitchFamily="50" charset="-128"/>
                <a:cs typeface="Times New Roman" panose="02020603050405020304" pitchFamily="18" charset="0"/>
              </a:rPr>
              <a:t>⇒障がい者就労施設等からの調達については、比較見積を省略した調達が可能</a:t>
            </a:r>
          </a:p>
          <a:p>
            <a:r>
              <a:rPr lang="ja-JP" altLang="en-US" sz="14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Ｈ１７．７　　地方自治法施行令第１６７条の２第１項第３号の追加に伴い、障がい者就労施設</a:t>
            </a:r>
            <a:endParaRPr lang="en-US" altLang="ja-JP" sz="14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r>
              <a:rPr lang="ja-JP" altLang="en-US" sz="14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4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等から１件１６０万円を超える物品を購入する場合に、一定の公表手続きを行う</a:t>
            </a:r>
            <a:endParaRPr lang="en-US" altLang="ja-JP" sz="14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r>
              <a:rPr lang="ja-JP" altLang="en-US" sz="14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4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ことで、随意契約が可能となるよう府財務規則を改正。</a:t>
            </a:r>
          </a:p>
          <a:p>
            <a:r>
              <a:rPr lang="ja-JP" altLang="en-US" sz="14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Ｈ２０．３　　地方自治法施行令の改正により、上記随意契約条件に、障がい者就労施設等から</a:t>
            </a:r>
            <a:endParaRPr lang="en-US" altLang="ja-JP" sz="14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r>
              <a:rPr lang="ja-JP" altLang="en-US" sz="14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4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１件１００万円を超える役務の提供を受ける場合を追加。</a:t>
            </a:r>
          </a:p>
          <a:p>
            <a:r>
              <a:rPr lang="ja-JP" altLang="en-US" sz="1400" kern="100" dirty="0" smtClean="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400" u="heavy" kern="100" dirty="0" smtClean="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rPr>
              <a:t>Ｈ２５．４　　「国等による障害者就労施設等からの物品等の調達の推進等に関する法律」（障</a:t>
            </a:r>
            <a:endParaRPr lang="en-US" altLang="ja-JP" sz="1400" u="heavy" kern="100" dirty="0" smtClean="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endParaRPr>
          </a:p>
          <a:p>
            <a:r>
              <a:rPr lang="ja-JP" altLang="en-US" sz="1400" kern="100" dirty="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400" kern="100" dirty="0" smtClean="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400" u="heavy" kern="100" dirty="0" smtClean="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rPr>
              <a:t>害者優先調達推進法）が施行。</a:t>
            </a:r>
          </a:p>
          <a:p>
            <a:r>
              <a:rPr lang="ja-JP" altLang="en-US" sz="14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400" kern="100" dirty="0" smtClean="0">
                <a:latin typeface="HGP創英角ﾎﾟｯﾌﾟ体" panose="040B0A00000000000000" pitchFamily="50" charset="-128"/>
                <a:ea typeface="HGP創英角ﾎﾟｯﾌﾟ体" panose="040B0A00000000000000" pitchFamily="50" charset="-128"/>
                <a:cs typeface="Times New Roman" panose="02020603050405020304" pitchFamily="18" charset="0"/>
              </a:rPr>
              <a:t>⇒以降、毎年度、大阪府においても調達方針を策定</a:t>
            </a:r>
          </a:p>
          <a:p>
            <a:r>
              <a:rPr lang="ja-JP" altLang="en-US" sz="14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400" u="heavy" kern="100" dirty="0" smtClean="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rPr>
              <a:t>目標：「調達実績額が前年度実績を上回るよう、着実に取り組む」</a:t>
            </a:r>
          </a:p>
          <a:p>
            <a:r>
              <a:rPr lang="ja-JP" altLang="en-US" sz="14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Ｈ２９．１２　地方自治法施行令第１６７条の２第１項第３号に定める障害支援施設等に準ずる</a:t>
            </a:r>
            <a:endParaRPr lang="en-US" altLang="ja-JP" sz="14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r>
              <a:rPr lang="ja-JP" altLang="en-US" sz="14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4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者の認定基準策定。</a:t>
            </a:r>
          </a:p>
          <a:p>
            <a:r>
              <a:rPr lang="ja-JP" altLang="en-US" sz="14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⇒これまで障害者優先調達推進法の対象事業所ではあるものの、３号随契の対象</a:t>
            </a:r>
            <a:endParaRPr lang="en-US" altLang="ja-JP" sz="14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r>
              <a:rPr lang="ja-JP" altLang="en-US" sz="14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4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事業所になっていなかった特例子会社や共同受注窓口等について、認定基準を</a:t>
            </a:r>
            <a:endParaRPr lang="en-US" altLang="ja-JP" sz="14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r>
              <a:rPr lang="ja-JP" altLang="en-US" sz="14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4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定めることで、３号随契ができるように対象範囲を拡大。</a:t>
            </a:r>
            <a:endParaRPr lang="en-US" altLang="ja-JP" sz="14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r>
              <a:rPr lang="ja-JP" altLang="en-US" sz="14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en-US" altLang="ja-JP" sz="14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R</a:t>
            </a:r>
            <a:r>
              <a:rPr lang="ja-JP" altLang="en-US" sz="14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０２．３　　大阪府知事及び各任命権者において「</a:t>
            </a:r>
            <a:r>
              <a:rPr lang="ja-JP" altLang="en-US" sz="1400" kern="100" dirty="0" err="1" smtClean="0">
                <a:latin typeface="HG丸ｺﾞｼｯｸM-PRO" panose="020F0600000000000000" pitchFamily="50" charset="-128"/>
                <a:ea typeface="HG丸ｺﾞｼｯｸM-PRO" panose="020F0600000000000000" pitchFamily="50" charset="-128"/>
                <a:cs typeface="Times New Roman" panose="02020603050405020304" pitchFamily="18" charset="0"/>
              </a:rPr>
              <a:t>障がい</a:t>
            </a:r>
            <a:r>
              <a:rPr lang="ja-JP" altLang="en-US" sz="14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者である職員の活躍推進計画」を策定。</a:t>
            </a:r>
            <a:endParaRPr lang="en-US" altLang="ja-JP" sz="14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r>
              <a:rPr lang="ja-JP" altLang="en-US" sz="14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4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優先調達の推進を明記。</a:t>
            </a:r>
            <a:endParaRPr lang="en-US" altLang="ja-JP" sz="14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r>
              <a:rPr lang="ja-JP" altLang="en-US" sz="14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en-US" altLang="ja-JP" sz="14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R</a:t>
            </a:r>
            <a:r>
              <a:rPr lang="ja-JP" altLang="en-US" sz="14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０３．５　　</a:t>
            </a:r>
            <a:r>
              <a:rPr lang="ja-JP" altLang="ja-JP" sz="1400" dirty="0" smtClean="0">
                <a:latin typeface="HG丸ｺﾞｼｯｸM-PRO" panose="020F0600000000000000" pitchFamily="50" charset="-128"/>
                <a:ea typeface="HG丸ｺﾞｼｯｸM-PRO" panose="020F0600000000000000" pitchFamily="50" charset="-128"/>
              </a:rPr>
              <a:t>⇒</a:t>
            </a:r>
            <a:r>
              <a:rPr lang="ja-JP" altLang="ja-JP" sz="1400" dirty="0">
                <a:latin typeface="HG丸ｺﾞｼｯｸM-PRO" panose="020F0600000000000000" pitchFamily="50" charset="-128"/>
                <a:ea typeface="HG丸ｺﾞｼｯｸM-PRO" panose="020F0600000000000000" pitchFamily="50" charset="-128"/>
              </a:rPr>
              <a:t>　</a:t>
            </a:r>
            <a:r>
              <a:rPr lang="ja-JP" altLang="ja-JP" sz="1400" dirty="0" smtClean="0">
                <a:latin typeface="HG丸ｺﾞｼｯｸM-PRO" panose="020F0600000000000000" pitchFamily="50" charset="-128"/>
                <a:ea typeface="HG丸ｺﾞｼｯｸM-PRO" panose="020F0600000000000000" pitchFamily="50" charset="-128"/>
              </a:rPr>
              <a:t>令和</a:t>
            </a:r>
            <a:r>
              <a:rPr lang="ja-JP" altLang="en-US" sz="1400" dirty="0" smtClean="0">
                <a:latin typeface="HG丸ｺﾞｼｯｸM-PRO" panose="020F0600000000000000" pitchFamily="50" charset="-128"/>
                <a:ea typeface="HG丸ｺﾞｼｯｸM-PRO" panose="020F0600000000000000" pitchFamily="50" charset="-128"/>
              </a:rPr>
              <a:t>３</a:t>
            </a:r>
            <a:r>
              <a:rPr lang="ja-JP" altLang="ja-JP" sz="1400" dirty="0" smtClean="0">
                <a:latin typeface="HG丸ｺﾞｼｯｸM-PRO" panose="020F0600000000000000" pitchFamily="50" charset="-128"/>
                <a:ea typeface="HG丸ｺﾞｼｯｸM-PRO" panose="020F0600000000000000" pitchFamily="50" charset="-128"/>
              </a:rPr>
              <a:t>年度</a:t>
            </a:r>
            <a:r>
              <a:rPr lang="ja-JP" altLang="ja-JP" sz="1400" dirty="0">
                <a:latin typeface="HG丸ｺﾞｼｯｸM-PRO" panose="020F0600000000000000" pitchFamily="50" charset="-128"/>
                <a:ea typeface="HG丸ｺﾞｼｯｸM-PRO" panose="020F0600000000000000" pitchFamily="50" charset="-128"/>
              </a:rPr>
              <a:t>の大阪府の方針は、</a:t>
            </a:r>
            <a:r>
              <a:rPr lang="ja-JP" altLang="ja-JP" sz="1400" dirty="0" smtClean="0">
                <a:latin typeface="HG丸ｺﾞｼｯｸM-PRO" panose="020F0600000000000000" pitchFamily="50" charset="-128"/>
                <a:ea typeface="HG丸ｺﾞｼｯｸM-PRO" panose="020F0600000000000000" pitchFamily="50" charset="-128"/>
              </a:rPr>
              <a:t>令和</a:t>
            </a:r>
            <a:r>
              <a:rPr lang="ja-JP" altLang="en-US" sz="1400" dirty="0" smtClean="0">
                <a:latin typeface="HG丸ｺﾞｼｯｸM-PRO" panose="020F0600000000000000" pitchFamily="50" charset="-128"/>
                <a:ea typeface="HG丸ｺﾞｼｯｸM-PRO" panose="020F0600000000000000" pitchFamily="50" charset="-128"/>
              </a:rPr>
              <a:t>３</a:t>
            </a:r>
            <a:r>
              <a:rPr lang="ja-JP" altLang="ja-JP" sz="1400" dirty="0" smtClean="0">
                <a:latin typeface="HG丸ｺﾞｼｯｸM-PRO" panose="020F0600000000000000" pitchFamily="50" charset="-128"/>
                <a:ea typeface="HG丸ｺﾞｼｯｸM-PRO" panose="020F0600000000000000" pitchFamily="50" charset="-128"/>
              </a:rPr>
              <a:t>年５月</a:t>
            </a:r>
            <a:r>
              <a:rPr lang="ja-JP" altLang="en-US" sz="1400" dirty="0" smtClean="0">
                <a:latin typeface="HG丸ｺﾞｼｯｸM-PRO" panose="020F0600000000000000" pitchFamily="50" charset="-128"/>
                <a:ea typeface="HG丸ｺﾞｼｯｸM-PRO" panose="020F0600000000000000" pitchFamily="50" charset="-128"/>
              </a:rPr>
              <a:t>２</a:t>
            </a:r>
            <a:r>
              <a:rPr lang="ja-JP" altLang="en-US" sz="1400" dirty="0">
                <a:latin typeface="HG丸ｺﾞｼｯｸM-PRO" panose="020F0600000000000000" pitchFamily="50" charset="-128"/>
                <a:ea typeface="HG丸ｺﾞｼｯｸM-PRO" panose="020F0600000000000000" pitchFamily="50" charset="-128"/>
              </a:rPr>
              <a:t>０</a:t>
            </a:r>
            <a:r>
              <a:rPr lang="ja-JP" altLang="ja-JP" sz="1400" dirty="0" smtClean="0">
                <a:latin typeface="HG丸ｺﾞｼｯｸM-PRO" panose="020F0600000000000000" pitchFamily="50" charset="-128"/>
                <a:ea typeface="HG丸ｺﾞｼｯｸM-PRO" panose="020F0600000000000000" pitchFamily="50" charset="-128"/>
              </a:rPr>
              <a:t>日</a:t>
            </a:r>
            <a:r>
              <a:rPr lang="ja-JP" altLang="ja-JP" sz="1400" dirty="0">
                <a:latin typeface="HG丸ｺﾞｼｯｸM-PRO" panose="020F0600000000000000" pitchFamily="50" charset="-128"/>
                <a:ea typeface="HG丸ｺﾞｼｯｸM-PRO" panose="020F0600000000000000" pitchFamily="50" charset="-128"/>
              </a:rPr>
              <a:t>に策定済</a:t>
            </a:r>
          </a:p>
          <a:p>
            <a:r>
              <a:rPr lang="ja-JP" altLang="en-US" sz="1400" dirty="0" smtClean="0">
                <a:latin typeface="HG丸ｺﾞｼｯｸM-PRO" panose="020F0600000000000000" pitchFamily="50" charset="-128"/>
                <a:ea typeface="HG丸ｺﾞｼｯｸM-PRO" panose="020F0600000000000000" pitchFamily="50" charset="-128"/>
              </a:rPr>
              <a:t>　　　　　　　　　　</a:t>
            </a:r>
            <a:r>
              <a:rPr lang="ja-JP" altLang="ja-JP" sz="1400" dirty="0" smtClean="0">
                <a:latin typeface="HG丸ｺﾞｼｯｸM-PRO" panose="020F0600000000000000" pitchFamily="50" charset="-128"/>
                <a:ea typeface="HG丸ｺﾞｼｯｸM-PRO" panose="020F0600000000000000" pitchFamily="50" charset="-128"/>
              </a:rPr>
              <a:t>※</a:t>
            </a:r>
            <a:r>
              <a:rPr lang="ja-JP" altLang="ja-JP" sz="1400" dirty="0">
                <a:latin typeface="HG丸ｺﾞｼｯｸM-PRO" panose="020F0600000000000000" pitchFamily="50" charset="-128"/>
                <a:ea typeface="HG丸ｺﾞｼｯｸM-PRO" panose="020F0600000000000000" pitchFamily="50" charset="-128"/>
              </a:rPr>
              <a:t>調達目標は</a:t>
            </a:r>
            <a:r>
              <a:rPr lang="ja-JP" altLang="ja-JP" sz="1400" dirty="0" smtClean="0">
                <a:latin typeface="HG丸ｺﾞｼｯｸM-PRO" panose="020F0600000000000000" pitchFamily="50" charset="-128"/>
                <a:ea typeface="HG丸ｺﾞｼｯｸM-PRO" panose="020F0600000000000000" pitchFamily="50" charset="-128"/>
              </a:rPr>
              <a:t>、</a:t>
            </a:r>
            <a:r>
              <a:rPr lang="ja-JP" altLang="ja-JP" sz="1400" b="1" u="sng" dirty="0" smtClean="0">
                <a:latin typeface="HG丸ｺﾞｼｯｸM-PRO" panose="020F0600000000000000" pitchFamily="50" charset="-128"/>
                <a:ea typeface="HG丸ｺﾞｼｯｸM-PRO" panose="020F0600000000000000" pitchFamily="50" charset="-128"/>
              </a:rPr>
              <a:t>「調達</a:t>
            </a:r>
            <a:r>
              <a:rPr lang="ja-JP" altLang="ja-JP" sz="1400" b="1" u="sng" dirty="0">
                <a:latin typeface="HG丸ｺﾞｼｯｸM-PRO" panose="020F0600000000000000" pitchFamily="50" charset="-128"/>
                <a:ea typeface="HG丸ｺﾞｼｯｸM-PRO" panose="020F0600000000000000" pitchFamily="50" charset="-128"/>
              </a:rPr>
              <a:t>実績額が前年度実績を上回る</a:t>
            </a:r>
            <a:r>
              <a:rPr lang="ja-JP" altLang="ja-JP" sz="1400" b="1" u="sng" dirty="0" smtClean="0">
                <a:latin typeface="HG丸ｺﾞｼｯｸM-PRO" panose="020F0600000000000000" pitchFamily="50" charset="-128"/>
                <a:ea typeface="HG丸ｺﾞｼｯｸM-PRO" panose="020F0600000000000000" pitchFamily="50" charset="-128"/>
              </a:rPr>
              <a:t>よう</a:t>
            </a:r>
            <a:r>
              <a:rPr lang="ja-JP" altLang="en-US" sz="1400" b="1" u="sng" dirty="0" smtClean="0">
                <a:latin typeface="HG丸ｺﾞｼｯｸM-PRO" panose="020F0600000000000000" pitchFamily="50" charset="-128"/>
                <a:ea typeface="HG丸ｺﾞｼｯｸM-PRO" panose="020F0600000000000000" pitchFamily="50" charset="-128"/>
              </a:rPr>
              <a:t>、</a:t>
            </a:r>
            <a:r>
              <a:rPr lang="ja-JP" altLang="ja-JP" sz="1400" b="1" u="sng" dirty="0" smtClean="0">
                <a:latin typeface="HG丸ｺﾞｼｯｸM-PRO" panose="020F0600000000000000" pitchFamily="50" charset="-128"/>
                <a:ea typeface="HG丸ｺﾞｼｯｸM-PRO" panose="020F0600000000000000" pitchFamily="50" charset="-128"/>
              </a:rPr>
              <a:t>着実</a:t>
            </a:r>
            <a:r>
              <a:rPr lang="ja-JP" altLang="ja-JP" sz="1400" b="1" u="sng" dirty="0">
                <a:latin typeface="HG丸ｺﾞｼｯｸM-PRO" panose="020F0600000000000000" pitchFamily="50" charset="-128"/>
                <a:ea typeface="HG丸ｺﾞｼｯｸM-PRO" panose="020F0600000000000000" pitchFamily="50" charset="-128"/>
              </a:rPr>
              <a:t>に</a:t>
            </a:r>
            <a:r>
              <a:rPr lang="ja-JP" altLang="ja-JP" sz="1400" b="1" u="sng" dirty="0" smtClean="0">
                <a:latin typeface="HG丸ｺﾞｼｯｸM-PRO" panose="020F0600000000000000" pitchFamily="50" charset="-128"/>
                <a:ea typeface="HG丸ｺﾞｼｯｸM-PRO" panose="020F0600000000000000" pitchFamily="50" charset="-128"/>
              </a:rPr>
              <a:t>取り組む</a:t>
            </a:r>
            <a:r>
              <a:rPr lang="ja-JP" altLang="en-US" sz="1400" b="1" u="sng" dirty="0" smtClean="0">
                <a:latin typeface="HG丸ｺﾞｼｯｸM-PRO" panose="020F0600000000000000" pitchFamily="50" charset="-128"/>
                <a:ea typeface="HG丸ｺﾞｼｯｸM-PRO" panose="020F0600000000000000" pitchFamily="50" charset="-128"/>
              </a:rPr>
              <a:t>。加えて大阪</a:t>
            </a:r>
            <a:endParaRPr lang="en-US" altLang="ja-JP" sz="1400" b="1" u="sng" dirty="0" smtClean="0">
              <a:latin typeface="HG丸ｺﾞｼｯｸM-PRO" panose="020F0600000000000000" pitchFamily="50" charset="-128"/>
              <a:ea typeface="HG丸ｺﾞｼｯｸM-PRO" panose="020F0600000000000000" pitchFamily="50" charset="-128"/>
            </a:endParaRPr>
          </a:p>
          <a:p>
            <a:r>
              <a:rPr lang="ja-JP" altLang="en-US" sz="1400" b="1" dirty="0" smtClean="0">
                <a:latin typeface="HG丸ｺﾞｼｯｸM-PRO" panose="020F0600000000000000" pitchFamily="50" charset="-128"/>
                <a:ea typeface="HG丸ｺﾞｼｯｸM-PRO" panose="020F0600000000000000" pitchFamily="50" charset="-128"/>
              </a:rPr>
              <a:t>　　　　　　　　　　　</a:t>
            </a:r>
            <a:r>
              <a:rPr lang="ja-JP" altLang="en-US" sz="1400" b="1" u="sng" dirty="0" smtClean="0">
                <a:latin typeface="HG丸ｺﾞｼｯｸM-PRO" panose="020F0600000000000000" pitchFamily="50" charset="-128"/>
                <a:ea typeface="HG丸ｺﾞｼｯｸM-PRO" panose="020F0600000000000000" pitchFamily="50" charset="-128"/>
              </a:rPr>
              <a:t>府の月額平均工賃が低い現状に鑑み、就労継続支援</a:t>
            </a:r>
            <a:r>
              <a:rPr lang="en-US" altLang="ja-JP" sz="1400" b="1" u="sng" dirty="0" smtClean="0">
                <a:latin typeface="HG丸ｺﾞｼｯｸM-PRO" panose="020F0600000000000000" pitchFamily="50" charset="-128"/>
                <a:ea typeface="HG丸ｺﾞｼｯｸM-PRO" panose="020F0600000000000000" pitchFamily="50" charset="-128"/>
              </a:rPr>
              <a:t>B</a:t>
            </a:r>
            <a:r>
              <a:rPr lang="ja-JP" altLang="en-US" sz="1400" b="1" u="sng" dirty="0" smtClean="0">
                <a:latin typeface="HG丸ｺﾞｼｯｸM-PRO" panose="020F0600000000000000" pitchFamily="50" charset="-128"/>
                <a:ea typeface="HG丸ｺﾞｼｯｸM-PRO" panose="020F0600000000000000" pitchFamily="50" charset="-128"/>
              </a:rPr>
              <a:t>型事業所への発注額が前年度に</a:t>
            </a:r>
            <a:endParaRPr lang="en-US" altLang="ja-JP" sz="1400" b="1" u="sng" dirty="0" smtClean="0">
              <a:latin typeface="HG丸ｺﾞｼｯｸM-PRO" panose="020F0600000000000000" pitchFamily="50" charset="-128"/>
              <a:ea typeface="HG丸ｺﾞｼｯｸM-PRO" panose="020F0600000000000000" pitchFamily="50" charset="-128"/>
            </a:endParaRPr>
          </a:p>
          <a:p>
            <a:r>
              <a:rPr lang="ja-JP" altLang="en-US" sz="1400" b="1" dirty="0">
                <a:latin typeface="HG丸ｺﾞｼｯｸM-PRO" panose="020F0600000000000000" pitchFamily="50" charset="-128"/>
                <a:ea typeface="HG丸ｺﾞｼｯｸM-PRO" panose="020F0600000000000000" pitchFamily="50" charset="-128"/>
              </a:rPr>
              <a:t>　</a:t>
            </a:r>
            <a:r>
              <a:rPr lang="ja-JP" altLang="en-US" sz="1400" b="1" dirty="0" smtClean="0">
                <a:latin typeface="HG丸ｺﾞｼｯｸM-PRO" panose="020F0600000000000000" pitchFamily="50" charset="-128"/>
                <a:ea typeface="HG丸ｺﾞｼｯｸM-PRO" panose="020F0600000000000000" pitchFamily="50" charset="-128"/>
              </a:rPr>
              <a:t>　　　　　　　　　　</a:t>
            </a:r>
            <a:r>
              <a:rPr lang="ja-JP" altLang="en-US" sz="1400" b="1" u="sng" dirty="0" smtClean="0">
                <a:latin typeface="HG丸ｺﾞｼｯｸM-PRO" panose="020F0600000000000000" pitchFamily="50" charset="-128"/>
                <a:ea typeface="HG丸ｺﾞｼｯｸM-PRO" panose="020F0600000000000000" pitchFamily="50" charset="-128"/>
              </a:rPr>
              <a:t>比べて増加につながるよう配慮する。</a:t>
            </a:r>
            <a:r>
              <a:rPr lang="ja-JP" altLang="ja-JP" sz="1400" b="1" u="sng" dirty="0" smtClean="0">
                <a:latin typeface="HG丸ｺﾞｼｯｸM-PRO" panose="020F0600000000000000" pitchFamily="50" charset="-128"/>
                <a:ea typeface="HG丸ｺﾞｼｯｸM-PRO" panose="020F0600000000000000" pitchFamily="50" charset="-128"/>
              </a:rPr>
              <a:t>」</a:t>
            </a:r>
            <a:endParaRPr lang="en-US" altLang="ja-JP" sz="14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r>
              <a:rPr lang="ja-JP" altLang="en-US" sz="14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4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a:t>
            </a:r>
            <a:endParaRPr lang="en-US" altLang="ja-JP" sz="14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endParaRPr lang="ja-JP" altLang="en-US" sz="14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
        <p:nvSpPr>
          <p:cNvPr id="5" name="スライド番号プレースホルダー 1"/>
          <p:cNvSpPr txBox="1">
            <a:spLocks/>
          </p:cNvSpPr>
          <p:nvPr/>
        </p:nvSpPr>
        <p:spPr>
          <a:xfrm>
            <a:off x="6926943" y="6434548"/>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9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A0CB0DE4-7EA9-451A-B04E-49DFE3ACC14E}" type="slidenum">
              <a:rPr lang="ja-JP" altLang="en-US" sz="1800" smtClean="0">
                <a:solidFill>
                  <a:srgbClr val="FF0000"/>
                </a:solidFill>
                <a:latin typeface="HG丸ｺﾞｼｯｸM-PRO" panose="020F0600000000000000" pitchFamily="50" charset="-128"/>
                <a:ea typeface="HG丸ｺﾞｼｯｸM-PRO" panose="020F0600000000000000" pitchFamily="50" charset="-128"/>
              </a:rPr>
              <a:pPr/>
              <a:t>8</a:t>
            </a:fld>
            <a:endParaRPr lang="ja-JP" altLang="en-US" sz="18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6" name="対角する 2 つの角を切り取った四角形 5"/>
          <p:cNvSpPr/>
          <p:nvPr/>
        </p:nvSpPr>
        <p:spPr>
          <a:xfrm>
            <a:off x="0" y="0"/>
            <a:ext cx="9144000" cy="569835"/>
          </a:xfrm>
          <a:prstGeom prst="snip2DiagRect">
            <a:avLst>
              <a:gd name="adj1" fmla="val 50000"/>
              <a:gd name="adj2" fmla="val 16667"/>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pitchFamily="34" charset="0"/>
              <a:buNone/>
              <a:defRPr/>
            </a:pPr>
            <a:r>
              <a:rPr lang="zh-TW" altLang="en-US" sz="2800" dirty="0">
                <a:latin typeface="HG丸ｺﾞｼｯｸM-PRO" panose="020F0600000000000000" pitchFamily="50" charset="-128"/>
                <a:ea typeface="HG丸ｺﾞｼｯｸM-PRO" panose="020F0600000000000000" pitchFamily="50" charset="-128"/>
                <a:cs typeface="Meiryo UI" panose="020B0604030504040204" pitchFamily="50" charset="-128"/>
              </a:rPr>
              <a:t>令和２年度優先調達実績</a:t>
            </a:r>
            <a:r>
              <a:rPr lang="zh-TW" altLang="en-US" sz="28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2800" dirty="0">
                <a:latin typeface="HG丸ｺﾞｼｯｸM-PRO" panose="020F0600000000000000" pitchFamily="50" charset="-128"/>
                <a:ea typeface="HG丸ｺﾞｼｯｸM-PRO" panose="020F0600000000000000" pitchFamily="50" charset="-128"/>
                <a:cs typeface="Meiryo UI" panose="020B0604030504040204" pitchFamily="50" charset="-128"/>
              </a:rPr>
              <a:t>速報値</a:t>
            </a:r>
            <a:r>
              <a:rPr lang="zh-TW" altLang="en-US" sz="28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a:t>
            </a:r>
            <a:endParaRPr lang="zh-TW" altLang="en-US" sz="28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Tree>
    <p:extLst>
      <p:ext uri="{BB962C8B-B14F-4D97-AF65-F5344CB8AC3E}">
        <p14:creationId xmlns:p14="http://schemas.microsoft.com/office/powerpoint/2010/main" val="7910013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1"/>
          <p:cNvSpPr>
            <a:spLocks noGrp="1"/>
          </p:cNvSpPr>
          <p:nvPr>
            <p:ph type="sldNum" sz="quarter" idx="12"/>
          </p:nvPr>
        </p:nvSpPr>
        <p:spPr>
          <a:xfrm>
            <a:off x="6926943" y="6434548"/>
            <a:ext cx="2057400" cy="365125"/>
          </a:xfrm>
        </p:spPr>
        <p:txBody>
          <a:bodyPr/>
          <a:lstStyle/>
          <a:p>
            <a:fld id="{A0CB0DE4-7EA9-451A-B04E-49DFE3ACC14E}" type="slidenum">
              <a:rPr kumimoji="1" lang="ja-JP" altLang="en-US" sz="1800" smtClean="0">
                <a:solidFill>
                  <a:srgbClr val="FF0000"/>
                </a:solidFill>
                <a:latin typeface="HG丸ｺﾞｼｯｸM-PRO" panose="020F0600000000000000" pitchFamily="50" charset="-128"/>
                <a:ea typeface="HG丸ｺﾞｼｯｸM-PRO" panose="020F0600000000000000" pitchFamily="50" charset="-128"/>
              </a:rPr>
              <a:t>9</a:t>
            </a:fld>
            <a:endParaRPr kumimoji="1" lang="ja-JP" altLang="en-US" sz="18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7" name="対角する 2 つの角を切り取った四角形 6"/>
          <p:cNvSpPr/>
          <p:nvPr/>
        </p:nvSpPr>
        <p:spPr>
          <a:xfrm>
            <a:off x="0" y="0"/>
            <a:ext cx="9144000" cy="569835"/>
          </a:xfrm>
          <a:prstGeom prst="snip2DiagRect">
            <a:avLst>
              <a:gd name="adj1" fmla="val 50000"/>
              <a:gd name="adj2" fmla="val 16667"/>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pitchFamily="34" charset="0"/>
              <a:buNone/>
              <a:defRPr/>
            </a:pPr>
            <a:r>
              <a:rPr lang="ja-JP" altLang="en-US" sz="2800" dirty="0" smtClean="0">
                <a:ea typeface="HG丸ｺﾞｼｯｸM-PRO" panose="020F0600000000000000" pitchFamily="50" charset="-128"/>
                <a:cs typeface="Times New Roman" panose="02020603050405020304" pitchFamily="18" charset="0"/>
              </a:rPr>
              <a:t>令和</a:t>
            </a:r>
            <a:r>
              <a:rPr lang="ja-JP" altLang="en-US" sz="2800" dirty="0">
                <a:ea typeface="HG丸ｺﾞｼｯｸM-PRO" panose="020F0600000000000000" pitchFamily="50" charset="-128"/>
                <a:cs typeface="Times New Roman" panose="02020603050405020304" pitchFamily="18" charset="0"/>
              </a:rPr>
              <a:t>２</a:t>
            </a:r>
            <a:r>
              <a:rPr lang="ja-JP" altLang="en-US" sz="2800" dirty="0" smtClean="0">
                <a:ea typeface="HG丸ｺﾞｼｯｸM-PRO" panose="020F0600000000000000" pitchFamily="50" charset="-128"/>
                <a:cs typeface="Times New Roman" panose="02020603050405020304" pitchFamily="18" charset="0"/>
              </a:rPr>
              <a:t>年度</a:t>
            </a:r>
            <a:r>
              <a:rPr lang="zh-TW" altLang="en-US" sz="2800" dirty="0" smtClean="0">
                <a:ea typeface="HG丸ｺﾞｼｯｸM-PRO" panose="020F0600000000000000" pitchFamily="50" charset="-128"/>
                <a:cs typeface="Times New Roman" panose="02020603050405020304" pitchFamily="18" charset="0"/>
              </a:rPr>
              <a:t>優先</a:t>
            </a:r>
            <a:r>
              <a:rPr lang="zh-TW" altLang="en-US" sz="2800" dirty="0">
                <a:ea typeface="HG丸ｺﾞｼｯｸM-PRO" panose="020F0600000000000000" pitchFamily="50" charset="-128"/>
                <a:cs typeface="Times New Roman" panose="02020603050405020304" pitchFamily="18" charset="0"/>
              </a:rPr>
              <a:t>調達</a:t>
            </a:r>
            <a:r>
              <a:rPr lang="zh-TW" altLang="en-US" sz="2800" dirty="0" smtClean="0">
                <a:ea typeface="HG丸ｺﾞｼｯｸM-PRO" panose="020F0600000000000000" pitchFamily="50" charset="-128"/>
                <a:cs typeface="Times New Roman" panose="02020603050405020304" pitchFamily="18" charset="0"/>
              </a:rPr>
              <a:t>実績</a:t>
            </a:r>
            <a:r>
              <a:rPr lang="ja-JP" altLang="en-US" sz="2800" dirty="0" smtClean="0">
                <a:ea typeface="HG丸ｺﾞｼｯｸM-PRO" panose="020F0600000000000000" pitchFamily="50" charset="-128"/>
                <a:cs typeface="Times New Roman" panose="02020603050405020304" pitchFamily="18" charset="0"/>
              </a:rPr>
              <a:t>（</a:t>
            </a:r>
            <a:r>
              <a:rPr lang="ja-JP" altLang="en-US" sz="2800" dirty="0">
                <a:ea typeface="HG丸ｺﾞｼｯｸM-PRO" panose="020F0600000000000000" pitchFamily="50" charset="-128"/>
                <a:cs typeface="Times New Roman" panose="02020603050405020304" pitchFamily="18" charset="0"/>
              </a:rPr>
              <a:t>速報値</a:t>
            </a:r>
            <a:r>
              <a:rPr lang="ja-JP" altLang="en-US" sz="2800" dirty="0" smtClean="0">
                <a:ea typeface="HG丸ｺﾞｼｯｸM-PRO" panose="020F0600000000000000" pitchFamily="50" charset="-128"/>
                <a:cs typeface="Times New Roman" panose="02020603050405020304" pitchFamily="18" charset="0"/>
              </a:rPr>
              <a:t>）</a:t>
            </a:r>
            <a:endParaRPr lang="en-US" altLang="zh-TW" sz="2800" dirty="0">
              <a:ea typeface="HG丸ｺﾞｼｯｸM-PRO" panose="020F0600000000000000" pitchFamily="50" charset="-128"/>
              <a:cs typeface="Times New Roman" panose="02020603050405020304" pitchFamily="18" charset="0"/>
            </a:endParaRPr>
          </a:p>
        </p:txBody>
      </p:sp>
      <p:pic>
        <p:nvPicPr>
          <p:cNvPr id="2" name="図 1"/>
          <p:cNvPicPr>
            <a:picLocks noChangeAspect="1"/>
          </p:cNvPicPr>
          <p:nvPr/>
        </p:nvPicPr>
        <p:blipFill>
          <a:blip r:embed="rId2"/>
          <a:stretch>
            <a:fillRect/>
          </a:stretch>
        </p:blipFill>
        <p:spPr>
          <a:xfrm>
            <a:off x="197583" y="1212053"/>
            <a:ext cx="8786760" cy="5129568"/>
          </a:xfrm>
          <a:prstGeom prst="rect">
            <a:avLst/>
          </a:prstGeom>
        </p:spPr>
      </p:pic>
      <p:sp>
        <p:nvSpPr>
          <p:cNvPr id="6" name="正方形/長方形 5"/>
          <p:cNvSpPr/>
          <p:nvPr/>
        </p:nvSpPr>
        <p:spPr>
          <a:xfrm>
            <a:off x="116114" y="611295"/>
            <a:ext cx="8868229" cy="507831"/>
          </a:xfrm>
          <a:prstGeom prst="rect">
            <a:avLst/>
          </a:prstGeom>
        </p:spPr>
        <p:txBody>
          <a:bodyPr wrap="square">
            <a:spAutoFit/>
          </a:bodyPr>
          <a:lstStyle/>
          <a:p>
            <a:pPr>
              <a:lnSpc>
                <a:spcPct val="150000"/>
              </a:lnSpc>
            </a:pPr>
            <a:r>
              <a:rPr lang="ja-JP" altLang="en-US" dirty="0" smtClean="0">
                <a:solidFill>
                  <a:srgbClr val="000000"/>
                </a:solidFill>
                <a:latin typeface="HGP創英角ﾎﾟｯﾌﾟ体" panose="040B0A00000000000000" pitchFamily="50" charset="-128"/>
                <a:ea typeface="HGP創英角ﾎﾟｯﾌﾟ体" panose="040B0A00000000000000" pitchFamily="50" charset="-128"/>
              </a:rPr>
              <a:t>◆優先調達額と平均工賃月額の推移</a:t>
            </a:r>
            <a:endParaRPr lang="en-US" altLang="ja-JP" sz="500" dirty="0">
              <a:solidFill>
                <a:srgbClr val="000000"/>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92389298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kumimoji="1" sz="1400" dirty="0" smtClean="0">
            <a:latin typeface="Meiryo UI" panose="020B0604030504040204" pitchFamily="50" charset="-128"/>
            <a:ea typeface="Meiryo UI" panose="020B0604030504040204" pitchFamily="50" charset="-128"/>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2722</TotalTime>
  <Words>1234</Words>
  <Application>Microsoft Office PowerPoint</Application>
  <PresentationFormat>画面に合わせる (4:3)</PresentationFormat>
  <Paragraphs>95</Paragraphs>
  <Slides>13</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13</vt:i4>
      </vt:variant>
    </vt:vector>
  </HeadingPairs>
  <TitlesOfParts>
    <vt:vector size="22" baseType="lpstr">
      <vt:lpstr>HGP創英角ﾎﾟｯﾌﾟ体</vt:lpstr>
      <vt:lpstr>HG丸ｺﾞｼｯｸM-PRO</vt:lpstr>
      <vt:lpstr>Meiryo UI</vt:lpstr>
      <vt:lpstr>游ゴシック</vt:lpstr>
      <vt:lpstr>游ゴシック Light</vt:lpstr>
      <vt:lpstr>Arial</vt:lpstr>
      <vt:lpstr>Century</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澤木　成美</dc:creator>
  <cp:lastModifiedBy>八上　真也</cp:lastModifiedBy>
  <cp:revision>234</cp:revision>
  <cp:lastPrinted>2021-09-14T10:04:56Z</cp:lastPrinted>
  <dcterms:created xsi:type="dcterms:W3CDTF">2018-12-04T08:18:17Z</dcterms:created>
  <dcterms:modified xsi:type="dcterms:W3CDTF">2021-09-16T00:25:29Z</dcterms:modified>
</cp:coreProperties>
</file>