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
  </p:notesMasterIdLst>
  <p:handoutMasterIdLst>
    <p:handoutMasterId r:id="rId15"/>
  </p:handoutMasterIdLst>
  <p:sldIdLst>
    <p:sldId id="392" r:id="rId2"/>
    <p:sldId id="429" r:id="rId3"/>
    <p:sldId id="559" r:id="rId4"/>
    <p:sldId id="558" r:id="rId5"/>
    <p:sldId id="549" r:id="rId6"/>
    <p:sldId id="548" r:id="rId7"/>
    <p:sldId id="546" r:id="rId8"/>
    <p:sldId id="557" r:id="rId9"/>
    <p:sldId id="550" r:id="rId10"/>
    <p:sldId id="551" r:id="rId11"/>
    <p:sldId id="552" r:id="rId12"/>
    <p:sldId id="561" r:id="rId13"/>
  </p:sldIdLst>
  <p:sldSz cx="9144000" cy="6858000" type="screen4x3"/>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95DC"/>
    <a:srgbClr val="FDC7F7"/>
    <a:srgbClr val="0000FF"/>
    <a:srgbClr val="FF33CC"/>
    <a:srgbClr val="F60AEB"/>
    <a:srgbClr val="EF95EB"/>
    <a:srgbClr val="FF3F3F"/>
    <a:srgbClr val="FF1111"/>
    <a:srgbClr val="FF2525"/>
    <a:srgbClr val="FBA30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9048" autoAdjust="0"/>
  </p:normalViewPr>
  <p:slideViewPr>
    <p:cSldViewPr>
      <p:cViewPr varScale="1">
        <p:scale>
          <a:sx n="77" d="100"/>
          <a:sy n="77" d="100"/>
        </p:scale>
        <p:origin x="1206" y="78"/>
      </p:cViewPr>
      <p:guideLst>
        <p:guide orient="horz" pos="2160"/>
        <p:guide pos="2880"/>
      </p:guideLst>
    </p:cSldViewPr>
  </p:slideViewPr>
  <p:notesTextViewPr>
    <p:cViewPr>
      <p:scale>
        <a:sx n="1" d="1"/>
        <a:sy n="1" d="1"/>
      </p:scale>
      <p:origin x="0" y="0"/>
    </p:cViewPr>
  </p:notesTextViewPr>
  <p:sorterViewPr>
    <p:cViewPr>
      <p:scale>
        <a:sx n="100" d="100"/>
        <a:sy n="100" d="100"/>
      </p:scale>
      <p:origin x="0" y="-2796"/>
    </p:cViewPr>
  </p:sorterViewPr>
  <p:notesViewPr>
    <p:cSldViewPr>
      <p:cViewPr varScale="1">
        <p:scale>
          <a:sx n="52" d="100"/>
          <a:sy n="52" d="100"/>
        </p:scale>
        <p:origin x="295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4306737" cy="3413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630286" y="1"/>
            <a:ext cx="4306737" cy="341393"/>
          </a:xfrm>
          <a:prstGeom prst="rect">
            <a:avLst/>
          </a:prstGeom>
        </p:spPr>
        <p:txBody>
          <a:bodyPr vert="horz" lIns="91440" tIns="45720" rIns="91440" bIns="45720" rtlCol="0"/>
          <a:lstStyle>
            <a:lvl1pPr algn="r">
              <a:defRPr sz="1200"/>
            </a:lvl1pPr>
          </a:lstStyle>
          <a:p>
            <a:fld id="{FB0273C5-236C-48EC-9FCA-1FDA278D41F9}" type="datetimeFigureOut">
              <a:rPr kumimoji="1" lang="ja-JP" altLang="en-US" smtClean="0"/>
              <a:t>2022/3/17</a:t>
            </a:fld>
            <a:endParaRPr kumimoji="1" lang="ja-JP" altLang="en-US"/>
          </a:p>
        </p:txBody>
      </p:sp>
      <p:sp>
        <p:nvSpPr>
          <p:cNvPr id="4" name="フッター プレースホルダー 3"/>
          <p:cNvSpPr>
            <a:spLocks noGrp="1"/>
          </p:cNvSpPr>
          <p:nvPr>
            <p:ph type="ftr" sz="quarter" idx="2"/>
          </p:nvPr>
        </p:nvSpPr>
        <p:spPr>
          <a:xfrm>
            <a:off x="2" y="6465808"/>
            <a:ext cx="4306737" cy="341393"/>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630286" y="6465808"/>
            <a:ext cx="4306737" cy="341393"/>
          </a:xfrm>
          <a:prstGeom prst="rect">
            <a:avLst/>
          </a:prstGeom>
        </p:spPr>
        <p:txBody>
          <a:bodyPr vert="horz" lIns="91440" tIns="45720" rIns="91440" bIns="45720" rtlCol="0" anchor="b"/>
          <a:lstStyle>
            <a:lvl1pPr algn="r">
              <a:defRPr sz="1200"/>
            </a:lvl1pPr>
          </a:lstStyle>
          <a:p>
            <a:fld id="{0936C582-A21E-4B76-8E53-24175BD07F28}" type="slidenum">
              <a:rPr kumimoji="1" lang="ja-JP" altLang="en-US" smtClean="0"/>
              <a:t>‹#›</a:t>
            </a:fld>
            <a:endParaRPr kumimoji="1" lang="ja-JP" altLang="en-US"/>
          </a:p>
        </p:txBody>
      </p:sp>
    </p:spTree>
    <p:extLst>
      <p:ext uri="{BB962C8B-B14F-4D97-AF65-F5344CB8AC3E}">
        <p14:creationId xmlns:p14="http://schemas.microsoft.com/office/powerpoint/2010/main" val="28231769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4307047" cy="34036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9994" y="0"/>
            <a:ext cx="4307047" cy="340360"/>
          </a:xfrm>
          <a:prstGeom prst="rect">
            <a:avLst/>
          </a:prstGeom>
        </p:spPr>
        <p:txBody>
          <a:bodyPr vert="horz" lIns="91440" tIns="45720" rIns="91440" bIns="45720" rtlCol="0"/>
          <a:lstStyle>
            <a:lvl1pPr algn="r">
              <a:defRPr sz="1200"/>
            </a:lvl1pPr>
          </a:lstStyle>
          <a:p>
            <a:fld id="{58DC6006-D009-4E98-BBF1-E83FA8D18FE4}" type="datetimeFigureOut">
              <a:rPr kumimoji="1" lang="ja-JP" altLang="en-US" smtClean="0"/>
              <a:t>2022/3/17</a:t>
            </a:fld>
            <a:endParaRPr kumimoji="1" lang="ja-JP" altLang="en-US"/>
          </a:p>
        </p:txBody>
      </p:sp>
      <p:sp>
        <p:nvSpPr>
          <p:cNvPr id="4" name="スライド イメージ プレースホルダー 3"/>
          <p:cNvSpPr>
            <a:spLocks noGrp="1" noRot="1" noChangeAspect="1"/>
          </p:cNvSpPr>
          <p:nvPr>
            <p:ph type="sldImg" idx="2"/>
          </p:nvPr>
        </p:nvSpPr>
        <p:spPr>
          <a:xfrm>
            <a:off x="3268663" y="511175"/>
            <a:ext cx="3402012" cy="255111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93934" y="3233420"/>
            <a:ext cx="7951470" cy="306324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6465660"/>
            <a:ext cx="4307047" cy="34036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9994" y="6465660"/>
            <a:ext cx="4307047" cy="340360"/>
          </a:xfrm>
          <a:prstGeom prst="rect">
            <a:avLst/>
          </a:prstGeom>
        </p:spPr>
        <p:txBody>
          <a:bodyPr vert="horz" lIns="91440" tIns="45720" rIns="91440" bIns="45720" rtlCol="0" anchor="b"/>
          <a:lstStyle>
            <a:lvl1pPr algn="r">
              <a:defRPr sz="1200"/>
            </a:lvl1pPr>
          </a:lstStyle>
          <a:p>
            <a:fld id="{08C4568A-5701-4660-9006-50436D487514}" type="slidenum">
              <a:rPr kumimoji="1" lang="ja-JP" altLang="en-US" smtClean="0"/>
              <a:t>‹#›</a:t>
            </a:fld>
            <a:endParaRPr kumimoji="1" lang="ja-JP" altLang="en-US"/>
          </a:p>
        </p:txBody>
      </p:sp>
    </p:spTree>
    <p:extLst>
      <p:ext uri="{BB962C8B-B14F-4D97-AF65-F5344CB8AC3E}">
        <p14:creationId xmlns:p14="http://schemas.microsoft.com/office/powerpoint/2010/main" val="37600865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9826379-4303-4BF6-A980-E06606983EF3}" type="slidenum">
              <a:rPr kumimoji="1" lang="ja-JP" altLang="en-US" smtClean="0"/>
              <a:t>1</a:t>
            </a:fld>
            <a:endParaRPr kumimoji="1" lang="ja-JP" altLang="en-US"/>
          </a:p>
        </p:txBody>
      </p:sp>
    </p:spTree>
    <p:extLst>
      <p:ext uri="{BB962C8B-B14F-4D97-AF65-F5344CB8AC3E}">
        <p14:creationId xmlns:p14="http://schemas.microsoft.com/office/powerpoint/2010/main" val="36173629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19826379-4303-4BF6-A980-E06606983EF3}" type="slidenum">
              <a:rPr kumimoji="1" lang="ja-JP" altLang="en-US" smtClean="0"/>
              <a:t>10</a:t>
            </a:fld>
            <a:endParaRPr kumimoji="1" lang="ja-JP" altLang="en-US"/>
          </a:p>
        </p:txBody>
      </p:sp>
    </p:spTree>
    <p:extLst>
      <p:ext uri="{BB962C8B-B14F-4D97-AF65-F5344CB8AC3E}">
        <p14:creationId xmlns:p14="http://schemas.microsoft.com/office/powerpoint/2010/main" val="4213367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19826379-4303-4BF6-A980-E06606983EF3}" type="slidenum">
              <a:rPr kumimoji="1" lang="ja-JP" altLang="en-US" smtClean="0"/>
              <a:t>11</a:t>
            </a:fld>
            <a:endParaRPr kumimoji="1" lang="ja-JP" altLang="en-US"/>
          </a:p>
        </p:txBody>
      </p:sp>
    </p:spTree>
    <p:extLst>
      <p:ext uri="{BB962C8B-B14F-4D97-AF65-F5344CB8AC3E}">
        <p14:creationId xmlns:p14="http://schemas.microsoft.com/office/powerpoint/2010/main" val="9950491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p:txBody>
      </p:sp>
      <p:sp>
        <p:nvSpPr>
          <p:cNvPr id="4" name="スライド番号プレースホルダー 3"/>
          <p:cNvSpPr>
            <a:spLocks noGrp="1"/>
          </p:cNvSpPr>
          <p:nvPr>
            <p:ph type="sldNum" sz="quarter" idx="10"/>
          </p:nvPr>
        </p:nvSpPr>
        <p:spPr/>
        <p:txBody>
          <a:bodyPr/>
          <a:lstStyle/>
          <a:p>
            <a:fld id="{19826379-4303-4BF6-A980-E06606983EF3}" type="slidenum">
              <a:rPr kumimoji="1" lang="ja-JP" altLang="en-US" smtClean="0"/>
              <a:t>12</a:t>
            </a:fld>
            <a:endParaRPr kumimoji="1" lang="ja-JP" altLang="en-US"/>
          </a:p>
        </p:txBody>
      </p:sp>
    </p:spTree>
    <p:extLst>
      <p:ext uri="{BB962C8B-B14F-4D97-AF65-F5344CB8AC3E}">
        <p14:creationId xmlns:p14="http://schemas.microsoft.com/office/powerpoint/2010/main" val="31622022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BC6026F-756E-4062-8BFC-3C9A35A5A6F5}"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9785976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BC6026F-756E-4062-8BFC-3C9A35A5A6F5}"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3969619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BC6026F-756E-4062-8BFC-3C9A35A5A6F5}"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0463718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smtClean="0"/>
          </a:p>
        </p:txBody>
      </p:sp>
      <p:sp>
        <p:nvSpPr>
          <p:cNvPr id="4" name="スライド番号プレースホルダー 3"/>
          <p:cNvSpPr>
            <a:spLocks noGrp="1"/>
          </p:cNvSpPr>
          <p:nvPr>
            <p:ph type="sldNum" sz="quarter" idx="10"/>
          </p:nvPr>
        </p:nvSpPr>
        <p:spPr/>
        <p:txBody>
          <a:bodyPr/>
          <a:lstStyle/>
          <a:p>
            <a:fld id="{19826379-4303-4BF6-A980-E06606983EF3}" type="slidenum">
              <a:rPr kumimoji="1" lang="ja-JP" altLang="en-US" smtClean="0"/>
              <a:t>5</a:t>
            </a:fld>
            <a:endParaRPr kumimoji="1" lang="ja-JP" altLang="en-US"/>
          </a:p>
        </p:txBody>
      </p:sp>
    </p:spTree>
    <p:extLst>
      <p:ext uri="{BB962C8B-B14F-4D97-AF65-F5344CB8AC3E}">
        <p14:creationId xmlns:p14="http://schemas.microsoft.com/office/powerpoint/2010/main" val="18509890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sz="1200" dirty="0" smtClean="0">
              <a:latin typeface="HG丸ｺﾞｼｯｸM-PRO" panose="020F0600000000000000" pitchFamily="50" charset="-128"/>
              <a:ea typeface="HG丸ｺﾞｼｯｸM-PRO" panose="020F0600000000000000" pitchFamily="50" charset="-128"/>
            </a:endParaRPr>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9826379-4303-4BF6-A980-E06606983EF3}"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9875072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19826379-4303-4BF6-A980-E06606983EF3}" type="slidenum">
              <a:rPr kumimoji="1" lang="ja-JP" altLang="en-US" smtClean="0"/>
              <a:t>7</a:t>
            </a:fld>
            <a:endParaRPr kumimoji="1" lang="ja-JP" altLang="en-US"/>
          </a:p>
        </p:txBody>
      </p:sp>
    </p:spTree>
    <p:extLst>
      <p:ext uri="{BB962C8B-B14F-4D97-AF65-F5344CB8AC3E}">
        <p14:creationId xmlns:p14="http://schemas.microsoft.com/office/powerpoint/2010/main" val="13234555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dirty="0" smtClean="0"/>
          </a:p>
        </p:txBody>
      </p:sp>
      <p:sp>
        <p:nvSpPr>
          <p:cNvPr id="4" name="スライド番号プレースホルダー 3"/>
          <p:cNvSpPr>
            <a:spLocks noGrp="1"/>
          </p:cNvSpPr>
          <p:nvPr>
            <p:ph type="sldNum" sz="quarter" idx="10"/>
          </p:nvPr>
        </p:nvSpPr>
        <p:spPr/>
        <p:txBody>
          <a:bodyPr/>
          <a:lstStyle/>
          <a:p>
            <a:fld id="{19826379-4303-4BF6-A980-E06606983EF3}" type="slidenum">
              <a:rPr kumimoji="1" lang="ja-JP" altLang="en-US" smtClean="0"/>
              <a:t>8</a:t>
            </a:fld>
            <a:endParaRPr kumimoji="1" lang="ja-JP" altLang="en-US"/>
          </a:p>
        </p:txBody>
      </p:sp>
    </p:spTree>
    <p:extLst>
      <p:ext uri="{BB962C8B-B14F-4D97-AF65-F5344CB8AC3E}">
        <p14:creationId xmlns:p14="http://schemas.microsoft.com/office/powerpoint/2010/main" val="36831377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dirty="0" smtClean="0"/>
          </a:p>
        </p:txBody>
      </p:sp>
      <p:sp>
        <p:nvSpPr>
          <p:cNvPr id="4" name="スライド番号プレースホルダー 3"/>
          <p:cNvSpPr>
            <a:spLocks noGrp="1"/>
          </p:cNvSpPr>
          <p:nvPr>
            <p:ph type="sldNum" sz="quarter" idx="10"/>
          </p:nvPr>
        </p:nvSpPr>
        <p:spPr/>
        <p:txBody>
          <a:bodyPr/>
          <a:lstStyle/>
          <a:p>
            <a:fld id="{19826379-4303-4BF6-A980-E06606983EF3}" type="slidenum">
              <a:rPr kumimoji="1" lang="ja-JP" altLang="en-US" smtClean="0"/>
              <a:t>9</a:t>
            </a:fld>
            <a:endParaRPr kumimoji="1" lang="ja-JP" altLang="en-US"/>
          </a:p>
        </p:txBody>
      </p:sp>
    </p:spTree>
    <p:extLst>
      <p:ext uri="{BB962C8B-B14F-4D97-AF65-F5344CB8AC3E}">
        <p14:creationId xmlns:p14="http://schemas.microsoft.com/office/powerpoint/2010/main" val="17350189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8EA15E38-4EA1-4DA2-8390-70AF3FC892C3}" type="datetime1">
              <a:rPr kumimoji="1" lang="ja-JP" altLang="en-US" smtClean="0"/>
              <a:t>2022/3/17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66F6C1-BB42-4B61-9E79-5DF884A7E1F2}" type="slidenum">
              <a:rPr kumimoji="1" lang="ja-JP" altLang="en-US" smtClean="0"/>
              <a:t>‹#›</a:t>
            </a:fld>
            <a:endParaRPr kumimoji="1" lang="ja-JP" altLang="en-US"/>
          </a:p>
        </p:txBody>
      </p:sp>
    </p:spTree>
    <p:extLst>
      <p:ext uri="{BB962C8B-B14F-4D97-AF65-F5344CB8AC3E}">
        <p14:creationId xmlns:p14="http://schemas.microsoft.com/office/powerpoint/2010/main" val="6897042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2870C86-C9BC-4D05-91F2-D5168CDE0973}" type="datetime1">
              <a:rPr kumimoji="1" lang="ja-JP" altLang="en-US" smtClean="0"/>
              <a:t>2022/3/17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66F6C1-BB42-4B61-9E79-5DF884A7E1F2}" type="slidenum">
              <a:rPr kumimoji="1" lang="ja-JP" altLang="en-US" smtClean="0"/>
              <a:t>‹#›</a:t>
            </a:fld>
            <a:endParaRPr kumimoji="1" lang="ja-JP" altLang="en-US"/>
          </a:p>
        </p:txBody>
      </p:sp>
    </p:spTree>
    <p:extLst>
      <p:ext uri="{BB962C8B-B14F-4D97-AF65-F5344CB8AC3E}">
        <p14:creationId xmlns:p14="http://schemas.microsoft.com/office/powerpoint/2010/main" val="23550647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77515E9-671E-4098-B08D-7008ED6F27E9}" type="datetime1">
              <a:rPr kumimoji="1" lang="ja-JP" altLang="en-US" smtClean="0"/>
              <a:t>2022/3/17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66F6C1-BB42-4B61-9E79-5DF884A7E1F2}" type="slidenum">
              <a:rPr kumimoji="1" lang="ja-JP" altLang="en-US" smtClean="0"/>
              <a:t>‹#›</a:t>
            </a:fld>
            <a:endParaRPr kumimoji="1" lang="ja-JP" altLang="en-US"/>
          </a:p>
        </p:txBody>
      </p:sp>
    </p:spTree>
    <p:extLst>
      <p:ext uri="{BB962C8B-B14F-4D97-AF65-F5344CB8AC3E}">
        <p14:creationId xmlns:p14="http://schemas.microsoft.com/office/powerpoint/2010/main" val="27935681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89E9F66-5157-46E8-BD5F-3DF9D6A55A43}" type="datetime1">
              <a:rPr kumimoji="1" lang="ja-JP" altLang="en-US" smtClean="0"/>
              <a:t>2022/3/17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66F6C1-BB42-4B61-9E79-5DF884A7E1F2}" type="slidenum">
              <a:rPr kumimoji="1" lang="ja-JP" altLang="en-US" smtClean="0"/>
              <a:pPr/>
              <a:t>‹#›</a:t>
            </a:fld>
            <a:endParaRPr kumimoji="1" lang="ja-JP" altLang="en-US" dirty="0"/>
          </a:p>
        </p:txBody>
      </p:sp>
    </p:spTree>
    <p:extLst>
      <p:ext uri="{BB962C8B-B14F-4D97-AF65-F5344CB8AC3E}">
        <p14:creationId xmlns:p14="http://schemas.microsoft.com/office/powerpoint/2010/main" val="29740967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D2018965-E4C9-4A84-8C1F-0C1CCFA4067F}" type="datetime1">
              <a:rPr kumimoji="1" lang="ja-JP" altLang="en-US" smtClean="0"/>
              <a:t>2022/3/17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9B9E17B-8BC1-4BCC-842E-A041897FAA8D}" type="slidenum">
              <a:rPr kumimoji="1" lang="ja-JP" altLang="en-US" smtClean="0"/>
              <a:t>‹#›</a:t>
            </a:fld>
            <a:endParaRPr kumimoji="1" lang="ja-JP" altLang="en-US"/>
          </a:p>
        </p:txBody>
      </p:sp>
    </p:spTree>
    <p:extLst>
      <p:ext uri="{BB962C8B-B14F-4D97-AF65-F5344CB8AC3E}">
        <p14:creationId xmlns:p14="http://schemas.microsoft.com/office/powerpoint/2010/main" val="4244686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E35C179-9E3B-435D-B132-2BB20F1F9E35}" type="datetime1">
              <a:rPr kumimoji="1" lang="ja-JP" altLang="en-US" smtClean="0"/>
              <a:t>2022/3/17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266F6C1-BB42-4B61-9E79-5DF884A7E1F2}" type="slidenum">
              <a:rPr kumimoji="1" lang="ja-JP" altLang="en-US" smtClean="0"/>
              <a:t>‹#›</a:t>
            </a:fld>
            <a:endParaRPr kumimoji="1" lang="ja-JP" altLang="en-US"/>
          </a:p>
        </p:txBody>
      </p:sp>
    </p:spTree>
    <p:extLst>
      <p:ext uri="{BB962C8B-B14F-4D97-AF65-F5344CB8AC3E}">
        <p14:creationId xmlns:p14="http://schemas.microsoft.com/office/powerpoint/2010/main" val="3960983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D56B9D1-B016-4BF9-907F-7A5FA52E81C7}" type="datetime1">
              <a:rPr kumimoji="1" lang="ja-JP" altLang="en-US" smtClean="0"/>
              <a:t>2022/3/17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266F6C1-BB42-4B61-9E79-5DF884A7E1F2}" type="slidenum">
              <a:rPr kumimoji="1" lang="ja-JP" altLang="en-US" smtClean="0"/>
              <a:t>‹#›</a:t>
            </a:fld>
            <a:endParaRPr kumimoji="1" lang="ja-JP" altLang="en-US"/>
          </a:p>
        </p:txBody>
      </p:sp>
    </p:spTree>
    <p:extLst>
      <p:ext uri="{BB962C8B-B14F-4D97-AF65-F5344CB8AC3E}">
        <p14:creationId xmlns:p14="http://schemas.microsoft.com/office/powerpoint/2010/main" val="3594021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A76975C2-A0DF-457C-AC48-58BAF583E3A0}" type="datetime1">
              <a:rPr kumimoji="1" lang="ja-JP" altLang="en-US" smtClean="0"/>
              <a:t>2022/3/17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266F6C1-BB42-4B61-9E79-5DF884A7E1F2}" type="slidenum">
              <a:rPr kumimoji="1" lang="ja-JP" altLang="en-US" smtClean="0"/>
              <a:t>‹#›</a:t>
            </a:fld>
            <a:endParaRPr kumimoji="1" lang="ja-JP" altLang="en-US"/>
          </a:p>
        </p:txBody>
      </p:sp>
    </p:spTree>
    <p:extLst>
      <p:ext uri="{BB962C8B-B14F-4D97-AF65-F5344CB8AC3E}">
        <p14:creationId xmlns:p14="http://schemas.microsoft.com/office/powerpoint/2010/main" val="12588062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06C5FEF-CE9B-49B6-9BDC-1340799D239F}" type="datetime1">
              <a:rPr kumimoji="1" lang="ja-JP" altLang="en-US" smtClean="0"/>
              <a:t>2022/3/17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266F6C1-BB42-4B61-9E79-5DF884A7E1F2}" type="slidenum">
              <a:rPr kumimoji="1" lang="ja-JP" altLang="en-US" smtClean="0"/>
              <a:t>‹#›</a:t>
            </a:fld>
            <a:endParaRPr kumimoji="1" lang="ja-JP" altLang="en-US"/>
          </a:p>
        </p:txBody>
      </p:sp>
    </p:spTree>
    <p:extLst>
      <p:ext uri="{BB962C8B-B14F-4D97-AF65-F5344CB8AC3E}">
        <p14:creationId xmlns:p14="http://schemas.microsoft.com/office/powerpoint/2010/main" val="24047753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D1369AB-FCCF-46ED-869F-7BAB1EDF8B09}" type="datetime1">
              <a:rPr kumimoji="1" lang="ja-JP" altLang="en-US" smtClean="0"/>
              <a:t>2022/3/17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266F6C1-BB42-4B61-9E79-5DF884A7E1F2}" type="slidenum">
              <a:rPr kumimoji="1" lang="ja-JP" altLang="en-US" smtClean="0"/>
              <a:t>‹#›</a:t>
            </a:fld>
            <a:endParaRPr kumimoji="1" lang="ja-JP" altLang="en-US"/>
          </a:p>
        </p:txBody>
      </p:sp>
    </p:spTree>
    <p:extLst>
      <p:ext uri="{BB962C8B-B14F-4D97-AF65-F5344CB8AC3E}">
        <p14:creationId xmlns:p14="http://schemas.microsoft.com/office/powerpoint/2010/main" val="16677963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FCB7614-1D07-4187-8D12-733C1DBC51AC}" type="datetime1">
              <a:rPr kumimoji="1" lang="ja-JP" altLang="en-US" smtClean="0"/>
              <a:t>2022/3/17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266F6C1-BB42-4B61-9E79-5DF884A7E1F2}" type="slidenum">
              <a:rPr kumimoji="1" lang="ja-JP" altLang="en-US" smtClean="0"/>
              <a:t>‹#›</a:t>
            </a:fld>
            <a:endParaRPr kumimoji="1" lang="ja-JP" altLang="en-US"/>
          </a:p>
        </p:txBody>
      </p:sp>
    </p:spTree>
    <p:extLst>
      <p:ext uri="{BB962C8B-B14F-4D97-AF65-F5344CB8AC3E}">
        <p14:creationId xmlns:p14="http://schemas.microsoft.com/office/powerpoint/2010/main" val="33248202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7095D0FD-69B2-48A3-B0B5-D73301F843F2}" type="datetime1">
              <a:rPr kumimoji="1" lang="ja-JP" altLang="en-US" smtClean="0"/>
              <a:t>2022/3/17</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266F6C1-BB42-4B61-9E79-5DF884A7E1F2}" type="slidenum">
              <a:rPr kumimoji="1" lang="ja-JP" altLang="en-US" smtClean="0"/>
              <a:t>‹#›</a:t>
            </a:fld>
            <a:endParaRPr kumimoji="1" lang="ja-JP" altLang="en-US"/>
          </a:p>
        </p:txBody>
      </p:sp>
    </p:spTree>
    <p:extLst>
      <p:ext uri="{BB962C8B-B14F-4D97-AF65-F5344CB8AC3E}">
        <p14:creationId xmlns:p14="http://schemas.microsoft.com/office/powerpoint/2010/main" val="1178737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pref.osaka.lg.jp/koyotaisaku/management/taiwa_sheets.html"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image" Target="../media/image18.png"/><Relationship Id="rId5" Type="http://schemas.openxmlformats.org/officeDocument/2006/relationships/image" Target="../media/image1.png"/><Relationship Id="rId4" Type="http://schemas.openxmlformats.org/officeDocument/2006/relationships/image" Target="../media/image17.gif"/></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8" Type="http://schemas.openxmlformats.org/officeDocument/2006/relationships/image" Target="../media/image11.emf"/><Relationship Id="rId3" Type="http://schemas.openxmlformats.org/officeDocument/2006/relationships/image" Target="../media/image1.png"/><Relationship Id="rId7" Type="http://schemas.openxmlformats.org/officeDocument/2006/relationships/image" Target="../media/image10.emf"/><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emf"/><Relationship Id="rId9" Type="http://schemas.openxmlformats.org/officeDocument/2006/relationships/image" Target="../media/image12.png"/></Relationships>
</file>

<file path=ppt/slides/_rels/slide5.xml.rels><?xml version="1.0" encoding="UTF-8" standalone="yes"?>
<Relationships xmlns="http://schemas.openxmlformats.org/package/2006/relationships"><Relationship Id="rId3" Type="http://schemas.openxmlformats.org/officeDocument/2006/relationships/hyperlink" Target="http://1.bp.blogspot.com/-PgPpfoGDxF0/WcB5sfrVQSI/AAAAAAABG1o/xGjjAfsxv_UddA_63hydv1M46uL0b4KHACLcBGAs/s800/kaigi_man_woman.png"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image" Target="../media/image13.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7" Type="http://schemas.openxmlformats.org/officeDocument/2006/relationships/image" Target="../media/image14.e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1.bin"/><Relationship Id="rId5" Type="http://schemas.openxmlformats.org/officeDocument/2006/relationships/image" Target="../media/image1.png"/><Relationship Id="rId4" Type="http://schemas.openxmlformats.org/officeDocument/2006/relationships/image" Target="../media/image15.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6.jpe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97215" y="208303"/>
            <a:ext cx="1224136" cy="346220"/>
          </a:xfrm>
          <a:prstGeom prst="rect">
            <a:avLst/>
          </a:prstGeom>
        </p:spPr>
      </p:pic>
      <p:sp>
        <p:nvSpPr>
          <p:cNvPr id="5" name="タイトル 2"/>
          <p:cNvSpPr txBox="1">
            <a:spLocks/>
          </p:cNvSpPr>
          <p:nvPr/>
        </p:nvSpPr>
        <p:spPr bwMode="ltGray">
          <a:xfrm>
            <a:off x="539552" y="1628800"/>
            <a:ext cx="8424936" cy="2520280"/>
          </a:xfrm>
          <a:prstGeom prst="rect">
            <a:avLst/>
          </a:prstGeom>
        </p:spPr>
        <p:txBody>
          <a:bodyPr vert="horz" anchor="ctr">
            <a:noAutofit/>
          </a:bodyPr>
          <a:lstStyle>
            <a:lvl1pPr algn="l" rtl="0" eaLnBrk="1" latinLnBrk="0" hangingPunct="1">
              <a:spcBef>
                <a:spcPct val="0"/>
              </a:spcBef>
              <a:buNone/>
              <a:defRPr kumimoji="1" sz="4400" b="0" kern="1200" cap="none">
                <a:solidFill>
                  <a:srgbClr val="FFFFFF"/>
                </a:solidFill>
                <a:latin typeface="+mj-lt"/>
                <a:ea typeface="+mj-ea"/>
                <a:cs typeface="+mj-cs"/>
              </a:defRPr>
            </a:lvl1pPr>
          </a:lstStyle>
          <a:p>
            <a:r>
              <a:rPr lang="ja-JP" altLang="en-US" sz="2400" dirty="0" smtClean="0">
                <a:solidFill>
                  <a:schemeClr val="tx1"/>
                </a:solidFill>
                <a:latin typeface="UD デジタル 教科書体 NP-B" panose="02020700000000000000" pitchFamily="18" charset="-128"/>
                <a:ea typeface="UD デジタル 教科書体 NP-B" panose="02020700000000000000" pitchFamily="18" charset="-128"/>
              </a:rPr>
              <a:t>精神・</a:t>
            </a:r>
            <a:r>
              <a:rPr lang="ja-JP" altLang="en-US" sz="2400" dirty="0" err="1" smtClean="0">
                <a:solidFill>
                  <a:schemeClr val="tx1"/>
                </a:solidFill>
                <a:latin typeface="UD デジタル 教科書体 NP-B" panose="02020700000000000000" pitchFamily="18" charset="-128"/>
                <a:ea typeface="UD デジタル 教科書体 NP-B" panose="02020700000000000000" pitchFamily="18" charset="-128"/>
              </a:rPr>
              <a:t>発達障がい</a:t>
            </a:r>
            <a:r>
              <a:rPr lang="ja-JP" altLang="en-US" sz="2400" dirty="0" smtClean="0">
                <a:solidFill>
                  <a:schemeClr val="tx1"/>
                </a:solidFill>
                <a:latin typeface="UD デジタル 教科書体 NP-B" panose="02020700000000000000" pitchFamily="18" charset="-128"/>
                <a:ea typeface="UD デジタル 教科書体 NP-B" panose="02020700000000000000" pitchFamily="18" charset="-128"/>
              </a:rPr>
              <a:t>者の職場定着に向けた取組み</a:t>
            </a:r>
            <a:endParaRPr lang="en-US" altLang="ja-JP" sz="2400" dirty="0" smtClean="0">
              <a:solidFill>
                <a:schemeClr val="tx1"/>
              </a:solidFill>
              <a:latin typeface="UD デジタル 教科書体 NP-B" panose="02020700000000000000" pitchFamily="18" charset="-128"/>
              <a:ea typeface="UD デジタル 教科書体 NP-B" panose="02020700000000000000" pitchFamily="18" charset="-128"/>
            </a:endParaRPr>
          </a:p>
          <a:p>
            <a:r>
              <a:rPr lang="ja-JP" altLang="en-US" sz="3200" dirty="0" smtClean="0">
                <a:solidFill>
                  <a:schemeClr val="tx1"/>
                </a:solidFill>
                <a:latin typeface="UD デジタル 教科書体 NP-B" panose="02020700000000000000" pitchFamily="18" charset="-128"/>
                <a:ea typeface="UD デジタル 教科書体 NP-B" panose="02020700000000000000" pitchFamily="18" charset="-128"/>
              </a:rPr>
              <a:t>　　大阪府が作成した</a:t>
            </a:r>
            <a:r>
              <a:rPr lang="en-US" altLang="ja-JP" sz="3200" dirty="0" smtClean="0">
                <a:solidFill>
                  <a:schemeClr val="tx1"/>
                </a:solidFill>
                <a:latin typeface="UD デジタル 教科書体 NP-B" panose="02020700000000000000" pitchFamily="18" charset="-128"/>
                <a:ea typeface="UD デジタル 教科書体 NP-B" panose="02020700000000000000" pitchFamily="18" charset="-128"/>
              </a:rPr>
              <a:t/>
            </a:r>
            <a:br>
              <a:rPr lang="en-US" altLang="ja-JP" sz="3200" dirty="0" smtClean="0">
                <a:solidFill>
                  <a:schemeClr val="tx1"/>
                </a:solidFill>
                <a:latin typeface="UD デジタル 教科書体 NP-B" panose="02020700000000000000" pitchFamily="18" charset="-128"/>
                <a:ea typeface="UD デジタル 教科書体 NP-B" panose="02020700000000000000" pitchFamily="18" charset="-128"/>
              </a:rPr>
            </a:br>
            <a:r>
              <a:rPr lang="ja-JP" altLang="en-US" sz="3200" dirty="0" smtClean="0">
                <a:solidFill>
                  <a:schemeClr val="tx1"/>
                </a:solidFill>
                <a:latin typeface="UD デジタル 教科書体 NP-B" panose="02020700000000000000" pitchFamily="18" charset="-128"/>
                <a:ea typeface="UD デジタル 教科書体 NP-B" panose="02020700000000000000" pitchFamily="18" charset="-128"/>
              </a:rPr>
              <a:t>　　雇用管理ツールの紹介と活用の流れ</a:t>
            </a:r>
            <a:endParaRPr lang="en-US" altLang="ja-JP" sz="3200" dirty="0" smtClean="0">
              <a:solidFill>
                <a:schemeClr val="tx1"/>
              </a:solidFill>
              <a:latin typeface="UD デジタル 教科書体 NP-B" panose="02020700000000000000" pitchFamily="18" charset="-128"/>
              <a:ea typeface="UD デジタル 教科書体 NP-B" panose="02020700000000000000" pitchFamily="18" charset="-128"/>
            </a:endParaRPr>
          </a:p>
          <a:p>
            <a:endParaRPr lang="en-US" altLang="ja-JP" sz="1400" dirty="0" smtClean="0">
              <a:solidFill>
                <a:schemeClr val="tx1"/>
              </a:solidFill>
              <a:latin typeface="UD デジタル 教科書体 NP-B" panose="02020700000000000000" pitchFamily="18" charset="-128"/>
              <a:ea typeface="UD デジタル 教科書体 NP-B" panose="02020700000000000000" pitchFamily="18" charset="-128"/>
            </a:endParaRPr>
          </a:p>
          <a:p>
            <a:r>
              <a:rPr lang="ja-JP" altLang="en-US" sz="3200" dirty="0" smtClean="0">
                <a:solidFill>
                  <a:schemeClr val="tx1"/>
                </a:solidFill>
                <a:latin typeface="UD デジタル 教科書体 NP-B" panose="02020700000000000000" pitchFamily="18" charset="-128"/>
                <a:ea typeface="UD デジタル 教科書体 NP-B" panose="02020700000000000000" pitchFamily="18" charset="-128"/>
              </a:rPr>
              <a:t>　　</a:t>
            </a:r>
            <a:r>
              <a:rPr lang="en-US" altLang="ja-JP" sz="3200" dirty="0" smtClean="0">
                <a:solidFill>
                  <a:schemeClr val="tx1"/>
                </a:solidFill>
                <a:latin typeface="UD デジタル 教科書体 NP-B" panose="02020700000000000000" pitchFamily="18" charset="-128"/>
                <a:ea typeface="UD デジタル 教科書体 NP-B" panose="02020700000000000000" pitchFamily="18" charset="-128"/>
              </a:rPr>
              <a:t>【</a:t>
            </a:r>
            <a:r>
              <a:rPr lang="ja-JP" altLang="en-US" sz="3200" dirty="0" smtClean="0">
                <a:solidFill>
                  <a:schemeClr val="tx1"/>
                </a:solidFill>
                <a:latin typeface="UD デジタル 教科書体 NP-B" panose="02020700000000000000" pitchFamily="18" charset="-128"/>
                <a:ea typeface="UD デジタル 教科書体 NP-B" panose="02020700000000000000" pitchFamily="18" charset="-128"/>
              </a:rPr>
              <a:t>合理的</a:t>
            </a:r>
            <a:r>
              <a:rPr lang="ja-JP" altLang="en-US" sz="3200" dirty="0">
                <a:solidFill>
                  <a:schemeClr val="tx1"/>
                </a:solidFill>
                <a:latin typeface="UD デジタル 教科書体 NP-B" panose="02020700000000000000" pitchFamily="18" charset="-128"/>
                <a:ea typeface="UD デジタル 教科書体 NP-B" panose="02020700000000000000" pitchFamily="18" charset="-128"/>
              </a:rPr>
              <a:t>配慮</a:t>
            </a:r>
            <a:r>
              <a:rPr lang="ja-JP" altLang="en-US" sz="3200" dirty="0" smtClean="0">
                <a:solidFill>
                  <a:schemeClr val="tx1"/>
                </a:solidFill>
                <a:latin typeface="UD デジタル 教科書体 NP-B" panose="02020700000000000000" pitchFamily="18" charset="-128"/>
                <a:ea typeface="UD デジタル 教科書体 NP-B" panose="02020700000000000000" pitchFamily="18" charset="-128"/>
              </a:rPr>
              <a:t>のため</a:t>
            </a:r>
            <a:r>
              <a:rPr lang="ja-JP" altLang="en-US" sz="3200" dirty="0">
                <a:solidFill>
                  <a:schemeClr val="tx1"/>
                </a:solidFill>
                <a:latin typeface="UD デジタル 教科書体 NP-B" panose="02020700000000000000" pitchFamily="18" charset="-128"/>
                <a:ea typeface="UD デジタル 教科書体 NP-B" panose="02020700000000000000" pitchFamily="18" charset="-128"/>
              </a:rPr>
              <a:t>の</a:t>
            </a:r>
            <a:r>
              <a:rPr lang="ja-JP" altLang="en-US" sz="3200" dirty="0" smtClean="0">
                <a:solidFill>
                  <a:schemeClr val="tx1"/>
                </a:solidFill>
                <a:latin typeface="UD デジタル 教科書体 NP-B" panose="02020700000000000000" pitchFamily="18" charset="-128"/>
                <a:ea typeface="UD デジタル 教科書体 NP-B" panose="02020700000000000000" pitchFamily="18" charset="-128"/>
              </a:rPr>
              <a:t>対話シート編</a:t>
            </a:r>
            <a:r>
              <a:rPr lang="en-US" altLang="ja-JP" sz="3200" dirty="0" smtClean="0">
                <a:solidFill>
                  <a:schemeClr val="tx1"/>
                </a:solidFill>
                <a:latin typeface="UD デジタル 教科書体 NP-B" panose="02020700000000000000" pitchFamily="18" charset="-128"/>
                <a:ea typeface="UD デジタル 教科書体 NP-B" panose="02020700000000000000" pitchFamily="18" charset="-128"/>
              </a:rPr>
              <a:t>】</a:t>
            </a:r>
            <a:endParaRPr lang="ja-JP" altLang="en-US" sz="3200"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6" name="タイトル 2"/>
          <p:cNvSpPr txBox="1">
            <a:spLocks/>
          </p:cNvSpPr>
          <p:nvPr/>
        </p:nvSpPr>
        <p:spPr bwMode="ltGray">
          <a:xfrm>
            <a:off x="323528" y="4293096"/>
            <a:ext cx="8428182" cy="2277797"/>
          </a:xfrm>
          <a:prstGeom prst="rect">
            <a:avLst/>
          </a:prstGeom>
        </p:spPr>
        <p:txBody>
          <a:bodyPr vert="horz" anchor="ctr">
            <a:noAutofit/>
          </a:bodyPr>
          <a:lstStyle>
            <a:lvl1pPr algn="l" rtl="0" eaLnBrk="1" latinLnBrk="0" hangingPunct="1">
              <a:spcBef>
                <a:spcPct val="0"/>
              </a:spcBef>
              <a:buNone/>
              <a:defRPr kumimoji="1" sz="4400" b="0" kern="1200" cap="none">
                <a:solidFill>
                  <a:srgbClr val="FFFFFF"/>
                </a:solidFill>
                <a:latin typeface="+mj-lt"/>
                <a:ea typeface="+mj-ea"/>
                <a:cs typeface="+mj-cs"/>
              </a:defRPr>
            </a:lvl1pPr>
          </a:lstStyle>
          <a:p>
            <a:pPr algn="ctr"/>
            <a:r>
              <a:rPr lang="ja-JP" altLang="en-US" sz="2000" dirty="0" smtClean="0">
                <a:solidFill>
                  <a:schemeClr val="tx1"/>
                </a:solidFill>
                <a:latin typeface="UD デジタル 教科書体 NP-B" panose="02020700000000000000" pitchFamily="18" charset="-128"/>
                <a:ea typeface="UD デジタル 教科書体 NP-B" panose="02020700000000000000" pitchFamily="18" charset="-128"/>
              </a:rPr>
              <a:t>令和</a:t>
            </a:r>
            <a:r>
              <a:rPr lang="en-US" altLang="ja-JP" sz="2000" dirty="0">
                <a:solidFill>
                  <a:schemeClr val="tx1"/>
                </a:solidFill>
                <a:latin typeface="UD デジタル 教科書体 NP-B" panose="02020700000000000000" pitchFamily="18" charset="-128"/>
                <a:ea typeface="UD デジタル 教科書体 NP-B" panose="02020700000000000000" pitchFamily="18" charset="-128"/>
              </a:rPr>
              <a:t>4</a:t>
            </a:r>
            <a:r>
              <a:rPr lang="ja-JP" altLang="en-US" sz="2000" dirty="0" smtClean="0">
                <a:solidFill>
                  <a:schemeClr val="tx1"/>
                </a:solidFill>
                <a:latin typeface="UD デジタル 教科書体 NP-B" panose="02020700000000000000" pitchFamily="18" charset="-128"/>
                <a:ea typeface="UD デジタル 教科書体 NP-B" panose="02020700000000000000" pitchFamily="18" charset="-128"/>
              </a:rPr>
              <a:t>年</a:t>
            </a:r>
            <a:r>
              <a:rPr lang="ja-JP" altLang="en-US" sz="2000" dirty="0">
                <a:solidFill>
                  <a:schemeClr val="tx1"/>
                </a:solidFill>
                <a:latin typeface="UD デジタル 教科書体 NP-B" panose="02020700000000000000" pitchFamily="18" charset="-128"/>
                <a:ea typeface="UD デジタル 教科書体 NP-B" panose="02020700000000000000" pitchFamily="18" charset="-128"/>
              </a:rPr>
              <a:t>２</a:t>
            </a:r>
            <a:r>
              <a:rPr lang="ja-JP" altLang="en-US" sz="2000" dirty="0" smtClean="0">
                <a:solidFill>
                  <a:schemeClr val="tx1"/>
                </a:solidFill>
                <a:latin typeface="UD デジタル 教科書体 NP-B" panose="02020700000000000000" pitchFamily="18" charset="-128"/>
                <a:ea typeface="UD デジタル 教科書体 NP-B" panose="02020700000000000000" pitchFamily="18" charset="-128"/>
              </a:rPr>
              <a:t>月</a:t>
            </a:r>
            <a:endParaRPr lang="en-US" altLang="ja-JP" sz="2000" dirty="0" smtClean="0">
              <a:solidFill>
                <a:schemeClr val="tx1"/>
              </a:solidFill>
              <a:latin typeface="UD デジタル 教科書体 NP-B" panose="02020700000000000000" pitchFamily="18" charset="-128"/>
              <a:ea typeface="UD デジタル 教科書体 NP-B" panose="02020700000000000000" pitchFamily="18" charset="-128"/>
            </a:endParaRPr>
          </a:p>
          <a:p>
            <a:pPr algn="ctr"/>
            <a:endParaRPr lang="en-US" altLang="ja-JP" sz="2000" dirty="0" smtClean="0">
              <a:solidFill>
                <a:schemeClr val="tx1"/>
              </a:solidFill>
              <a:latin typeface="UD デジタル 教科書体 NP-B" panose="02020700000000000000" pitchFamily="18" charset="-128"/>
              <a:ea typeface="UD デジタル 教科書体 NP-B" panose="02020700000000000000" pitchFamily="18" charset="-128"/>
            </a:endParaRPr>
          </a:p>
          <a:p>
            <a:pPr algn="ctr"/>
            <a:r>
              <a:rPr lang="ja-JP" altLang="en-US" sz="2400" dirty="0" err="1" smtClean="0">
                <a:solidFill>
                  <a:schemeClr val="tx1"/>
                </a:solidFill>
                <a:latin typeface="UD デジタル 教科書体 NP-B" panose="02020700000000000000" pitchFamily="18" charset="-128"/>
                <a:ea typeface="UD デジタル 教科書体 NP-B" panose="02020700000000000000" pitchFamily="18" charset="-128"/>
              </a:rPr>
              <a:t>大阪府障がい</a:t>
            </a:r>
            <a:r>
              <a:rPr lang="ja-JP" altLang="en-US" sz="2400" dirty="0" smtClean="0">
                <a:solidFill>
                  <a:schemeClr val="tx1"/>
                </a:solidFill>
                <a:latin typeface="UD デジタル 教科書体 NP-B" panose="02020700000000000000" pitchFamily="18" charset="-128"/>
                <a:ea typeface="UD デジタル 教科書体 NP-B" panose="02020700000000000000" pitchFamily="18" charset="-128"/>
              </a:rPr>
              <a:t>者雇用促進センター</a:t>
            </a:r>
            <a:endParaRPr lang="en-US" altLang="ja-JP" sz="2400" dirty="0" smtClean="0">
              <a:solidFill>
                <a:schemeClr val="tx1"/>
              </a:solidFill>
              <a:latin typeface="UD デジタル 教科書体 NP-B" panose="02020700000000000000" pitchFamily="18" charset="-128"/>
              <a:ea typeface="UD デジタル 教科書体 NP-B" panose="02020700000000000000" pitchFamily="18" charset="-128"/>
            </a:endParaRPr>
          </a:p>
          <a:p>
            <a:pPr algn="ctr"/>
            <a:r>
              <a:rPr lang="ja-JP" altLang="en-US" sz="1600" dirty="0" smtClean="0">
                <a:solidFill>
                  <a:schemeClr val="tx1"/>
                </a:solidFill>
                <a:latin typeface="UD デジタル 教科書体 NP-B" panose="02020700000000000000" pitchFamily="18" charset="-128"/>
                <a:ea typeface="UD デジタル 教科書体 NP-B" panose="02020700000000000000" pitchFamily="18" charset="-128"/>
              </a:rPr>
              <a:t>（大阪府商工労働部 </a:t>
            </a:r>
            <a:r>
              <a:rPr lang="ja-JP" altLang="en-US" sz="1600" dirty="0">
                <a:solidFill>
                  <a:schemeClr val="tx1"/>
                </a:solidFill>
                <a:latin typeface="UD デジタル 教科書体 NP-B" panose="02020700000000000000" pitchFamily="18" charset="-128"/>
                <a:ea typeface="UD デジタル 教科書体 NP-B" panose="02020700000000000000" pitchFamily="18" charset="-128"/>
              </a:rPr>
              <a:t>雇用</a:t>
            </a:r>
            <a:r>
              <a:rPr lang="ja-JP" altLang="en-US" sz="1600" dirty="0" smtClean="0">
                <a:solidFill>
                  <a:schemeClr val="tx1"/>
                </a:solidFill>
                <a:latin typeface="UD デジタル 教科書体 NP-B" panose="02020700000000000000" pitchFamily="18" charset="-128"/>
                <a:ea typeface="UD デジタル 教科書体 NP-B" panose="02020700000000000000" pitchFamily="18" charset="-128"/>
              </a:rPr>
              <a:t>推進室 就業</a:t>
            </a:r>
            <a:r>
              <a:rPr lang="ja-JP" altLang="en-US" sz="1600" dirty="0">
                <a:solidFill>
                  <a:schemeClr val="tx1"/>
                </a:solidFill>
                <a:latin typeface="UD デジタル 教科書体 NP-B" panose="02020700000000000000" pitchFamily="18" charset="-128"/>
                <a:ea typeface="UD デジタル 教科書体 NP-B" panose="02020700000000000000" pitchFamily="18" charset="-128"/>
              </a:rPr>
              <a:t>促進課 </a:t>
            </a:r>
            <a:r>
              <a:rPr lang="ja-JP" altLang="en-US" sz="1600" dirty="0" err="1" smtClean="0">
                <a:solidFill>
                  <a:schemeClr val="tx1"/>
                </a:solidFill>
                <a:latin typeface="UD デジタル 教科書体 NP-B" panose="02020700000000000000" pitchFamily="18" charset="-128"/>
                <a:ea typeface="UD デジタル 教科書体 NP-B" panose="02020700000000000000" pitchFamily="18" charset="-128"/>
              </a:rPr>
              <a:t>障</a:t>
            </a:r>
            <a:r>
              <a:rPr lang="ja-JP" altLang="en-US" sz="1600" dirty="0" err="1">
                <a:solidFill>
                  <a:schemeClr val="tx1"/>
                </a:solidFill>
                <a:latin typeface="UD デジタル 教科書体 NP-B" panose="02020700000000000000" pitchFamily="18" charset="-128"/>
                <a:ea typeface="UD デジタル 教科書体 NP-B" panose="02020700000000000000" pitchFamily="18" charset="-128"/>
              </a:rPr>
              <a:t>がい</a:t>
            </a:r>
            <a:r>
              <a:rPr lang="ja-JP" altLang="en-US" sz="1600" dirty="0" smtClean="0">
                <a:solidFill>
                  <a:schemeClr val="tx1"/>
                </a:solidFill>
                <a:latin typeface="UD デジタル 教科書体 NP-B" panose="02020700000000000000" pitchFamily="18" charset="-128"/>
                <a:ea typeface="UD デジタル 教科書体 NP-B" panose="02020700000000000000" pitchFamily="18" charset="-128"/>
              </a:rPr>
              <a:t>者雇用促進グループ）</a:t>
            </a:r>
            <a:endParaRPr lang="ja-JP" altLang="en-US" sz="1600" dirty="0">
              <a:solidFill>
                <a:schemeClr val="tx1"/>
              </a:solidFill>
              <a:latin typeface="UD デジタル 教科書体 NP-B" panose="02020700000000000000" pitchFamily="18" charset="-128"/>
              <a:ea typeface="UD デジタル 教科書体 NP-B" panose="02020700000000000000" pitchFamily="18" charset="-128"/>
            </a:endParaRPr>
          </a:p>
        </p:txBody>
      </p:sp>
    </p:spTree>
    <p:extLst>
      <p:ext uri="{BB962C8B-B14F-4D97-AF65-F5344CB8AC3E}">
        <p14:creationId xmlns:p14="http://schemas.microsoft.com/office/powerpoint/2010/main" val="26633459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6502" y="520460"/>
            <a:ext cx="8964488" cy="990600"/>
          </a:xfrm>
        </p:spPr>
        <p:txBody>
          <a:bodyPr>
            <a:noAutofit/>
          </a:bodyPr>
          <a:lstStyle/>
          <a:p>
            <a:r>
              <a:rPr lang="ja-JP" altLang="en-US" sz="2800" dirty="0" smtClean="0">
                <a:latin typeface="UD デジタル 教科書体 NP-B" panose="02020700000000000000" pitchFamily="18" charset="-128"/>
                <a:ea typeface="UD デジタル 教科書体 NP-B" panose="02020700000000000000" pitchFamily="18" charset="-128"/>
              </a:rPr>
              <a:t>「合理的配慮のための対話シート」活用の主な流れ</a:t>
            </a:r>
            <a:endParaRPr kumimoji="1" lang="ja-JP" altLang="en-US" sz="2800" dirty="0">
              <a:latin typeface="UD デジタル 教科書体 NP-B" panose="02020700000000000000" pitchFamily="18" charset="-128"/>
              <a:ea typeface="UD デジタル 教科書体 NP-B" panose="02020700000000000000" pitchFamily="18" charset="-128"/>
            </a:endParaRPr>
          </a:p>
        </p:txBody>
      </p:sp>
      <p:sp>
        <p:nvSpPr>
          <p:cNvPr id="3" name="コンテンツ プレースホルダー 2"/>
          <p:cNvSpPr>
            <a:spLocks noGrp="1"/>
          </p:cNvSpPr>
          <p:nvPr>
            <p:ph idx="1"/>
          </p:nvPr>
        </p:nvSpPr>
        <p:spPr>
          <a:xfrm>
            <a:off x="2646525" y="1788118"/>
            <a:ext cx="6177508" cy="1328663"/>
          </a:xfrm>
        </p:spPr>
        <p:txBody>
          <a:bodyPr>
            <a:normAutofit/>
          </a:bodyPr>
          <a:lstStyle/>
          <a:p>
            <a:pPr marL="0" indent="0">
              <a:buNone/>
            </a:pPr>
            <a:r>
              <a:rPr lang="ja-JP" altLang="en-US" sz="2000" dirty="0" smtClean="0">
                <a:latin typeface="UD デジタル 教科書体 NP-B" panose="02020700000000000000" pitchFamily="18" charset="-128"/>
                <a:ea typeface="UD デジタル 教科書体 NP-B" panose="02020700000000000000" pitchFamily="18" charset="-128"/>
              </a:rPr>
              <a:t>　１．</a:t>
            </a:r>
            <a:r>
              <a:rPr lang="ja-JP" altLang="en-US" sz="2000" dirty="0">
                <a:latin typeface="UD デジタル 教科書体 NP-B" panose="02020700000000000000" pitchFamily="18" charset="-128"/>
                <a:ea typeface="UD デジタル 教科書体 NP-B" panose="02020700000000000000" pitchFamily="18" charset="-128"/>
              </a:rPr>
              <a:t>社内</a:t>
            </a:r>
            <a:r>
              <a:rPr lang="ja-JP" altLang="en-US" sz="2000" dirty="0" smtClean="0">
                <a:latin typeface="UD デジタル 教科書体 NP-B" panose="02020700000000000000" pitchFamily="18" charset="-128"/>
                <a:ea typeface="UD デジタル 教科書体 NP-B" panose="02020700000000000000" pitchFamily="18" charset="-128"/>
              </a:rPr>
              <a:t>で必要性を相談し、導入するか決めます</a:t>
            </a:r>
            <a:endParaRPr lang="en-US" altLang="ja-JP" sz="2000" dirty="0" smtClean="0">
              <a:latin typeface="UD デジタル 教科書体 NP-B" panose="02020700000000000000" pitchFamily="18" charset="-128"/>
              <a:ea typeface="UD デジタル 教科書体 NP-B" panose="02020700000000000000" pitchFamily="18" charset="-128"/>
            </a:endParaRPr>
          </a:p>
          <a:p>
            <a:pPr marL="0" indent="0">
              <a:buNone/>
            </a:pPr>
            <a:r>
              <a:rPr lang="ja-JP" altLang="en-US" sz="2000" dirty="0" smtClean="0">
                <a:latin typeface="UD デジタル 教科書体 NP-B" panose="02020700000000000000" pitchFamily="18" charset="-128"/>
                <a:ea typeface="UD デジタル 教科書体 NP-B" panose="02020700000000000000" pitchFamily="18" charset="-128"/>
              </a:rPr>
              <a:t>　　「いつの間にか、しなくなった</a:t>
            </a:r>
            <a:r>
              <a:rPr lang="en-US" altLang="ja-JP" sz="2000" dirty="0" smtClean="0">
                <a:latin typeface="UD デジタル 教科書体 NP-B" panose="02020700000000000000" pitchFamily="18" charset="-128"/>
                <a:ea typeface="UD デジタル 教科書体 NP-B" panose="02020700000000000000" pitchFamily="18" charset="-128"/>
              </a:rPr>
              <a:t>…</a:t>
            </a:r>
            <a:r>
              <a:rPr lang="ja-JP" altLang="en-US" sz="2000" dirty="0" smtClean="0">
                <a:latin typeface="UD デジタル 教科書体 NP-B" panose="02020700000000000000" pitchFamily="18" charset="-128"/>
                <a:ea typeface="UD デジタル 教科書体 NP-B" panose="02020700000000000000" pitchFamily="18" charset="-128"/>
              </a:rPr>
              <a:t>」を防ぐため、</a:t>
            </a:r>
            <a:endParaRPr lang="en-US" altLang="ja-JP" sz="2000" dirty="0" smtClean="0">
              <a:latin typeface="UD デジタル 教科書体 NP-B" panose="02020700000000000000" pitchFamily="18" charset="-128"/>
              <a:ea typeface="UD デジタル 教科書体 NP-B" panose="02020700000000000000" pitchFamily="18" charset="-128"/>
            </a:endParaRPr>
          </a:p>
          <a:p>
            <a:pPr marL="0" indent="0">
              <a:buNone/>
            </a:pPr>
            <a:r>
              <a:rPr lang="ja-JP" altLang="en-US" sz="2000" dirty="0" smtClean="0">
                <a:latin typeface="UD デジタル 教科書体 NP-B" panose="02020700000000000000" pitchFamily="18" charset="-128"/>
                <a:ea typeface="UD デジタル 教科書体 NP-B" panose="02020700000000000000" pitchFamily="18" charset="-128"/>
              </a:rPr>
              <a:t>　　　必要性を共有してください。</a:t>
            </a:r>
            <a:endParaRPr lang="en-US" altLang="ja-JP" sz="2000" dirty="0" smtClean="0">
              <a:latin typeface="UD デジタル 教科書体 NP-B" panose="02020700000000000000" pitchFamily="18" charset="-128"/>
              <a:ea typeface="UD デジタル 教科書体 NP-B" panose="02020700000000000000" pitchFamily="18" charset="-128"/>
            </a:endParaRPr>
          </a:p>
        </p:txBody>
      </p:sp>
      <p:sp>
        <p:nvSpPr>
          <p:cNvPr id="7" name="スライド番号プレースホルダー 6"/>
          <p:cNvSpPr>
            <a:spLocks noGrp="1"/>
          </p:cNvSpPr>
          <p:nvPr>
            <p:ph type="sldNum" sz="quarter" idx="12"/>
          </p:nvPr>
        </p:nvSpPr>
        <p:spPr/>
        <p:txBody>
          <a:bodyPr>
            <a:normAutofit/>
          </a:bodyPr>
          <a:lstStyle/>
          <a:p>
            <a:fld id="{F266F6C1-BB42-4B61-9E79-5DF884A7E1F2}" type="slidenum">
              <a:rPr kumimoji="1" lang="ja-JP" altLang="en-US" smtClean="0"/>
              <a:t>10</a:t>
            </a:fld>
            <a:endParaRPr kumimoji="1" lang="ja-JP" altLang="en-US" dirty="0"/>
          </a:p>
        </p:txBody>
      </p:sp>
      <p:sp>
        <p:nvSpPr>
          <p:cNvPr id="6" name="角丸四角形 5"/>
          <p:cNvSpPr/>
          <p:nvPr/>
        </p:nvSpPr>
        <p:spPr>
          <a:xfrm>
            <a:off x="338337" y="4104023"/>
            <a:ext cx="2680575" cy="1152128"/>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solidFill>
                  <a:schemeClr val="tx1"/>
                </a:solidFill>
                <a:latin typeface="UD デジタル 教科書体 NP-B" panose="02020700000000000000" pitchFamily="18" charset="-128"/>
                <a:ea typeface="UD デジタル 教科書体 NP-B" panose="02020700000000000000" pitchFamily="18" charset="-128"/>
              </a:rPr>
              <a:t>従業員</a:t>
            </a:r>
            <a:r>
              <a:rPr lang="ja-JP" altLang="en-US" sz="2000" b="1" dirty="0">
                <a:solidFill>
                  <a:schemeClr val="tx1"/>
                </a:solidFill>
                <a:latin typeface="UD デジタル 教科書体 NP-B" panose="02020700000000000000" pitchFamily="18" charset="-128"/>
                <a:ea typeface="UD デジタル 教科書体 NP-B" panose="02020700000000000000" pitchFamily="18" charset="-128"/>
              </a:rPr>
              <a:t>と</a:t>
            </a:r>
            <a:r>
              <a:rPr kumimoji="1" lang="ja-JP" altLang="en-US" sz="2000" b="1" dirty="0" smtClean="0">
                <a:solidFill>
                  <a:schemeClr val="tx1"/>
                </a:solidFill>
                <a:latin typeface="UD デジタル 教科書体 NP-B" panose="02020700000000000000" pitchFamily="18" charset="-128"/>
                <a:ea typeface="UD デジタル 教科書体 NP-B" panose="02020700000000000000" pitchFamily="18" charset="-128"/>
              </a:rPr>
              <a:t>目的を共有</a:t>
            </a:r>
            <a:endParaRPr kumimoji="1" lang="ja-JP" altLang="en-US" sz="2000" b="1"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8" name="角丸四角形 7"/>
          <p:cNvSpPr/>
          <p:nvPr/>
        </p:nvSpPr>
        <p:spPr>
          <a:xfrm>
            <a:off x="338337" y="1771802"/>
            <a:ext cx="2520280" cy="1152128"/>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tx1"/>
                </a:solidFill>
                <a:latin typeface="UD デジタル 教科書体 NP-B" panose="02020700000000000000" pitchFamily="18" charset="-128"/>
                <a:ea typeface="UD デジタル 教科書体 NP-B" panose="02020700000000000000" pitchFamily="18" charset="-128"/>
              </a:rPr>
              <a:t>ツール導入の決定</a:t>
            </a:r>
            <a:endParaRPr kumimoji="1" lang="ja-JP" altLang="en-US" sz="2000" b="1" dirty="0">
              <a:solidFill>
                <a:schemeClr val="tx1"/>
              </a:solidFill>
              <a:latin typeface="UD デジタル 教科書体 NP-B" panose="02020700000000000000" pitchFamily="18" charset="-128"/>
              <a:ea typeface="UD デジタル 教科書体 NP-B" panose="02020700000000000000" pitchFamily="18" charset="-128"/>
            </a:endParaRPr>
          </a:p>
        </p:txBody>
      </p:sp>
      <p:grpSp>
        <p:nvGrpSpPr>
          <p:cNvPr id="19" name="グループ化 18"/>
          <p:cNvGrpSpPr/>
          <p:nvPr/>
        </p:nvGrpSpPr>
        <p:grpSpPr>
          <a:xfrm>
            <a:off x="1187624" y="3021365"/>
            <a:ext cx="648072" cy="1009806"/>
            <a:chOff x="1229916" y="3416785"/>
            <a:chExt cx="648072" cy="1009806"/>
          </a:xfrm>
        </p:grpSpPr>
        <p:sp>
          <p:nvSpPr>
            <p:cNvPr id="16" name="二等辺三角形 15"/>
            <p:cNvSpPr/>
            <p:nvPr/>
          </p:nvSpPr>
          <p:spPr>
            <a:xfrm rot="10800000">
              <a:off x="1229916" y="3416785"/>
              <a:ext cx="648072" cy="432048"/>
            </a:xfrm>
            <a:prstGeom prst="triangle">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P-R" panose="02020400000000000000" pitchFamily="18" charset="-128"/>
                <a:ea typeface="UD デジタル 教科書体 NP-R" panose="02020400000000000000" pitchFamily="18" charset="-128"/>
              </a:endParaRPr>
            </a:p>
          </p:txBody>
        </p:sp>
        <p:sp>
          <p:nvSpPr>
            <p:cNvPr id="15" name="二等辺三角形 14"/>
            <p:cNvSpPr/>
            <p:nvPr/>
          </p:nvSpPr>
          <p:spPr>
            <a:xfrm rot="10800000">
              <a:off x="1229916" y="3695098"/>
              <a:ext cx="648072" cy="432048"/>
            </a:xfrm>
            <a:prstGeom prst="triangle">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P-R" panose="02020400000000000000" pitchFamily="18" charset="-128"/>
                <a:ea typeface="UD デジタル 教科書体 NP-R" panose="02020400000000000000" pitchFamily="18" charset="-128"/>
              </a:endParaRPr>
            </a:p>
          </p:txBody>
        </p:sp>
        <p:sp>
          <p:nvSpPr>
            <p:cNvPr id="5" name="二等辺三角形 4"/>
            <p:cNvSpPr/>
            <p:nvPr/>
          </p:nvSpPr>
          <p:spPr>
            <a:xfrm rot="10800000">
              <a:off x="1229916" y="3994543"/>
              <a:ext cx="648072" cy="432048"/>
            </a:xfrm>
            <a:prstGeom prst="triangle">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P-R" panose="02020400000000000000" pitchFamily="18" charset="-128"/>
                <a:ea typeface="UD デジタル 教科書体 NP-R" panose="02020400000000000000" pitchFamily="18" charset="-128"/>
              </a:endParaRPr>
            </a:p>
          </p:txBody>
        </p:sp>
      </p:grpSp>
      <p:sp>
        <p:nvSpPr>
          <p:cNvPr id="17" name="コンテンツ プレースホルダー 2"/>
          <p:cNvSpPr txBox="1">
            <a:spLocks/>
          </p:cNvSpPr>
          <p:nvPr/>
        </p:nvSpPr>
        <p:spPr>
          <a:xfrm>
            <a:off x="2699792" y="4031171"/>
            <a:ext cx="6829596" cy="2556074"/>
          </a:xfrm>
          <a:prstGeom prst="rect">
            <a:avLst/>
          </a:prstGeom>
        </p:spPr>
        <p:txBody>
          <a:bodyPr vert="horz">
            <a:normAutofit/>
          </a:bodyPr>
          <a:lstStyle>
            <a:lvl1pPr marL="320040" indent="-320040" algn="l" rtl="0" eaLnBrk="1" latinLnBrk="0" hangingPunct="1">
              <a:spcBef>
                <a:spcPts val="700"/>
              </a:spcBef>
              <a:buClr>
                <a:schemeClr val="accent2"/>
              </a:buClr>
              <a:buSzPct val="60000"/>
              <a:buFont typeface="Wingdings"/>
              <a:buChar char=""/>
              <a:defRPr kumimoji="1"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1"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1"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1"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1"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1"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1"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1"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1" sz="1800" kern="1200" baseline="0">
                <a:solidFill>
                  <a:schemeClr val="tx1"/>
                </a:solidFill>
                <a:latin typeface="+mn-lt"/>
                <a:ea typeface="+mn-ea"/>
                <a:cs typeface="+mn-cs"/>
              </a:defRPr>
            </a:lvl9pPr>
          </a:lstStyle>
          <a:p>
            <a:pPr marL="0" indent="0">
              <a:buFont typeface="Wingdings"/>
              <a:buNone/>
            </a:pPr>
            <a:r>
              <a:rPr lang="ja-JP" altLang="en-US" sz="2000" dirty="0" smtClean="0">
                <a:latin typeface="UD デジタル 教科書体 NP-B" panose="02020700000000000000" pitchFamily="18" charset="-128"/>
                <a:ea typeface="UD デジタル 教科書体 NP-B" panose="02020700000000000000" pitchFamily="18" charset="-128"/>
              </a:rPr>
              <a:t>　２．なぜ利用するのか、従業員に対し</a:t>
            </a:r>
            <a:r>
              <a:rPr lang="ja-JP" altLang="en-US" sz="2000" dirty="0">
                <a:solidFill>
                  <a:srgbClr val="FF0000"/>
                </a:solidFill>
                <a:latin typeface="UD デジタル 教科書体 NP-B" panose="02020700000000000000" pitchFamily="18" charset="-128"/>
                <a:ea typeface="UD デジタル 教科書体 NP-B" panose="02020700000000000000" pitchFamily="18" charset="-128"/>
              </a:rPr>
              <a:t>導入</a:t>
            </a:r>
            <a:r>
              <a:rPr lang="ja-JP" altLang="en-US" sz="2000" dirty="0" smtClean="0">
                <a:solidFill>
                  <a:srgbClr val="FF0000"/>
                </a:solidFill>
                <a:latin typeface="UD デジタル 教科書体 NP-B" panose="02020700000000000000" pitchFamily="18" charset="-128"/>
                <a:ea typeface="UD デジタル 教科書体 NP-B" panose="02020700000000000000" pitchFamily="18" charset="-128"/>
              </a:rPr>
              <a:t>目的</a:t>
            </a:r>
            <a:r>
              <a:rPr lang="ja-JP" altLang="en-US" sz="2000" dirty="0" smtClean="0">
                <a:latin typeface="UD デジタル 教科書体 NP-B" panose="02020700000000000000" pitchFamily="18" charset="-128"/>
                <a:ea typeface="UD デジタル 教科書体 NP-B" panose="02020700000000000000" pitchFamily="18" charset="-128"/>
              </a:rPr>
              <a:t>を</a:t>
            </a:r>
            <a:endParaRPr lang="en-US" altLang="ja-JP" sz="2000" dirty="0" smtClean="0">
              <a:latin typeface="UD デジタル 教科書体 NP-B" panose="02020700000000000000" pitchFamily="18" charset="-128"/>
              <a:ea typeface="UD デジタル 教科書体 NP-B" panose="02020700000000000000" pitchFamily="18" charset="-128"/>
            </a:endParaRPr>
          </a:p>
          <a:p>
            <a:pPr marL="0" indent="0">
              <a:buFont typeface="Wingdings"/>
              <a:buNone/>
            </a:pPr>
            <a:r>
              <a:rPr lang="ja-JP" altLang="en-US" sz="2000" dirty="0">
                <a:latin typeface="UD デジタル 教科書体 NP-B" panose="02020700000000000000" pitchFamily="18" charset="-128"/>
                <a:ea typeface="UD デジタル 教科書体 NP-B" panose="02020700000000000000" pitchFamily="18" charset="-128"/>
              </a:rPr>
              <a:t>　</a:t>
            </a:r>
            <a:r>
              <a:rPr lang="ja-JP" altLang="en-US" sz="2000" dirty="0" smtClean="0">
                <a:latin typeface="UD デジタル 教科書体 NP-B" panose="02020700000000000000" pitchFamily="18" charset="-128"/>
                <a:ea typeface="UD デジタル 教科書体 NP-B" panose="02020700000000000000" pitchFamily="18" charset="-128"/>
              </a:rPr>
              <a:t>　　説明します。一方的に指示するのではなく、</a:t>
            </a:r>
            <a:endParaRPr lang="en-US" altLang="ja-JP" sz="2000" dirty="0" smtClean="0">
              <a:latin typeface="UD デジタル 教科書体 NP-B" panose="02020700000000000000" pitchFamily="18" charset="-128"/>
              <a:ea typeface="UD デジタル 教科書体 NP-B" panose="02020700000000000000" pitchFamily="18" charset="-128"/>
            </a:endParaRPr>
          </a:p>
          <a:p>
            <a:pPr marL="0" indent="0">
              <a:buFont typeface="Wingdings"/>
              <a:buNone/>
            </a:pPr>
            <a:r>
              <a:rPr lang="ja-JP" altLang="en-US" sz="2000" dirty="0">
                <a:latin typeface="UD デジタル 教科書体 NP-B" panose="02020700000000000000" pitchFamily="18" charset="-128"/>
                <a:ea typeface="UD デジタル 教科書体 NP-B" panose="02020700000000000000" pitchFamily="18" charset="-128"/>
              </a:rPr>
              <a:t>　</a:t>
            </a:r>
            <a:r>
              <a:rPr lang="ja-JP" altLang="en-US" sz="2000" dirty="0" smtClean="0">
                <a:latin typeface="UD デジタル 教科書体 NP-B" panose="02020700000000000000" pitchFamily="18" charset="-128"/>
                <a:ea typeface="UD デジタル 教科書体 NP-B" panose="02020700000000000000" pitchFamily="18" charset="-128"/>
              </a:rPr>
              <a:t>　　双方で目的を共有していることが大切です</a:t>
            </a:r>
            <a:r>
              <a:rPr lang="ja-JP" altLang="en-US" sz="2000" dirty="0">
                <a:latin typeface="UD デジタル 教科書体 NP-B" panose="02020700000000000000" pitchFamily="18" charset="-128"/>
                <a:ea typeface="UD デジタル 教科書体 NP-B" panose="02020700000000000000" pitchFamily="18" charset="-128"/>
              </a:rPr>
              <a:t>。</a:t>
            </a:r>
            <a:endParaRPr lang="en-US" altLang="ja-JP" sz="1800" dirty="0" smtClean="0">
              <a:latin typeface="UD デジタル 教科書体 NP-B" panose="02020700000000000000" pitchFamily="18" charset="-128"/>
              <a:ea typeface="UD デジタル 教科書体 NP-B" panose="02020700000000000000" pitchFamily="18" charset="-128"/>
            </a:endParaRPr>
          </a:p>
          <a:p>
            <a:pPr marL="0" indent="0">
              <a:buNone/>
            </a:pPr>
            <a:r>
              <a:rPr lang="ja-JP" altLang="en-US" sz="1800" b="1" dirty="0">
                <a:solidFill>
                  <a:srgbClr val="0000FF"/>
                </a:solidFill>
                <a:latin typeface="UD デジタル 教科書体 NP-B" panose="02020700000000000000" pitchFamily="18" charset="-128"/>
                <a:ea typeface="UD デジタル 教科書体 NP-B" panose="02020700000000000000" pitchFamily="18" charset="-128"/>
              </a:rPr>
              <a:t>　</a:t>
            </a:r>
            <a:r>
              <a:rPr lang="ja-JP" altLang="en-US" sz="1800" b="1" dirty="0" smtClean="0">
                <a:solidFill>
                  <a:srgbClr val="0000FF"/>
                </a:solidFill>
                <a:latin typeface="UD デジタル 教科書体 NP-B" panose="02020700000000000000" pitchFamily="18" charset="-128"/>
                <a:ea typeface="UD デジタル 教科書体 NP-B" panose="02020700000000000000" pitchFamily="18" charset="-128"/>
              </a:rPr>
              <a:t>　・</a:t>
            </a:r>
            <a:r>
              <a:rPr lang="ja-JP" altLang="en-US" sz="1800" b="1" dirty="0">
                <a:solidFill>
                  <a:srgbClr val="0000FF"/>
                </a:solidFill>
                <a:latin typeface="UD デジタル 教科書体 NP-B" panose="02020700000000000000" pitchFamily="18" charset="-128"/>
                <a:ea typeface="UD デジタル 教科書体 NP-B" panose="02020700000000000000" pitchFamily="18" charset="-128"/>
              </a:rPr>
              <a:t>必要な配慮が提供できるように</a:t>
            </a:r>
            <a:endParaRPr lang="en-US" altLang="ja-JP" sz="1800" b="1" dirty="0">
              <a:solidFill>
                <a:srgbClr val="0000FF"/>
              </a:solidFill>
              <a:latin typeface="UD デジタル 教科書体 NP-B" panose="02020700000000000000" pitchFamily="18" charset="-128"/>
              <a:ea typeface="UD デジタル 教科書体 NP-B" panose="02020700000000000000" pitchFamily="18" charset="-128"/>
            </a:endParaRPr>
          </a:p>
          <a:p>
            <a:pPr marL="0" indent="0">
              <a:buNone/>
            </a:pPr>
            <a:r>
              <a:rPr lang="ja-JP" altLang="en-US" sz="1800" b="1" dirty="0">
                <a:solidFill>
                  <a:srgbClr val="0000FF"/>
                </a:solidFill>
                <a:latin typeface="UD デジタル 教科書体 NP-B" panose="02020700000000000000" pitchFamily="18" charset="-128"/>
                <a:ea typeface="UD デジタル 教科書体 NP-B" panose="02020700000000000000" pitchFamily="18" charset="-128"/>
              </a:rPr>
              <a:t>　　・働きやすい職場を作るために　等</a:t>
            </a:r>
            <a:endParaRPr lang="en-US" altLang="ja-JP" sz="1800" b="1" dirty="0">
              <a:solidFill>
                <a:srgbClr val="0000FF"/>
              </a:solidFill>
              <a:latin typeface="UD デジタル 教科書体 NP-B" panose="02020700000000000000" pitchFamily="18" charset="-128"/>
              <a:ea typeface="UD デジタル 教科書体 NP-B" panose="02020700000000000000" pitchFamily="18" charset="-128"/>
            </a:endParaRPr>
          </a:p>
          <a:p>
            <a:pPr marL="0" indent="0">
              <a:buFont typeface="Wingdings"/>
              <a:buNone/>
            </a:pPr>
            <a:endParaRPr lang="en-US" altLang="ja-JP" sz="1800" b="1" dirty="0" smtClean="0">
              <a:solidFill>
                <a:srgbClr val="0000FF"/>
              </a:solidFill>
              <a:latin typeface="UD デジタル 教科書体 NP-B" panose="02020700000000000000" pitchFamily="18" charset="-128"/>
              <a:ea typeface="UD デジタル 教科書体 NP-B" panose="02020700000000000000" pitchFamily="18" charset="-128"/>
            </a:endParaRPr>
          </a:p>
        </p:txBody>
      </p:sp>
      <p:sp>
        <p:nvSpPr>
          <p:cNvPr id="18" name="正方形/長方形 17"/>
          <p:cNvSpPr/>
          <p:nvPr/>
        </p:nvSpPr>
        <p:spPr>
          <a:xfrm rot="20534191">
            <a:off x="15695" y="4210922"/>
            <a:ext cx="677108" cy="1349445"/>
          </a:xfrm>
          <a:prstGeom prst="rect">
            <a:avLst/>
          </a:prstGeom>
          <a:noFill/>
          <a:effectLst/>
        </p:spPr>
        <p:txBody>
          <a:bodyPr vert="eaVert"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ja-JP" altLang="en-US" sz="3200" b="1" cap="none" spc="50" dirty="0" smtClean="0">
                <a:ln w="11430"/>
                <a:solidFill>
                  <a:srgbClr val="FF0000"/>
                </a:solidFill>
                <a:latin typeface="UD デジタル 教科書体 NP-B" panose="02020700000000000000" pitchFamily="18" charset="-128"/>
                <a:ea typeface="UD デジタル 教科書体 NP-B" panose="02020700000000000000" pitchFamily="18" charset="-128"/>
              </a:rPr>
              <a:t>重要！</a:t>
            </a:r>
            <a:endParaRPr lang="ja-JP" altLang="en-US" sz="3200" b="1" cap="none" spc="50" dirty="0">
              <a:ln w="11430"/>
              <a:solidFill>
                <a:srgbClr val="FF0000"/>
              </a:solidFill>
              <a:latin typeface="UD デジタル 教科書体 NP-B" panose="02020700000000000000" pitchFamily="18" charset="-128"/>
              <a:ea typeface="UD デジタル 教科書体 NP-B" panose="02020700000000000000" pitchFamily="18" charset="-128"/>
            </a:endParaRPr>
          </a:p>
        </p:txBody>
      </p:sp>
      <p:pic>
        <p:nvPicPr>
          <p:cNvPr id="13" name="図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97215" y="208303"/>
            <a:ext cx="1224136" cy="346220"/>
          </a:xfrm>
          <a:prstGeom prst="rect">
            <a:avLst/>
          </a:prstGeom>
        </p:spPr>
      </p:pic>
    </p:spTree>
    <p:extLst>
      <p:ext uri="{BB962C8B-B14F-4D97-AF65-F5344CB8AC3E}">
        <p14:creationId xmlns:p14="http://schemas.microsoft.com/office/powerpoint/2010/main" val="25054258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2771800" y="1217118"/>
            <a:ext cx="5908084" cy="1314322"/>
          </a:xfrm>
        </p:spPr>
        <p:txBody>
          <a:bodyPr>
            <a:noAutofit/>
          </a:bodyPr>
          <a:lstStyle/>
          <a:p>
            <a:pPr marL="0" indent="0">
              <a:buNone/>
            </a:pPr>
            <a:r>
              <a:rPr lang="ja-JP" altLang="en-US" sz="2000" dirty="0" smtClean="0">
                <a:latin typeface="UD デジタル 教科書体 NP-B" panose="02020700000000000000" pitchFamily="18" charset="-128"/>
                <a:ea typeface="UD デジタル 教科書体 NP-B" panose="02020700000000000000" pitchFamily="18" charset="-128"/>
              </a:rPr>
              <a:t>３．安心して記入できる環境作り</a:t>
            </a:r>
            <a:endParaRPr lang="en-US" altLang="ja-JP" sz="2000" dirty="0" smtClean="0">
              <a:latin typeface="UD デジタル 教科書体 NP-B" panose="02020700000000000000" pitchFamily="18" charset="-128"/>
              <a:ea typeface="UD デジタル 教科書体 NP-B" panose="02020700000000000000" pitchFamily="18" charset="-128"/>
            </a:endParaRPr>
          </a:p>
          <a:p>
            <a:pPr marL="0" indent="0">
              <a:buNone/>
            </a:pPr>
            <a:r>
              <a:rPr lang="ja-JP" altLang="en-US" sz="2000" dirty="0" smtClean="0">
                <a:latin typeface="UD デジタル 教科書体 NP-B" panose="02020700000000000000" pitchFamily="18" charset="-128"/>
                <a:ea typeface="UD デジタル 教科書体 NP-B" panose="02020700000000000000" pitchFamily="18" charset="-128"/>
              </a:rPr>
              <a:t>　①　シートを確認できる人を決める　　</a:t>
            </a:r>
            <a:endParaRPr lang="en-US" altLang="ja-JP" sz="2000" dirty="0" smtClean="0">
              <a:latin typeface="UD デジタル 教科書体 NP-B" panose="02020700000000000000" pitchFamily="18" charset="-128"/>
              <a:ea typeface="UD デジタル 教科書体 NP-B" panose="02020700000000000000" pitchFamily="18" charset="-128"/>
            </a:endParaRPr>
          </a:p>
          <a:p>
            <a:pPr marL="0" indent="0">
              <a:buNone/>
            </a:pPr>
            <a:r>
              <a:rPr lang="ja-JP" altLang="en-US" sz="2000" dirty="0" smtClean="0">
                <a:latin typeface="UD デジタル 教科書体 NP-B" panose="02020700000000000000" pitchFamily="18" charset="-128"/>
                <a:ea typeface="UD デジタル 教科書体 NP-B" panose="02020700000000000000" pitchFamily="18" charset="-128"/>
              </a:rPr>
              <a:t>　②　</a:t>
            </a:r>
            <a:r>
              <a:rPr lang="ja-JP" altLang="en-US" sz="2000" dirty="0">
                <a:latin typeface="UD デジタル 教科書体 NP-B" panose="02020700000000000000" pitchFamily="18" charset="-128"/>
                <a:ea typeface="UD デジタル 教科書体 NP-B" panose="02020700000000000000" pitchFamily="18" charset="-128"/>
              </a:rPr>
              <a:t>パスワードや書庫の管理方法を</a:t>
            </a:r>
            <a:r>
              <a:rPr lang="ja-JP" altLang="en-US" sz="2000" dirty="0" smtClean="0">
                <a:latin typeface="UD デジタル 教科書体 NP-B" panose="02020700000000000000" pitchFamily="18" charset="-128"/>
                <a:ea typeface="UD デジタル 教科書体 NP-B" panose="02020700000000000000" pitchFamily="18" charset="-128"/>
              </a:rPr>
              <a:t>決める</a:t>
            </a:r>
            <a:endParaRPr lang="en-US" altLang="ja-JP" sz="2000" dirty="0" smtClean="0">
              <a:latin typeface="UD デジタル 教科書体 NP-B" panose="02020700000000000000" pitchFamily="18" charset="-128"/>
              <a:ea typeface="UD デジタル 教科書体 NP-B" panose="02020700000000000000" pitchFamily="18" charset="-128"/>
            </a:endParaRPr>
          </a:p>
          <a:p>
            <a:pPr marL="0" indent="0">
              <a:buNone/>
            </a:pPr>
            <a:r>
              <a:rPr lang="ja-JP" altLang="en-US" sz="2000" dirty="0" smtClean="0">
                <a:latin typeface="UD デジタル 教科書体 NP-B" panose="02020700000000000000" pitchFamily="18" charset="-128"/>
                <a:ea typeface="UD デジタル 教科書体 NP-B" panose="02020700000000000000" pitchFamily="18" charset="-128"/>
              </a:rPr>
              <a:t>　③　就労支援機関等の協力を得る</a:t>
            </a:r>
            <a:endParaRPr lang="en-US" altLang="ja-JP" sz="2000" dirty="0" smtClean="0">
              <a:latin typeface="UD デジタル 教科書体 NP-B" panose="02020700000000000000" pitchFamily="18" charset="-128"/>
              <a:ea typeface="UD デジタル 教科書体 NP-B" panose="02020700000000000000" pitchFamily="18" charset="-128"/>
            </a:endParaRPr>
          </a:p>
        </p:txBody>
      </p:sp>
      <p:sp>
        <p:nvSpPr>
          <p:cNvPr id="7" name="スライド番号プレースホルダー 6"/>
          <p:cNvSpPr>
            <a:spLocks noGrp="1"/>
          </p:cNvSpPr>
          <p:nvPr>
            <p:ph type="sldNum" sz="quarter" idx="12"/>
          </p:nvPr>
        </p:nvSpPr>
        <p:spPr>
          <a:xfrm>
            <a:off x="8570676" y="6571056"/>
            <a:ext cx="533400" cy="244476"/>
          </a:xfrm>
        </p:spPr>
        <p:txBody>
          <a:bodyPr>
            <a:normAutofit/>
          </a:bodyPr>
          <a:lstStyle/>
          <a:p>
            <a:fld id="{F266F6C1-BB42-4B61-9E79-5DF884A7E1F2}" type="slidenum">
              <a:rPr kumimoji="1" lang="ja-JP" altLang="en-US" smtClean="0"/>
              <a:t>11</a:t>
            </a:fld>
            <a:endParaRPr kumimoji="1" lang="ja-JP" altLang="en-US" dirty="0"/>
          </a:p>
        </p:txBody>
      </p:sp>
      <p:sp>
        <p:nvSpPr>
          <p:cNvPr id="5" name="角丸四角形 4"/>
          <p:cNvSpPr/>
          <p:nvPr/>
        </p:nvSpPr>
        <p:spPr>
          <a:xfrm>
            <a:off x="192606" y="3178622"/>
            <a:ext cx="2520280" cy="1152128"/>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smtClean="0">
                <a:solidFill>
                  <a:schemeClr val="tx1"/>
                </a:solidFill>
                <a:latin typeface="UD デジタル 教科書体 NP-B" panose="02020700000000000000" pitchFamily="18" charset="-128"/>
                <a:ea typeface="UD デジタル 教科書体 NP-B" panose="02020700000000000000" pitchFamily="18" charset="-128"/>
              </a:rPr>
              <a:t>日々の運用</a:t>
            </a:r>
            <a:endParaRPr kumimoji="1" lang="ja-JP" altLang="en-US" sz="2800" b="1"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6" name="角丸四角形 5"/>
          <p:cNvSpPr/>
          <p:nvPr/>
        </p:nvSpPr>
        <p:spPr>
          <a:xfrm>
            <a:off x="192610" y="1268760"/>
            <a:ext cx="2520280" cy="1152128"/>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tx1"/>
                </a:solidFill>
                <a:latin typeface="UD デジタル 教科書体 NP-B" panose="02020700000000000000" pitchFamily="18" charset="-128"/>
                <a:ea typeface="UD デジタル 教科書体 NP-B" panose="02020700000000000000" pitchFamily="18" charset="-128"/>
              </a:rPr>
              <a:t>情報共有者</a:t>
            </a:r>
            <a:endParaRPr lang="en-US" altLang="ja-JP" sz="2000" b="1" dirty="0" smtClean="0">
              <a:solidFill>
                <a:schemeClr val="tx1"/>
              </a:solidFill>
              <a:latin typeface="UD デジタル 教科書体 NP-B" panose="02020700000000000000" pitchFamily="18" charset="-128"/>
              <a:ea typeface="UD デジタル 教科書体 NP-B" panose="02020700000000000000" pitchFamily="18" charset="-128"/>
            </a:endParaRPr>
          </a:p>
          <a:p>
            <a:pPr algn="ctr"/>
            <a:r>
              <a:rPr kumimoji="1" lang="ja-JP" altLang="en-US" sz="2000" b="1" dirty="0" smtClean="0">
                <a:solidFill>
                  <a:schemeClr val="tx1"/>
                </a:solidFill>
                <a:latin typeface="UD デジタル 教科書体 NP-B" panose="02020700000000000000" pitchFamily="18" charset="-128"/>
                <a:ea typeface="UD デジタル 教科書体 NP-B" panose="02020700000000000000" pitchFamily="18" charset="-128"/>
              </a:rPr>
              <a:t>セキュリティ管理</a:t>
            </a:r>
            <a:endParaRPr kumimoji="1" lang="en-US" altLang="ja-JP" sz="2000" b="1" dirty="0" smtClean="0">
              <a:solidFill>
                <a:schemeClr val="tx1"/>
              </a:solidFill>
              <a:latin typeface="UD デジタル 教科書体 NP-B" panose="02020700000000000000" pitchFamily="18" charset="-128"/>
              <a:ea typeface="UD デジタル 教科書体 NP-B" panose="02020700000000000000" pitchFamily="18" charset="-128"/>
            </a:endParaRPr>
          </a:p>
          <a:p>
            <a:pPr algn="ctr"/>
            <a:r>
              <a:rPr lang="ja-JP" altLang="en-US" sz="2000" b="1" dirty="0" smtClean="0">
                <a:solidFill>
                  <a:schemeClr val="tx1"/>
                </a:solidFill>
                <a:latin typeface="UD デジタル 教科書体 NP-B" panose="02020700000000000000" pitchFamily="18" charset="-128"/>
                <a:ea typeface="UD デジタル 教科書体 NP-B" panose="02020700000000000000" pitchFamily="18" charset="-128"/>
              </a:rPr>
              <a:t>支援</a:t>
            </a:r>
            <a:r>
              <a:rPr lang="ja-JP" altLang="en-US" sz="2000" b="1" dirty="0">
                <a:solidFill>
                  <a:schemeClr val="tx1"/>
                </a:solidFill>
                <a:latin typeface="UD デジタル 教科書体 NP-B" panose="02020700000000000000" pitchFamily="18" charset="-128"/>
                <a:ea typeface="UD デジタル 教科書体 NP-B" panose="02020700000000000000" pitchFamily="18" charset="-128"/>
              </a:rPr>
              <a:t>機関</a:t>
            </a:r>
            <a:endParaRPr kumimoji="1" lang="ja-JP" altLang="en-US" sz="2000" b="1"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14" name="二等辺三角形 13"/>
          <p:cNvSpPr/>
          <p:nvPr/>
        </p:nvSpPr>
        <p:spPr>
          <a:xfrm rot="10800000">
            <a:off x="1111102" y="2618481"/>
            <a:ext cx="648072" cy="432048"/>
          </a:xfrm>
          <a:prstGeom prst="triangle">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P-R" panose="02020400000000000000" pitchFamily="18" charset="-128"/>
              <a:ea typeface="UD デジタル 教科書体 NP-R" panose="02020400000000000000" pitchFamily="18" charset="-128"/>
            </a:endParaRPr>
          </a:p>
        </p:txBody>
      </p:sp>
      <p:sp>
        <p:nvSpPr>
          <p:cNvPr id="15" name="二等辺三角形 14"/>
          <p:cNvSpPr/>
          <p:nvPr/>
        </p:nvSpPr>
        <p:spPr>
          <a:xfrm rot="10800000">
            <a:off x="1124200" y="4489901"/>
            <a:ext cx="648072" cy="432048"/>
          </a:xfrm>
          <a:prstGeom prst="triangle">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P-R" panose="02020400000000000000" pitchFamily="18" charset="-128"/>
              <a:ea typeface="UD デジタル 教科書体 NP-R" panose="02020400000000000000" pitchFamily="18" charset="-128"/>
            </a:endParaRPr>
          </a:p>
        </p:txBody>
      </p:sp>
      <p:sp>
        <p:nvSpPr>
          <p:cNvPr id="20" name="角丸四角形 19"/>
          <p:cNvSpPr/>
          <p:nvPr/>
        </p:nvSpPr>
        <p:spPr>
          <a:xfrm>
            <a:off x="179512" y="5072231"/>
            <a:ext cx="2520280" cy="1152128"/>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tx1"/>
                </a:solidFill>
                <a:latin typeface="UD デジタル 教科書体 NP-B" panose="02020700000000000000" pitchFamily="18" charset="-128"/>
                <a:ea typeface="UD デジタル 教科書体 NP-B" panose="02020700000000000000" pitchFamily="18" charset="-128"/>
              </a:rPr>
              <a:t>定期的な振り返り</a:t>
            </a:r>
            <a:endParaRPr kumimoji="1" lang="ja-JP" altLang="en-US" sz="2000" b="1"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21" name="コンテンツ プレースホルダー 2"/>
          <p:cNvSpPr txBox="1">
            <a:spLocks/>
          </p:cNvSpPr>
          <p:nvPr/>
        </p:nvSpPr>
        <p:spPr>
          <a:xfrm>
            <a:off x="2786150" y="3178622"/>
            <a:ext cx="5784526" cy="1709418"/>
          </a:xfrm>
          <a:prstGeom prst="rect">
            <a:avLst/>
          </a:prstGeom>
        </p:spPr>
        <p:txBody>
          <a:bodyPr vert="horz">
            <a:normAutofit/>
          </a:bodyPr>
          <a:lstStyle>
            <a:lvl1pPr marL="320040" indent="-320040" algn="l" rtl="0" eaLnBrk="1" latinLnBrk="0" hangingPunct="1">
              <a:spcBef>
                <a:spcPts val="700"/>
              </a:spcBef>
              <a:buClr>
                <a:schemeClr val="accent2"/>
              </a:buClr>
              <a:buSzPct val="60000"/>
              <a:buFont typeface="Wingdings"/>
              <a:buChar char=""/>
              <a:defRPr kumimoji="1"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1"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1"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1"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1"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1"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1"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1"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1" sz="1800" kern="1200" baseline="0">
                <a:solidFill>
                  <a:schemeClr val="tx1"/>
                </a:solidFill>
                <a:latin typeface="+mn-lt"/>
                <a:ea typeface="+mn-ea"/>
                <a:cs typeface="+mn-cs"/>
              </a:defRPr>
            </a:lvl9pPr>
          </a:lstStyle>
          <a:p>
            <a:pPr marL="0" indent="0">
              <a:buNone/>
            </a:pPr>
            <a:r>
              <a:rPr lang="ja-JP" altLang="en-US" sz="2000" dirty="0">
                <a:latin typeface="UD デジタル 教科書体 NP-B" panose="02020700000000000000" pitchFamily="18" charset="-128"/>
                <a:ea typeface="UD デジタル 教科書体 NP-B" panose="02020700000000000000" pitchFamily="18" charset="-128"/>
              </a:rPr>
              <a:t>４．適切</a:t>
            </a:r>
            <a:r>
              <a:rPr lang="ja-JP" altLang="en-US" sz="2000" dirty="0" smtClean="0">
                <a:latin typeface="UD デジタル 教科書体 NP-B" panose="02020700000000000000" pitchFamily="18" charset="-128"/>
                <a:ea typeface="UD デジタル 教科書体 NP-B" panose="02020700000000000000" pitchFamily="18" charset="-128"/>
              </a:rPr>
              <a:t>な配慮</a:t>
            </a:r>
            <a:r>
              <a:rPr lang="ja-JP" altLang="en-US" sz="2000" dirty="0">
                <a:latin typeface="UD デジタル 教科書体 NP-B" panose="02020700000000000000" pitchFamily="18" charset="-128"/>
                <a:ea typeface="UD デジタル 教科書体 NP-B" panose="02020700000000000000" pitchFamily="18" charset="-128"/>
              </a:rPr>
              <a:t>の提供</a:t>
            </a:r>
            <a:endParaRPr lang="en-US" altLang="ja-JP" sz="2000" dirty="0">
              <a:latin typeface="UD デジタル 教科書体 NP-B" panose="02020700000000000000" pitchFamily="18" charset="-128"/>
              <a:ea typeface="UD デジタル 教科書体 NP-B" panose="02020700000000000000" pitchFamily="18" charset="-128"/>
            </a:endParaRPr>
          </a:p>
          <a:p>
            <a:pPr marL="0" indent="0">
              <a:buNone/>
            </a:pPr>
            <a:r>
              <a:rPr lang="ja-JP" altLang="en-US" sz="2000" dirty="0">
                <a:latin typeface="UD デジタル 教科書体 NP-B" panose="02020700000000000000" pitchFamily="18" charset="-128"/>
                <a:ea typeface="UD デジタル 教科書体 NP-B" panose="02020700000000000000" pitchFamily="18" charset="-128"/>
              </a:rPr>
              <a:t>　</a:t>
            </a:r>
            <a:r>
              <a:rPr lang="en-US" altLang="ja-JP" sz="2000" dirty="0">
                <a:latin typeface="UD デジタル 教科書体 NP-B" panose="02020700000000000000" pitchFamily="18" charset="-128"/>
                <a:ea typeface="UD デジタル 教科書体 NP-B" panose="02020700000000000000" pitchFamily="18" charset="-128"/>
              </a:rPr>
              <a:t>『</a:t>
            </a:r>
            <a:r>
              <a:rPr lang="ja-JP" altLang="en-US" sz="2000" dirty="0">
                <a:latin typeface="UD デジタル 教科書体 NP-B" panose="02020700000000000000" pitchFamily="18" charset="-128"/>
                <a:ea typeface="UD デジタル 教科書体 NP-B" panose="02020700000000000000" pitchFamily="18" charset="-128"/>
              </a:rPr>
              <a:t>シートを作って終わり</a:t>
            </a:r>
            <a:r>
              <a:rPr lang="en-US" altLang="ja-JP" sz="2000" dirty="0">
                <a:latin typeface="UD デジタル 教科書体 NP-B" panose="02020700000000000000" pitchFamily="18" charset="-128"/>
                <a:ea typeface="UD デジタル 教科書体 NP-B" panose="02020700000000000000" pitchFamily="18" charset="-128"/>
              </a:rPr>
              <a:t>』</a:t>
            </a:r>
            <a:r>
              <a:rPr lang="ja-JP" altLang="en-US" sz="2000" dirty="0">
                <a:latin typeface="UD デジタル 教科書体 NP-B" panose="02020700000000000000" pitchFamily="18" charset="-128"/>
                <a:ea typeface="UD デジタル 教科書体 NP-B" panose="02020700000000000000" pitchFamily="18" charset="-128"/>
              </a:rPr>
              <a:t>ではなく、ご本人</a:t>
            </a:r>
            <a:r>
              <a:rPr lang="ja-JP" altLang="en-US" sz="2000" dirty="0" smtClean="0">
                <a:latin typeface="UD デジタル 教科書体 NP-B" panose="02020700000000000000" pitchFamily="18" charset="-128"/>
                <a:ea typeface="UD デジタル 教科書体 NP-B" panose="02020700000000000000" pitchFamily="18" charset="-128"/>
              </a:rPr>
              <a:t>、　</a:t>
            </a:r>
            <a:endParaRPr lang="en-US" altLang="ja-JP" sz="2000" dirty="0" smtClean="0">
              <a:latin typeface="UD デジタル 教科書体 NP-B" panose="02020700000000000000" pitchFamily="18" charset="-128"/>
              <a:ea typeface="UD デジタル 教科書体 NP-B" panose="02020700000000000000" pitchFamily="18" charset="-128"/>
            </a:endParaRPr>
          </a:p>
          <a:p>
            <a:pPr marL="0" indent="0">
              <a:buNone/>
            </a:pPr>
            <a:r>
              <a:rPr lang="ja-JP" altLang="en-US" sz="2000" dirty="0">
                <a:latin typeface="UD デジタル 教科書体 NP-B" panose="02020700000000000000" pitchFamily="18" charset="-128"/>
                <a:ea typeface="UD デジタル 教科書体 NP-B" panose="02020700000000000000" pitchFamily="18" charset="-128"/>
              </a:rPr>
              <a:t>　</a:t>
            </a:r>
            <a:r>
              <a:rPr lang="ja-JP" altLang="en-US" sz="2000" dirty="0" smtClean="0">
                <a:latin typeface="UD デジタル 教科書体 NP-B" panose="02020700000000000000" pitchFamily="18" charset="-128"/>
                <a:ea typeface="UD デジタル 教科書体 NP-B" panose="02020700000000000000" pitchFamily="18" charset="-128"/>
              </a:rPr>
              <a:t>一緒</a:t>
            </a:r>
            <a:r>
              <a:rPr lang="ja-JP" altLang="en-US" sz="2000" dirty="0">
                <a:latin typeface="UD デジタル 教科書体 NP-B" panose="02020700000000000000" pitchFamily="18" charset="-128"/>
                <a:ea typeface="UD デジタル 教科書体 NP-B" panose="02020700000000000000" pitchFamily="18" charset="-128"/>
              </a:rPr>
              <a:t>に働く従業員が困っていないか確認し</a:t>
            </a:r>
            <a:r>
              <a:rPr lang="ja-JP" altLang="en-US" sz="2000" dirty="0" smtClean="0">
                <a:latin typeface="UD デジタル 教科書体 NP-B" panose="02020700000000000000" pitchFamily="18" charset="-128"/>
                <a:ea typeface="UD デジタル 教科書体 NP-B" panose="02020700000000000000" pitchFamily="18" charset="-128"/>
              </a:rPr>
              <a:t>、</a:t>
            </a:r>
            <a:endParaRPr lang="en-US" altLang="ja-JP" sz="2000" dirty="0" smtClean="0">
              <a:latin typeface="UD デジタル 教科書体 NP-B" panose="02020700000000000000" pitchFamily="18" charset="-128"/>
              <a:ea typeface="UD デジタル 教科書体 NP-B" panose="02020700000000000000" pitchFamily="18" charset="-128"/>
            </a:endParaRPr>
          </a:p>
          <a:p>
            <a:pPr marL="0" indent="0">
              <a:buNone/>
            </a:pPr>
            <a:r>
              <a:rPr lang="ja-JP" altLang="en-US" sz="2000" dirty="0" smtClean="0">
                <a:latin typeface="UD デジタル 教科書体 NP-B" panose="02020700000000000000" pitchFamily="18" charset="-128"/>
                <a:ea typeface="UD デジタル 教科書体 NP-B" panose="02020700000000000000" pitchFamily="18" charset="-128"/>
              </a:rPr>
              <a:t>　定期的に見直しを行う。</a:t>
            </a:r>
            <a:endParaRPr lang="en-US" altLang="ja-JP" sz="2000" dirty="0">
              <a:latin typeface="UD デジタル 教科書体 NP-B" panose="02020700000000000000" pitchFamily="18" charset="-128"/>
              <a:ea typeface="UD デジタル 教科書体 NP-B" panose="02020700000000000000" pitchFamily="18" charset="-128"/>
            </a:endParaRPr>
          </a:p>
        </p:txBody>
      </p:sp>
      <p:pic>
        <p:nvPicPr>
          <p:cNvPr id="12" name="図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97215" y="208303"/>
            <a:ext cx="1224136" cy="346220"/>
          </a:xfrm>
          <a:prstGeom prst="rect">
            <a:avLst/>
          </a:prstGeom>
        </p:spPr>
      </p:pic>
      <p:sp>
        <p:nvSpPr>
          <p:cNvPr id="16" name="コンテンツ プレースホルダー 2"/>
          <p:cNvSpPr txBox="1">
            <a:spLocks/>
          </p:cNvSpPr>
          <p:nvPr/>
        </p:nvSpPr>
        <p:spPr>
          <a:xfrm>
            <a:off x="2787007" y="4921949"/>
            <a:ext cx="6120680" cy="1728192"/>
          </a:xfrm>
          <a:prstGeom prst="rect">
            <a:avLst/>
          </a:prstGeom>
        </p:spPr>
        <p:txBody>
          <a:bodyPr vert="horz">
            <a:noAutofit/>
          </a:bodyPr>
          <a:lstStyle>
            <a:lvl1pPr marL="320040" indent="-320040" algn="l" rtl="0" eaLnBrk="1" latinLnBrk="0" hangingPunct="1">
              <a:spcBef>
                <a:spcPts val="700"/>
              </a:spcBef>
              <a:buClr>
                <a:schemeClr val="accent2"/>
              </a:buClr>
              <a:buSzPct val="60000"/>
              <a:buFont typeface="Wingdings"/>
              <a:buChar char=""/>
              <a:defRPr kumimoji="1"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1"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1"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1"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1"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1"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1"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1"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1" sz="1800" kern="1200" baseline="0">
                <a:solidFill>
                  <a:schemeClr val="tx1"/>
                </a:solidFill>
                <a:latin typeface="+mn-lt"/>
                <a:ea typeface="+mn-ea"/>
                <a:cs typeface="+mn-cs"/>
              </a:defRPr>
            </a:lvl9pPr>
          </a:lstStyle>
          <a:p>
            <a:pPr marL="0" indent="0">
              <a:buFont typeface="Wingdings"/>
              <a:buNone/>
            </a:pPr>
            <a:r>
              <a:rPr lang="ja-JP" altLang="en-US" sz="2000" dirty="0" smtClean="0">
                <a:latin typeface="UD デジタル 教科書体 NP-B" panose="02020700000000000000" pitchFamily="18" charset="-128"/>
                <a:ea typeface="UD デジタル 教科書体 NP-B" panose="02020700000000000000" pitchFamily="18" charset="-128"/>
              </a:rPr>
              <a:t>５．引継ぎや就労支援機関との連携に活用する</a:t>
            </a:r>
            <a:endParaRPr lang="en-US" altLang="ja-JP" sz="2000" dirty="0" smtClean="0">
              <a:latin typeface="UD デジタル 教科書体 NP-B" panose="02020700000000000000" pitchFamily="18" charset="-128"/>
              <a:ea typeface="UD デジタル 教科書体 NP-B" panose="02020700000000000000" pitchFamily="18" charset="-128"/>
            </a:endParaRPr>
          </a:p>
          <a:p>
            <a:pPr marL="0" indent="0">
              <a:buFont typeface="Wingdings"/>
              <a:buNone/>
            </a:pPr>
            <a:r>
              <a:rPr lang="ja-JP" altLang="en-US" sz="2000" dirty="0" smtClean="0">
                <a:latin typeface="UD デジタル 教科書体 NP-B" panose="02020700000000000000" pitchFamily="18" charset="-128"/>
                <a:ea typeface="UD デジタル 教科書体 NP-B" panose="02020700000000000000" pitchFamily="18" charset="-128"/>
              </a:rPr>
              <a:t>　定期的な振り返りを蓄積させることで、人事異動</a:t>
            </a:r>
            <a:r>
              <a:rPr lang="en-US" altLang="ja-JP" sz="2000" dirty="0" smtClean="0">
                <a:latin typeface="UD デジタル 教科書体 NP-B" panose="02020700000000000000" pitchFamily="18" charset="-128"/>
                <a:ea typeface="UD デジタル 教科書体 NP-B" panose="02020700000000000000" pitchFamily="18" charset="-128"/>
              </a:rPr>
              <a:t/>
            </a:r>
            <a:br>
              <a:rPr lang="en-US" altLang="ja-JP" sz="2000" dirty="0" smtClean="0">
                <a:latin typeface="UD デジタル 教科書体 NP-B" panose="02020700000000000000" pitchFamily="18" charset="-128"/>
                <a:ea typeface="UD デジタル 教科書体 NP-B" panose="02020700000000000000" pitchFamily="18" charset="-128"/>
              </a:rPr>
            </a:br>
            <a:r>
              <a:rPr lang="ja-JP" altLang="en-US" sz="2000" dirty="0" smtClean="0">
                <a:latin typeface="UD デジタル 教科書体 NP-B" panose="02020700000000000000" pitchFamily="18" charset="-128"/>
                <a:ea typeface="UD デジタル 教科書体 NP-B" panose="02020700000000000000" pitchFamily="18" charset="-128"/>
              </a:rPr>
              <a:t>　の引継ぎに対応しやすくなる。就労支援機関に振</a:t>
            </a:r>
            <a:r>
              <a:rPr lang="en-US" altLang="ja-JP" sz="2000" dirty="0">
                <a:latin typeface="UD デジタル 教科書体 NP-B" panose="02020700000000000000" pitchFamily="18" charset="-128"/>
                <a:ea typeface="UD デジタル 教科書体 NP-B" panose="02020700000000000000" pitchFamily="18" charset="-128"/>
              </a:rPr>
              <a:t/>
            </a:r>
            <a:br>
              <a:rPr lang="en-US" altLang="ja-JP" sz="2000" dirty="0">
                <a:latin typeface="UD デジタル 教科書体 NP-B" panose="02020700000000000000" pitchFamily="18" charset="-128"/>
                <a:ea typeface="UD デジタル 教科書体 NP-B" panose="02020700000000000000" pitchFamily="18" charset="-128"/>
              </a:rPr>
            </a:br>
            <a:r>
              <a:rPr lang="ja-JP" altLang="en-US" sz="2000" dirty="0" smtClean="0">
                <a:latin typeface="UD デジタル 教科書体 NP-B" panose="02020700000000000000" pitchFamily="18" charset="-128"/>
                <a:ea typeface="UD デジタル 教科書体 NP-B" panose="02020700000000000000" pitchFamily="18" charset="-128"/>
              </a:rPr>
              <a:t>　</a:t>
            </a:r>
            <a:r>
              <a:rPr lang="ja-JP" altLang="en-US" sz="2000" dirty="0" err="1" smtClean="0">
                <a:latin typeface="UD デジタル 教科書体 NP-B" panose="02020700000000000000" pitchFamily="18" charset="-128"/>
                <a:ea typeface="UD デジタル 教科書体 NP-B" panose="02020700000000000000" pitchFamily="18" charset="-128"/>
              </a:rPr>
              <a:t>り</a:t>
            </a:r>
            <a:r>
              <a:rPr lang="ja-JP" altLang="en-US" sz="2000" dirty="0" smtClean="0">
                <a:latin typeface="UD デジタル 教科書体 NP-B" panose="02020700000000000000" pitchFamily="18" charset="-128"/>
                <a:ea typeface="UD デジタル 教科書体 NP-B" panose="02020700000000000000" pitchFamily="18" charset="-128"/>
              </a:rPr>
              <a:t>返りに入ってもらう他、振り返りシートを渡す</a:t>
            </a:r>
            <a:r>
              <a:rPr lang="en-US" altLang="ja-JP" sz="2000" dirty="0" smtClean="0">
                <a:latin typeface="UD デジタル 教科書体 NP-B" panose="02020700000000000000" pitchFamily="18" charset="-128"/>
                <a:ea typeface="UD デジタル 教科書体 NP-B" panose="02020700000000000000" pitchFamily="18" charset="-128"/>
              </a:rPr>
              <a:t/>
            </a:r>
            <a:br>
              <a:rPr lang="en-US" altLang="ja-JP" sz="2000" dirty="0" smtClean="0">
                <a:latin typeface="UD デジタル 教科書体 NP-B" panose="02020700000000000000" pitchFamily="18" charset="-128"/>
                <a:ea typeface="UD デジタル 教科書体 NP-B" panose="02020700000000000000" pitchFamily="18" charset="-128"/>
              </a:rPr>
            </a:br>
            <a:r>
              <a:rPr lang="ja-JP" altLang="en-US" sz="2000" dirty="0" smtClean="0">
                <a:latin typeface="UD デジタル 教科書体 NP-B" panose="02020700000000000000" pitchFamily="18" charset="-128"/>
                <a:ea typeface="UD デジタル 教科書体 NP-B" panose="02020700000000000000" pitchFamily="18" charset="-128"/>
              </a:rPr>
              <a:t>　だけでも情報共有に有効。</a:t>
            </a:r>
            <a:endParaRPr lang="en-US" altLang="ja-JP" sz="2000" dirty="0">
              <a:latin typeface="UD デジタル 教科書体 NP-B" panose="02020700000000000000" pitchFamily="18" charset="-128"/>
              <a:ea typeface="UD デジタル 教科書体 NP-B" panose="02020700000000000000" pitchFamily="18" charset="-128"/>
            </a:endParaRPr>
          </a:p>
        </p:txBody>
      </p:sp>
      <p:sp>
        <p:nvSpPr>
          <p:cNvPr id="17" name="タイトル 1"/>
          <p:cNvSpPr txBox="1">
            <a:spLocks/>
          </p:cNvSpPr>
          <p:nvPr/>
        </p:nvSpPr>
        <p:spPr>
          <a:xfrm>
            <a:off x="218254" y="370031"/>
            <a:ext cx="8964488" cy="990600"/>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ja-JP" altLang="en-US" sz="2800" dirty="0" smtClean="0">
                <a:latin typeface="UD デジタル 教科書体 NP-B" panose="02020700000000000000" pitchFamily="18" charset="-128"/>
                <a:ea typeface="UD デジタル 教科書体 NP-B" panose="02020700000000000000" pitchFamily="18" charset="-128"/>
              </a:rPr>
              <a:t>「合理的配慮のための対話シート」活用の主な流れ</a:t>
            </a:r>
            <a:endParaRPr lang="ja-JP" altLang="en-US" sz="2800" dirty="0">
              <a:latin typeface="UD デジタル 教科書体 NP-B" panose="02020700000000000000" pitchFamily="18" charset="-128"/>
              <a:ea typeface="UD デジタル 教科書体 NP-B" panose="02020700000000000000" pitchFamily="18" charset="-128"/>
            </a:endParaRPr>
          </a:p>
        </p:txBody>
      </p:sp>
    </p:spTree>
    <p:extLst>
      <p:ext uri="{BB962C8B-B14F-4D97-AF65-F5344CB8AC3E}">
        <p14:creationId xmlns:p14="http://schemas.microsoft.com/office/powerpoint/2010/main" val="27300991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角丸四角形 24"/>
          <p:cNvSpPr/>
          <p:nvPr/>
        </p:nvSpPr>
        <p:spPr>
          <a:xfrm>
            <a:off x="42863" y="3520157"/>
            <a:ext cx="9043987" cy="2911521"/>
          </a:xfrm>
          <a:prstGeom prst="roundRect">
            <a:avLst>
              <a:gd name="adj" fmla="val 3724"/>
            </a:avLst>
          </a:prstGeom>
          <a:solidFill>
            <a:schemeClr val="bg1"/>
          </a:solidFill>
          <a:ln>
            <a:solidFill>
              <a:srgbClr val="000099"/>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UD デジタル 教科書体 NP-B" panose="02020700000000000000" pitchFamily="18" charset="-128"/>
              <a:ea typeface="UD デジタル 教科書体 NP-B" panose="02020700000000000000" pitchFamily="18" charset="-128"/>
            </a:endParaRPr>
          </a:p>
        </p:txBody>
      </p:sp>
      <p:sp>
        <p:nvSpPr>
          <p:cNvPr id="10" name="Rectangle 16"/>
          <p:cNvSpPr txBox="1">
            <a:spLocks noChangeArrowheads="1"/>
          </p:cNvSpPr>
          <p:nvPr/>
        </p:nvSpPr>
        <p:spPr>
          <a:xfrm>
            <a:off x="6289508" y="4749864"/>
            <a:ext cx="1820310" cy="33909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defRPr/>
            </a:pPr>
            <a:endParaRPr lang="ja-JP" altLang="en-US" sz="800" dirty="0">
              <a:solidFill>
                <a:schemeClr val="tx1">
                  <a:lumMod val="75000"/>
                  <a:lumOff val="25000"/>
                </a:schemeClr>
              </a:solidFill>
              <a:latin typeface="+mn-ea"/>
              <a:ea typeface="+mn-ea"/>
            </a:endParaRPr>
          </a:p>
        </p:txBody>
      </p:sp>
      <p:sp>
        <p:nvSpPr>
          <p:cNvPr id="15" name="正方形/長方形 14"/>
          <p:cNvSpPr/>
          <p:nvPr/>
        </p:nvSpPr>
        <p:spPr>
          <a:xfrm>
            <a:off x="218190" y="3701450"/>
            <a:ext cx="5342642" cy="1154734"/>
          </a:xfrm>
          <a:prstGeom prst="rect">
            <a:avLst/>
          </a:prstGeom>
          <a:noFill/>
          <a:ln>
            <a:noFill/>
          </a:ln>
        </p:spPr>
        <p:style>
          <a:lnRef idx="1">
            <a:schemeClr val="dk1"/>
          </a:lnRef>
          <a:fillRef idx="2">
            <a:schemeClr val="dk1"/>
          </a:fillRef>
          <a:effectRef idx="1">
            <a:schemeClr val="dk1"/>
          </a:effectRef>
          <a:fontRef idx="minor">
            <a:schemeClr val="dk1"/>
          </a:fontRef>
        </p:style>
        <p:txBody>
          <a:bodyPr rot="0" spcFirstLastPara="0" vert="horz" wrap="square" lIns="0" tIns="0" rIns="0" bIns="0" numCol="1" spcCol="0" rtlCol="0" fromWordArt="0" anchor="t" anchorCtr="0" forceAA="0" compatLnSpc="1">
            <a:prstTxWarp prst="textNoShape">
              <a:avLst/>
            </a:prstTxWarp>
            <a:noAutofit/>
          </a:bodyPr>
          <a:lstStyle/>
          <a:p>
            <a:pPr>
              <a:spcAft>
                <a:spcPts val="0"/>
              </a:spcAft>
            </a:pPr>
            <a:r>
              <a:rPr lang="ja-JP" altLang="en-US" kern="100" dirty="0" smtClean="0">
                <a:solidFill>
                  <a:srgbClr val="000099"/>
                </a:solidFill>
                <a:latin typeface="UD デジタル 教科書体 NP-B" panose="02020700000000000000" pitchFamily="18" charset="-128"/>
                <a:ea typeface="UD デジタル 教科書体 NP-B" panose="02020700000000000000" pitchFamily="18" charset="-128"/>
                <a:cs typeface="Meiryo UI" panose="020B0604030504040204" pitchFamily="50" charset="-128"/>
              </a:rPr>
              <a:t>府内企業の精神・発達障がいのある従業員の雇用・職場定着支援に取り組んでいます。</a:t>
            </a:r>
            <a:endParaRPr lang="en-US" altLang="ja-JP" kern="100" dirty="0" smtClean="0">
              <a:solidFill>
                <a:srgbClr val="000099"/>
              </a:solidFill>
              <a:latin typeface="UD デジタル 教科書体 NP-B" panose="02020700000000000000" pitchFamily="18" charset="-128"/>
              <a:ea typeface="UD デジタル 教科書体 NP-B" panose="02020700000000000000" pitchFamily="18" charset="-128"/>
              <a:cs typeface="Meiryo UI" panose="020B0604030504040204" pitchFamily="50" charset="-128"/>
            </a:endParaRPr>
          </a:p>
          <a:p>
            <a:pPr>
              <a:spcAft>
                <a:spcPts val="0"/>
              </a:spcAft>
            </a:pPr>
            <a:r>
              <a:rPr lang="en-US" altLang="ja-JP" kern="100" dirty="0">
                <a:solidFill>
                  <a:srgbClr val="000099"/>
                </a:solidFill>
                <a:latin typeface="UD デジタル 教科書体 NP-B" panose="02020700000000000000" pitchFamily="18" charset="-128"/>
                <a:ea typeface="UD デジタル 教科書体 NP-B" panose="02020700000000000000" pitchFamily="18" charset="-128"/>
                <a:cs typeface="Meiryo UI" panose="020B0604030504040204" pitchFamily="50" charset="-128"/>
              </a:rPr>
              <a:t>(</a:t>
            </a:r>
            <a:r>
              <a:rPr lang="ja-JP" altLang="en-US" kern="100" dirty="0" smtClean="0">
                <a:solidFill>
                  <a:srgbClr val="000099"/>
                </a:solidFill>
                <a:latin typeface="UD デジタル 教科書体 NP-B" panose="02020700000000000000" pitchFamily="18" charset="-128"/>
                <a:ea typeface="UD デジタル 教科書体 NP-B" panose="02020700000000000000" pitchFamily="18" charset="-128"/>
                <a:cs typeface="Meiryo UI" panose="020B0604030504040204" pitchFamily="50" charset="-128"/>
              </a:rPr>
              <a:t>他の</a:t>
            </a:r>
            <a:r>
              <a:rPr lang="ja-JP" altLang="en-US" kern="100" dirty="0" err="1" smtClean="0">
                <a:solidFill>
                  <a:srgbClr val="000099"/>
                </a:solidFill>
                <a:latin typeface="UD デジタル 教科書体 NP-B" panose="02020700000000000000" pitchFamily="18" charset="-128"/>
                <a:ea typeface="UD デジタル 教科書体 NP-B" panose="02020700000000000000" pitchFamily="18" charset="-128"/>
                <a:cs typeface="Meiryo UI" panose="020B0604030504040204" pitchFamily="50" charset="-128"/>
              </a:rPr>
              <a:t>障がい</a:t>
            </a:r>
            <a:r>
              <a:rPr lang="ja-JP" altLang="en-US" kern="100" dirty="0" smtClean="0">
                <a:solidFill>
                  <a:srgbClr val="000099"/>
                </a:solidFill>
                <a:latin typeface="UD デジタル 教科書体 NP-B" panose="02020700000000000000" pitchFamily="18" charset="-128"/>
                <a:ea typeface="UD デジタル 教科書体 NP-B" panose="02020700000000000000" pitchFamily="18" charset="-128"/>
                <a:cs typeface="Meiryo UI" panose="020B0604030504040204" pitchFamily="50" charset="-128"/>
              </a:rPr>
              <a:t>者雇用に関するサポートも対応可</a:t>
            </a:r>
            <a:r>
              <a:rPr lang="en-US" altLang="ja-JP" kern="100" dirty="0" smtClean="0">
                <a:solidFill>
                  <a:srgbClr val="000099"/>
                </a:solidFill>
                <a:latin typeface="UD デジタル 教科書体 NP-B" panose="02020700000000000000" pitchFamily="18" charset="-128"/>
                <a:ea typeface="UD デジタル 教科書体 NP-B" panose="02020700000000000000" pitchFamily="18" charset="-128"/>
                <a:cs typeface="Meiryo UI" panose="020B0604030504040204" pitchFamily="50" charset="-128"/>
              </a:rPr>
              <a:t>)</a:t>
            </a:r>
            <a:endParaRPr lang="ja-JP" altLang="en-US" kern="100" dirty="0">
              <a:solidFill>
                <a:srgbClr val="000099"/>
              </a:solidFill>
              <a:latin typeface="UD デジタル 教科書体 NP-B" panose="02020700000000000000" pitchFamily="18" charset="-128"/>
              <a:ea typeface="UD デジタル 教科書体 NP-B" panose="02020700000000000000" pitchFamily="18" charset="-128"/>
              <a:cs typeface="Meiryo UI" panose="020B0604030504040204" pitchFamily="50" charset="-128"/>
            </a:endParaRPr>
          </a:p>
        </p:txBody>
      </p:sp>
      <p:sp>
        <p:nvSpPr>
          <p:cNvPr id="24" name="正方形/長方形 23"/>
          <p:cNvSpPr/>
          <p:nvPr/>
        </p:nvSpPr>
        <p:spPr>
          <a:xfrm>
            <a:off x="12070" y="2978194"/>
            <a:ext cx="9074780" cy="457530"/>
          </a:xfrm>
          <a:prstGeom prst="rect">
            <a:avLst/>
          </a:prstGeom>
          <a:solidFill>
            <a:srgbClr val="000099"/>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200" dirty="0" smtClean="0">
                <a:latin typeface="UD デジタル 教科書体 NP-B" panose="02020700000000000000" pitchFamily="18" charset="-128"/>
                <a:ea typeface="UD デジタル 教科書体 NP-B" panose="02020700000000000000" pitchFamily="18" charset="-128"/>
                <a:cs typeface="Meiryo UI" panose="020B0604030504040204" pitchFamily="50" charset="-128"/>
              </a:rPr>
              <a:t>お気軽に</a:t>
            </a:r>
            <a:r>
              <a:rPr lang="ja-JP" altLang="en-US" sz="2200" dirty="0">
                <a:latin typeface="UD デジタル 教科書体 NP-B" panose="02020700000000000000" pitchFamily="18" charset="-128"/>
                <a:ea typeface="UD デジタル 教科書体 NP-B" panose="02020700000000000000" pitchFamily="18" charset="-128"/>
                <a:cs typeface="Meiryo UI" panose="020B0604030504040204" pitchFamily="50" charset="-128"/>
              </a:rPr>
              <a:t>お問い合わせ</a:t>
            </a:r>
            <a:r>
              <a:rPr lang="ja-JP" altLang="en-US" sz="2200" dirty="0" smtClean="0">
                <a:latin typeface="UD デジタル 教科書体 NP-B" panose="02020700000000000000" pitchFamily="18" charset="-128"/>
                <a:ea typeface="UD デジタル 教科書体 NP-B" panose="02020700000000000000" pitchFamily="18" charset="-128"/>
                <a:cs typeface="Meiryo UI" panose="020B0604030504040204" pitchFamily="50" charset="-128"/>
              </a:rPr>
              <a:t>ください。</a:t>
            </a:r>
            <a:endParaRPr lang="en-US" altLang="ja-JP" sz="2200" dirty="0" smtClean="0">
              <a:latin typeface="UD デジタル 教科書体 NP-B" panose="02020700000000000000" pitchFamily="18" charset="-128"/>
              <a:ea typeface="UD デジタル 教科書体 NP-B" panose="02020700000000000000" pitchFamily="18" charset="-128"/>
              <a:cs typeface="Meiryo UI" panose="020B0604030504040204" pitchFamily="50" charset="-128"/>
            </a:endParaRPr>
          </a:p>
        </p:txBody>
      </p:sp>
      <p:sp>
        <p:nvSpPr>
          <p:cNvPr id="5" name="正方形/長方形 4"/>
          <p:cNvSpPr/>
          <p:nvPr/>
        </p:nvSpPr>
        <p:spPr>
          <a:xfrm>
            <a:off x="122666" y="4582197"/>
            <a:ext cx="5327253" cy="176504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r>
              <a:rPr lang="ja-JP" altLang="en-US" sz="1400" dirty="0" smtClean="0">
                <a:latin typeface="UD デジタル 教科書体 NP-B" panose="02020700000000000000" pitchFamily="18" charset="-128"/>
                <a:ea typeface="UD デジタル 教科書体 NP-B" panose="02020700000000000000" pitchFamily="18" charset="-128"/>
                <a:cs typeface="Meiryo UI" panose="020B0604030504040204" pitchFamily="50" charset="-128"/>
              </a:rPr>
              <a:t>◆相談窓口</a:t>
            </a:r>
            <a:endParaRPr lang="en-US" altLang="ja-JP" sz="1400" dirty="0" smtClean="0">
              <a:latin typeface="UD デジタル 教科書体 NP-B" panose="02020700000000000000" pitchFamily="18" charset="-128"/>
              <a:ea typeface="UD デジタル 教科書体 NP-B" panose="02020700000000000000" pitchFamily="18" charset="-128"/>
              <a:cs typeface="Meiryo UI" panose="020B0604030504040204" pitchFamily="50" charset="-128"/>
            </a:endParaRPr>
          </a:p>
          <a:p>
            <a:r>
              <a:rPr lang="ja-JP" altLang="en-US" sz="1600" dirty="0" err="1" smtClean="0">
                <a:solidFill>
                  <a:schemeClr val="tx1"/>
                </a:solidFill>
                <a:latin typeface="UD デジタル 教科書体 NP-B" panose="02020700000000000000" pitchFamily="18" charset="-128"/>
                <a:ea typeface="UD デジタル 教科書体 NP-B" panose="02020700000000000000" pitchFamily="18" charset="-128"/>
              </a:rPr>
              <a:t>大阪府障</a:t>
            </a:r>
            <a:r>
              <a:rPr lang="ja-JP" altLang="en-US" sz="1600" dirty="0" err="1">
                <a:solidFill>
                  <a:schemeClr val="tx1"/>
                </a:solidFill>
                <a:latin typeface="UD デジタル 教科書体 NP-B" panose="02020700000000000000" pitchFamily="18" charset="-128"/>
                <a:ea typeface="UD デジタル 教科書体 NP-B" panose="02020700000000000000" pitchFamily="18" charset="-128"/>
              </a:rPr>
              <a:t>がい</a:t>
            </a:r>
            <a:r>
              <a:rPr lang="ja-JP" altLang="en-US" sz="1600" dirty="0">
                <a:solidFill>
                  <a:schemeClr val="tx1"/>
                </a:solidFill>
                <a:latin typeface="UD デジタル 教科書体 NP-B" panose="02020700000000000000" pitchFamily="18" charset="-128"/>
                <a:ea typeface="UD デジタル 教科書体 NP-B" panose="02020700000000000000" pitchFamily="18" charset="-128"/>
              </a:rPr>
              <a:t>者雇用促進センター</a:t>
            </a:r>
            <a:endParaRPr lang="en-US" altLang="ja-JP" sz="1600" dirty="0">
              <a:solidFill>
                <a:schemeClr val="tx1"/>
              </a:solidFill>
              <a:latin typeface="UD デジタル 教科書体 NP-B" panose="02020700000000000000" pitchFamily="18" charset="-128"/>
              <a:ea typeface="UD デジタル 教科書体 NP-B" panose="02020700000000000000" pitchFamily="18" charset="-128"/>
            </a:endParaRPr>
          </a:p>
          <a:p>
            <a:r>
              <a:rPr lang="ja-JP" altLang="en-US" sz="1200" dirty="0">
                <a:solidFill>
                  <a:schemeClr val="tx1"/>
                </a:solidFill>
                <a:latin typeface="UD デジタル 教科書体 NP-B" panose="02020700000000000000" pitchFamily="18" charset="-128"/>
                <a:ea typeface="UD デジタル 教科書体 NP-B" panose="02020700000000000000" pitchFamily="18" charset="-128"/>
              </a:rPr>
              <a:t>大阪府商工労働部 雇用推進室 就業促進課 </a:t>
            </a:r>
            <a:r>
              <a:rPr lang="ja-JP" altLang="en-US" sz="1200" dirty="0" err="1">
                <a:solidFill>
                  <a:schemeClr val="tx1"/>
                </a:solidFill>
                <a:latin typeface="UD デジタル 教科書体 NP-B" panose="02020700000000000000" pitchFamily="18" charset="-128"/>
                <a:ea typeface="UD デジタル 教科書体 NP-B" panose="02020700000000000000" pitchFamily="18" charset="-128"/>
              </a:rPr>
              <a:t>障がい</a:t>
            </a:r>
            <a:r>
              <a:rPr lang="ja-JP" altLang="en-US" sz="1200" dirty="0">
                <a:solidFill>
                  <a:schemeClr val="tx1"/>
                </a:solidFill>
                <a:latin typeface="UD デジタル 教科書体 NP-B" panose="02020700000000000000" pitchFamily="18" charset="-128"/>
                <a:ea typeface="UD デジタル 教科書体 NP-B" panose="02020700000000000000" pitchFamily="18" charset="-128"/>
              </a:rPr>
              <a:t>者雇用促進</a:t>
            </a:r>
            <a:r>
              <a:rPr lang="ja-JP" altLang="en-US" sz="1200" dirty="0" smtClean="0">
                <a:solidFill>
                  <a:schemeClr val="tx1"/>
                </a:solidFill>
                <a:latin typeface="UD デジタル 教科書体 NP-B" panose="02020700000000000000" pitchFamily="18" charset="-128"/>
                <a:ea typeface="UD デジタル 教科書体 NP-B" panose="02020700000000000000" pitchFamily="18" charset="-128"/>
              </a:rPr>
              <a:t>グループ</a:t>
            </a:r>
            <a:endParaRPr lang="en-US" altLang="ja-JP" sz="1400" dirty="0">
              <a:latin typeface="UD デジタル 教科書体 NP-B" panose="02020700000000000000" pitchFamily="18" charset="-128"/>
              <a:ea typeface="UD デジタル 教科書体 NP-B" panose="02020700000000000000" pitchFamily="18" charset="-128"/>
              <a:cs typeface="Meiryo UI" panose="020B0604030504040204" pitchFamily="50" charset="-128"/>
            </a:endParaRPr>
          </a:p>
          <a:p>
            <a:r>
              <a:rPr lang="ja-JP" altLang="en-US" sz="1400" dirty="0" smtClean="0">
                <a:latin typeface="UD デジタル 教科書体 NP-B" panose="02020700000000000000" pitchFamily="18" charset="-128"/>
                <a:ea typeface="UD デジタル 教科書体 NP-B" panose="02020700000000000000" pitchFamily="18" charset="-128"/>
                <a:cs typeface="Meiryo UI" panose="020B0604030504040204" pitchFamily="50" charset="-128"/>
              </a:rPr>
              <a:t>大阪市中央区北浜東３－１４</a:t>
            </a:r>
            <a:r>
              <a:rPr lang="ja-JP" altLang="en-US" sz="1400" dirty="0">
                <a:latin typeface="UD デジタル 教科書体 NP-B" panose="02020700000000000000" pitchFamily="18" charset="-128"/>
                <a:ea typeface="UD デジタル 教科書体 NP-B" panose="02020700000000000000" pitchFamily="18" charset="-128"/>
                <a:cs typeface="Meiryo UI" panose="020B0604030504040204" pitchFamily="50" charset="-128"/>
              </a:rPr>
              <a:t>　</a:t>
            </a:r>
            <a:r>
              <a:rPr lang="ja-JP" altLang="en-US" sz="1400" dirty="0" smtClean="0">
                <a:latin typeface="UD デジタル 教科書体 NP-B" panose="02020700000000000000" pitchFamily="18" charset="-128"/>
                <a:ea typeface="UD デジタル 教科書体 NP-B" panose="02020700000000000000" pitchFamily="18" charset="-128"/>
                <a:cs typeface="Meiryo UI" panose="020B0604030504040204" pitchFamily="50" charset="-128"/>
              </a:rPr>
              <a:t>エル・おおさか　本館</a:t>
            </a:r>
            <a:r>
              <a:rPr lang="en-US" altLang="ja-JP" sz="1400" dirty="0" smtClean="0">
                <a:latin typeface="UD デジタル 教科書体 NP-B" panose="02020700000000000000" pitchFamily="18" charset="-128"/>
                <a:ea typeface="UD デジタル 教科書体 NP-B" panose="02020700000000000000" pitchFamily="18" charset="-128"/>
                <a:cs typeface="Meiryo UI" panose="020B0604030504040204" pitchFamily="50" charset="-128"/>
              </a:rPr>
              <a:t>11</a:t>
            </a:r>
            <a:r>
              <a:rPr lang="ja-JP" altLang="en-US" sz="1400" dirty="0" smtClean="0">
                <a:latin typeface="UD デジタル 教科書体 NP-B" panose="02020700000000000000" pitchFamily="18" charset="-128"/>
                <a:ea typeface="UD デジタル 教科書体 NP-B" panose="02020700000000000000" pitchFamily="18" charset="-128"/>
                <a:cs typeface="Meiryo UI" panose="020B0604030504040204" pitchFamily="50" charset="-128"/>
              </a:rPr>
              <a:t>階</a:t>
            </a:r>
            <a:endParaRPr lang="en-US" altLang="ja-JP" sz="1400" dirty="0" smtClean="0">
              <a:latin typeface="UD デジタル 教科書体 NP-B" panose="02020700000000000000" pitchFamily="18" charset="-128"/>
              <a:ea typeface="UD デジタル 教科書体 NP-B" panose="02020700000000000000" pitchFamily="18" charset="-128"/>
              <a:cs typeface="Meiryo UI" panose="020B0604030504040204" pitchFamily="50" charset="-128"/>
            </a:endParaRPr>
          </a:p>
          <a:p>
            <a:r>
              <a:rPr lang="ja-JP" altLang="en-US" sz="1400" dirty="0">
                <a:latin typeface="UD デジタル 教科書体 NP-B" panose="02020700000000000000" pitchFamily="18" charset="-128"/>
                <a:ea typeface="UD デジタル 教科書体 NP-B" panose="02020700000000000000" pitchFamily="18" charset="-128"/>
                <a:cs typeface="Meiryo UI" panose="020B0604030504040204" pitchFamily="50" charset="-128"/>
              </a:rPr>
              <a:t>　</a:t>
            </a:r>
            <a:r>
              <a:rPr lang="ja-JP" altLang="en-US" sz="1400" dirty="0" smtClean="0">
                <a:latin typeface="UD デジタル 教科書体 NP-B" panose="02020700000000000000" pitchFamily="18" charset="-128"/>
                <a:ea typeface="UD デジタル 教科書体 NP-B" panose="02020700000000000000" pitchFamily="18" charset="-128"/>
                <a:cs typeface="Meiryo UI" panose="020B0604030504040204" pitchFamily="50" charset="-128"/>
              </a:rPr>
              <a:t>ＴＥＬ： ０６－６３６０－９０７７</a:t>
            </a:r>
            <a:endParaRPr lang="en-US" altLang="ja-JP" sz="1400" dirty="0" smtClean="0">
              <a:latin typeface="UD デジタル 教科書体 NP-B" panose="02020700000000000000" pitchFamily="18" charset="-128"/>
              <a:ea typeface="UD デジタル 教科書体 NP-B" panose="02020700000000000000" pitchFamily="18" charset="-128"/>
              <a:cs typeface="Meiryo UI" panose="020B0604030504040204" pitchFamily="50" charset="-128"/>
            </a:endParaRPr>
          </a:p>
          <a:p>
            <a:r>
              <a:rPr lang="ja-JP" altLang="en-US" sz="1400" dirty="0">
                <a:latin typeface="UD デジタル 教科書体 NP-B" panose="02020700000000000000" pitchFamily="18" charset="-128"/>
                <a:ea typeface="UD デジタル 教科書体 NP-B" panose="02020700000000000000" pitchFamily="18" charset="-128"/>
                <a:cs typeface="Meiryo UI" panose="020B0604030504040204" pitchFamily="50" charset="-128"/>
              </a:rPr>
              <a:t>　</a:t>
            </a:r>
            <a:r>
              <a:rPr lang="en-US" altLang="ja-JP" sz="1400" dirty="0" smtClean="0">
                <a:latin typeface="UD デジタル 教科書体 NP-B" panose="02020700000000000000" pitchFamily="18" charset="-128"/>
                <a:ea typeface="UD デジタル 教科書体 NP-B" panose="02020700000000000000" pitchFamily="18" charset="-128"/>
                <a:cs typeface="Meiryo UI" panose="020B0604030504040204" pitchFamily="50" charset="-128"/>
              </a:rPr>
              <a:t>E-mail</a:t>
            </a:r>
            <a:r>
              <a:rPr lang="ja-JP" altLang="en-US" sz="1400" dirty="0" smtClean="0">
                <a:latin typeface="UD デジタル 教科書体 NP-B" panose="02020700000000000000" pitchFamily="18" charset="-128"/>
                <a:ea typeface="UD デジタル 教科書体 NP-B" panose="02020700000000000000" pitchFamily="18" charset="-128"/>
                <a:cs typeface="Meiryo UI" panose="020B0604030504040204" pitchFamily="50" charset="-128"/>
              </a:rPr>
              <a:t>：</a:t>
            </a:r>
            <a:r>
              <a:rPr lang="en-US" altLang="ja-JP" sz="1400" dirty="0" smtClean="0">
                <a:latin typeface="UD デジタル 教科書体 NP-B" panose="02020700000000000000" pitchFamily="18" charset="-128"/>
                <a:ea typeface="UD デジタル 教科書体 NP-B" panose="02020700000000000000" pitchFamily="18" charset="-128"/>
                <a:cs typeface="Meiryo UI" panose="020B0604030504040204" pitchFamily="50" charset="-128"/>
              </a:rPr>
              <a:t> </a:t>
            </a:r>
            <a:r>
              <a:rPr lang="en-US" altLang="ja-JP" sz="1400" dirty="0">
                <a:latin typeface="UD デジタル 教科書体 NP-B" panose="02020700000000000000" pitchFamily="18" charset="-128"/>
                <a:ea typeface="UD デジタル 教科書体 NP-B" panose="02020700000000000000" pitchFamily="18" charset="-128"/>
                <a:cs typeface="Meiryo UI" panose="020B0604030504040204" pitchFamily="50" charset="-128"/>
              </a:rPr>
              <a:t>shugyosokushin-g04@gbox.pref.osaka.lg.jp</a:t>
            </a:r>
          </a:p>
        </p:txBody>
      </p:sp>
      <p:sp>
        <p:nvSpPr>
          <p:cNvPr id="11" name="コンテンツ プレースホルダー 2"/>
          <p:cNvSpPr txBox="1">
            <a:spLocks/>
          </p:cNvSpPr>
          <p:nvPr/>
        </p:nvSpPr>
        <p:spPr>
          <a:xfrm>
            <a:off x="107504" y="2060812"/>
            <a:ext cx="8955986" cy="1232556"/>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endParaRPr lang="ja-JP" altLang="en-US" sz="2300" dirty="0">
              <a:solidFill>
                <a:srgbClr val="FF0000"/>
              </a:solidFill>
              <a:latin typeface="+mn-ea"/>
              <a:cs typeface="Meiryo UI" panose="020B0604030504040204" pitchFamily="50" charset="-128"/>
            </a:endParaRPr>
          </a:p>
        </p:txBody>
      </p:sp>
      <p:sp>
        <p:nvSpPr>
          <p:cNvPr id="12" name="正方形/長方形 11"/>
          <p:cNvSpPr/>
          <p:nvPr/>
        </p:nvSpPr>
        <p:spPr>
          <a:xfrm>
            <a:off x="-15776" y="316754"/>
            <a:ext cx="9048749" cy="476672"/>
          </a:xfrm>
          <a:prstGeom prst="rect">
            <a:avLst/>
          </a:prstGeom>
          <a:noFill/>
          <a:ln>
            <a:noFill/>
          </a:ln>
        </p:spPr>
        <p:style>
          <a:lnRef idx="1">
            <a:schemeClr val="dk1"/>
          </a:lnRef>
          <a:fillRef idx="2">
            <a:schemeClr val="dk1"/>
          </a:fillRef>
          <a:effectRef idx="1">
            <a:schemeClr val="dk1"/>
          </a:effectRef>
          <a:fontRef idx="minor">
            <a:schemeClr val="dk1"/>
          </a:fontRef>
        </p:style>
        <p:txBody>
          <a:bodyPr rot="0" spcFirstLastPara="0" vert="horz" wrap="square" lIns="0" tIns="0" rIns="0" bIns="0" numCol="1" spcCol="0" rtlCol="0" fromWordArt="0" anchor="ctr" anchorCtr="0" forceAA="0" compatLnSpc="1">
            <a:prstTxWarp prst="textNoShape">
              <a:avLst/>
            </a:prstTxWarp>
            <a:noAutofit/>
          </a:bodyPr>
          <a:lstStyle/>
          <a:p>
            <a:pPr lvl="0" algn="ctr"/>
            <a:r>
              <a:rPr lang="ja-JP" altLang="en-US" sz="2400" b="1" kern="100" dirty="0" smtClean="0">
                <a:solidFill>
                  <a:srgbClr val="000099"/>
                </a:solidFill>
                <a:latin typeface="UD デジタル 教科書体 NP-B" panose="02020700000000000000" pitchFamily="18" charset="-128"/>
                <a:ea typeface="UD デジタル 教科書体 NP-B" panose="02020700000000000000" pitchFamily="18" charset="-128"/>
                <a:cs typeface="Meiryo UI" panose="020B0604030504040204" pitchFamily="50" charset="-128"/>
              </a:rPr>
              <a:t>～データのダウンロード方法など～</a:t>
            </a:r>
            <a:endParaRPr lang="ja-JP" altLang="en-US" sz="2400" b="1" kern="100" dirty="0">
              <a:solidFill>
                <a:srgbClr val="000099"/>
              </a:solidFill>
              <a:latin typeface="UD デジタル 教科書体 NP-B" panose="02020700000000000000" pitchFamily="18" charset="-128"/>
              <a:ea typeface="UD デジタル 教科書体 NP-B" panose="02020700000000000000" pitchFamily="18" charset="-128"/>
              <a:cs typeface="Meiryo UI" panose="020B0604030504040204" pitchFamily="50" charset="-128"/>
            </a:endParaRPr>
          </a:p>
        </p:txBody>
      </p:sp>
      <p:sp>
        <p:nvSpPr>
          <p:cNvPr id="14" name="スライド番号プレースホルダー 4"/>
          <p:cNvSpPr txBox="1">
            <a:spLocks/>
          </p:cNvSpPr>
          <p:nvPr/>
        </p:nvSpPr>
        <p:spPr>
          <a:xfrm>
            <a:off x="8532440" y="6480718"/>
            <a:ext cx="531050" cy="260648"/>
          </a:xfrm>
          <a:prstGeom prst="ellipse">
            <a:avLst/>
          </a:prstGeom>
          <a:noFill/>
          <a:ln>
            <a:noFill/>
          </a:ln>
        </p:spPr>
        <p:txBody>
          <a:bodyPr vert="horz" lIns="91440" tIns="45720" rIns="91440" bIns="45720" rtlCol="0" anchor="ctr"/>
          <a:lstStyle>
            <a:defPPr>
              <a:defRPr lang="ja-JP"/>
            </a:defPPr>
            <a:lvl1pPr marL="0" algn="ctr" defTabSz="914400" rtl="0" eaLnBrk="1" latinLnBrk="0" hangingPunct="1">
              <a:defRPr kumimoji="1" sz="900" b="1" kern="1200">
                <a:solidFill>
                  <a:schemeClr val="bg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8BC50A73-7F1D-4723-98DF-0211EC5CE189}" type="slidenum">
              <a:rPr lang="ja-JP" altLang="en-US" smtClean="0">
                <a:solidFill>
                  <a:schemeClr val="tx1"/>
                </a:solidFill>
              </a:rPr>
              <a:pPr/>
              <a:t>12</a:t>
            </a:fld>
            <a:endParaRPr lang="ja-JP" altLang="en-US" dirty="0">
              <a:solidFill>
                <a:schemeClr val="tx1"/>
              </a:solidFill>
            </a:endParaRPr>
          </a:p>
        </p:txBody>
      </p:sp>
      <p:sp>
        <p:nvSpPr>
          <p:cNvPr id="13" name="コンテンツ プレースホルダー 2"/>
          <p:cNvSpPr txBox="1">
            <a:spLocks/>
          </p:cNvSpPr>
          <p:nvPr/>
        </p:nvSpPr>
        <p:spPr>
          <a:xfrm>
            <a:off x="87835" y="729964"/>
            <a:ext cx="9036496" cy="2376983"/>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endParaRPr lang="en-US" altLang="ja-JP" sz="1700" dirty="0" smtClean="0">
              <a:latin typeface="UD デジタル 教科書体 NP-B" panose="02020700000000000000" pitchFamily="18" charset="-128"/>
              <a:ea typeface="UD デジタル 教科書体 NP-B" panose="02020700000000000000" pitchFamily="18" charset="-128"/>
              <a:cs typeface="Meiryo UI" panose="020B0604030504040204" pitchFamily="50" charset="-128"/>
            </a:endParaRPr>
          </a:p>
          <a:p>
            <a:pPr marL="0" indent="0">
              <a:buNone/>
            </a:pPr>
            <a:r>
              <a:rPr lang="ja-JP" altLang="en-US" sz="2400" dirty="0" smtClean="0">
                <a:latin typeface="UD デジタル 教科書体 NP-B" panose="02020700000000000000" pitchFamily="18" charset="-128"/>
                <a:ea typeface="UD デジタル 教科書体 NP-B" panose="02020700000000000000" pitchFamily="18" charset="-128"/>
                <a:cs typeface="Meiryo UI" panose="020B0604030504040204" pitchFamily="50" charset="-128"/>
              </a:rPr>
              <a:t>大阪府ホームページで様式のダウンロードが可能です。</a:t>
            </a:r>
            <a:endParaRPr lang="en-US" altLang="ja-JP" sz="2400" dirty="0" smtClean="0">
              <a:latin typeface="UD デジタル 教科書体 NP-B" panose="02020700000000000000" pitchFamily="18" charset="-128"/>
              <a:ea typeface="UD デジタル 教科書体 NP-B" panose="02020700000000000000" pitchFamily="18" charset="-128"/>
              <a:cs typeface="Meiryo UI" panose="020B0604030504040204" pitchFamily="50" charset="-128"/>
            </a:endParaRPr>
          </a:p>
          <a:p>
            <a:pPr marL="0" indent="0">
              <a:buNone/>
            </a:pPr>
            <a:r>
              <a:rPr lang="ja-JP" altLang="en-US" sz="2000" dirty="0" smtClean="0">
                <a:latin typeface="UD デジタル 教科書体 NP-B" panose="02020700000000000000" pitchFamily="18" charset="-128"/>
                <a:ea typeface="UD デジタル 教科書体 NP-B" panose="02020700000000000000" pitchFamily="18" charset="-128"/>
                <a:cs typeface="Meiryo UI" panose="020B0604030504040204" pitchFamily="50" charset="-128"/>
              </a:rPr>
              <a:t>「雇用</a:t>
            </a:r>
            <a:r>
              <a:rPr lang="ja-JP" altLang="en-US" sz="2000" dirty="0">
                <a:latin typeface="UD デジタル 教科書体 NP-B" panose="02020700000000000000" pitchFamily="18" charset="-128"/>
                <a:ea typeface="UD デジタル 教科書体 NP-B" panose="02020700000000000000" pitchFamily="18" charset="-128"/>
                <a:cs typeface="Meiryo UI" panose="020B0604030504040204" pitchFamily="50" charset="-128"/>
              </a:rPr>
              <a:t>管理のための対話シート」　様式データに</a:t>
            </a:r>
            <a:r>
              <a:rPr lang="ja-JP" altLang="en-US" sz="2000" dirty="0" smtClean="0">
                <a:latin typeface="UD デジタル 教科書体 NP-B" panose="02020700000000000000" pitchFamily="18" charset="-128"/>
                <a:ea typeface="UD デジタル 教科書体 NP-B" panose="02020700000000000000" pitchFamily="18" charset="-128"/>
                <a:cs typeface="Meiryo UI" panose="020B0604030504040204" pitchFamily="50" charset="-128"/>
              </a:rPr>
              <a:t>ついて</a:t>
            </a:r>
            <a:endParaRPr lang="en-US" altLang="ja-JP" sz="1800" dirty="0" smtClean="0">
              <a:latin typeface="UD デジタル 教科書体 NP-B" panose="02020700000000000000" pitchFamily="18" charset="-128"/>
              <a:ea typeface="UD デジタル 教科書体 NP-B" panose="02020700000000000000" pitchFamily="18" charset="-128"/>
              <a:cs typeface="Meiryo UI" panose="020B0604030504040204" pitchFamily="50" charset="-128"/>
            </a:endParaRPr>
          </a:p>
          <a:p>
            <a:pPr marL="0" indent="0">
              <a:buNone/>
            </a:pPr>
            <a:r>
              <a:rPr lang="ja-JP" altLang="en-US" sz="2000" dirty="0" smtClean="0">
                <a:latin typeface="UD デジタル 教科書体 NP-B" panose="02020700000000000000" pitchFamily="18" charset="-128"/>
                <a:ea typeface="UD デジタル 教科書体 NP-B" panose="02020700000000000000" pitchFamily="18" charset="-128"/>
                <a:cs typeface="Meiryo UI" panose="020B0604030504040204" pitchFamily="50" charset="-128"/>
              </a:rPr>
              <a:t>「合理的配慮の</a:t>
            </a:r>
            <a:r>
              <a:rPr lang="ja-JP" altLang="en-US" sz="2000" dirty="0">
                <a:latin typeface="UD デジタル 教科書体 NP-B" panose="02020700000000000000" pitchFamily="18" charset="-128"/>
                <a:ea typeface="UD デジタル 教科書体 NP-B" panose="02020700000000000000" pitchFamily="18" charset="-128"/>
                <a:cs typeface="Meiryo UI" panose="020B0604030504040204" pitchFamily="50" charset="-128"/>
              </a:rPr>
              <a:t>ための対話シート」　様式データに</a:t>
            </a:r>
            <a:r>
              <a:rPr lang="ja-JP" altLang="en-US" sz="2000" dirty="0" smtClean="0">
                <a:latin typeface="UD デジタル 教科書体 NP-B" panose="02020700000000000000" pitchFamily="18" charset="-128"/>
                <a:ea typeface="UD デジタル 教科書体 NP-B" panose="02020700000000000000" pitchFamily="18" charset="-128"/>
                <a:cs typeface="Meiryo UI" panose="020B0604030504040204" pitchFamily="50" charset="-128"/>
              </a:rPr>
              <a:t>ついて</a:t>
            </a:r>
            <a:endParaRPr lang="en-US" altLang="ja-JP" sz="1800" dirty="0">
              <a:latin typeface="UD デジタル 教科書体 NP-B" panose="02020700000000000000" pitchFamily="18" charset="-128"/>
              <a:ea typeface="UD デジタル 教科書体 NP-B" panose="02020700000000000000" pitchFamily="18" charset="-128"/>
              <a:cs typeface="Meiryo UI" panose="020B0604030504040204" pitchFamily="50" charset="-128"/>
            </a:endParaRPr>
          </a:p>
          <a:p>
            <a:pPr marL="0" indent="0">
              <a:buNone/>
            </a:pPr>
            <a:endParaRPr lang="ja-JP" altLang="en-US" sz="600" dirty="0">
              <a:latin typeface="UD デジタル 教科書体 NP-B" panose="02020700000000000000" pitchFamily="18" charset="-128"/>
              <a:ea typeface="UD デジタル 教科書体 NP-B" panose="02020700000000000000" pitchFamily="18" charset="-128"/>
              <a:cs typeface="Meiryo UI" panose="020B0604030504040204" pitchFamily="50" charset="-128"/>
            </a:endParaRPr>
          </a:p>
          <a:p>
            <a:pPr marL="0" indent="0">
              <a:buNone/>
            </a:pPr>
            <a:r>
              <a:rPr lang="ja-JP" altLang="en-US" sz="1600" dirty="0" smtClean="0">
                <a:latin typeface="UD デジタル 教科書体 NP-B" panose="02020700000000000000" pitchFamily="18" charset="-128"/>
                <a:ea typeface="UD デジタル 教科書体 NP-B" panose="02020700000000000000" pitchFamily="18" charset="-128"/>
                <a:cs typeface="Meiryo UI" panose="020B0604030504040204" pitchFamily="50" charset="-128"/>
              </a:rPr>
              <a:t>（</a:t>
            </a:r>
            <a:r>
              <a:rPr lang="en-US" altLang="ja-JP" sz="1600" dirty="0">
                <a:latin typeface="UD デジタル 教科書体 NP-B" panose="02020700000000000000" pitchFamily="18" charset="-128"/>
                <a:ea typeface="UD デジタル 教科書体 NP-B" panose="02020700000000000000" pitchFamily="18" charset="-128"/>
                <a:cs typeface="Meiryo UI" panose="020B0604030504040204" pitchFamily="50" charset="-128"/>
                <a:hlinkClick r:id="rId3"/>
              </a:rPr>
              <a:t>https://www.pref.osaka.lg.jp/koyotaisaku/management/taiwa_sheets.html</a:t>
            </a:r>
            <a:r>
              <a:rPr lang="ja-JP" altLang="en-US" sz="1100" dirty="0" smtClean="0">
                <a:latin typeface="UD デジタル 教科書体 NP-B" panose="02020700000000000000" pitchFamily="18" charset="-128"/>
                <a:ea typeface="UD デジタル 教科書体 NP-B" panose="02020700000000000000" pitchFamily="18" charset="-128"/>
                <a:cs typeface="Meiryo UI" panose="020B0604030504040204" pitchFamily="50" charset="-128"/>
              </a:rPr>
              <a:t>）</a:t>
            </a:r>
            <a:endParaRPr lang="ja-JP" altLang="en-US" sz="1400" dirty="0">
              <a:latin typeface="UD デジタル 教科書体 NP-B" panose="02020700000000000000" pitchFamily="18" charset="-128"/>
              <a:ea typeface="UD デジタル 教科書体 NP-B" panose="02020700000000000000" pitchFamily="18" charset="-128"/>
              <a:cs typeface="Meiryo UI" panose="020B0604030504040204" pitchFamily="50" charset="-128"/>
            </a:endParaRPr>
          </a:p>
          <a:p>
            <a:pPr marL="0" indent="0">
              <a:buNone/>
            </a:pPr>
            <a:endParaRPr lang="ja-JP" altLang="en-US" sz="1700" dirty="0">
              <a:latin typeface="UD デジタル 教科書体 NP-B" panose="02020700000000000000" pitchFamily="18" charset="-128"/>
              <a:ea typeface="UD デジタル 教科書体 NP-B" panose="02020700000000000000" pitchFamily="18" charset="-128"/>
              <a:cs typeface="Meiryo UI" panose="020B0604030504040204" pitchFamily="50" charset="-128"/>
            </a:endParaRPr>
          </a:p>
        </p:txBody>
      </p:sp>
      <p:pic>
        <p:nvPicPr>
          <p:cNvPr id="17" name="図 1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492280" y="3644658"/>
            <a:ext cx="3542786" cy="2662517"/>
          </a:xfrm>
          <a:prstGeom prst="rect">
            <a:avLst/>
          </a:prstGeom>
        </p:spPr>
      </p:pic>
      <p:pic>
        <p:nvPicPr>
          <p:cNvPr id="18" name="図 1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597215" y="208303"/>
            <a:ext cx="1224136" cy="346220"/>
          </a:xfrm>
          <a:prstGeom prst="rect">
            <a:avLst/>
          </a:prstGeom>
        </p:spPr>
      </p:pic>
      <p:pic>
        <p:nvPicPr>
          <p:cNvPr id="2" name="図 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728272" y="1131971"/>
            <a:ext cx="1093079" cy="1093079"/>
          </a:xfrm>
          <a:prstGeom prst="rect">
            <a:avLst/>
          </a:prstGeom>
        </p:spPr>
      </p:pic>
    </p:spTree>
    <p:extLst>
      <p:ext uri="{BB962C8B-B14F-4D97-AF65-F5344CB8AC3E}">
        <p14:creationId xmlns:p14="http://schemas.microsoft.com/office/powerpoint/2010/main" val="30068342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3" descr="D:\HayashiRy\Desktop\うまくいかない中サイズ.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90313" y="3375920"/>
            <a:ext cx="1836724" cy="1520445"/>
          </a:xfrm>
          <a:prstGeom prst="rect">
            <a:avLst/>
          </a:prstGeom>
          <a:noFill/>
          <a:extLst>
            <a:ext uri="{909E8E84-426E-40DD-AFC4-6F175D3DCCD1}">
              <a14:hiddenFill xmlns:a14="http://schemas.microsoft.com/office/drawing/2010/main">
                <a:solidFill>
                  <a:srgbClr val="FFFFFF"/>
                </a:solidFill>
              </a14:hiddenFill>
            </a:ext>
          </a:extLst>
        </p:spPr>
      </p:pic>
      <p:grpSp>
        <p:nvGrpSpPr>
          <p:cNvPr id="2" name="グループ化 1"/>
          <p:cNvGrpSpPr/>
          <p:nvPr/>
        </p:nvGrpSpPr>
        <p:grpSpPr>
          <a:xfrm>
            <a:off x="5519598" y="5060407"/>
            <a:ext cx="3263108" cy="1612704"/>
            <a:chOff x="868804" y="2826567"/>
            <a:chExt cx="2194373" cy="1111301"/>
          </a:xfrm>
        </p:grpSpPr>
        <p:pic>
          <p:nvPicPr>
            <p:cNvPr id="17" name="Picture 4" descr="D:\HayashiRy\Desktop\新しいフォルダー\女性社員困り小.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08161" y="2936218"/>
              <a:ext cx="655016" cy="831767"/>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6" descr="D:\HayashiRy\Desktop\新しいフォルダー\男性社員困り小.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77918" y="2826567"/>
              <a:ext cx="655016" cy="831767"/>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5" descr="D:\HayashiRy\Desktop\新しいフォルダー\年配社員困り小.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68804" y="2962181"/>
              <a:ext cx="701803" cy="831767"/>
            </a:xfrm>
            <a:prstGeom prst="rect">
              <a:avLst/>
            </a:prstGeom>
            <a:noFill/>
            <a:extLst>
              <a:ext uri="{909E8E84-426E-40DD-AFC4-6F175D3DCCD1}">
                <a14:hiddenFill xmlns:a14="http://schemas.microsoft.com/office/drawing/2010/main">
                  <a:solidFill>
                    <a:srgbClr val="FFFFFF"/>
                  </a:solidFill>
                </a14:hiddenFill>
              </a:ext>
            </a:extLst>
          </p:spPr>
        </p:pic>
        <p:grpSp>
          <p:nvGrpSpPr>
            <p:cNvPr id="3" name="グループ化 2"/>
            <p:cNvGrpSpPr/>
            <p:nvPr/>
          </p:nvGrpSpPr>
          <p:grpSpPr>
            <a:xfrm>
              <a:off x="1214564" y="3526042"/>
              <a:ext cx="790862" cy="411826"/>
              <a:chOff x="1010429" y="5954932"/>
              <a:chExt cx="790862" cy="411826"/>
            </a:xfrm>
          </p:grpSpPr>
          <p:sp>
            <p:nvSpPr>
              <p:cNvPr id="23" name="雲 22"/>
              <p:cNvSpPr/>
              <p:nvPr/>
            </p:nvSpPr>
            <p:spPr>
              <a:xfrm rot="20905361">
                <a:off x="1010429" y="5954932"/>
                <a:ext cx="790862" cy="411826"/>
              </a:xfrm>
              <a:prstGeom prst="cloud">
                <a:avLst/>
              </a:prstGeom>
              <a:solidFill>
                <a:srgbClr val="FFEDB3"/>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a:ln>
                    <a:noFill/>
                  </a:ln>
                  <a:solidFill>
                    <a:prstClr val="white"/>
                  </a:solidFill>
                  <a:effectLst/>
                  <a:uLnTx/>
                  <a:uFillTx/>
                  <a:latin typeface="Tw Cen MT"/>
                  <a:ea typeface="HGPｺﾞｼｯｸE" panose="020B0900000000000000" pitchFamily="50" charset="-128"/>
                  <a:cs typeface="+mn-cs"/>
                </a:endParaRPr>
              </a:p>
            </p:txBody>
          </p:sp>
          <p:sp>
            <p:nvSpPr>
              <p:cNvPr id="24" name="正方形/長方形 23"/>
              <p:cNvSpPr/>
              <p:nvPr/>
            </p:nvSpPr>
            <p:spPr>
              <a:xfrm rot="20960574">
                <a:off x="1076912" y="5995896"/>
                <a:ext cx="657893" cy="275712"/>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50" normalizeH="0" baseline="0" noProof="0" dirty="0" smtClean="0">
                    <a:ln w="11430"/>
                    <a:gradFill>
                      <a:gsLst>
                        <a:gs pos="25000">
                          <a:srgbClr val="DD8047">
                            <a:satMod val="155000"/>
                          </a:srgbClr>
                        </a:gs>
                        <a:gs pos="100000">
                          <a:srgbClr val="DD8047">
                            <a:shade val="45000"/>
                            <a:satMod val="165000"/>
                          </a:srgbClr>
                        </a:gs>
                      </a:gsLst>
                      <a:lin ang="5400000"/>
                    </a:gradFill>
                    <a:effectLst>
                      <a:outerShdw blurRad="76200" dist="50800" dir="5400000" algn="tl" rotWithShape="0">
                        <a:srgbClr val="000000">
                          <a:alpha val="65000"/>
                        </a:srgbClr>
                      </a:outerShdw>
                    </a:effectLst>
                    <a:uLnTx/>
                    <a:uFillTx/>
                    <a:latin typeface="UD デジタル 教科書体 NP-B" panose="02020700000000000000" pitchFamily="18" charset="-128"/>
                    <a:ea typeface="UD デジタル 教科書体 NP-B" panose="02020700000000000000" pitchFamily="18" charset="-128"/>
                  </a:rPr>
                  <a:t>モヤ</a:t>
                </a:r>
                <a:endParaRPr kumimoji="1" lang="ja-JP" altLang="en-US" sz="2000" b="1" i="0" u="none" strike="noStrike" kern="1200" cap="none" spc="50" normalizeH="0" baseline="0" noProof="0" dirty="0">
                  <a:ln w="11430"/>
                  <a:gradFill>
                    <a:gsLst>
                      <a:gs pos="25000">
                        <a:srgbClr val="DD8047">
                          <a:satMod val="155000"/>
                        </a:srgbClr>
                      </a:gs>
                      <a:gs pos="100000">
                        <a:srgbClr val="DD8047">
                          <a:shade val="45000"/>
                          <a:satMod val="165000"/>
                        </a:srgbClr>
                      </a:gs>
                    </a:gsLst>
                    <a:lin ang="5400000"/>
                  </a:gradFill>
                  <a:effectLst>
                    <a:outerShdw blurRad="76200" dist="50800" dir="5400000" algn="tl" rotWithShape="0">
                      <a:srgbClr val="000000">
                        <a:alpha val="65000"/>
                      </a:srgbClr>
                    </a:outerShdw>
                  </a:effectLst>
                  <a:uLnTx/>
                  <a:uFillTx/>
                  <a:latin typeface="UD デジタル 教科書体 NP-B" panose="02020700000000000000" pitchFamily="18" charset="-128"/>
                  <a:ea typeface="UD デジタル 教科書体 NP-B" panose="02020700000000000000" pitchFamily="18" charset="-128"/>
                </a:endParaRPr>
              </a:p>
            </p:txBody>
          </p:sp>
        </p:grpSp>
        <p:grpSp>
          <p:nvGrpSpPr>
            <p:cNvPr id="14" name="グループ化 13"/>
            <p:cNvGrpSpPr/>
            <p:nvPr/>
          </p:nvGrpSpPr>
          <p:grpSpPr>
            <a:xfrm>
              <a:off x="2089989" y="3522758"/>
              <a:ext cx="728002" cy="389294"/>
              <a:chOff x="2434817" y="6163179"/>
              <a:chExt cx="1163638" cy="671487"/>
            </a:xfrm>
          </p:grpSpPr>
          <p:sp>
            <p:nvSpPr>
              <p:cNvPr id="15" name="雲 14"/>
              <p:cNvSpPr/>
              <p:nvPr/>
            </p:nvSpPr>
            <p:spPr>
              <a:xfrm rot="1002002">
                <a:off x="2434817" y="6163179"/>
                <a:ext cx="1163638" cy="671487"/>
              </a:xfrm>
              <a:prstGeom prst="cloud">
                <a:avLst/>
              </a:prstGeom>
              <a:solidFill>
                <a:srgbClr val="FFEDB3"/>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a:ln>
                    <a:noFill/>
                  </a:ln>
                  <a:solidFill>
                    <a:prstClr val="white"/>
                  </a:solidFill>
                  <a:effectLst/>
                  <a:uLnTx/>
                  <a:uFillTx/>
                  <a:latin typeface="Tw Cen MT"/>
                  <a:ea typeface="HGPｺﾞｼｯｸE" panose="020B0900000000000000" pitchFamily="50" charset="-128"/>
                  <a:cs typeface="+mn-cs"/>
                </a:endParaRPr>
              </a:p>
            </p:txBody>
          </p:sp>
          <p:sp>
            <p:nvSpPr>
              <p:cNvPr id="16" name="正方形/長方形 15"/>
              <p:cNvSpPr/>
              <p:nvPr/>
            </p:nvSpPr>
            <p:spPr>
              <a:xfrm rot="420857">
                <a:off x="2518626" y="6205953"/>
                <a:ext cx="967994" cy="475572"/>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50" normalizeH="0" baseline="0" noProof="0" dirty="0" smtClean="0">
                    <a:ln w="11430"/>
                    <a:gradFill>
                      <a:gsLst>
                        <a:gs pos="25000">
                          <a:srgbClr val="DD8047">
                            <a:satMod val="155000"/>
                          </a:srgbClr>
                        </a:gs>
                        <a:gs pos="100000">
                          <a:srgbClr val="DD8047">
                            <a:shade val="45000"/>
                            <a:satMod val="165000"/>
                          </a:srgbClr>
                        </a:gs>
                      </a:gsLst>
                      <a:lin ang="5400000"/>
                    </a:gradFill>
                    <a:effectLst>
                      <a:outerShdw blurRad="76200" dist="50800" dir="5400000" algn="tl" rotWithShape="0">
                        <a:srgbClr val="000000">
                          <a:alpha val="65000"/>
                        </a:srgbClr>
                      </a:outerShdw>
                    </a:effectLst>
                    <a:uLnTx/>
                    <a:uFillTx/>
                    <a:latin typeface="UD デジタル 教科書体 NP-B" panose="02020700000000000000" pitchFamily="18" charset="-128"/>
                    <a:ea typeface="UD デジタル 教科書体 NP-B" panose="02020700000000000000" pitchFamily="18" charset="-128"/>
                  </a:rPr>
                  <a:t>モヤ</a:t>
                </a:r>
                <a:endParaRPr kumimoji="1" lang="ja-JP" altLang="en-US" sz="2000" b="1" i="0" u="none" strike="noStrike" kern="1200" cap="none" spc="50" normalizeH="0" baseline="0" noProof="0" dirty="0">
                  <a:ln w="11430"/>
                  <a:gradFill>
                    <a:gsLst>
                      <a:gs pos="25000">
                        <a:srgbClr val="DD8047">
                          <a:satMod val="155000"/>
                        </a:srgbClr>
                      </a:gs>
                      <a:gs pos="100000">
                        <a:srgbClr val="DD8047">
                          <a:shade val="45000"/>
                          <a:satMod val="165000"/>
                        </a:srgbClr>
                      </a:gs>
                    </a:gsLst>
                    <a:lin ang="5400000"/>
                  </a:gradFill>
                  <a:effectLst>
                    <a:outerShdw blurRad="76200" dist="50800" dir="5400000" algn="tl" rotWithShape="0">
                      <a:srgbClr val="000000">
                        <a:alpha val="65000"/>
                      </a:srgbClr>
                    </a:outerShdw>
                  </a:effectLst>
                  <a:uLnTx/>
                  <a:uFillTx/>
                  <a:latin typeface="UD デジタル 教科書体 NP-B" panose="02020700000000000000" pitchFamily="18" charset="-128"/>
                  <a:ea typeface="UD デジタル 教科書体 NP-B" panose="02020700000000000000" pitchFamily="18" charset="-128"/>
                </a:endParaRPr>
              </a:p>
            </p:txBody>
          </p:sp>
        </p:grpSp>
      </p:grpSp>
      <p:sp>
        <p:nvSpPr>
          <p:cNvPr id="70" name="スライド番号プレースホルダー 4"/>
          <p:cNvSpPr txBox="1">
            <a:spLocks/>
          </p:cNvSpPr>
          <p:nvPr/>
        </p:nvSpPr>
        <p:spPr>
          <a:xfrm>
            <a:off x="8591697" y="6553461"/>
            <a:ext cx="529429" cy="225816"/>
          </a:xfrm>
          <a:prstGeom prst="ellipse">
            <a:avLst/>
          </a:prstGeom>
          <a:noFill/>
          <a:ln>
            <a:noFill/>
          </a:ln>
        </p:spPr>
        <p:txBody>
          <a:bodyPr vert="horz" lIns="91440" tIns="45720" rIns="91440" bIns="45720" rtlCol="0" anchor="ctr"/>
          <a:lstStyle>
            <a:defPPr>
              <a:defRPr lang="ja-JP"/>
            </a:defPPr>
            <a:lvl1pPr marL="0" algn="ctr" defTabSz="914400" rtl="0" eaLnBrk="1" latinLnBrk="0" hangingPunct="1">
              <a:defRPr kumimoji="1" sz="900" b="1" kern="1200">
                <a:solidFill>
                  <a:schemeClr val="bg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8BC50A73-7F1D-4723-98DF-0211EC5CE189}" type="slidenum">
              <a:rPr kumimoji="1" lang="ja-JP" altLang="en-US" sz="900" b="0" i="0" u="none" strike="noStrike" kern="1200" cap="none" spc="0" normalizeH="0" baseline="0" noProof="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pPr marL="0" marR="0" lvl="0" indent="0" algn="ctr" defTabSz="914400" rtl="0" eaLnBrk="1" fontAlgn="auto" latinLnBrk="0" hangingPunct="1">
                <a:lnSpc>
                  <a:spcPct val="100000"/>
                </a:lnSpc>
                <a:spcBef>
                  <a:spcPts val="0"/>
                </a:spcBef>
                <a:spcAft>
                  <a:spcPts val="0"/>
                </a:spcAft>
                <a:buClrTx/>
                <a:buSzTx/>
                <a:buFontTx/>
                <a:buNone/>
                <a:tabLst/>
                <a:defRPr/>
              </a:pPr>
              <a:t>2</a:t>
            </a:fld>
            <a:endParaRPr kumimoji="1" lang="ja-JP" altLang="en-US" sz="9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 name="テキスト ボックス 3"/>
          <p:cNvSpPr txBox="1"/>
          <p:nvPr/>
        </p:nvSpPr>
        <p:spPr>
          <a:xfrm>
            <a:off x="179512" y="972092"/>
            <a:ext cx="9117551" cy="3231654"/>
          </a:xfrm>
          <a:prstGeom prst="rect">
            <a:avLst/>
          </a:prstGeom>
          <a:noFill/>
        </p:spPr>
        <p:txBody>
          <a:bodyPr wrap="square" rtlCol="0">
            <a:spAutoFit/>
          </a:bodyPr>
          <a:lstStyle/>
          <a:p>
            <a:pPr marL="171450" marR="0" lvl="0" indent="-171450" algn="l" defTabSz="914400" rtl="0" eaLnBrk="1" fontAlgn="auto" latinLnBrk="0" hangingPunct="1">
              <a:lnSpc>
                <a:spcPct val="150000"/>
              </a:lnSpc>
              <a:spcBef>
                <a:spcPts val="0"/>
              </a:spcBef>
              <a:spcAft>
                <a:spcPts val="0"/>
              </a:spcAft>
              <a:buClrTx/>
              <a:buSzTx/>
              <a:buFont typeface="Wingdings" panose="05000000000000000000" pitchFamily="2" charset="2"/>
              <a:buChar char="p"/>
              <a:tabLst/>
              <a:defRPr/>
            </a:pPr>
            <a:r>
              <a:rPr kumimoji="1" lang="ja-JP" altLang="en-US" sz="1700" b="0" i="0" u="none" strike="noStrike" kern="1200" cap="none" spc="0" normalizeH="0" baseline="0" noProof="0" dirty="0" smtClean="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rPr>
              <a:t>　体調</a:t>
            </a:r>
            <a:r>
              <a:rPr kumimoji="1" lang="ja-JP" altLang="en-US" sz="1700" b="0" i="0" u="none" strike="noStrike" kern="1200" cap="none" spc="0" normalizeH="0" baseline="0" noProof="0" dirty="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rPr>
              <a:t>が悪そうだけれども、</a:t>
            </a:r>
            <a:r>
              <a:rPr kumimoji="1" lang="ja-JP" altLang="en-US" sz="1700" b="1" i="0" u="sng" strike="noStrike" kern="1200" cap="none" spc="0" normalizeH="0" baseline="0" noProof="0" dirty="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rPr>
              <a:t>なんて声をかけていいか</a:t>
            </a:r>
            <a:r>
              <a:rPr kumimoji="1" lang="ja-JP" altLang="en-US" sz="1700" b="1" i="0" u="sng" strike="noStrike" kern="1200" cap="none" spc="0" normalizeH="0" baseline="0" noProof="0" dirty="0" smtClean="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rPr>
              <a:t>わからない</a:t>
            </a:r>
            <a:endParaRPr kumimoji="1" lang="en-US" altLang="ja-JP" sz="1700" b="1" i="0" u="sng" strike="noStrike" kern="1200" cap="none" spc="0" normalizeH="0" baseline="0" noProof="0" dirty="0" smtClean="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endParaRPr>
          </a:p>
          <a:p>
            <a:pPr marL="171450" marR="0" lvl="0" indent="-171450" algn="l" defTabSz="914400" rtl="0" eaLnBrk="1" fontAlgn="auto" latinLnBrk="0" hangingPunct="1">
              <a:lnSpc>
                <a:spcPct val="150000"/>
              </a:lnSpc>
              <a:spcBef>
                <a:spcPts val="0"/>
              </a:spcBef>
              <a:spcAft>
                <a:spcPts val="0"/>
              </a:spcAft>
              <a:buClrTx/>
              <a:buSzTx/>
              <a:buFont typeface="Wingdings" panose="05000000000000000000" pitchFamily="2" charset="2"/>
              <a:buChar char="p"/>
              <a:tabLst/>
              <a:defRPr/>
            </a:pPr>
            <a:r>
              <a:rPr kumimoji="1" lang="ja-JP" altLang="en-US" sz="1700" b="0" i="0" u="none" strike="noStrike" kern="1200" cap="none" spc="0" normalizeH="0" baseline="0" noProof="0" dirty="0" smtClean="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rPr>
              <a:t>　昨日</a:t>
            </a:r>
            <a:r>
              <a:rPr kumimoji="1" lang="ja-JP" altLang="en-US" sz="1700" b="0" i="0" u="none" strike="noStrike" kern="1200" cap="none" spc="0" normalizeH="0" baseline="0" noProof="0" dirty="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rPr>
              <a:t>まで普段通り仕事をしていた</a:t>
            </a:r>
            <a:r>
              <a:rPr kumimoji="1" lang="ja-JP" altLang="en-US" sz="1700" b="0" i="0" u="none" strike="noStrike" kern="1200" cap="none" spc="0" normalizeH="0" baseline="0" noProof="0" dirty="0" smtClean="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rPr>
              <a:t>のに、</a:t>
            </a:r>
            <a:r>
              <a:rPr kumimoji="1" lang="ja-JP" altLang="en-US" sz="1700" b="1" i="0" u="sng" strike="noStrike" kern="1200" cap="none" spc="0" normalizeH="0" baseline="0" noProof="0" dirty="0" smtClean="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rPr>
              <a:t>突然</a:t>
            </a:r>
            <a:r>
              <a:rPr kumimoji="1" lang="ja-JP" altLang="en-US" sz="1700" b="0" i="0" u="none" strike="noStrike" kern="1200" cap="none" spc="0" normalizeH="0" baseline="0" noProof="0" dirty="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rPr>
              <a:t>調子を崩して休んでしまった</a:t>
            </a:r>
          </a:p>
          <a:p>
            <a:pPr marL="171450" marR="0" lvl="0" indent="-171450" algn="l" defTabSz="914400" rtl="0" eaLnBrk="1" fontAlgn="auto" latinLnBrk="0" hangingPunct="1">
              <a:lnSpc>
                <a:spcPct val="150000"/>
              </a:lnSpc>
              <a:spcBef>
                <a:spcPts val="0"/>
              </a:spcBef>
              <a:spcAft>
                <a:spcPts val="0"/>
              </a:spcAft>
              <a:buClrTx/>
              <a:buSzTx/>
              <a:buFont typeface="Wingdings" panose="05000000000000000000" pitchFamily="2" charset="2"/>
              <a:buChar char="p"/>
              <a:tabLst/>
              <a:defRPr/>
            </a:pPr>
            <a:r>
              <a:rPr kumimoji="1" lang="ja-JP" altLang="en-US" sz="1700" b="0" i="0" u="none" strike="noStrike" kern="1200" cap="none" spc="0" normalizeH="0" baseline="0" noProof="0" dirty="0" smtClean="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rPr>
              <a:t>　こちら</a:t>
            </a:r>
            <a:r>
              <a:rPr kumimoji="1" lang="ja-JP" altLang="en-US" sz="1700" b="0" i="0" u="none" strike="noStrike" kern="1200" cap="none" spc="0" normalizeH="0" baseline="0" noProof="0" dirty="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rPr>
              <a:t>の言いたいことが</a:t>
            </a:r>
            <a:r>
              <a:rPr kumimoji="1" lang="ja-JP" altLang="en-US" sz="1700" b="1" i="0" u="sng" strike="noStrike" kern="1200" cap="none" spc="0" normalizeH="0" baseline="0" noProof="0" dirty="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rPr>
              <a:t>うまく</a:t>
            </a:r>
            <a:r>
              <a:rPr kumimoji="1" lang="ja-JP" altLang="en-US" sz="1700" b="1" i="0" u="sng" strike="noStrike" kern="1200" cap="none" spc="0" normalizeH="0" baseline="0" noProof="0" dirty="0" smtClean="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rPr>
              <a:t>伝わらない</a:t>
            </a:r>
            <a:endParaRPr kumimoji="1" lang="en-US" altLang="ja-JP" sz="1700" b="1" i="0" u="sng" strike="noStrike" kern="1200" cap="none" spc="0" normalizeH="0" baseline="0" noProof="0" dirty="0" smtClean="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endParaRPr>
          </a:p>
          <a:p>
            <a:pPr marL="171450" marR="0" lvl="0" indent="-171450" algn="l" defTabSz="914400" rtl="0" eaLnBrk="1" fontAlgn="auto" latinLnBrk="0" hangingPunct="1">
              <a:lnSpc>
                <a:spcPct val="150000"/>
              </a:lnSpc>
              <a:spcBef>
                <a:spcPts val="0"/>
              </a:spcBef>
              <a:spcAft>
                <a:spcPts val="0"/>
              </a:spcAft>
              <a:buClrTx/>
              <a:buSzTx/>
              <a:buFont typeface="Wingdings" panose="05000000000000000000" pitchFamily="2" charset="2"/>
              <a:buChar char="p"/>
              <a:tabLst/>
              <a:defRPr/>
            </a:pPr>
            <a:r>
              <a:rPr kumimoji="1" lang="ja-JP" altLang="en-US" sz="1700" b="0" i="0" u="none" strike="noStrike" kern="1200" cap="none" spc="0" normalizeH="0" baseline="0" noProof="0" dirty="0" smtClean="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rPr>
              <a:t>　</a:t>
            </a:r>
            <a:r>
              <a:rPr kumimoji="1" lang="ja-JP" altLang="en-US" sz="1700" b="0" i="0" u="none" strike="noStrike" kern="1200" cap="none" spc="0" normalizeH="0" baseline="0" noProof="0" dirty="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rPr>
              <a:t>対応</a:t>
            </a:r>
            <a:r>
              <a:rPr kumimoji="1" lang="ja-JP" altLang="en-US" sz="1700" b="0" i="0" u="none" strike="noStrike" kern="1200" cap="none" spc="0" normalizeH="0" baseline="0" noProof="0" dirty="0" smtClean="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rPr>
              <a:t>が必要そうだけれども、</a:t>
            </a:r>
            <a:r>
              <a:rPr kumimoji="1" lang="ja-JP" altLang="en-US" sz="1700" b="1" i="0" u="sng" strike="noStrike" kern="1200" cap="none" spc="0" normalizeH="0" baseline="0" noProof="0" dirty="0" smtClean="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rPr>
              <a:t>何</a:t>
            </a:r>
            <a:r>
              <a:rPr kumimoji="1" lang="ja-JP" altLang="en-US" sz="1700" b="1" i="0" u="sng" strike="noStrike" kern="1200" cap="none" spc="0" normalizeH="0" baseline="0" noProof="0" dirty="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rPr>
              <a:t>をすればいいかわからず時間だけが過ぎてしまう</a:t>
            </a:r>
          </a:p>
          <a:p>
            <a:pPr marL="171450" marR="0" lvl="0" indent="-171450" algn="l" defTabSz="914400" rtl="0" eaLnBrk="1" fontAlgn="auto" latinLnBrk="0" hangingPunct="1">
              <a:lnSpc>
                <a:spcPct val="150000"/>
              </a:lnSpc>
              <a:spcBef>
                <a:spcPts val="0"/>
              </a:spcBef>
              <a:spcAft>
                <a:spcPts val="0"/>
              </a:spcAft>
              <a:buClrTx/>
              <a:buSzTx/>
              <a:buFont typeface="Wingdings" panose="05000000000000000000" pitchFamily="2" charset="2"/>
              <a:buChar char="p"/>
              <a:tabLst/>
              <a:defRPr/>
            </a:pPr>
            <a:r>
              <a:rPr kumimoji="1" lang="ja-JP" altLang="en-US" sz="1700" b="0" i="0" u="none" strike="noStrike" kern="1200" cap="none" spc="0" normalizeH="0" baseline="0" noProof="0" dirty="0" smtClean="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rPr>
              <a:t>　自分</a:t>
            </a:r>
            <a:r>
              <a:rPr kumimoji="1" lang="ja-JP" altLang="en-US" sz="1700" b="0" i="0" u="none" strike="noStrike" kern="1200" cap="none" spc="0" normalizeH="0" baseline="0" noProof="0" dirty="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rPr>
              <a:t>の業務に追われ、</a:t>
            </a:r>
            <a:r>
              <a:rPr kumimoji="1" lang="ja-JP" altLang="en-US" sz="1700" b="1" i="0" u="sng" strike="noStrike" kern="1200" cap="none" spc="0" normalizeH="0" baseline="0" noProof="0" dirty="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rPr>
              <a:t>対応が遅れて</a:t>
            </a:r>
            <a:r>
              <a:rPr kumimoji="1" lang="ja-JP" altLang="en-US" sz="1700" b="1" i="0" u="sng" strike="noStrike" kern="1200" cap="none" spc="0" normalizeH="0" baseline="0" noProof="0" dirty="0" smtClean="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rPr>
              <a:t>しまう</a:t>
            </a:r>
            <a:endParaRPr kumimoji="1" lang="en-US" altLang="ja-JP" sz="1700" b="1" i="0" u="sng" strike="noStrike" kern="1200" cap="none" spc="0" normalizeH="0" baseline="0" noProof="0" dirty="0" smtClean="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endParaRPr>
          </a:p>
          <a:p>
            <a:pPr marL="171450" marR="0" lvl="0" indent="-171450" algn="l" defTabSz="914400" rtl="0" eaLnBrk="1" fontAlgn="auto" latinLnBrk="0" hangingPunct="1">
              <a:lnSpc>
                <a:spcPct val="150000"/>
              </a:lnSpc>
              <a:spcBef>
                <a:spcPts val="0"/>
              </a:spcBef>
              <a:spcAft>
                <a:spcPts val="0"/>
              </a:spcAft>
              <a:buClrTx/>
              <a:buSzTx/>
              <a:buFont typeface="Wingdings" panose="05000000000000000000" pitchFamily="2" charset="2"/>
              <a:buChar char="p"/>
              <a:tabLst/>
              <a:defRPr/>
            </a:pPr>
            <a:r>
              <a:rPr kumimoji="1" lang="ja-JP" altLang="en-US" sz="1700" b="0" i="0" u="none" strike="noStrike" kern="1200" cap="none" spc="0" normalizeH="0" baseline="0" noProof="0" dirty="0" smtClean="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rPr>
              <a:t>　</a:t>
            </a:r>
            <a:r>
              <a:rPr kumimoji="1" lang="ja-JP" altLang="en-US" sz="1700" b="1" i="0" u="sng" strike="noStrike" kern="1200" cap="none" spc="0" normalizeH="0" baseline="0" noProof="0" dirty="0" smtClean="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rPr>
              <a:t>相手</a:t>
            </a:r>
            <a:r>
              <a:rPr kumimoji="1" lang="ja-JP" altLang="en-US" sz="1700" b="1" i="0" u="sng" strike="noStrike" kern="1200" cap="none" spc="0" normalizeH="0" baseline="0" noProof="0" dirty="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rPr>
              <a:t>に響く</a:t>
            </a:r>
            <a:r>
              <a:rPr kumimoji="1" lang="ja-JP" altLang="en-US" sz="1700" b="0" i="0" u="none" strike="noStrike" kern="1200" cap="none" spc="0" normalizeH="0" baseline="0" noProof="0" dirty="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rPr>
              <a:t>コミュニケーションやそのコツがわからない</a:t>
            </a:r>
          </a:p>
          <a:p>
            <a:pPr marL="171450" marR="0" lvl="0" indent="-171450" algn="l" defTabSz="914400" rtl="0" eaLnBrk="1" fontAlgn="auto" latinLnBrk="0" hangingPunct="1">
              <a:lnSpc>
                <a:spcPct val="150000"/>
              </a:lnSpc>
              <a:spcBef>
                <a:spcPts val="0"/>
              </a:spcBef>
              <a:spcAft>
                <a:spcPts val="0"/>
              </a:spcAft>
              <a:buClrTx/>
              <a:buSzTx/>
              <a:buFont typeface="Wingdings" panose="05000000000000000000" pitchFamily="2" charset="2"/>
              <a:buChar char="p"/>
              <a:tabLst/>
              <a:defRPr/>
            </a:pPr>
            <a:r>
              <a:rPr kumimoji="1" lang="ja-JP" altLang="en-US" sz="1700" b="0" i="0" u="none" strike="noStrike" kern="1200" cap="none" spc="0" normalizeH="0" baseline="0" noProof="0" dirty="0" smtClean="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rPr>
              <a:t>　従業員</a:t>
            </a:r>
            <a:r>
              <a:rPr kumimoji="1" lang="ja-JP" altLang="en-US" sz="1700" b="0" i="0" u="none" strike="noStrike" kern="1200" cap="none" spc="0" normalizeH="0" baseline="0" noProof="0" dirty="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rPr>
              <a:t>との</a:t>
            </a:r>
            <a:r>
              <a:rPr kumimoji="1" lang="ja-JP" altLang="en-US" sz="1700" b="1" i="0" u="sng" strike="noStrike" kern="1200" cap="none" spc="0" normalizeH="0" baseline="0" noProof="0" dirty="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rPr>
              <a:t>信頼関係が築けていない</a:t>
            </a:r>
          </a:p>
          <a:p>
            <a:pPr marL="171450" marR="0" lvl="0" indent="-171450" algn="l" defTabSz="914400" rtl="0" eaLnBrk="1" fontAlgn="auto" latinLnBrk="0" hangingPunct="1">
              <a:lnSpc>
                <a:spcPct val="150000"/>
              </a:lnSpc>
              <a:spcBef>
                <a:spcPts val="0"/>
              </a:spcBef>
              <a:spcAft>
                <a:spcPts val="0"/>
              </a:spcAft>
              <a:buClrTx/>
              <a:buSzTx/>
              <a:buFont typeface="Wingdings" panose="05000000000000000000" pitchFamily="2" charset="2"/>
              <a:buChar char="p"/>
              <a:tabLst/>
              <a:defRPr/>
            </a:pPr>
            <a:r>
              <a:rPr kumimoji="1" lang="ja-JP" altLang="en-US" sz="1700" b="0" i="0" u="none" strike="noStrike" kern="1200" cap="none" spc="0" normalizeH="0" baseline="0" noProof="0" dirty="0" smtClean="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rPr>
              <a:t>　</a:t>
            </a:r>
            <a:r>
              <a:rPr kumimoji="1" lang="ja-JP" altLang="en-US" sz="1700" b="1" i="0" u="sng" strike="noStrike" kern="1200" cap="none" spc="0" normalizeH="0" baseline="0" noProof="0" dirty="0" smtClean="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rPr>
              <a:t>どこ</a:t>
            </a:r>
            <a:r>
              <a:rPr kumimoji="1" lang="ja-JP" altLang="en-US" sz="1700" b="1" i="0" u="sng" strike="noStrike" kern="1200" cap="none" spc="0" normalizeH="0" baseline="0" noProof="0" dirty="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rPr>
              <a:t>まで</a:t>
            </a:r>
            <a:r>
              <a:rPr kumimoji="1" lang="ja-JP" altLang="en-US" sz="1700" b="0" i="0" u="none" strike="noStrike" kern="1200" cap="none" spc="0" normalizeH="0" baseline="0" noProof="0" dirty="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rPr>
              <a:t>仕事を任せていいかわからない</a:t>
            </a:r>
            <a:endParaRPr kumimoji="1" lang="en-US" altLang="ja-JP" sz="1700" b="0" i="0" u="none" strike="noStrike" kern="1200" cap="none" spc="0" normalizeH="0" baseline="0" noProof="0" dirty="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endParaRPr>
          </a:p>
        </p:txBody>
      </p:sp>
      <p:sp>
        <p:nvSpPr>
          <p:cNvPr id="13" name="テキスト ボックス 12"/>
          <p:cNvSpPr txBox="1"/>
          <p:nvPr/>
        </p:nvSpPr>
        <p:spPr>
          <a:xfrm>
            <a:off x="988872" y="5578948"/>
            <a:ext cx="4763801"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rPr>
              <a:t>コミュニケーションが</a:t>
            </a:r>
            <a:r>
              <a:rPr kumimoji="1" lang="ja-JP" altLang="en-US" sz="1800" b="1" i="0" u="none" strike="noStrike" kern="1200" cap="none" spc="0" normalizeH="0" baseline="0" noProof="0" dirty="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rPr>
              <a:t>うまく</a:t>
            </a:r>
            <a:r>
              <a:rPr kumimoji="1" lang="ja-JP" altLang="en-US" sz="1800" b="1" i="0" u="none" strike="noStrike" kern="1200" cap="none" spc="0" normalizeH="0" baseline="0" noProof="0" dirty="0" smtClean="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rPr>
              <a:t>いかない、</a:t>
            </a:r>
            <a:endParaRPr kumimoji="1" lang="en-US" altLang="ja-JP" sz="1800" b="1" i="0" u="none" strike="noStrike" kern="1200" cap="none" spc="0" normalizeH="0" baseline="0" noProof="0" dirty="0" smtClean="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rPr>
              <a:t>仕事がうまくまわらない</a:t>
            </a:r>
            <a:endParaRPr kumimoji="1" lang="en-US" altLang="ja-JP" sz="1800" b="1" i="0" u="none" strike="noStrike" kern="1200" cap="none" spc="0" normalizeH="0" baseline="0" noProof="0" dirty="0" smtClean="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rPr>
              <a:t>何とかしないと・・・とは思うけれど</a:t>
            </a:r>
            <a:r>
              <a:rPr kumimoji="1" lang="ja-JP" altLang="en-US" sz="1800" b="1" i="0" u="none" strike="noStrike" kern="1200" cap="none" spc="0" normalizeH="0" baseline="0" noProof="0" dirty="0" smtClean="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rPr>
              <a:t>、</a:t>
            </a:r>
            <a:endParaRPr kumimoji="1" lang="en-US" altLang="ja-JP" sz="1800" b="1" i="0" u="none" strike="noStrike" kern="1200" cap="none" spc="0" normalizeH="0" baseline="0" noProof="0" dirty="0" smtClean="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rPr>
              <a:t>どう</a:t>
            </a:r>
            <a:r>
              <a:rPr kumimoji="1" lang="ja-JP" altLang="en-US" sz="1800" b="1" i="0" u="none" strike="noStrike" kern="1200" cap="none" spc="0" normalizeH="0" baseline="0" noProof="0" dirty="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rPr>
              <a:t>すれば・・・！</a:t>
            </a:r>
            <a:r>
              <a:rPr kumimoji="1" lang="ja-JP" altLang="en-US" sz="1800" b="1" i="0" u="none" strike="noStrike" kern="1200" cap="none" spc="0" normalizeH="0" baseline="0" noProof="0" dirty="0" smtClean="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rPr>
              <a:t>？</a:t>
            </a:r>
            <a:endParaRPr kumimoji="1" lang="ja-JP" altLang="en-US" sz="1800" b="1" i="0" u="none" strike="noStrike" kern="1200" cap="none" spc="0" normalizeH="0" baseline="0" noProof="0" dirty="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endParaRPr>
          </a:p>
        </p:txBody>
      </p:sp>
      <p:sp>
        <p:nvSpPr>
          <p:cNvPr id="18" name="テキスト ボックス 17"/>
          <p:cNvSpPr txBox="1"/>
          <p:nvPr/>
        </p:nvSpPr>
        <p:spPr>
          <a:xfrm>
            <a:off x="526142" y="5219531"/>
            <a:ext cx="4993456"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1" i="0" u="sng" strike="noStrike" kern="1200" cap="none" spc="0" normalizeH="0" baseline="0" noProof="0" dirty="0" smtClean="0">
                <a:ln>
                  <a:noFill/>
                </a:ln>
                <a:solidFill>
                  <a:srgbClr val="FF0000"/>
                </a:solidFill>
                <a:effectLst/>
                <a:uLnTx/>
                <a:uFill>
                  <a:solidFill>
                    <a:srgbClr val="FF0000"/>
                  </a:solidFill>
                </a:uFill>
                <a:latin typeface="UD デジタル 教科書体 NP-B" panose="02020700000000000000" pitchFamily="18" charset="-128"/>
                <a:ea typeface="UD デジタル 教科書体 NP-B" panose="02020700000000000000" pitchFamily="18" charset="-128"/>
              </a:rPr>
              <a:t>どのくらいチェックがつきましたか？</a:t>
            </a:r>
            <a:endParaRPr kumimoji="1" lang="ja-JP" altLang="en-US" sz="2000" b="1" i="0" u="sng" strike="noStrike" kern="1200" cap="none" spc="0" normalizeH="0" baseline="0" noProof="0" dirty="0">
              <a:ln>
                <a:noFill/>
              </a:ln>
              <a:solidFill>
                <a:srgbClr val="FF0000"/>
              </a:solidFill>
              <a:effectLst/>
              <a:uLnTx/>
              <a:uFill>
                <a:solidFill>
                  <a:srgbClr val="FF0000"/>
                </a:solidFill>
              </a:uFill>
              <a:latin typeface="UD デジタル 教科書体 NP-B" panose="02020700000000000000" pitchFamily="18" charset="-128"/>
              <a:ea typeface="UD デジタル 教科書体 NP-B" panose="02020700000000000000" pitchFamily="18" charset="-128"/>
            </a:endParaRPr>
          </a:p>
        </p:txBody>
      </p:sp>
      <p:sp>
        <p:nvSpPr>
          <p:cNvPr id="21" name="タイトル 1"/>
          <p:cNvSpPr txBox="1">
            <a:spLocks/>
          </p:cNvSpPr>
          <p:nvPr/>
        </p:nvSpPr>
        <p:spPr>
          <a:xfrm>
            <a:off x="3575" y="14468"/>
            <a:ext cx="9144000" cy="1038267"/>
          </a:xfrm>
          <a:prstGeom prst="rect">
            <a:avLst/>
          </a:prstGeom>
        </p:spPr>
        <p:txBody>
          <a:bodyPr>
            <a:noAutofit/>
          </a:bodyPr>
          <a:lstStyle>
            <a:lvl1pPr algn="l" rtl="0" eaLnBrk="1" latinLnBrk="0" hangingPunct="1">
              <a:spcBef>
                <a:spcPct val="0"/>
              </a:spcBef>
              <a:buNone/>
              <a:defRPr kumimoji="1" sz="4400" kern="1200">
                <a:solidFill>
                  <a:schemeClr val="tx2"/>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2400" b="0" i="0" u="none" strike="noStrike" kern="1200" cap="none" spc="0" normalizeH="0" baseline="0" noProof="0" dirty="0">
                <a:ln>
                  <a:noFill/>
                </a:ln>
                <a:solidFill>
                  <a:srgbClr val="17406D"/>
                </a:solidFill>
                <a:effectLst/>
                <a:uLnTx/>
                <a:uFillTx/>
                <a:latin typeface="UD デジタル 教科書体 NP-B" panose="02020700000000000000" pitchFamily="18" charset="-128"/>
                <a:ea typeface="UD デジタル 教科書体 NP-B" panose="02020700000000000000" pitchFamily="18" charset="-128"/>
                <a:cs typeface="+mj-cs"/>
              </a:rPr>
              <a:t>大阪府が作成した</a:t>
            </a:r>
            <a:endParaRPr kumimoji="1" lang="en-US" altLang="ja-JP" sz="2400" b="0" i="0" u="none" strike="noStrike" kern="1200" cap="none" spc="0" normalizeH="0" baseline="0" noProof="0" dirty="0">
              <a:ln>
                <a:noFill/>
              </a:ln>
              <a:solidFill>
                <a:srgbClr val="17406D"/>
              </a:solidFill>
              <a:effectLst/>
              <a:uLnTx/>
              <a:uFillTx/>
              <a:latin typeface="UD デジタル 教科書体 NP-B" panose="02020700000000000000" pitchFamily="18" charset="-128"/>
              <a:ea typeface="UD デジタル 教科書体 NP-B" panose="02020700000000000000" pitchFamily="18" charset="-128"/>
              <a:cs typeface="+mj-cs"/>
            </a:endParaRPr>
          </a:p>
          <a:p>
            <a:pPr>
              <a:defRPr/>
            </a:pPr>
            <a:r>
              <a:rPr kumimoji="1" lang="ja-JP" altLang="en-US" sz="2400" b="0" i="0" u="none" strike="noStrike" kern="1200" cap="none" spc="0" normalizeH="0" baseline="0" noProof="0" dirty="0">
                <a:ln>
                  <a:noFill/>
                </a:ln>
                <a:solidFill>
                  <a:srgbClr val="17406D"/>
                </a:solidFill>
                <a:effectLst/>
                <a:uLnTx/>
                <a:uFillTx/>
                <a:latin typeface="UD デジタル 教科書体 NP-B" panose="02020700000000000000" pitchFamily="18" charset="-128"/>
                <a:ea typeface="UD デジタル 教科書体 NP-B" panose="02020700000000000000" pitchFamily="18" charset="-128"/>
                <a:cs typeface="+mj-cs"/>
              </a:rPr>
              <a:t>状態がわかる！見える</a:t>
            </a:r>
            <a:r>
              <a:rPr kumimoji="1" lang="ja-JP" altLang="en-US" sz="2400" b="0" i="0" u="none" strike="noStrike" kern="1200" cap="none" spc="0" normalizeH="0" baseline="0" noProof="0" dirty="0" smtClean="0">
                <a:ln>
                  <a:noFill/>
                </a:ln>
                <a:solidFill>
                  <a:srgbClr val="17406D"/>
                </a:solidFill>
                <a:effectLst/>
                <a:uLnTx/>
                <a:uFillTx/>
                <a:latin typeface="UD デジタル 教科書体 NP-B" panose="02020700000000000000" pitchFamily="18" charset="-128"/>
                <a:ea typeface="UD デジタル 教科書体 NP-B" panose="02020700000000000000" pitchFamily="18" charset="-128"/>
                <a:cs typeface="+mj-cs"/>
              </a:rPr>
              <a:t>！</a:t>
            </a:r>
            <a:r>
              <a:rPr lang="en-US" altLang="ja-JP" sz="2400" dirty="0">
                <a:solidFill>
                  <a:srgbClr val="17406D"/>
                </a:solidFill>
                <a:latin typeface="UD デジタル 教科書体 NP-B" panose="02020700000000000000" pitchFamily="18" charset="-128"/>
                <a:ea typeface="UD デジタル 教科書体 NP-B" panose="02020700000000000000" pitchFamily="18" charset="-128"/>
              </a:rPr>
              <a:t>2</a:t>
            </a:r>
            <a:r>
              <a:rPr lang="ja-JP" altLang="en-US" sz="2400" dirty="0">
                <a:solidFill>
                  <a:srgbClr val="17406D"/>
                </a:solidFill>
                <a:latin typeface="UD デジタル 教科書体 NP-B" panose="02020700000000000000" pitchFamily="18" charset="-128"/>
                <a:ea typeface="UD デジタル 教科書体 NP-B" panose="02020700000000000000" pitchFamily="18" charset="-128"/>
              </a:rPr>
              <a:t>種類の「雇用管理ツール」</a:t>
            </a:r>
          </a:p>
          <a:p>
            <a:pPr marL="0" marR="0" lvl="0" indent="0" algn="l" defTabSz="914400" rtl="0" eaLnBrk="1" fontAlgn="auto" latinLnBrk="0" hangingPunct="1">
              <a:lnSpc>
                <a:spcPct val="100000"/>
              </a:lnSpc>
              <a:spcBef>
                <a:spcPct val="0"/>
              </a:spcBef>
              <a:spcAft>
                <a:spcPts val="0"/>
              </a:spcAft>
              <a:buClrTx/>
              <a:buSzTx/>
              <a:buFontTx/>
              <a:buNone/>
              <a:tabLst/>
              <a:defRPr/>
            </a:pPr>
            <a:endParaRPr kumimoji="1" lang="ja-JP" altLang="en-US" sz="2400" b="0" i="0" u="none" strike="noStrike" kern="1200" cap="none" spc="0" normalizeH="0" baseline="0" noProof="0" dirty="0">
              <a:ln>
                <a:noFill/>
              </a:ln>
              <a:solidFill>
                <a:srgbClr val="17406D"/>
              </a:solidFill>
              <a:effectLst/>
              <a:uLnTx/>
              <a:uFillTx/>
              <a:latin typeface="UD デジタル 教科書体 NP-B" panose="02020700000000000000" pitchFamily="18" charset="-128"/>
              <a:ea typeface="UD デジタル 教科書体 NP-B" panose="02020700000000000000" pitchFamily="18" charset="-128"/>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kumimoji="1" lang="ja-JP" altLang="en-US" sz="1800" b="0" i="0" u="none" strike="noStrike" kern="1200" cap="none" spc="0" normalizeH="0" baseline="0" noProof="0" dirty="0">
              <a:ln>
                <a:noFill/>
              </a:ln>
              <a:solidFill>
                <a:srgbClr val="775F55"/>
              </a:solidFill>
              <a:effectLst/>
              <a:uLnTx/>
              <a:uFillTx/>
              <a:latin typeface="HG丸ｺﾞｼｯｸM-PRO" panose="020F0600000000000000" pitchFamily="50" charset="-128"/>
              <a:ea typeface="HG丸ｺﾞｼｯｸM-PRO" panose="020F0600000000000000" pitchFamily="50" charset="-128"/>
              <a:cs typeface="+mj-cs"/>
            </a:endParaRPr>
          </a:p>
        </p:txBody>
      </p:sp>
      <p:pic>
        <p:nvPicPr>
          <p:cNvPr id="22" name="図 21"/>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597215" y="208303"/>
            <a:ext cx="1224136" cy="346220"/>
          </a:xfrm>
          <a:prstGeom prst="rect">
            <a:avLst/>
          </a:prstGeom>
        </p:spPr>
      </p:pic>
    </p:spTree>
    <p:extLst>
      <p:ext uri="{BB962C8B-B14F-4D97-AF65-F5344CB8AC3E}">
        <p14:creationId xmlns:p14="http://schemas.microsoft.com/office/powerpoint/2010/main" val="368457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スライド番号プレースホルダー 4"/>
          <p:cNvSpPr txBox="1">
            <a:spLocks/>
          </p:cNvSpPr>
          <p:nvPr/>
        </p:nvSpPr>
        <p:spPr>
          <a:xfrm>
            <a:off x="8532441" y="6480717"/>
            <a:ext cx="531050" cy="315890"/>
          </a:xfrm>
          <a:prstGeom prst="ellipse">
            <a:avLst/>
          </a:prstGeom>
          <a:noFill/>
          <a:ln>
            <a:noFill/>
          </a:ln>
        </p:spPr>
        <p:txBody>
          <a:bodyPr vert="horz" lIns="91440" tIns="45720" rIns="91440" bIns="45720" rtlCol="0" anchor="ctr"/>
          <a:lstStyle>
            <a:defPPr>
              <a:defRPr lang="ja-JP"/>
            </a:defPPr>
            <a:lvl1pPr marL="0" algn="ctr" defTabSz="914400" rtl="0" eaLnBrk="1" latinLnBrk="0" hangingPunct="1">
              <a:defRPr kumimoji="1" sz="900" b="1" kern="1200">
                <a:solidFill>
                  <a:schemeClr val="bg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8BC50A73-7F1D-4723-98DF-0211EC5CE189}" type="slidenum">
              <a:rPr kumimoji="1" lang="ja-JP" altLang="en-US" sz="900" b="0" i="0" u="none" strike="noStrike" kern="1200" cap="none" spc="0" normalizeH="0" baseline="0" noProof="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pPr marL="0" marR="0" lvl="0" indent="0" algn="ctr" defTabSz="914400" rtl="0" eaLnBrk="1" fontAlgn="auto" latinLnBrk="0" hangingPunct="1">
                <a:lnSpc>
                  <a:spcPct val="100000"/>
                </a:lnSpc>
                <a:spcBef>
                  <a:spcPts val="0"/>
                </a:spcBef>
                <a:spcAft>
                  <a:spcPts val="0"/>
                </a:spcAft>
                <a:buClrTx/>
                <a:buSzTx/>
                <a:buFontTx/>
                <a:buNone/>
                <a:tabLst/>
                <a:defRPr/>
              </a:pPr>
              <a:t>3</a:t>
            </a:fld>
            <a:endParaRPr kumimoji="1" lang="ja-JP" altLang="en-US" sz="9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32" name="タイトル 1"/>
          <p:cNvSpPr txBox="1">
            <a:spLocks/>
          </p:cNvSpPr>
          <p:nvPr/>
        </p:nvSpPr>
        <p:spPr>
          <a:xfrm>
            <a:off x="3575" y="14468"/>
            <a:ext cx="9144000" cy="1038267"/>
          </a:xfrm>
          <a:prstGeom prst="rect">
            <a:avLst/>
          </a:prstGeom>
        </p:spPr>
        <p:txBody>
          <a:bodyPr>
            <a:noAutofit/>
          </a:bodyPr>
          <a:lstStyle>
            <a:lvl1pPr algn="l" rtl="0" eaLnBrk="1" latinLnBrk="0" hangingPunct="1">
              <a:spcBef>
                <a:spcPct val="0"/>
              </a:spcBef>
              <a:buNone/>
              <a:defRPr kumimoji="1" sz="4400" kern="1200">
                <a:solidFill>
                  <a:schemeClr val="tx2"/>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2400" b="0" i="0" u="none" strike="noStrike" kern="1200" cap="none" spc="0" normalizeH="0" baseline="0" noProof="0" dirty="0">
                <a:ln>
                  <a:noFill/>
                </a:ln>
                <a:solidFill>
                  <a:srgbClr val="17406D"/>
                </a:solidFill>
                <a:effectLst/>
                <a:uLnTx/>
                <a:uFillTx/>
                <a:latin typeface="UD デジタル 教科書体 NP-B" panose="02020700000000000000" pitchFamily="18" charset="-128"/>
                <a:ea typeface="UD デジタル 教科書体 NP-B" panose="02020700000000000000" pitchFamily="18" charset="-128"/>
                <a:cs typeface="+mj-cs"/>
              </a:rPr>
              <a:t>大阪府が作成した</a:t>
            </a:r>
            <a:endParaRPr kumimoji="1" lang="en-US" altLang="ja-JP" sz="2400" b="0" i="0" u="none" strike="noStrike" kern="1200" cap="none" spc="0" normalizeH="0" baseline="0" noProof="0" dirty="0">
              <a:ln>
                <a:noFill/>
              </a:ln>
              <a:solidFill>
                <a:srgbClr val="17406D"/>
              </a:solidFill>
              <a:effectLst/>
              <a:uLnTx/>
              <a:uFillTx/>
              <a:latin typeface="UD デジタル 教科書体 NP-B" panose="02020700000000000000" pitchFamily="18" charset="-128"/>
              <a:ea typeface="UD デジタル 教科書体 NP-B" panose="02020700000000000000" pitchFamily="18" charset="-128"/>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2400" b="0" i="0" u="none" strike="noStrike" kern="1200" cap="none" spc="0" normalizeH="0" baseline="0" noProof="0" dirty="0">
                <a:ln>
                  <a:noFill/>
                </a:ln>
                <a:solidFill>
                  <a:srgbClr val="17406D"/>
                </a:solidFill>
                <a:effectLst/>
                <a:uLnTx/>
                <a:uFillTx/>
                <a:latin typeface="UD デジタル 教科書体 NP-B" panose="02020700000000000000" pitchFamily="18" charset="-128"/>
                <a:ea typeface="UD デジタル 教科書体 NP-B" panose="02020700000000000000" pitchFamily="18" charset="-128"/>
                <a:cs typeface="+mj-cs"/>
              </a:rPr>
              <a:t>状態がわかる！見える</a:t>
            </a:r>
            <a:r>
              <a:rPr kumimoji="1" lang="ja-JP" altLang="en-US" sz="2400" b="0" i="0" u="none" strike="noStrike" kern="1200" cap="none" spc="0" normalizeH="0" baseline="0" noProof="0" dirty="0" smtClean="0">
                <a:ln>
                  <a:noFill/>
                </a:ln>
                <a:solidFill>
                  <a:srgbClr val="17406D"/>
                </a:solidFill>
                <a:effectLst/>
                <a:uLnTx/>
                <a:uFillTx/>
                <a:latin typeface="UD デジタル 教科書体 NP-B" panose="02020700000000000000" pitchFamily="18" charset="-128"/>
                <a:ea typeface="UD デジタル 教科書体 NP-B" panose="02020700000000000000" pitchFamily="18" charset="-128"/>
                <a:cs typeface="+mj-cs"/>
              </a:rPr>
              <a:t>！</a:t>
            </a:r>
            <a:r>
              <a:rPr kumimoji="1" lang="en-US" altLang="ja-JP" sz="2400" b="0" i="0" u="none" strike="noStrike" kern="1200" cap="none" spc="0" normalizeH="0" baseline="0" noProof="0" dirty="0" smtClean="0">
                <a:ln>
                  <a:noFill/>
                </a:ln>
                <a:solidFill>
                  <a:srgbClr val="17406D"/>
                </a:solidFill>
                <a:effectLst/>
                <a:uLnTx/>
                <a:uFillTx/>
                <a:latin typeface="UD デジタル 教科書体 NP-B" panose="02020700000000000000" pitchFamily="18" charset="-128"/>
                <a:ea typeface="UD デジタル 教科書体 NP-B" panose="02020700000000000000" pitchFamily="18" charset="-128"/>
                <a:cs typeface="+mj-cs"/>
              </a:rPr>
              <a:t>2</a:t>
            </a:r>
            <a:r>
              <a:rPr kumimoji="1" lang="ja-JP" altLang="en-US" sz="2400" b="0" i="0" u="none" strike="noStrike" kern="1200" cap="none" spc="0" normalizeH="0" baseline="0" noProof="0" dirty="0" smtClean="0">
                <a:ln>
                  <a:noFill/>
                </a:ln>
                <a:solidFill>
                  <a:srgbClr val="17406D"/>
                </a:solidFill>
                <a:effectLst/>
                <a:uLnTx/>
                <a:uFillTx/>
                <a:latin typeface="UD デジタル 教科書体 NP-B" panose="02020700000000000000" pitchFamily="18" charset="-128"/>
                <a:ea typeface="UD デジタル 教科書体 NP-B" panose="02020700000000000000" pitchFamily="18" charset="-128"/>
                <a:cs typeface="+mj-cs"/>
              </a:rPr>
              <a:t>種類の「</a:t>
            </a:r>
            <a:r>
              <a:rPr lang="ja-JP" altLang="en-US" sz="2400" dirty="0" smtClean="0">
                <a:solidFill>
                  <a:srgbClr val="17406D"/>
                </a:solidFill>
                <a:latin typeface="UD デジタル 教科書体 NP-B" panose="02020700000000000000" pitchFamily="18" charset="-128"/>
                <a:ea typeface="UD デジタル 教科書体 NP-B" panose="02020700000000000000" pitchFamily="18" charset="-128"/>
              </a:rPr>
              <a:t>雇用管理ツール」</a:t>
            </a:r>
            <a:endParaRPr kumimoji="1" lang="ja-JP" altLang="en-US" sz="2400" b="0" i="0" u="none" strike="noStrike" kern="1200" cap="none" spc="0" normalizeH="0" baseline="0" noProof="0" dirty="0">
              <a:ln>
                <a:noFill/>
              </a:ln>
              <a:solidFill>
                <a:srgbClr val="17406D"/>
              </a:solidFill>
              <a:effectLst/>
              <a:uLnTx/>
              <a:uFillTx/>
              <a:latin typeface="UD デジタル 教科書体 NP-B" panose="02020700000000000000" pitchFamily="18" charset="-128"/>
              <a:ea typeface="UD デジタル 教科書体 NP-B" panose="02020700000000000000" pitchFamily="18" charset="-128"/>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kumimoji="1" lang="ja-JP" altLang="en-US" sz="1800" b="0" i="0" u="none" strike="noStrike" kern="1200" cap="none" spc="0" normalizeH="0" baseline="0" noProof="0" dirty="0">
              <a:ln>
                <a:noFill/>
              </a:ln>
              <a:solidFill>
                <a:srgbClr val="775F55"/>
              </a:solidFill>
              <a:effectLst/>
              <a:uLnTx/>
              <a:uFillTx/>
              <a:latin typeface="HGPｺﾞｼｯｸE" panose="020B0900000000000000" pitchFamily="50" charset="-128"/>
              <a:ea typeface="HGPｺﾞｼｯｸE" panose="020B0900000000000000" pitchFamily="50" charset="-128"/>
              <a:cs typeface="+mj-cs"/>
            </a:endParaRPr>
          </a:p>
        </p:txBody>
      </p:sp>
      <p:pic>
        <p:nvPicPr>
          <p:cNvPr id="33" name="図 3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11892" y="186490"/>
            <a:ext cx="1224136" cy="346220"/>
          </a:xfrm>
          <a:prstGeom prst="rect">
            <a:avLst/>
          </a:prstGeom>
        </p:spPr>
      </p:pic>
      <p:sp>
        <p:nvSpPr>
          <p:cNvPr id="34" name="角丸四角形 33"/>
          <p:cNvSpPr/>
          <p:nvPr/>
        </p:nvSpPr>
        <p:spPr>
          <a:xfrm>
            <a:off x="301757" y="1146283"/>
            <a:ext cx="8496209" cy="5329933"/>
          </a:xfrm>
          <a:prstGeom prst="roundRect">
            <a:avLst/>
          </a:prstGeom>
          <a:solidFill>
            <a:srgbClr val="FBE2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smtClean="0">
              <a:ln>
                <a:noFill/>
              </a:ln>
              <a:solidFill>
                <a:prstClr val="white"/>
              </a:solidFill>
              <a:effectLst/>
              <a:uLnTx/>
              <a:uFillTx/>
              <a:latin typeface="UD デジタル 教科書体 NP-B" panose="02020700000000000000" pitchFamily="18" charset="-128"/>
              <a:ea typeface="UD デジタル 教科書体 NP-B" panose="02020700000000000000" pitchFamily="18" charset="-128"/>
            </a:endParaRPr>
          </a:p>
          <a:p>
            <a:pPr marL="0" marR="0" lvl="0" indent="0" defTabSz="914400" rtl="0" eaLnBrk="1" fontAlgn="auto" latinLnBrk="0" hangingPunct="1">
              <a:lnSpc>
                <a:spcPct val="100000"/>
              </a:lnSpc>
              <a:spcBef>
                <a:spcPts val="0"/>
              </a:spcBef>
              <a:spcAft>
                <a:spcPts val="0"/>
              </a:spcAft>
              <a:buClrTx/>
              <a:buSzTx/>
              <a:buFontTx/>
              <a:buNone/>
              <a:tabLst/>
              <a:defRPr/>
            </a:pPr>
            <a:endParaRPr lang="en-US" altLang="ja-JP" sz="2000" dirty="0" smtClean="0">
              <a:solidFill>
                <a:schemeClr val="tx1"/>
              </a:solidFill>
              <a:latin typeface="UD デジタル 教科書体 NP-B" panose="02020700000000000000" pitchFamily="18" charset="-128"/>
              <a:ea typeface="UD デジタル 教科書体 NP-B" panose="02020700000000000000" pitchFamily="18" charset="-128"/>
            </a:endParaRPr>
          </a:p>
          <a:p>
            <a:pPr marL="0" marR="0" lvl="0" indent="0" defTabSz="914400" rtl="0" eaLnBrk="1" fontAlgn="auto" latinLnBrk="0" hangingPunct="1">
              <a:lnSpc>
                <a:spcPct val="100000"/>
              </a:lnSpc>
              <a:spcBef>
                <a:spcPts val="0"/>
              </a:spcBef>
              <a:spcAft>
                <a:spcPts val="0"/>
              </a:spcAft>
              <a:buClrTx/>
              <a:buSzTx/>
              <a:buFontTx/>
              <a:buNone/>
              <a:tabLst/>
              <a:defRPr/>
            </a:pPr>
            <a:endParaRPr lang="en-US" altLang="ja-JP" sz="2000" dirty="0" smtClean="0">
              <a:solidFill>
                <a:schemeClr val="tx1"/>
              </a:solidFill>
              <a:latin typeface="UD デジタル 教科書体 NP-B" panose="02020700000000000000" pitchFamily="18" charset="-128"/>
              <a:ea typeface="UD デジタル 教科書体 NP-B" panose="02020700000000000000" pitchFamily="18" charset="-128"/>
            </a:endParaRPr>
          </a:p>
          <a:p>
            <a:pPr marL="0" marR="0" lvl="0" indent="0" defTabSz="914400" rtl="0" eaLnBrk="1" fontAlgn="auto" latinLnBrk="0" hangingPunct="1">
              <a:lnSpc>
                <a:spcPct val="100000"/>
              </a:lnSpc>
              <a:spcBef>
                <a:spcPts val="0"/>
              </a:spcBef>
              <a:spcAft>
                <a:spcPts val="0"/>
              </a:spcAft>
              <a:buClrTx/>
              <a:buSzTx/>
              <a:buFontTx/>
              <a:buNone/>
              <a:tabLst/>
              <a:defRPr/>
            </a:pPr>
            <a:r>
              <a:rPr lang="ja-JP" altLang="en-US" sz="2000" dirty="0" smtClean="0">
                <a:solidFill>
                  <a:schemeClr val="tx1"/>
                </a:solidFill>
                <a:latin typeface="UD デジタル 教科書体 NP-B" panose="02020700000000000000" pitchFamily="18" charset="-128"/>
                <a:ea typeface="UD デジタル 教科書体 NP-B" panose="02020700000000000000" pitchFamily="18" charset="-128"/>
              </a:rPr>
              <a:t>・　希望する配慮とその理由がわかり、配慮が提供しやすくなる</a:t>
            </a:r>
            <a:endParaRPr kumimoji="1" lang="en-US" altLang="ja-JP" sz="2000" b="0" i="0" u="none" strike="noStrike" kern="1200" cap="none" spc="0" normalizeH="0" baseline="0" noProof="0" dirty="0" smtClean="0">
              <a:ln>
                <a:noFill/>
              </a:ln>
              <a:solidFill>
                <a:schemeClr val="tx1"/>
              </a:solidFill>
              <a:effectLst/>
              <a:uLnTx/>
              <a:uFillTx/>
              <a:latin typeface="UD デジタル 教科書体 NP-B" panose="02020700000000000000" pitchFamily="18" charset="-128"/>
              <a:ea typeface="UD デジタル 教科書体 NP-B" panose="02020700000000000000" pitchFamily="18" charset="-128"/>
            </a:endParaRPr>
          </a:p>
          <a:p>
            <a:pPr marL="0" marR="0" lvl="0" indent="0" defTabSz="914400" rtl="0" eaLnBrk="1" fontAlgn="auto" latinLnBrk="0" hangingPunct="1">
              <a:lnSpc>
                <a:spcPct val="100000"/>
              </a:lnSpc>
              <a:spcBef>
                <a:spcPts val="0"/>
              </a:spcBef>
              <a:spcAft>
                <a:spcPts val="0"/>
              </a:spcAft>
              <a:buClrTx/>
              <a:buSzTx/>
              <a:buFontTx/>
              <a:buNone/>
              <a:tabLst/>
              <a:defRPr/>
            </a:pPr>
            <a:r>
              <a:rPr lang="ja-JP" altLang="en-US" sz="2000" dirty="0" smtClean="0">
                <a:solidFill>
                  <a:schemeClr val="tx1"/>
                </a:solidFill>
                <a:latin typeface="UD デジタル 教科書体 NP-B" panose="02020700000000000000" pitchFamily="18" charset="-128"/>
                <a:ea typeface="UD デジタル 教科書体 NP-B" panose="02020700000000000000" pitchFamily="18" charset="-128"/>
              </a:rPr>
              <a:t>・　配慮点を知ることで障がいのある従業員への理解が深まる</a:t>
            </a:r>
            <a:endParaRPr lang="en-US" altLang="ja-JP" sz="2000" dirty="0" smtClean="0">
              <a:solidFill>
                <a:schemeClr val="tx1"/>
              </a:solidFill>
              <a:latin typeface="UD デジタル 教科書体 NP-B" panose="02020700000000000000" pitchFamily="18" charset="-128"/>
              <a:ea typeface="UD デジタル 教科書体 NP-B" panose="02020700000000000000" pitchFamily="18" charset="-128"/>
            </a:endParaRPr>
          </a:p>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smtClean="0">
                <a:ln>
                  <a:noFill/>
                </a:ln>
                <a:solidFill>
                  <a:schemeClr val="tx1"/>
                </a:solidFill>
                <a:effectLst/>
                <a:uLnTx/>
                <a:uFillTx/>
                <a:latin typeface="UD デジタル 教科書体 NP-B" panose="02020700000000000000" pitchFamily="18" charset="-128"/>
                <a:ea typeface="UD デジタル 教科書体 NP-B" panose="02020700000000000000" pitchFamily="18" charset="-128"/>
              </a:rPr>
              <a:t>・　</a:t>
            </a:r>
            <a:r>
              <a:rPr lang="ja-JP" altLang="en-US" sz="2000" dirty="0">
                <a:solidFill>
                  <a:schemeClr val="tx1"/>
                </a:solidFill>
                <a:latin typeface="UD デジタル 教科書体 NP-B" panose="02020700000000000000" pitchFamily="18" charset="-128"/>
                <a:ea typeface="UD デジタル 教科書体 NP-B" panose="02020700000000000000" pitchFamily="18" charset="-128"/>
              </a:rPr>
              <a:t>働きやすい</a:t>
            </a:r>
            <a:r>
              <a:rPr lang="ja-JP" altLang="en-US" sz="2000" dirty="0" smtClean="0">
                <a:solidFill>
                  <a:schemeClr val="tx1"/>
                </a:solidFill>
                <a:latin typeface="UD デジタル 教科書体 NP-B" panose="02020700000000000000" pitchFamily="18" charset="-128"/>
                <a:ea typeface="UD デジタル 教科書体 NP-B" panose="02020700000000000000" pitchFamily="18" charset="-128"/>
              </a:rPr>
              <a:t>職場整備を行うことで、職場定着が促進できる</a:t>
            </a:r>
            <a:endParaRPr kumimoji="1" lang="en-US" altLang="ja-JP" sz="2000" b="0" i="0" u="none" strike="noStrike" kern="1200" cap="none" spc="0" normalizeH="0" baseline="0" noProof="0" dirty="0" smtClean="0">
              <a:ln>
                <a:noFill/>
              </a:ln>
              <a:solidFill>
                <a:schemeClr val="tx1"/>
              </a:solidFill>
              <a:effectLst/>
              <a:uLnTx/>
              <a:uFillTx/>
              <a:latin typeface="UD デジタル 教科書体 NP-B" panose="02020700000000000000" pitchFamily="18" charset="-128"/>
              <a:ea typeface="UD デジタル 教科書体 NP-B" panose="02020700000000000000" pitchFamily="18" charset="-128"/>
            </a:endParaRPr>
          </a:p>
          <a:p>
            <a:pPr marL="0" marR="0" lvl="0" indent="0" defTabSz="914400" rtl="0" eaLnBrk="1" fontAlgn="auto" latinLnBrk="0" hangingPunct="1">
              <a:lnSpc>
                <a:spcPct val="100000"/>
              </a:lnSpc>
              <a:spcBef>
                <a:spcPts val="0"/>
              </a:spcBef>
              <a:spcAft>
                <a:spcPts val="0"/>
              </a:spcAft>
              <a:buClrTx/>
              <a:buSzTx/>
              <a:buFontTx/>
              <a:buNone/>
              <a:tabLst/>
              <a:defRPr/>
            </a:pPr>
            <a:r>
              <a:rPr lang="ja-JP" altLang="en-US" sz="2000" dirty="0" smtClean="0">
                <a:solidFill>
                  <a:schemeClr val="tx1"/>
                </a:solidFill>
                <a:latin typeface="UD デジタル 教科書体 NP-B" panose="02020700000000000000" pitchFamily="18" charset="-128"/>
                <a:ea typeface="UD デジタル 教科書体 NP-B" panose="02020700000000000000" pitchFamily="18" charset="-128"/>
              </a:rPr>
              <a:t>・　継続して利用することで、対応方法の蓄積ができる</a:t>
            </a:r>
            <a:endParaRPr lang="en-US" altLang="ja-JP" sz="2000" dirty="0" smtClean="0">
              <a:solidFill>
                <a:schemeClr val="tx1"/>
              </a:solidFill>
              <a:latin typeface="UD デジタル 教科書体 NP-B" panose="02020700000000000000" pitchFamily="18" charset="-128"/>
              <a:ea typeface="UD デジタル 教科書体 NP-B" panose="02020700000000000000" pitchFamily="18" charset="-128"/>
            </a:endParaRPr>
          </a:p>
          <a:p>
            <a:pPr marL="0" marR="0" lvl="0" indent="0" defTabSz="914400"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dirty="0">
              <a:ln>
                <a:noFill/>
              </a:ln>
              <a:solidFill>
                <a:schemeClr val="tx1"/>
              </a:solidFill>
              <a:effectLst/>
              <a:uLnTx/>
              <a:uFillTx/>
              <a:latin typeface="UD デジタル 教科書体 NP-B" panose="02020700000000000000" pitchFamily="18" charset="-128"/>
              <a:ea typeface="UD デジタル 教科書体 NP-B" panose="02020700000000000000" pitchFamily="18" charset="-128"/>
            </a:endParaRPr>
          </a:p>
        </p:txBody>
      </p:sp>
      <p:pic>
        <p:nvPicPr>
          <p:cNvPr id="54" name="Picture 6" descr="D:\HayashiRy\Desktop\新しいフォルダー\分かり合う２小.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29353" y="3811249"/>
            <a:ext cx="2699844" cy="2294868"/>
          </a:xfrm>
          <a:prstGeom prst="rect">
            <a:avLst/>
          </a:prstGeom>
          <a:noFill/>
          <a:extLst>
            <a:ext uri="{909E8E84-426E-40DD-AFC4-6F175D3DCCD1}">
              <a14:hiddenFill xmlns:a14="http://schemas.microsoft.com/office/drawing/2010/main">
                <a:solidFill>
                  <a:srgbClr val="FFFFFF"/>
                </a:solidFill>
              </a14:hiddenFill>
            </a:ext>
          </a:extLst>
        </p:spPr>
      </p:pic>
      <p:sp>
        <p:nvSpPr>
          <p:cNvPr id="55" name="テキスト ボックス 54"/>
          <p:cNvSpPr txBox="1"/>
          <p:nvPr/>
        </p:nvSpPr>
        <p:spPr>
          <a:xfrm>
            <a:off x="1106029" y="1224757"/>
            <a:ext cx="6887664" cy="707886"/>
          </a:xfrm>
          <a:prstGeom prst="rect">
            <a:avLst/>
          </a:prstGeom>
          <a:noFill/>
        </p:spPr>
        <p:txBody>
          <a:bodyPr wrap="square" rtlCol="0">
            <a:spAutoFit/>
          </a:bodyPr>
          <a:lstStyle/>
          <a:p>
            <a:pPr lvl="0">
              <a:defRPr/>
            </a:pPr>
            <a:r>
              <a:rPr kumimoji="1" lang="ja-JP" altLang="en-US" sz="2000" b="1" i="0" u="none" strike="noStrike" kern="1200" cap="none" spc="0" normalizeH="0" baseline="0" noProof="0" dirty="0" smtClean="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cs typeface="+mn-cs"/>
              </a:rPr>
              <a:t>企業で雇用管理ツール（</a:t>
            </a:r>
            <a:r>
              <a:rPr lang="ja-JP" altLang="en-US" sz="2000" dirty="0">
                <a:latin typeface="UD デジタル 教科書体 NP-B" panose="02020700000000000000" pitchFamily="18" charset="-128"/>
                <a:ea typeface="UD デジタル 教科書体 NP-B" panose="02020700000000000000" pitchFamily="18" charset="-128"/>
              </a:rPr>
              <a:t>合理的配慮のための</a:t>
            </a:r>
            <a:r>
              <a:rPr lang="ja-JP" altLang="en-US" sz="2000" dirty="0" smtClean="0">
                <a:latin typeface="UD デジタル 教科書体 NP-B" panose="02020700000000000000" pitchFamily="18" charset="-128"/>
                <a:ea typeface="UD デジタル 教科書体 NP-B" panose="02020700000000000000" pitchFamily="18" charset="-128"/>
              </a:rPr>
              <a:t>対話シート</a:t>
            </a:r>
            <a:r>
              <a:rPr lang="ja-JP" altLang="en-US" sz="2000" dirty="0">
                <a:latin typeface="UD デジタル 教科書体 NP-B" panose="02020700000000000000" pitchFamily="18" charset="-128"/>
                <a:ea typeface="UD デジタル 教科書体 NP-B" panose="02020700000000000000" pitchFamily="18" charset="-128"/>
              </a:rPr>
              <a:t>）</a:t>
            </a:r>
            <a:r>
              <a:rPr kumimoji="1" lang="ja-JP" altLang="en-US" sz="2000" b="1" i="0" u="none" strike="noStrike" kern="1200" cap="none" spc="0" normalizeH="0" baseline="0" noProof="0" dirty="0" smtClean="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cs typeface="+mn-cs"/>
              </a:rPr>
              <a:t>を活用するとこんな効果があります</a:t>
            </a:r>
            <a:endParaRPr kumimoji="1" lang="en-US" altLang="ja-JP" sz="2000" b="1" i="0" u="none" strike="noStrike" kern="1200" cap="none" spc="0" normalizeH="0" baseline="0" noProof="0" dirty="0" smtClean="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cs typeface="+mn-cs"/>
            </a:endParaRPr>
          </a:p>
        </p:txBody>
      </p:sp>
      <p:sp>
        <p:nvSpPr>
          <p:cNvPr id="57" name="テキスト ボックス 56"/>
          <p:cNvSpPr txBox="1"/>
          <p:nvPr/>
        </p:nvSpPr>
        <p:spPr>
          <a:xfrm>
            <a:off x="3059832" y="5805264"/>
            <a:ext cx="1290404" cy="30777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cs typeface="+mn-cs"/>
              </a:rPr>
              <a:t>従業員</a:t>
            </a:r>
            <a:endParaRPr kumimoji="1" lang="ja-JP" altLang="en-US" sz="1400" b="1" i="0" u="none" strike="noStrike" kern="1200" cap="none" spc="0" normalizeH="0" baseline="0" noProof="0" dirty="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cs typeface="+mn-cs"/>
            </a:endParaRPr>
          </a:p>
        </p:txBody>
      </p:sp>
      <p:sp>
        <p:nvSpPr>
          <p:cNvPr id="58" name="テキスト ボックス 57"/>
          <p:cNvSpPr txBox="1"/>
          <p:nvPr/>
        </p:nvSpPr>
        <p:spPr>
          <a:xfrm>
            <a:off x="4734688" y="5800590"/>
            <a:ext cx="1094509" cy="30777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cs typeface="+mn-cs"/>
              </a:rPr>
              <a:t>企業</a:t>
            </a:r>
            <a:r>
              <a:rPr kumimoji="1" lang="ja-JP" altLang="en-US" sz="1400" b="1" i="0" u="none" strike="noStrike" kern="1200" cap="none" spc="0" normalizeH="0" baseline="0" noProof="0" dirty="0" smtClean="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cs typeface="+mn-cs"/>
              </a:rPr>
              <a:t>担当者</a:t>
            </a:r>
            <a:endParaRPr kumimoji="1" lang="ja-JP" altLang="en-US" sz="1400" b="1" i="0" u="none" strike="noStrike" kern="1200" cap="none" spc="0" normalizeH="0" baseline="0" noProof="0" dirty="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cs typeface="+mn-cs"/>
            </a:endParaRPr>
          </a:p>
        </p:txBody>
      </p:sp>
    </p:spTree>
    <p:extLst>
      <p:ext uri="{BB962C8B-B14F-4D97-AF65-F5344CB8AC3E}">
        <p14:creationId xmlns:p14="http://schemas.microsoft.com/office/powerpoint/2010/main" val="15770779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角丸四角形 59"/>
          <p:cNvSpPr/>
          <p:nvPr/>
        </p:nvSpPr>
        <p:spPr>
          <a:xfrm>
            <a:off x="38467" y="4857009"/>
            <a:ext cx="3093373" cy="1988920"/>
          </a:xfrm>
          <a:prstGeom prst="roundRect">
            <a:avLst/>
          </a:prstGeom>
          <a:solidFill>
            <a:srgbClr val="FDCF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Tw Cen MT"/>
              <a:ea typeface="HGPｺﾞｼｯｸE" panose="020B0900000000000000" pitchFamily="50" charset="-128"/>
              <a:cs typeface="+mn-cs"/>
            </a:endParaRPr>
          </a:p>
        </p:txBody>
      </p:sp>
      <p:sp>
        <p:nvSpPr>
          <p:cNvPr id="12" name="角丸四角形 11"/>
          <p:cNvSpPr/>
          <p:nvPr/>
        </p:nvSpPr>
        <p:spPr>
          <a:xfrm>
            <a:off x="39637" y="1773999"/>
            <a:ext cx="9050943" cy="2698236"/>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Tw Cen MT"/>
              <a:ea typeface="HGPｺﾞｼｯｸE" panose="020B0900000000000000" pitchFamily="50" charset="-128"/>
              <a:cs typeface="+mn-cs"/>
            </a:endParaRPr>
          </a:p>
        </p:txBody>
      </p:sp>
      <p:sp>
        <p:nvSpPr>
          <p:cNvPr id="29" name="スライド番号プレースホルダー 4"/>
          <p:cNvSpPr txBox="1">
            <a:spLocks/>
          </p:cNvSpPr>
          <p:nvPr/>
        </p:nvSpPr>
        <p:spPr>
          <a:xfrm>
            <a:off x="8536224" y="6470865"/>
            <a:ext cx="696708" cy="327777"/>
          </a:xfrm>
          <a:prstGeom prst="ellipse">
            <a:avLst/>
          </a:prstGeom>
          <a:noFill/>
          <a:ln>
            <a:noFill/>
          </a:ln>
        </p:spPr>
        <p:txBody>
          <a:bodyPr vert="horz" lIns="91440" tIns="45720" rIns="91440" bIns="45720" rtlCol="0" anchor="ctr"/>
          <a:lstStyle>
            <a:defPPr>
              <a:defRPr lang="ja-JP"/>
            </a:defPPr>
            <a:lvl1pPr marL="0" algn="ctr" defTabSz="914400" rtl="0" eaLnBrk="1" latinLnBrk="0" hangingPunct="1">
              <a:defRPr kumimoji="1" sz="900" b="1" kern="1200">
                <a:solidFill>
                  <a:schemeClr val="bg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8BC50A73-7F1D-4723-98DF-0211EC5CE189}" type="slidenum">
              <a:rPr kumimoji="1" lang="ja-JP" altLang="en-US" sz="900" b="0" i="0" u="none" strike="noStrike" kern="1200" cap="none" spc="0" normalizeH="0" baseline="0" noProof="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pPr marL="0" marR="0" lvl="0" indent="0" algn="ctr" defTabSz="914400" rtl="0" eaLnBrk="1" fontAlgn="auto" latinLnBrk="0" hangingPunct="1">
                <a:lnSpc>
                  <a:spcPct val="100000"/>
                </a:lnSpc>
                <a:spcBef>
                  <a:spcPts val="0"/>
                </a:spcBef>
                <a:spcAft>
                  <a:spcPts val="0"/>
                </a:spcAft>
                <a:buClrTx/>
                <a:buSzTx/>
                <a:buFontTx/>
                <a:buNone/>
                <a:tabLst/>
                <a:defRPr/>
              </a:pPr>
              <a:t>4</a:t>
            </a:fld>
            <a:endParaRPr kumimoji="1" lang="ja-JP" altLang="en-US" sz="9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34" name="テキスト ボックス 33"/>
          <p:cNvSpPr txBox="1"/>
          <p:nvPr/>
        </p:nvSpPr>
        <p:spPr>
          <a:xfrm>
            <a:off x="3131840" y="5413890"/>
            <a:ext cx="6208850" cy="584775"/>
          </a:xfrm>
          <a:prstGeom prst="rect">
            <a:avLst/>
          </a:prstGeom>
          <a:noFill/>
          <a:ln w="31750">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strike="noStrike" kern="1200" cap="none" spc="0" normalizeH="0" baseline="0" noProof="0" dirty="0" smtClean="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rPr>
              <a:t>企業</a:t>
            </a:r>
            <a:r>
              <a:rPr kumimoji="1" lang="ja-JP" altLang="en-US" sz="1600" b="1" i="0" strike="noStrike" kern="1200" cap="none" spc="0" normalizeH="0" baseline="0" noProof="0" dirty="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rPr>
              <a:t>のみな</a:t>
            </a:r>
            <a:r>
              <a:rPr kumimoji="1" lang="ja-JP" altLang="en-US" sz="1600" b="1" i="0" strike="noStrike" kern="1200" cap="none" spc="0" normalizeH="0" baseline="0" noProof="0" dirty="0" smtClean="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rPr>
              <a:t>さまに、</a:t>
            </a:r>
            <a:r>
              <a:rPr kumimoji="1" lang="ja-JP" altLang="en-US" sz="1600" b="1" i="0" strike="noStrike" kern="1200" cap="none" spc="0" normalizeH="0" baseline="0" noProof="0" dirty="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rPr>
              <a:t>雇用管理の基礎と</a:t>
            </a:r>
            <a:r>
              <a:rPr kumimoji="1" lang="ja-JP" altLang="en-US" sz="1600" b="1" i="0" strike="noStrike" kern="1200" cap="none" spc="0" normalizeH="0" baseline="0" noProof="0" dirty="0" smtClean="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rPr>
              <a:t>なる</a:t>
            </a:r>
            <a:endParaRPr kumimoji="1" lang="en-US" altLang="ja-JP" sz="1600" b="1" i="0" strike="noStrike" kern="1200" cap="none" spc="0" normalizeH="0" baseline="0" noProof="0" dirty="0" smtClean="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sng" strike="noStrike" kern="1200" cap="none" spc="0" normalizeH="0" baseline="0" noProof="0" dirty="0" smtClean="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rPr>
              <a:t>コミュニケーション</a:t>
            </a:r>
            <a:r>
              <a:rPr kumimoji="1" lang="ja-JP" altLang="en-US" sz="1600" b="1" i="0" u="sng" strike="noStrike" kern="1200" cap="none" spc="0" normalizeH="0" baseline="0" noProof="0" dirty="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rPr>
              <a:t>を円滑に進めていただくため</a:t>
            </a:r>
            <a:r>
              <a:rPr kumimoji="1" lang="ja-JP" altLang="en-US" sz="1600" b="1" i="0" u="sng" strike="noStrike" kern="1200" cap="none" spc="0" normalizeH="0" baseline="0" noProof="0" dirty="0" smtClean="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rPr>
              <a:t>のツール</a:t>
            </a:r>
            <a:r>
              <a:rPr kumimoji="1" lang="ja-JP" altLang="en-US" sz="1600" b="1" i="0" strike="noStrike" kern="1200" cap="none" spc="0" normalizeH="0" baseline="0" noProof="0" dirty="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rPr>
              <a:t>です</a:t>
            </a:r>
            <a:r>
              <a:rPr kumimoji="1" lang="ja-JP" altLang="en-US" sz="1600" b="1" i="0" u="none" strike="noStrike" kern="1200" cap="none" spc="0" normalizeH="0" baseline="0" noProof="0" dirty="0" smtClean="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rPr>
              <a:t>。</a:t>
            </a:r>
            <a:endParaRPr kumimoji="1" lang="en-US" altLang="ja-JP" sz="1600" b="1" i="0" u="none" strike="noStrike" kern="1200" cap="none" spc="0" normalizeH="0" baseline="0" noProof="0" dirty="0" smtClean="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endParaRPr>
          </a:p>
        </p:txBody>
      </p:sp>
      <p:sp>
        <p:nvSpPr>
          <p:cNvPr id="11" name="テキスト ボックス 10"/>
          <p:cNvSpPr txBox="1"/>
          <p:nvPr/>
        </p:nvSpPr>
        <p:spPr>
          <a:xfrm>
            <a:off x="39637" y="3576336"/>
            <a:ext cx="2699792"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rPr>
              <a:t>①</a:t>
            </a:r>
            <a:r>
              <a:rPr kumimoji="1" lang="en-US" altLang="ja-JP" sz="1200" b="0" i="0" u="none" strike="noStrike" kern="1200" cap="none" spc="0" normalizeH="0" baseline="0" noProof="0" dirty="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rPr>
              <a:t>『</a:t>
            </a:r>
            <a:r>
              <a:rPr kumimoji="1" lang="ja-JP" altLang="en-US" sz="1200" b="0" i="0" u="none" strike="noStrike" kern="1200" cap="none" spc="0" normalizeH="0" baseline="0" noProof="0" dirty="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rPr>
              <a:t>雇用管理のための対話</a:t>
            </a:r>
            <a:r>
              <a:rPr kumimoji="1" lang="ja-JP" altLang="en-US" sz="1200" b="0" i="0" u="none" strike="noStrike" kern="1200" cap="none" spc="0" normalizeH="0" baseline="0" noProof="0" dirty="0" smtClean="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rPr>
              <a:t>シート</a:t>
            </a:r>
            <a:endParaRPr kumimoji="1" lang="en-US" altLang="ja-JP" sz="1200" b="0" i="0" u="none" strike="noStrike" kern="1200" cap="none" spc="0" normalizeH="0" baseline="0" noProof="0" dirty="0" smtClean="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rPr>
              <a:t>　　（</a:t>
            </a:r>
            <a:r>
              <a:rPr kumimoji="1" lang="ja-JP" altLang="en-US" sz="1200" b="0" i="0" u="none" strike="noStrike" kern="1200" cap="none" spc="0" normalizeH="0" baseline="0" noProof="0" dirty="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rPr>
              <a:t>状態チェック編）</a:t>
            </a:r>
            <a:r>
              <a:rPr kumimoji="1" lang="en-US" altLang="ja-JP" sz="1200" b="0" i="0" u="none" strike="noStrike" kern="1200" cap="none" spc="0" normalizeH="0" baseline="0" noProof="0" dirty="0" smtClean="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rPr>
              <a:t>』</a:t>
            </a:r>
            <a:endParaRPr kumimoji="1" lang="en-US" altLang="ja-JP" sz="1200" b="0" i="0" u="none" strike="noStrike" kern="1200" cap="none" spc="0" normalizeH="0" baseline="0" noProof="0" dirty="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endParaRPr>
          </a:p>
        </p:txBody>
      </p:sp>
      <p:sp>
        <p:nvSpPr>
          <p:cNvPr id="56" name="テキスト ボックス 55"/>
          <p:cNvSpPr txBox="1"/>
          <p:nvPr/>
        </p:nvSpPr>
        <p:spPr>
          <a:xfrm>
            <a:off x="2355387" y="4010570"/>
            <a:ext cx="2585267"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DD8047"/>
              </a:buClr>
              <a:buSzTx/>
              <a:buFontTx/>
              <a:buNone/>
              <a:tabLst/>
              <a:defRPr/>
            </a:pPr>
            <a:r>
              <a:rPr kumimoji="1" lang="ja-JP" altLang="en-US" sz="1200" b="0" i="0" u="none" strike="noStrike" kern="1200" cap="none" spc="0" normalizeH="0" baseline="0" noProof="0" dirty="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rPr>
              <a:t>②</a:t>
            </a:r>
            <a:r>
              <a:rPr kumimoji="1" lang="en-US" altLang="ja-JP" sz="1200" b="0" i="0" u="none" strike="noStrike" kern="1200" cap="none" spc="0" normalizeH="0" baseline="0" noProof="0" dirty="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rPr>
              <a:t>『</a:t>
            </a:r>
            <a:r>
              <a:rPr kumimoji="1" lang="ja-JP" altLang="en-US" sz="1200" b="0" i="0" u="none" strike="noStrike" kern="1200" cap="none" spc="0" normalizeH="0" baseline="0" noProof="0" dirty="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rPr>
              <a:t>雇用管理のための対話</a:t>
            </a:r>
            <a:r>
              <a:rPr kumimoji="1" lang="ja-JP" altLang="en-US" sz="1200" b="0" i="0" u="none" strike="noStrike" kern="1200" cap="none" spc="0" normalizeH="0" baseline="0" noProof="0" dirty="0" smtClean="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rPr>
              <a:t>シート</a:t>
            </a:r>
            <a:endParaRPr kumimoji="1" lang="en-US" altLang="ja-JP" sz="1200" b="0" i="0" u="none" strike="noStrike" kern="1200" cap="none" spc="0" normalizeH="0" baseline="0" noProof="0" dirty="0" smtClean="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endParaRPr>
          </a:p>
          <a:p>
            <a:pPr marL="0" marR="0" lvl="0" indent="0" algn="l" defTabSz="914400" rtl="0" eaLnBrk="1" fontAlgn="auto" latinLnBrk="0" hangingPunct="1">
              <a:lnSpc>
                <a:spcPct val="100000"/>
              </a:lnSpc>
              <a:spcBef>
                <a:spcPts val="0"/>
              </a:spcBef>
              <a:spcAft>
                <a:spcPts val="0"/>
              </a:spcAft>
              <a:buClr>
                <a:srgbClr val="DD8047"/>
              </a:buClr>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rPr>
              <a:t>　　（</a:t>
            </a:r>
            <a:r>
              <a:rPr kumimoji="1" lang="ja-JP" altLang="en-US" sz="1200" b="0" i="0" u="none" strike="noStrike" kern="1200" cap="none" spc="0" normalizeH="0" baseline="0" noProof="0" dirty="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rPr>
              <a:t>体調管理編）</a:t>
            </a:r>
            <a:r>
              <a:rPr kumimoji="1" lang="en-US" altLang="ja-JP" sz="1200" b="0" i="0" u="none" strike="noStrike" kern="1200" cap="none" spc="0" normalizeH="0" baseline="0" noProof="0" dirty="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rPr>
              <a:t>』</a:t>
            </a:r>
          </a:p>
        </p:txBody>
      </p:sp>
      <p:sp>
        <p:nvSpPr>
          <p:cNvPr id="57" name="テキスト ボックス 56"/>
          <p:cNvSpPr txBox="1"/>
          <p:nvPr/>
        </p:nvSpPr>
        <p:spPr>
          <a:xfrm>
            <a:off x="4236580" y="3548905"/>
            <a:ext cx="2538281"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DD8047"/>
              </a:buClr>
              <a:buSzTx/>
              <a:buFontTx/>
              <a:buNone/>
              <a:tabLst/>
              <a:defRPr/>
            </a:pPr>
            <a:r>
              <a:rPr kumimoji="1" lang="ja-JP" altLang="en-US" sz="1200" b="0" i="0" u="none" strike="noStrike" kern="1200" cap="none" spc="0" normalizeH="0" baseline="0" noProof="0" dirty="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rPr>
              <a:t>③</a:t>
            </a:r>
            <a:r>
              <a:rPr kumimoji="1" lang="en-US" altLang="ja-JP" sz="1200" b="0" i="0" u="none" strike="noStrike" kern="1200" cap="none" spc="0" normalizeH="0" baseline="0" noProof="0" dirty="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rPr>
              <a:t>『</a:t>
            </a:r>
            <a:r>
              <a:rPr kumimoji="1" lang="ja-JP" altLang="en-US" sz="1200" b="0" i="0" u="none" strike="noStrike" kern="1200" cap="none" spc="0" normalizeH="0" baseline="0" noProof="0" dirty="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rPr>
              <a:t>雇用管理のための対話</a:t>
            </a:r>
            <a:r>
              <a:rPr kumimoji="1" lang="ja-JP" altLang="en-US" sz="1200" b="0" i="0" u="none" strike="noStrike" kern="1200" cap="none" spc="0" normalizeH="0" baseline="0" noProof="0" dirty="0" smtClean="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rPr>
              <a:t>シート</a:t>
            </a:r>
            <a:endParaRPr kumimoji="1" lang="en-US" altLang="ja-JP" sz="1200" b="0" i="0" u="none" strike="noStrike" kern="1200" cap="none" spc="0" normalizeH="0" baseline="0" noProof="0" dirty="0" smtClean="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endParaRPr>
          </a:p>
          <a:p>
            <a:pPr marL="0" marR="0" lvl="0" indent="0" algn="l" defTabSz="914400" rtl="0" eaLnBrk="1" fontAlgn="auto" latinLnBrk="0" hangingPunct="1">
              <a:lnSpc>
                <a:spcPct val="100000"/>
              </a:lnSpc>
              <a:spcBef>
                <a:spcPts val="0"/>
              </a:spcBef>
              <a:spcAft>
                <a:spcPts val="0"/>
              </a:spcAft>
              <a:buClr>
                <a:srgbClr val="DD8047"/>
              </a:buClr>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rPr>
              <a:t>　　（</a:t>
            </a:r>
            <a:r>
              <a:rPr kumimoji="1" lang="ja-JP" altLang="en-US" sz="1200" b="0" i="0" u="none" strike="noStrike" kern="1200" cap="none" spc="0" normalizeH="0" baseline="0" noProof="0" dirty="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rPr>
              <a:t>目標管理編）</a:t>
            </a:r>
            <a:r>
              <a:rPr kumimoji="1" lang="en-US" altLang="ja-JP" sz="1200" b="0" i="0" u="none" strike="noStrike" kern="1200" cap="none" spc="0" normalizeH="0" baseline="0" noProof="0" dirty="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rPr>
              <a:t>』</a:t>
            </a:r>
          </a:p>
        </p:txBody>
      </p:sp>
      <p:sp>
        <p:nvSpPr>
          <p:cNvPr id="58" name="テキスト ボックス 57"/>
          <p:cNvSpPr txBox="1"/>
          <p:nvPr/>
        </p:nvSpPr>
        <p:spPr>
          <a:xfrm>
            <a:off x="6681731" y="3572656"/>
            <a:ext cx="2762502" cy="55399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DD8047"/>
              </a:buClr>
              <a:buSzTx/>
              <a:buFontTx/>
              <a:buNone/>
              <a:tabLst/>
              <a:defRPr/>
            </a:pPr>
            <a:r>
              <a:rPr kumimoji="1" lang="ja-JP" altLang="en-US" sz="1200" b="0" i="0" u="none" strike="noStrike" kern="1200" cap="none" spc="0" normalizeH="0" baseline="0" noProof="0" dirty="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rPr>
              <a:t>④</a:t>
            </a:r>
            <a:r>
              <a:rPr kumimoji="1" lang="en-US" altLang="ja-JP" sz="1200" b="0" i="0" u="none" strike="noStrike" kern="1200" cap="none" spc="0" normalizeH="0" baseline="0" noProof="0" dirty="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rPr>
              <a:t>『</a:t>
            </a:r>
            <a:r>
              <a:rPr kumimoji="1" lang="ja-JP" altLang="en-US" sz="1200" b="0" i="0" u="none" strike="noStrike" kern="1200" cap="none" spc="0" normalizeH="0" baseline="0" noProof="0" dirty="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rPr>
              <a:t>業務日誌（基本編）</a:t>
            </a:r>
            <a:r>
              <a:rPr kumimoji="1" lang="en-US" altLang="ja-JP" sz="1200" b="0" i="0" u="none" strike="noStrike" kern="1200" cap="none" spc="0" normalizeH="0" baseline="0" noProof="0" dirty="0" smtClean="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rPr>
              <a:t>』</a:t>
            </a:r>
          </a:p>
          <a:p>
            <a:pPr marL="0" marR="0" lvl="0" indent="0" algn="l" defTabSz="914400" rtl="0" eaLnBrk="1" fontAlgn="auto" latinLnBrk="0" hangingPunct="1">
              <a:lnSpc>
                <a:spcPct val="100000"/>
              </a:lnSpc>
              <a:spcBef>
                <a:spcPts val="0"/>
              </a:spcBef>
              <a:spcAft>
                <a:spcPts val="0"/>
              </a:spcAft>
              <a:buClr>
                <a:srgbClr val="DD8047"/>
              </a:buClr>
              <a:buSzTx/>
              <a:buFontTx/>
              <a:buNone/>
              <a:tabLst/>
              <a:defRPr/>
            </a:pPr>
            <a:endParaRPr kumimoji="1" lang="en-US" altLang="ja-JP" sz="600" b="0" i="0" u="none" strike="noStrike" kern="1200" cap="none" spc="0" normalizeH="0" baseline="0" noProof="0" dirty="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endParaRPr>
          </a:p>
          <a:p>
            <a:pPr marL="0" marR="0" lvl="0" indent="0" algn="l" defTabSz="914400" rtl="0" eaLnBrk="1" fontAlgn="auto" latinLnBrk="0" hangingPunct="1">
              <a:lnSpc>
                <a:spcPct val="100000"/>
              </a:lnSpc>
              <a:spcBef>
                <a:spcPts val="0"/>
              </a:spcBef>
              <a:spcAft>
                <a:spcPts val="0"/>
              </a:spcAft>
              <a:buClr>
                <a:srgbClr val="DD8047"/>
              </a:buClr>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rPr>
              <a:t>⑤</a:t>
            </a:r>
            <a:r>
              <a:rPr kumimoji="1" lang="en-US" altLang="ja-JP" sz="1200" b="0" i="0" u="none" strike="noStrike" kern="1200" cap="none" spc="0" normalizeH="0" baseline="0" noProof="0" dirty="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rPr>
              <a:t>『</a:t>
            </a:r>
            <a:r>
              <a:rPr kumimoji="1" lang="ja-JP" altLang="en-US" sz="1200" b="0" i="0" u="none" strike="noStrike" kern="1200" cap="none" spc="0" normalizeH="0" baseline="0" noProof="0" dirty="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rPr>
              <a:t>業務日誌（疲労度確認編）</a:t>
            </a:r>
            <a:r>
              <a:rPr kumimoji="1" lang="en-US" altLang="ja-JP" sz="1200" b="0" i="0" u="none" strike="noStrike" kern="1200" cap="none" spc="0" normalizeH="0" baseline="0" noProof="0" dirty="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rPr>
              <a:t>』</a:t>
            </a:r>
          </a:p>
        </p:txBody>
      </p:sp>
      <p:sp>
        <p:nvSpPr>
          <p:cNvPr id="59" name="テキスト ボックス 58"/>
          <p:cNvSpPr txBox="1"/>
          <p:nvPr/>
        </p:nvSpPr>
        <p:spPr>
          <a:xfrm>
            <a:off x="131745" y="6533304"/>
            <a:ext cx="3251733"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DD8047"/>
              </a:buClr>
              <a:buSzTx/>
              <a:buFontTx/>
              <a:buNone/>
              <a:tabLst/>
              <a:defRPr/>
            </a:pPr>
            <a:r>
              <a:rPr kumimoji="1" lang="ja-JP" altLang="en-US" sz="1200" b="0" i="0" u="none" strike="noStrike" kern="1200" cap="none" spc="0" normalizeH="0" baseline="0" noProof="0" dirty="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rPr>
              <a:t>⑥</a:t>
            </a:r>
            <a:r>
              <a:rPr kumimoji="1" lang="en-US" altLang="ja-JP" sz="1200" b="0" i="0" u="none" strike="noStrike" kern="1200" cap="none" spc="0" normalizeH="0" baseline="0" noProof="0" dirty="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rPr>
              <a:t>『</a:t>
            </a:r>
            <a:r>
              <a:rPr kumimoji="1" lang="ja-JP" altLang="en-US" sz="1200" b="0" i="0" u="none" strike="noStrike" kern="1200" cap="none" spc="0" normalizeH="0" baseline="0" noProof="0" dirty="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rPr>
              <a:t>合理的配慮のための対話シート</a:t>
            </a:r>
            <a:r>
              <a:rPr kumimoji="1" lang="en-US" altLang="ja-JP" sz="1200" b="0" i="0" u="none" strike="noStrike" kern="1200" cap="none" spc="0" normalizeH="0" baseline="0" noProof="0" dirty="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rPr>
              <a:t>』</a:t>
            </a:r>
          </a:p>
        </p:txBody>
      </p:sp>
      <p:sp>
        <p:nvSpPr>
          <p:cNvPr id="13" name="テキスト ボックス 12"/>
          <p:cNvSpPr txBox="1"/>
          <p:nvPr/>
        </p:nvSpPr>
        <p:spPr>
          <a:xfrm>
            <a:off x="235262" y="1544811"/>
            <a:ext cx="2236510" cy="338554"/>
          </a:xfrm>
          <a:prstGeom prst="rect">
            <a:avLst/>
          </a:prstGeom>
          <a:solidFill>
            <a:schemeClr val="bg1"/>
          </a:solidFill>
          <a:ln w="31750">
            <a:solidFill>
              <a:schemeClr val="accent1"/>
            </a:solidFill>
          </a:ln>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rPr>
              <a:t>１．日々の</a:t>
            </a:r>
            <a:r>
              <a:rPr kumimoji="1" lang="ja-JP" altLang="en-US" sz="1600" b="0" i="0" u="none" strike="noStrike" kern="1200" cap="none" spc="0" normalizeH="0" baseline="0" noProof="0" dirty="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rPr>
              <a:t>状態確認用</a:t>
            </a:r>
          </a:p>
        </p:txBody>
      </p:sp>
      <p:sp>
        <p:nvSpPr>
          <p:cNvPr id="61" name="テキスト ボックス 60"/>
          <p:cNvSpPr txBox="1"/>
          <p:nvPr/>
        </p:nvSpPr>
        <p:spPr>
          <a:xfrm>
            <a:off x="235261" y="4559944"/>
            <a:ext cx="2236510" cy="338554"/>
          </a:xfrm>
          <a:prstGeom prst="rect">
            <a:avLst/>
          </a:prstGeom>
          <a:solidFill>
            <a:schemeClr val="bg1"/>
          </a:solidFill>
          <a:ln w="31750">
            <a:solidFill>
              <a:srgbClr val="FA76D7"/>
            </a:solidFill>
          </a:ln>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rPr>
              <a:t>２．中長期的</a:t>
            </a:r>
            <a:r>
              <a:rPr kumimoji="1" lang="ja-JP" altLang="en-US" sz="1600" b="0" i="0" u="none" strike="noStrike" kern="1200" cap="none" spc="0" normalizeH="0" baseline="0" noProof="0" dirty="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rPr>
              <a:t>な</a:t>
            </a:r>
            <a:r>
              <a:rPr kumimoji="1" lang="ja-JP" altLang="en-US" sz="1600" b="0" i="0" u="none" strike="noStrike" kern="1200" cap="none" spc="0" normalizeH="0" baseline="0" noProof="0" dirty="0" smtClean="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rPr>
              <a:t>確認用</a:t>
            </a:r>
            <a:endParaRPr kumimoji="1" lang="ja-JP" altLang="en-US" sz="1800" b="0" i="0" u="none" strike="noStrike" kern="1200" cap="none" spc="0" normalizeH="0" baseline="0" noProof="0" dirty="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endParaRPr>
          </a:p>
        </p:txBody>
      </p:sp>
      <p:sp>
        <p:nvSpPr>
          <p:cNvPr id="45" name="タイトル 1"/>
          <p:cNvSpPr txBox="1">
            <a:spLocks/>
          </p:cNvSpPr>
          <p:nvPr/>
        </p:nvSpPr>
        <p:spPr>
          <a:xfrm>
            <a:off x="88932" y="479990"/>
            <a:ext cx="9144000" cy="992828"/>
          </a:xfrm>
          <a:prstGeom prst="rect">
            <a:avLst/>
          </a:prstGeom>
        </p:spPr>
        <p:txBody>
          <a:bodyPr>
            <a:noAutofit/>
          </a:bodyPr>
          <a:lstStyle>
            <a:lvl1pPr algn="l" rtl="0" eaLnBrk="1" latinLnBrk="0" hangingPunct="1">
              <a:spcBef>
                <a:spcPct val="0"/>
              </a:spcBef>
              <a:buNone/>
              <a:defRPr kumimoji="1" sz="4400" kern="1200">
                <a:solidFill>
                  <a:schemeClr val="tx2"/>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2800" b="0" i="0" u="none" strike="noStrike" kern="1200" cap="none" spc="0" normalizeH="0" baseline="0" noProof="0" dirty="0" smtClean="0">
                <a:ln>
                  <a:noFill/>
                </a:ln>
                <a:solidFill>
                  <a:srgbClr val="17406D"/>
                </a:solidFill>
                <a:effectLst/>
                <a:uLnTx/>
                <a:uFillTx/>
                <a:latin typeface="UD デジタル 教科書体 NP-B" panose="02020700000000000000" pitchFamily="18" charset="-128"/>
                <a:ea typeface="UD デジタル 教科書体 NP-B" panose="02020700000000000000" pitchFamily="18" charset="-128"/>
              </a:rPr>
              <a:t>大阪府が作成した</a:t>
            </a:r>
            <a:endParaRPr kumimoji="1" lang="en-US" altLang="ja-JP" sz="2800" b="0" i="0" u="none" strike="noStrike" kern="1200" cap="none" spc="0" normalizeH="0" baseline="0" noProof="0" dirty="0" smtClean="0">
              <a:ln>
                <a:noFill/>
              </a:ln>
              <a:solidFill>
                <a:srgbClr val="17406D"/>
              </a:solidFill>
              <a:effectLst/>
              <a:uLnTx/>
              <a:uFillTx/>
              <a:latin typeface="UD デジタル 教科書体 NP-B" panose="02020700000000000000" pitchFamily="18" charset="-128"/>
              <a:ea typeface="UD デジタル 教科書体 NP-B" panose="02020700000000000000" pitchFamily="18" charset="-128"/>
            </a:endParaRPr>
          </a:p>
          <a:p>
            <a:pPr lvl="0">
              <a:defRPr/>
            </a:pPr>
            <a:r>
              <a:rPr kumimoji="1" lang="ja-JP" altLang="en-US" sz="2800" b="0" i="0" u="none" strike="noStrike" kern="1200" cap="none" spc="0" normalizeH="0" baseline="0" noProof="0" dirty="0" smtClean="0">
                <a:ln>
                  <a:noFill/>
                </a:ln>
                <a:solidFill>
                  <a:srgbClr val="17406D"/>
                </a:solidFill>
                <a:effectLst/>
                <a:uLnTx/>
                <a:uFillTx/>
                <a:latin typeface="UD デジタル 教科書体 NP-B" panose="02020700000000000000" pitchFamily="18" charset="-128"/>
                <a:ea typeface="UD デジタル 教科書体 NP-B" panose="02020700000000000000" pitchFamily="18" charset="-128"/>
              </a:rPr>
              <a:t>状態</a:t>
            </a:r>
            <a:r>
              <a:rPr kumimoji="1" lang="ja-JP" altLang="en-US" sz="2800" b="0" i="0" u="none" strike="noStrike" kern="1200" cap="none" spc="0" normalizeH="0" baseline="0" noProof="0" dirty="0">
                <a:ln>
                  <a:noFill/>
                </a:ln>
                <a:solidFill>
                  <a:srgbClr val="17406D"/>
                </a:solidFill>
                <a:effectLst/>
                <a:uLnTx/>
                <a:uFillTx/>
                <a:latin typeface="UD デジタル 教科書体 NP-B" panose="02020700000000000000" pitchFamily="18" charset="-128"/>
                <a:ea typeface="UD デジタル 教科書体 NP-B" panose="02020700000000000000" pitchFamily="18" charset="-128"/>
              </a:rPr>
              <a:t>が</a:t>
            </a:r>
            <a:r>
              <a:rPr kumimoji="1" lang="ja-JP" altLang="en-US" sz="2800" b="0" i="0" u="none" strike="noStrike" kern="1200" cap="none" spc="0" normalizeH="0" baseline="0" noProof="0" dirty="0" smtClean="0">
                <a:ln>
                  <a:noFill/>
                </a:ln>
                <a:solidFill>
                  <a:srgbClr val="17406D"/>
                </a:solidFill>
                <a:effectLst/>
                <a:uLnTx/>
                <a:uFillTx/>
                <a:latin typeface="UD デジタル 教科書体 NP-B" panose="02020700000000000000" pitchFamily="18" charset="-128"/>
                <a:ea typeface="UD デジタル 教科書体 NP-B" panose="02020700000000000000" pitchFamily="18" charset="-128"/>
              </a:rPr>
              <a:t>わかる！見える！</a:t>
            </a:r>
            <a:r>
              <a:rPr kumimoji="1" lang="en-US" altLang="ja-JP" sz="2800" b="0" i="0" u="none" strike="noStrike" kern="1200" cap="none" spc="0" normalizeH="0" baseline="0" noProof="0" dirty="0" smtClean="0">
                <a:ln>
                  <a:noFill/>
                </a:ln>
                <a:solidFill>
                  <a:srgbClr val="17406D"/>
                </a:solidFill>
                <a:effectLst/>
                <a:uLnTx/>
                <a:uFillTx/>
                <a:latin typeface="UD デジタル 教科書体 NP-B" panose="02020700000000000000" pitchFamily="18" charset="-128"/>
                <a:ea typeface="UD デジタル 教科書体 NP-B" panose="02020700000000000000" pitchFamily="18" charset="-128"/>
              </a:rPr>
              <a:t>2</a:t>
            </a:r>
            <a:r>
              <a:rPr kumimoji="1" lang="ja-JP" altLang="en-US" sz="2800" b="0" i="0" u="none" strike="noStrike" kern="1200" cap="none" spc="0" normalizeH="0" baseline="0" noProof="0" dirty="0" smtClean="0">
                <a:ln>
                  <a:noFill/>
                </a:ln>
                <a:solidFill>
                  <a:srgbClr val="17406D"/>
                </a:solidFill>
                <a:effectLst/>
                <a:uLnTx/>
                <a:uFillTx/>
                <a:latin typeface="UD デジタル 教科書体 NP-B" panose="02020700000000000000" pitchFamily="18" charset="-128"/>
                <a:ea typeface="UD デジタル 教科書体 NP-B" panose="02020700000000000000" pitchFamily="18" charset="-128"/>
              </a:rPr>
              <a:t>種類の</a:t>
            </a:r>
            <a:r>
              <a:rPr lang="ja-JP" altLang="en-US" sz="2800" dirty="0" smtClean="0">
                <a:solidFill>
                  <a:srgbClr val="17406D"/>
                </a:solidFill>
                <a:latin typeface="UD デジタル 教科書体 NP-B" panose="02020700000000000000" pitchFamily="18" charset="-128"/>
                <a:ea typeface="UD デジタル 教科書体 NP-B" panose="02020700000000000000" pitchFamily="18" charset="-128"/>
              </a:rPr>
              <a:t>「</a:t>
            </a:r>
            <a:r>
              <a:rPr lang="ja-JP" altLang="en-US" sz="2800" dirty="0">
                <a:solidFill>
                  <a:srgbClr val="17406D"/>
                </a:solidFill>
                <a:latin typeface="UD デジタル 教科書体 NP-B" panose="02020700000000000000" pitchFamily="18" charset="-128"/>
                <a:ea typeface="UD デジタル 教科書体 NP-B" panose="02020700000000000000" pitchFamily="18" charset="-128"/>
              </a:rPr>
              <a:t>雇用管理ツール」</a:t>
            </a:r>
            <a:endParaRPr kumimoji="1" lang="ja-JP" altLang="en-US" sz="2800" b="0" i="0" u="none" strike="noStrike" kern="1200" cap="none" spc="0" normalizeH="0" baseline="0" noProof="0" dirty="0">
              <a:ln>
                <a:noFill/>
              </a:ln>
              <a:solidFill>
                <a:srgbClr val="17406D"/>
              </a:solidFill>
              <a:effectLst/>
              <a:uLnTx/>
              <a:uFillTx/>
              <a:latin typeface="UD デジタル 教科書体 NP-B" panose="02020700000000000000" pitchFamily="18" charset="-128"/>
              <a:ea typeface="UD デジタル 教科書体 NP-B" panose="02020700000000000000" pitchFamily="18" charset="-128"/>
            </a:endParaRPr>
          </a:p>
        </p:txBody>
      </p:sp>
      <p:pic>
        <p:nvPicPr>
          <p:cNvPr id="30" name="図 2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60442" y="146870"/>
            <a:ext cx="1224136" cy="346220"/>
          </a:xfrm>
          <a:prstGeom prst="rect">
            <a:avLst/>
          </a:prstGeom>
        </p:spPr>
      </p:pic>
      <p:grpSp>
        <p:nvGrpSpPr>
          <p:cNvPr id="42" name="グループ化 41"/>
          <p:cNvGrpSpPr/>
          <p:nvPr/>
        </p:nvGrpSpPr>
        <p:grpSpPr>
          <a:xfrm>
            <a:off x="173314" y="2054208"/>
            <a:ext cx="2252515" cy="1486502"/>
            <a:chOff x="3419872" y="2420888"/>
            <a:chExt cx="5650920" cy="3954047"/>
          </a:xfrm>
        </p:grpSpPr>
        <p:sp>
          <p:nvSpPr>
            <p:cNvPr id="43" name="正方形/長方形 42"/>
            <p:cNvSpPr/>
            <p:nvPr/>
          </p:nvSpPr>
          <p:spPr>
            <a:xfrm>
              <a:off x="3419872" y="2420888"/>
              <a:ext cx="5650920" cy="395404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Tw Cen MT"/>
                <a:ea typeface="UD デジタル 教科書体 NP-R"/>
                <a:cs typeface="+mn-cs"/>
              </a:endParaRPr>
            </a:p>
          </p:txBody>
        </p:sp>
        <p:pic>
          <p:nvPicPr>
            <p:cNvPr id="44" name="図 43"/>
            <p:cNvPicPr>
              <a:picLocks noChangeAspect="1"/>
            </p:cNvPicPr>
            <p:nvPr/>
          </p:nvPicPr>
          <p:blipFill>
            <a:blip r:embed="rId4"/>
            <a:stretch>
              <a:fillRect/>
            </a:stretch>
          </p:blipFill>
          <p:spPr>
            <a:xfrm>
              <a:off x="3491879" y="2541077"/>
              <a:ext cx="5578913" cy="3816984"/>
            </a:xfrm>
            <a:prstGeom prst="rect">
              <a:avLst/>
            </a:prstGeom>
            <a:ln>
              <a:solidFill>
                <a:schemeClr val="tx1"/>
              </a:solidFill>
            </a:ln>
          </p:spPr>
        </p:pic>
      </p:grpSp>
      <p:pic>
        <p:nvPicPr>
          <p:cNvPr id="3" name="図 2"/>
          <p:cNvPicPr>
            <a:picLocks noChangeAspect="1"/>
          </p:cNvPicPr>
          <p:nvPr/>
        </p:nvPicPr>
        <p:blipFill rotWithShape="1">
          <a:blip r:embed="rId5"/>
          <a:srcRect l="7058"/>
          <a:stretch/>
        </p:blipFill>
        <p:spPr>
          <a:xfrm>
            <a:off x="2482752" y="1929278"/>
            <a:ext cx="1804738" cy="1888905"/>
          </a:xfrm>
          <a:prstGeom prst="rect">
            <a:avLst/>
          </a:prstGeom>
          <a:ln>
            <a:solidFill>
              <a:schemeClr val="tx1"/>
            </a:solidFill>
          </a:ln>
        </p:spPr>
      </p:pic>
      <p:pic>
        <p:nvPicPr>
          <p:cNvPr id="4" name="図 3"/>
          <p:cNvPicPr>
            <a:picLocks noChangeAspect="1"/>
          </p:cNvPicPr>
          <p:nvPr/>
        </p:nvPicPr>
        <p:blipFill>
          <a:blip r:embed="rId6"/>
          <a:stretch>
            <a:fillRect/>
          </a:stretch>
        </p:blipFill>
        <p:spPr>
          <a:xfrm>
            <a:off x="4393589" y="1923587"/>
            <a:ext cx="2248767" cy="1643622"/>
          </a:xfrm>
          <a:prstGeom prst="rect">
            <a:avLst/>
          </a:prstGeom>
          <a:ln>
            <a:solidFill>
              <a:schemeClr val="tx1"/>
            </a:solidFill>
          </a:ln>
        </p:spPr>
      </p:pic>
      <p:sp>
        <p:nvSpPr>
          <p:cNvPr id="2" name="正方形/長方形 1"/>
          <p:cNvSpPr/>
          <p:nvPr/>
        </p:nvSpPr>
        <p:spPr>
          <a:xfrm>
            <a:off x="6774861" y="1951694"/>
            <a:ext cx="2109717" cy="1624642"/>
          </a:xfrm>
          <a:prstGeom prst="rect">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w="0"/>
              <a:solidFill>
                <a:schemeClr val="tx1"/>
              </a:solidFill>
              <a:effectLst>
                <a:outerShdw blurRad="38100" dist="19050" dir="2700000" algn="tl" rotWithShape="0">
                  <a:schemeClr val="dk1">
                    <a:alpha val="40000"/>
                  </a:schemeClr>
                </a:outerShdw>
              </a:effectLst>
            </a:endParaRPr>
          </a:p>
        </p:txBody>
      </p:sp>
      <p:grpSp>
        <p:nvGrpSpPr>
          <p:cNvPr id="24" name="グループ化 23"/>
          <p:cNvGrpSpPr/>
          <p:nvPr/>
        </p:nvGrpSpPr>
        <p:grpSpPr>
          <a:xfrm>
            <a:off x="6785328" y="1960294"/>
            <a:ext cx="2088783" cy="1624642"/>
            <a:chOff x="3860676" y="2202383"/>
            <a:chExt cx="5247828" cy="3746897"/>
          </a:xfrm>
        </p:grpSpPr>
        <p:pic>
          <p:nvPicPr>
            <p:cNvPr id="25" name="図 24"/>
            <p:cNvPicPr>
              <a:picLocks noChangeAspect="1"/>
            </p:cNvPicPr>
            <p:nvPr/>
          </p:nvPicPr>
          <p:blipFill>
            <a:blip r:embed="rId7"/>
            <a:stretch>
              <a:fillRect/>
            </a:stretch>
          </p:blipFill>
          <p:spPr>
            <a:xfrm>
              <a:off x="3866560" y="2265986"/>
              <a:ext cx="5182780" cy="3661000"/>
            </a:xfrm>
            <a:prstGeom prst="rect">
              <a:avLst/>
            </a:prstGeom>
          </p:spPr>
        </p:pic>
        <p:sp>
          <p:nvSpPr>
            <p:cNvPr id="26" name="正方形/長方形 25"/>
            <p:cNvSpPr/>
            <p:nvPr/>
          </p:nvSpPr>
          <p:spPr>
            <a:xfrm>
              <a:off x="3860676" y="2202383"/>
              <a:ext cx="5247828" cy="374689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8" name="グループ化 27"/>
          <p:cNvGrpSpPr/>
          <p:nvPr/>
        </p:nvGrpSpPr>
        <p:grpSpPr>
          <a:xfrm>
            <a:off x="164569" y="4965357"/>
            <a:ext cx="2802782" cy="1609436"/>
            <a:chOff x="210151" y="4941168"/>
            <a:chExt cx="2802782" cy="1609436"/>
          </a:xfrm>
        </p:grpSpPr>
        <p:sp>
          <p:nvSpPr>
            <p:cNvPr id="31" name="正方形/長方形 30"/>
            <p:cNvSpPr/>
            <p:nvPr/>
          </p:nvSpPr>
          <p:spPr>
            <a:xfrm>
              <a:off x="235261" y="4941168"/>
              <a:ext cx="2752563" cy="156791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32" name="図 31"/>
            <p:cNvPicPr>
              <a:picLocks noChangeAspect="1"/>
            </p:cNvPicPr>
            <p:nvPr/>
          </p:nvPicPr>
          <p:blipFill rotWithShape="1">
            <a:blip r:embed="rId8"/>
            <a:srcRect t="15044"/>
            <a:stretch/>
          </p:blipFill>
          <p:spPr>
            <a:xfrm>
              <a:off x="210151" y="4945789"/>
              <a:ext cx="2802782" cy="1604815"/>
            </a:xfrm>
            <a:prstGeom prst="rect">
              <a:avLst/>
            </a:prstGeom>
          </p:spPr>
        </p:pic>
      </p:grpSp>
      <p:pic>
        <p:nvPicPr>
          <p:cNvPr id="33" name="図 32"/>
          <p:cNvPicPr>
            <a:picLocks noChangeAspect="1"/>
          </p:cNvPicPr>
          <p:nvPr/>
        </p:nvPicPr>
        <p:blipFill>
          <a:blip r:embed="rId9"/>
          <a:stretch>
            <a:fillRect/>
          </a:stretch>
        </p:blipFill>
        <p:spPr>
          <a:xfrm>
            <a:off x="6759192" y="1925704"/>
            <a:ext cx="2125386" cy="1658718"/>
          </a:xfrm>
          <a:prstGeom prst="rect">
            <a:avLst/>
          </a:prstGeom>
          <a:ln w="9525">
            <a:solidFill>
              <a:schemeClr val="tx1"/>
            </a:solidFill>
          </a:ln>
        </p:spPr>
      </p:pic>
    </p:spTree>
    <p:extLst>
      <p:ext uri="{BB962C8B-B14F-4D97-AF65-F5344CB8AC3E}">
        <p14:creationId xmlns:p14="http://schemas.microsoft.com/office/powerpoint/2010/main" val="24599830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47636" y="591232"/>
            <a:ext cx="8208443" cy="914400"/>
          </a:xfrm>
        </p:spPr>
        <p:txBody>
          <a:bodyPr>
            <a:noAutofit/>
          </a:bodyPr>
          <a:lstStyle/>
          <a:p>
            <a:r>
              <a:rPr lang="ja-JP" altLang="en-US" dirty="0">
                <a:latin typeface="UD デジタル 教科書体 NP-B" panose="02020700000000000000" pitchFamily="18" charset="-128"/>
                <a:ea typeface="UD デジタル 教科書体 NP-B" panose="02020700000000000000" pitchFamily="18" charset="-128"/>
              </a:rPr>
              <a:t>合理的</a:t>
            </a:r>
            <a:r>
              <a:rPr lang="ja-JP" altLang="en-US" dirty="0" smtClean="0">
                <a:latin typeface="UD デジタル 教科書体 NP-B" panose="02020700000000000000" pitchFamily="18" charset="-128"/>
                <a:ea typeface="UD デジタル 教科書体 NP-B" panose="02020700000000000000" pitchFamily="18" charset="-128"/>
              </a:rPr>
              <a:t>配慮って</a:t>
            </a:r>
            <a:r>
              <a:rPr lang="ja-JP" altLang="en-US" dirty="0">
                <a:latin typeface="UD デジタル 教科書体 NP-B" panose="02020700000000000000" pitchFamily="18" charset="-128"/>
                <a:ea typeface="UD デジタル 教科書体 NP-B" panose="02020700000000000000" pitchFamily="18" charset="-128"/>
              </a:rPr>
              <a:t>どんな</a:t>
            </a:r>
            <a:r>
              <a:rPr lang="ja-JP" altLang="en-US" dirty="0" smtClean="0">
                <a:latin typeface="UD デジタル 教科書体 NP-B" panose="02020700000000000000" pitchFamily="18" charset="-128"/>
                <a:ea typeface="UD デジタル 教科書体 NP-B" panose="02020700000000000000" pitchFamily="18" charset="-128"/>
              </a:rPr>
              <a:t>こと？</a:t>
            </a:r>
            <a:endParaRPr lang="ja-JP" altLang="en-US" dirty="0">
              <a:latin typeface="UD デジタル 教科書体 NP-B" panose="02020700000000000000" pitchFamily="18" charset="-128"/>
              <a:ea typeface="UD デジタル 教科書体 NP-B" panose="02020700000000000000" pitchFamily="18" charset="-128"/>
            </a:endParaRPr>
          </a:p>
        </p:txBody>
      </p:sp>
      <p:sp>
        <p:nvSpPr>
          <p:cNvPr id="20" name="スライド番号プレースホルダー 7"/>
          <p:cNvSpPr>
            <a:spLocks noGrp="1"/>
          </p:cNvSpPr>
          <p:nvPr>
            <p:ph type="sldNum" sz="quarter" idx="12"/>
          </p:nvPr>
        </p:nvSpPr>
        <p:spPr>
          <a:xfrm>
            <a:off x="8456243" y="6380506"/>
            <a:ext cx="492369" cy="225670"/>
          </a:xfrm>
        </p:spPr>
        <p:txBody>
          <a:bodyPr>
            <a:normAutofit lnSpcReduction="10000"/>
          </a:bodyPr>
          <a:lstStyle/>
          <a:p>
            <a:fld id="{F266F6C1-BB42-4B61-9E79-5DF884A7E1F2}" type="slidenum">
              <a:rPr kumimoji="1" lang="ja-JP" altLang="en-US" smtClean="0"/>
              <a:t>5</a:t>
            </a:fld>
            <a:endParaRPr kumimoji="1" lang="ja-JP" altLang="en-US" dirty="0"/>
          </a:p>
        </p:txBody>
      </p:sp>
      <p:sp>
        <p:nvSpPr>
          <p:cNvPr id="5" name="正方形/長方形 4"/>
          <p:cNvSpPr/>
          <p:nvPr/>
        </p:nvSpPr>
        <p:spPr>
          <a:xfrm>
            <a:off x="447635" y="1541597"/>
            <a:ext cx="8208443" cy="29168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Clr>
                <a:srgbClr val="E68422"/>
              </a:buClr>
            </a:pP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平成２８年４月から</a:t>
            </a:r>
            <a:r>
              <a:rPr lang="ja-JP" altLang="en-US" dirty="0" smtClean="0">
                <a:solidFill>
                  <a:schemeClr val="tx1"/>
                </a:solidFill>
                <a:latin typeface="UD デジタル 教科書体 NP-B" panose="02020700000000000000" pitchFamily="18" charset="-128"/>
                <a:ea typeface="UD デジタル 教科書体 NP-B" panose="02020700000000000000" pitchFamily="18" charset="-128"/>
              </a:rPr>
              <a:t>、雇用</a:t>
            </a: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の分野で</a:t>
            </a:r>
            <a:r>
              <a:rPr lang="ja-JP" altLang="en-US" dirty="0" err="1">
                <a:solidFill>
                  <a:schemeClr val="tx1"/>
                </a:solidFill>
                <a:latin typeface="UD デジタル 教科書体 NP-B" panose="02020700000000000000" pitchFamily="18" charset="-128"/>
                <a:ea typeface="UD デジタル 教科書体 NP-B" panose="02020700000000000000" pitchFamily="18" charset="-128"/>
              </a:rPr>
              <a:t>障がい</a:t>
            </a: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者に対する合理的配慮の提供が</a:t>
            </a:r>
            <a:r>
              <a:rPr lang="ja-JP" altLang="en-US" dirty="0" smtClean="0">
                <a:solidFill>
                  <a:schemeClr val="tx1"/>
                </a:solidFill>
                <a:latin typeface="UD デジタル 教科書体 NP-B" panose="02020700000000000000" pitchFamily="18" charset="-128"/>
                <a:ea typeface="UD デジタル 教科書体 NP-B" panose="02020700000000000000" pitchFamily="18" charset="-128"/>
              </a:rPr>
              <a:t>義務化されました。</a:t>
            </a:r>
            <a:endParaRPr lang="en-US" altLang="ja-JP" dirty="0" smtClean="0">
              <a:solidFill>
                <a:schemeClr val="tx1"/>
              </a:solidFill>
              <a:latin typeface="UD デジタル 教科書体 NP-B" panose="02020700000000000000" pitchFamily="18" charset="-128"/>
              <a:ea typeface="UD デジタル 教科書体 NP-B" panose="02020700000000000000" pitchFamily="18" charset="-128"/>
            </a:endParaRPr>
          </a:p>
          <a:p>
            <a:pPr>
              <a:buClr>
                <a:srgbClr val="E68422"/>
              </a:buClr>
            </a:pPr>
            <a:endParaRPr lang="en-US" altLang="ja-JP" dirty="0" smtClean="0">
              <a:solidFill>
                <a:schemeClr val="tx1"/>
              </a:solidFill>
              <a:latin typeface="UD デジタル 教科書体 NP-B" panose="02020700000000000000" pitchFamily="18" charset="-128"/>
              <a:ea typeface="UD デジタル 教科書体 NP-B" panose="02020700000000000000" pitchFamily="18" charset="-128"/>
            </a:endParaRPr>
          </a:p>
          <a:p>
            <a:r>
              <a:rPr lang="en-US" altLang="ja-JP" dirty="0">
                <a:solidFill>
                  <a:schemeClr val="tx1"/>
                </a:solidFill>
                <a:latin typeface="UD デジタル 教科書体 NP-B" panose="02020700000000000000" pitchFamily="18" charset="-128"/>
                <a:ea typeface="UD デジタル 教科書体 NP-B" panose="02020700000000000000" pitchFamily="18" charset="-128"/>
              </a:rPr>
              <a:t>『</a:t>
            </a:r>
            <a:r>
              <a:rPr lang="ja-JP" altLang="en-US" dirty="0" smtClean="0">
                <a:solidFill>
                  <a:schemeClr val="tx1"/>
                </a:solidFill>
                <a:latin typeface="UD デジタル 教科書体 NP-B" panose="02020700000000000000" pitchFamily="18" charset="-128"/>
                <a:ea typeface="UD デジタル 教科書体 NP-B" panose="02020700000000000000" pitchFamily="18" charset="-128"/>
              </a:rPr>
              <a:t>合理的</a:t>
            </a: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配慮は障害者一人一人の状態や職場の状況などに応じて求められるものが異なり、多様かつ、個別性が高いものです。 </a:t>
            </a:r>
          </a:p>
          <a:p>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したがって、具体的にどのような措置をとるかについては、障害者と事業主とでよく話し合った上で決めていただく必要があります。 </a:t>
            </a:r>
          </a:p>
          <a:p>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合理的配慮は個々の事情がある障害者と事業主との相互理解の中で提供されるべきもの</a:t>
            </a:r>
            <a:r>
              <a:rPr lang="ja-JP" altLang="en-US" dirty="0" smtClean="0">
                <a:solidFill>
                  <a:schemeClr val="tx1"/>
                </a:solidFill>
                <a:latin typeface="UD デジタル 教科書体 NP-B" panose="02020700000000000000" pitchFamily="18" charset="-128"/>
                <a:ea typeface="UD デジタル 教科書体 NP-B" panose="02020700000000000000" pitchFamily="18" charset="-128"/>
              </a:rPr>
              <a:t>です。</a:t>
            </a:r>
            <a:r>
              <a:rPr lang="en-US" altLang="ja-JP" dirty="0">
                <a:solidFill>
                  <a:schemeClr val="tx1"/>
                </a:solidFill>
                <a:latin typeface="UD デジタル 教科書体 NP-B" panose="02020700000000000000" pitchFamily="18" charset="-128"/>
                <a:ea typeface="UD デジタル 教科書体 NP-B" panose="02020700000000000000" pitchFamily="18" charset="-128"/>
              </a:rPr>
              <a:t>』</a:t>
            </a:r>
            <a:r>
              <a:rPr lang="ja-JP" altLang="en-US" sz="1400" dirty="0">
                <a:solidFill>
                  <a:schemeClr val="tx1"/>
                </a:solidFill>
                <a:latin typeface="UD デジタル 教科書体 NP-B" panose="02020700000000000000" pitchFamily="18" charset="-128"/>
                <a:ea typeface="UD デジタル 教科書体 NP-B" panose="02020700000000000000" pitchFamily="18" charset="-128"/>
              </a:rPr>
              <a:t> </a:t>
            </a:r>
            <a:endParaRPr lang="en-US" altLang="ja-JP" sz="1400" dirty="0">
              <a:solidFill>
                <a:schemeClr val="tx1"/>
              </a:solidFill>
              <a:latin typeface="UD デジタル 教科書体 NP-B" panose="02020700000000000000" pitchFamily="18" charset="-128"/>
              <a:ea typeface="UD デジタル 教科書体 NP-B" panose="02020700000000000000" pitchFamily="18" charset="-128"/>
            </a:endParaRPr>
          </a:p>
          <a:p>
            <a:r>
              <a:rPr lang="ja-JP" altLang="en-US" sz="1200" dirty="0" smtClean="0">
                <a:solidFill>
                  <a:schemeClr val="tx1"/>
                </a:solidFill>
                <a:latin typeface="UD デジタル 教科書体 NP-B" panose="02020700000000000000" pitchFamily="18" charset="-128"/>
                <a:ea typeface="UD デジタル 教科書体 NP-B" panose="02020700000000000000" pitchFamily="18" charset="-128"/>
              </a:rPr>
              <a:t>（厚生労働省「</a:t>
            </a:r>
            <a:r>
              <a:rPr lang="ja-JP" altLang="en-US" sz="1200" b="1" dirty="0" smtClean="0">
                <a:solidFill>
                  <a:schemeClr val="tx1"/>
                </a:solidFill>
                <a:latin typeface="UD デジタル 教科書体 NP-B" panose="02020700000000000000" pitchFamily="18" charset="-128"/>
                <a:ea typeface="UD デジタル 教科書体 NP-B" panose="02020700000000000000" pitchFamily="18" charset="-128"/>
              </a:rPr>
              <a:t>雇用</a:t>
            </a:r>
            <a:r>
              <a:rPr lang="ja-JP" altLang="en-US" sz="1200" b="1" dirty="0">
                <a:solidFill>
                  <a:schemeClr val="tx1"/>
                </a:solidFill>
                <a:latin typeface="UD デジタル 教科書体 NP-B" panose="02020700000000000000" pitchFamily="18" charset="-128"/>
                <a:ea typeface="UD デジタル 教科書体 NP-B" panose="02020700000000000000" pitchFamily="18" charset="-128"/>
              </a:rPr>
              <a:t>の分野における障害者の差別禁止及び合理的配慮の</a:t>
            </a:r>
            <a:r>
              <a:rPr lang="ja-JP" altLang="en-US" sz="1200" b="1" dirty="0" smtClean="0">
                <a:solidFill>
                  <a:schemeClr val="tx1"/>
                </a:solidFill>
                <a:latin typeface="UD デジタル 教科書体 NP-B" panose="02020700000000000000" pitchFamily="18" charset="-128"/>
                <a:ea typeface="UD デジタル 教科書体 NP-B" panose="02020700000000000000" pitchFamily="18" charset="-128"/>
              </a:rPr>
              <a:t>提供義務 周知用リーフレット」より抜粋</a:t>
            </a:r>
            <a:r>
              <a:rPr lang="ja-JP" altLang="en-US" sz="1200" b="1" dirty="0" smtClean="0">
                <a:solidFill>
                  <a:schemeClr val="tx1"/>
                </a:solidFill>
              </a:rPr>
              <a:t>）</a:t>
            </a:r>
            <a:endParaRPr lang="en-US" altLang="ja-JP" sz="1600" dirty="0" smtClean="0">
              <a:solidFill>
                <a:schemeClr val="tx1"/>
              </a:solidFill>
              <a:latin typeface="UD デジタル 教科書体 NP-B" panose="02020700000000000000" pitchFamily="18" charset="-128"/>
              <a:ea typeface="UD デジタル 教科書体 NP-B" panose="02020700000000000000" pitchFamily="18" charset="-128"/>
            </a:endParaRPr>
          </a:p>
        </p:txBody>
      </p:sp>
      <p:pic>
        <p:nvPicPr>
          <p:cNvPr id="10" name="図 9" descr="会議のイラスト（男女混合）">
            <a:hlinkClick r:id="rId3"/>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007149" y="4525372"/>
            <a:ext cx="1446999" cy="1320908"/>
          </a:xfrm>
          <a:prstGeom prst="rect">
            <a:avLst/>
          </a:prstGeom>
          <a:noFill/>
          <a:ln>
            <a:noFill/>
          </a:ln>
        </p:spPr>
      </p:pic>
      <p:sp>
        <p:nvSpPr>
          <p:cNvPr id="28" name="コンテンツ プレースホルダー 2"/>
          <p:cNvSpPr txBox="1">
            <a:spLocks/>
          </p:cNvSpPr>
          <p:nvPr/>
        </p:nvSpPr>
        <p:spPr>
          <a:xfrm>
            <a:off x="447636" y="4791450"/>
            <a:ext cx="8006512" cy="1589056"/>
          </a:xfrm>
          <a:prstGeom prst="rect">
            <a:avLst/>
          </a:prstGeom>
        </p:spPr>
        <p:txBody>
          <a:bodyPr vert="horz">
            <a:normAutofit/>
          </a:bodyPr>
          <a:lstStyle>
            <a:lvl1pPr marL="320040" indent="-320040" algn="l" rtl="0" eaLnBrk="1" latinLnBrk="0" hangingPunct="1">
              <a:spcBef>
                <a:spcPts val="700"/>
              </a:spcBef>
              <a:buClr>
                <a:schemeClr val="accent2"/>
              </a:buClr>
              <a:buSzPct val="60000"/>
              <a:buFont typeface="Wingdings"/>
              <a:buChar char=""/>
              <a:defRPr kumimoji="1"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1"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1"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1"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1"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1"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1"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1"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1" sz="1800" kern="1200" baseline="0">
                <a:solidFill>
                  <a:schemeClr val="tx1"/>
                </a:solidFill>
                <a:latin typeface="+mn-lt"/>
                <a:ea typeface="+mn-ea"/>
                <a:cs typeface="+mn-cs"/>
              </a:defRPr>
            </a:lvl9pPr>
          </a:lstStyle>
          <a:p>
            <a:pPr marL="0" indent="0">
              <a:buNone/>
            </a:pPr>
            <a:r>
              <a:rPr lang="ja-JP" altLang="en-US" sz="1846" b="1" u="sng" dirty="0" smtClean="0">
                <a:latin typeface="UD デジタル 教科書体 NP-B" panose="02020700000000000000" pitchFamily="18" charset="-128"/>
                <a:ea typeface="UD デジタル 教科書体 NP-B" panose="02020700000000000000" pitchFamily="18" charset="-128"/>
              </a:rPr>
              <a:t>話し合った配慮内容は変更可能です</a:t>
            </a:r>
            <a:endParaRPr lang="en-US" altLang="ja-JP" sz="1846" b="1" u="sng" dirty="0">
              <a:latin typeface="UD デジタル 教科書体 NP-B" panose="02020700000000000000" pitchFamily="18" charset="-128"/>
              <a:ea typeface="UD デジタル 教科書体 NP-B" panose="02020700000000000000" pitchFamily="18" charset="-128"/>
            </a:endParaRPr>
          </a:p>
          <a:p>
            <a:pPr marL="0" indent="0">
              <a:buNone/>
            </a:pPr>
            <a:r>
              <a:rPr lang="ja-JP" altLang="en-US" sz="1846" dirty="0">
                <a:latin typeface="UD デジタル 教科書体 NP-B" panose="02020700000000000000" pitchFamily="18" charset="-128"/>
                <a:ea typeface="UD デジタル 教科書体 NP-B" panose="02020700000000000000" pitchFamily="18" charset="-128"/>
              </a:rPr>
              <a:t>・一度決めた配慮内容でも、状況に応じて</a:t>
            </a:r>
            <a:r>
              <a:rPr lang="ja-JP" altLang="en-US" sz="1846" dirty="0" smtClean="0">
                <a:latin typeface="UD デジタル 教科書体 NP-B" panose="02020700000000000000" pitchFamily="18" charset="-128"/>
                <a:ea typeface="UD デジタル 教科書体 NP-B" panose="02020700000000000000" pitchFamily="18" charset="-128"/>
              </a:rPr>
              <a:t>変更できま</a:t>
            </a:r>
            <a:r>
              <a:rPr lang="ja-JP" altLang="en-US" sz="1846" dirty="0">
                <a:latin typeface="UD デジタル 教科書体 NP-B" panose="02020700000000000000" pitchFamily="18" charset="-128"/>
                <a:ea typeface="UD デジタル 教科書体 NP-B" panose="02020700000000000000" pitchFamily="18" charset="-128"/>
              </a:rPr>
              <a:t>す</a:t>
            </a:r>
            <a:endParaRPr lang="en-US" altLang="ja-JP" sz="1846" dirty="0">
              <a:latin typeface="UD デジタル 教科書体 NP-B" panose="02020700000000000000" pitchFamily="18" charset="-128"/>
              <a:ea typeface="UD デジタル 教科書体 NP-B" panose="02020700000000000000" pitchFamily="18" charset="-128"/>
            </a:endParaRPr>
          </a:p>
          <a:p>
            <a:pPr marL="0" indent="0">
              <a:buNone/>
            </a:pPr>
            <a:r>
              <a:rPr lang="ja-JP" altLang="en-US" sz="1846" dirty="0">
                <a:latin typeface="UD デジタル 教科書体 NP-B" panose="02020700000000000000" pitchFamily="18" charset="-128"/>
                <a:ea typeface="UD デジタル 教科書体 NP-B" panose="02020700000000000000" pitchFamily="18" charset="-128"/>
              </a:rPr>
              <a:t>・見直しの期間は</a:t>
            </a:r>
            <a:r>
              <a:rPr lang="ja-JP" altLang="en-US" sz="1846" dirty="0" smtClean="0">
                <a:latin typeface="UD デジタル 教科書体 NP-B" panose="02020700000000000000" pitchFamily="18" charset="-128"/>
                <a:ea typeface="UD デジタル 教科書体 NP-B" panose="02020700000000000000" pitchFamily="18" charset="-128"/>
              </a:rPr>
              <a:t>、</a:t>
            </a:r>
            <a:r>
              <a:rPr lang="ja-JP" altLang="en-US" sz="1846" dirty="0">
                <a:latin typeface="UD デジタル 教科書体 NP-B" panose="02020700000000000000" pitchFamily="18" charset="-128"/>
                <a:ea typeface="UD デジタル 教科書体 NP-B" panose="02020700000000000000" pitchFamily="18" charset="-128"/>
              </a:rPr>
              <a:t>採用</a:t>
            </a:r>
            <a:r>
              <a:rPr lang="ja-JP" altLang="en-US" sz="1846" dirty="0" smtClean="0">
                <a:latin typeface="UD デジタル 教科書体 NP-B" panose="02020700000000000000" pitchFamily="18" charset="-128"/>
                <a:ea typeface="UD デジタル 教科書体 NP-B" panose="02020700000000000000" pitchFamily="18" charset="-128"/>
              </a:rPr>
              <a:t>当初</a:t>
            </a:r>
            <a:r>
              <a:rPr lang="ja-JP" altLang="en-US" sz="1846" dirty="0">
                <a:latin typeface="UD デジタル 教科書体 NP-B" panose="02020700000000000000" pitchFamily="18" charset="-128"/>
                <a:ea typeface="UD デジタル 教科書体 NP-B" panose="02020700000000000000" pitchFamily="18" charset="-128"/>
              </a:rPr>
              <a:t>は短めに</a:t>
            </a:r>
            <a:r>
              <a:rPr lang="ja-JP" altLang="en-US" sz="1846" dirty="0" smtClean="0">
                <a:latin typeface="UD デジタル 教科書体 NP-B" panose="02020700000000000000" pitchFamily="18" charset="-128"/>
                <a:ea typeface="UD デジタル 教科書体 NP-B" panose="02020700000000000000" pitchFamily="18" charset="-128"/>
              </a:rPr>
              <a:t>設定しましょ</a:t>
            </a:r>
            <a:r>
              <a:rPr lang="ja-JP" altLang="en-US" sz="1846" dirty="0">
                <a:latin typeface="UD デジタル 教科書体 NP-B" panose="02020700000000000000" pitchFamily="18" charset="-128"/>
                <a:ea typeface="UD デジタル 教科書体 NP-B" panose="02020700000000000000" pitchFamily="18" charset="-128"/>
              </a:rPr>
              <a:t>う</a:t>
            </a:r>
            <a:endParaRPr lang="en-US" altLang="ja-JP" sz="1846" dirty="0">
              <a:latin typeface="UD デジタル 教科書体 NP-B" panose="02020700000000000000" pitchFamily="18" charset="-128"/>
              <a:ea typeface="UD デジタル 教科書体 NP-B" panose="02020700000000000000" pitchFamily="18" charset="-128"/>
            </a:endParaRPr>
          </a:p>
          <a:p>
            <a:pPr marL="0" indent="0">
              <a:buNone/>
            </a:pPr>
            <a:r>
              <a:rPr lang="ja-JP" altLang="en-US" sz="1846" dirty="0">
                <a:latin typeface="UD デジタル 教科書体 NP-B" panose="02020700000000000000" pitchFamily="18" charset="-128"/>
                <a:ea typeface="UD デジタル 教科書体 NP-B" panose="02020700000000000000" pitchFamily="18" charset="-128"/>
              </a:rPr>
              <a:t>　例）入社前、</a:t>
            </a:r>
            <a:r>
              <a:rPr lang="ja-JP" altLang="en-US" sz="1846" dirty="0" smtClean="0">
                <a:latin typeface="UD デジタル 教科書体 NP-B" panose="02020700000000000000" pitchFamily="18" charset="-128"/>
                <a:ea typeface="UD デジタル 教科書体 NP-B" panose="02020700000000000000" pitchFamily="18" charset="-128"/>
              </a:rPr>
              <a:t>入社</a:t>
            </a:r>
            <a:r>
              <a:rPr lang="en-US" altLang="ja-JP" sz="1846" dirty="0" smtClean="0">
                <a:latin typeface="UD デジタル 教科書体 NP-B" panose="02020700000000000000" pitchFamily="18" charset="-128"/>
                <a:ea typeface="UD デジタル 教科書体 NP-B" panose="02020700000000000000" pitchFamily="18" charset="-128"/>
              </a:rPr>
              <a:t>3</a:t>
            </a:r>
            <a:r>
              <a:rPr lang="ja-JP" altLang="en-US" sz="1846" dirty="0" smtClean="0">
                <a:latin typeface="UD デジタル 教科書体 NP-B" panose="02020700000000000000" pitchFamily="18" charset="-128"/>
                <a:ea typeface="UD デジタル 教科書体 NP-B" panose="02020700000000000000" pitchFamily="18" charset="-128"/>
              </a:rPr>
              <a:t>か月目、</a:t>
            </a:r>
            <a:r>
              <a:rPr lang="en-US" altLang="ja-JP" sz="1846" dirty="0" smtClean="0">
                <a:latin typeface="UD デジタル 教科書体 NP-B" panose="02020700000000000000" pitchFamily="18" charset="-128"/>
                <a:ea typeface="UD デジタル 教科書体 NP-B" panose="02020700000000000000" pitchFamily="18" charset="-128"/>
              </a:rPr>
              <a:t>6</a:t>
            </a:r>
            <a:r>
              <a:rPr lang="ja-JP" altLang="en-US" sz="1846" dirty="0" smtClean="0">
                <a:latin typeface="UD デジタル 教科書体 NP-B" panose="02020700000000000000" pitchFamily="18" charset="-128"/>
                <a:ea typeface="UD デジタル 教科書体 NP-B" panose="02020700000000000000" pitchFamily="18" charset="-128"/>
              </a:rPr>
              <a:t>か月目、</a:t>
            </a:r>
            <a:r>
              <a:rPr lang="en-US" altLang="ja-JP" sz="1846" dirty="0" smtClean="0">
                <a:latin typeface="UD デジタル 教科書体 NP-B" panose="02020700000000000000" pitchFamily="18" charset="-128"/>
                <a:ea typeface="UD デジタル 教科書体 NP-B" panose="02020700000000000000" pitchFamily="18" charset="-128"/>
              </a:rPr>
              <a:t>1</a:t>
            </a:r>
            <a:r>
              <a:rPr lang="ja-JP" altLang="en-US" sz="1846" dirty="0" smtClean="0">
                <a:latin typeface="UD デジタル 教科書体 NP-B" panose="02020700000000000000" pitchFamily="18" charset="-128"/>
                <a:ea typeface="UD デジタル 教科書体 NP-B" panose="02020700000000000000" pitchFamily="18" charset="-128"/>
              </a:rPr>
              <a:t>年目</a:t>
            </a:r>
            <a:r>
              <a:rPr lang="ja-JP" altLang="en-US" sz="1846" dirty="0">
                <a:latin typeface="UD デジタル 教科書体 NP-B" panose="02020700000000000000" pitchFamily="18" charset="-128"/>
                <a:ea typeface="UD デジタル 教科書体 NP-B" panose="02020700000000000000" pitchFamily="18" charset="-128"/>
              </a:rPr>
              <a:t>、</a:t>
            </a:r>
            <a:r>
              <a:rPr lang="ja-JP" altLang="en-US" sz="1846" dirty="0" smtClean="0">
                <a:latin typeface="UD デジタル 教科書体 NP-B" panose="02020700000000000000" pitchFamily="18" charset="-128"/>
                <a:ea typeface="UD デジタル 教科書体 NP-B" panose="02020700000000000000" pitchFamily="18" charset="-128"/>
              </a:rPr>
              <a:t>以後</a:t>
            </a:r>
            <a:r>
              <a:rPr lang="en-US" altLang="ja-JP" sz="1846" dirty="0">
                <a:latin typeface="UD デジタル 教科書体 NP-B" panose="02020700000000000000" pitchFamily="18" charset="-128"/>
                <a:ea typeface="UD デジタル 教科書体 NP-B" panose="02020700000000000000" pitchFamily="18" charset="-128"/>
              </a:rPr>
              <a:t>1</a:t>
            </a:r>
            <a:r>
              <a:rPr lang="ja-JP" altLang="en-US" sz="1846" dirty="0" smtClean="0">
                <a:latin typeface="UD デジタル 教科書体 NP-B" panose="02020700000000000000" pitchFamily="18" charset="-128"/>
                <a:ea typeface="UD デジタル 教科書体 NP-B" panose="02020700000000000000" pitchFamily="18" charset="-128"/>
              </a:rPr>
              <a:t>年毎</a:t>
            </a:r>
            <a:r>
              <a:rPr lang="ja-JP" altLang="en-US" sz="1846" dirty="0">
                <a:latin typeface="UD デジタル 教科書体 NP-B" panose="02020700000000000000" pitchFamily="18" charset="-128"/>
                <a:ea typeface="UD デジタル 教科書体 NP-B" panose="02020700000000000000" pitchFamily="18" charset="-128"/>
              </a:rPr>
              <a:t>　等</a:t>
            </a:r>
            <a:endParaRPr lang="en-US" altLang="ja-JP" sz="1846" dirty="0">
              <a:latin typeface="UD デジタル 教科書体 NP-B" panose="02020700000000000000" pitchFamily="18" charset="-128"/>
              <a:ea typeface="UD デジタル 教科書体 NP-B" panose="02020700000000000000" pitchFamily="18" charset="-128"/>
            </a:endParaRPr>
          </a:p>
        </p:txBody>
      </p:sp>
      <p:pic>
        <p:nvPicPr>
          <p:cNvPr id="11" name="図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597215" y="208303"/>
            <a:ext cx="1224136" cy="346220"/>
          </a:xfrm>
          <a:prstGeom prst="rect">
            <a:avLst/>
          </a:prstGeom>
        </p:spPr>
      </p:pic>
    </p:spTree>
    <p:extLst>
      <p:ext uri="{BB962C8B-B14F-4D97-AF65-F5344CB8AC3E}">
        <p14:creationId xmlns:p14="http://schemas.microsoft.com/office/powerpoint/2010/main" val="2610654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4544" y="597414"/>
            <a:ext cx="8270268" cy="914400"/>
          </a:xfrm>
        </p:spPr>
        <p:txBody>
          <a:bodyPr>
            <a:noAutofit/>
          </a:bodyPr>
          <a:lstStyle/>
          <a:p>
            <a:r>
              <a:rPr lang="ja-JP" altLang="en-US" sz="3508" dirty="0">
                <a:latin typeface="UD デジタル 教科書体 NP-B" panose="02020700000000000000" pitchFamily="18" charset="-128"/>
                <a:ea typeface="UD デジタル 教科書体 NP-B" panose="02020700000000000000" pitchFamily="18" charset="-128"/>
              </a:rPr>
              <a:t>　</a:t>
            </a:r>
            <a:r>
              <a:rPr lang="ja-JP" altLang="en-US" sz="3508" dirty="0" smtClean="0">
                <a:latin typeface="UD デジタル 教科書体 NP-B" panose="02020700000000000000" pitchFamily="18" charset="-128"/>
                <a:ea typeface="UD デジタル 教科書体 NP-B" panose="02020700000000000000" pitchFamily="18" charset="-128"/>
              </a:rPr>
              <a:t>合理的</a:t>
            </a:r>
            <a:r>
              <a:rPr lang="ja-JP" altLang="en-US" sz="3508" dirty="0">
                <a:latin typeface="UD デジタル 教科書体 NP-B" panose="02020700000000000000" pitchFamily="18" charset="-128"/>
                <a:ea typeface="UD デジタル 教科書体 NP-B" panose="02020700000000000000" pitchFamily="18" charset="-128"/>
              </a:rPr>
              <a:t>配慮のための対話</a:t>
            </a:r>
            <a:r>
              <a:rPr lang="ja-JP" altLang="en-US" sz="3508" dirty="0" smtClean="0">
                <a:latin typeface="UD デジタル 教科書体 NP-B" panose="02020700000000000000" pitchFamily="18" charset="-128"/>
                <a:ea typeface="UD デジタル 教科書体 NP-B" panose="02020700000000000000" pitchFamily="18" charset="-128"/>
              </a:rPr>
              <a:t>シート</a:t>
            </a:r>
            <a:endParaRPr lang="en-US" altLang="ja-JP" sz="3508" dirty="0">
              <a:latin typeface="UD デジタル 教科書体 NP-B" panose="02020700000000000000" pitchFamily="18" charset="-128"/>
              <a:ea typeface="UD デジタル 教科書体 NP-B" panose="02020700000000000000" pitchFamily="18" charset="-128"/>
            </a:endParaRPr>
          </a:p>
        </p:txBody>
      </p:sp>
      <p:sp>
        <p:nvSpPr>
          <p:cNvPr id="3" name="コンテンツ プレースホルダー 2"/>
          <p:cNvSpPr>
            <a:spLocks noGrp="1"/>
          </p:cNvSpPr>
          <p:nvPr>
            <p:ph idx="1"/>
          </p:nvPr>
        </p:nvSpPr>
        <p:spPr>
          <a:xfrm>
            <a:off x="428364" y="1557905"/>
            <a:ext cx="8331765" cy="4612756"/>
          </a:xfrm>
        </p:spPr>
        <p:txBody>
          <a:bodyPr>
            <a:normAutofit/>
          </a:bodyPr>
          <a:lstStyle/>
          <a:p>
            <a:pPr marL="0" indent="0">
              <a:buNone/>
            </a:pPr>
            <a:r>
              <a:rPr lang="ja-JP" altLang="en-US" sz="2215" dirty="0">
                <a:solidFill>
                  <a:srgbClr val="00B050"/>
                </a:solidFill>
                <a:latin typeface="UD デジタル 教科書体 NP-B" panose="02020700000000000000" pitchFamily="18" charset="-128"/>
                <a:ea typeface="UD デジタル 教科書体 NP-B" panose="02020700000000000000" pitchFamily="18" charset="-128"/>
              </a:rPr>
              <a:t>　</a:t>
            </a:r>
            <a:r>
              <a:rPr lang="ja-JP" altLang="en-US" sz="2215" dirty="0" smtClean="0">
                <a:latin typeface="UD デジタル 教科書体 NP-B" panose="02020700000000000000" pitchFamily="18" charset="-128"/>
                <a:ea typeface="UD デジタル 教科書体 NP-B" panose="02020700000000000000" pitchFamily="18" charset="-128"/>
              </a:rPr>
              <a:t>事業主（企業担当者）・</a:t>
            </a:r>
            <a:r>
              <a:rPr lang="ja-JP" altLang="en-US" sz="2215" dirty="0">
                <a:latin typeface="UD デジタル 教科書体 NP-B" panose="02020700000000000000" pitchFamily="18" charset="-128"/>
                <a:ea typeface="UD デジタル 教科書体 NP-B" panose="02020700000000000000" pitchFamily="18" charset="-128"/>
              </a:rPr>
              <a:t>障がいのある従業員・就労支援機関が</a:t>
            </a:r>
            <a:r>
              <a:rPr lang="ja-JP" altLang="en-US" sz="2215" dirty="0" smtClean="0">
                <a:latin typeface="UD デジタル 教科書体 NP-B" panose="02020700000000000000" pitchFamily="18" charset="-128"/>
                <a:ea typeface="UD デジタル 教科書体 NP-B" panose="02020700000000000000" pitchFamily="18" charset="-128"/>
              </a:rPr>
              <a:t>、雇用</a:t>
            </a:r>
            <a:r>
              <a:rPr lang="ja-JP" altLang="en-US" sz="2215" dirty="0">
                <a:latin typeface="UD デジタル 教科書体 NP-B" panose="02020700000000000000" pitchFamily="18" charset="-128"/>
                <a:ea typeface="UD デジタル 教科書体 NP-B" panose="02020700000000000000" pitchFamily="18" charset="-128"/>
              </a:rPr>
              <a:t>分野での「配慮」を相互</a:t>
            </a:r>
            <a:r>
              <a:rPr lang="ja-JP" altLang="en-US" sz="2215" dirty="0" smtClean="0">
                <a:latin typeface="UD デジタル 教科書体 NP-B" panose="02020700000000000000" pitchFamily="18" charset="-128"/>
                <a:ea typeface="UD デジタル 教科書体 NP-B" panose="02020700000000000000" pitchFamily="18" charset="-128"/>
              </a:rPr>
              <a:t>理解しやすいシートです。</a:t>
            </a:r>
            <a:endParaRPr lang="en-US" altLang="zh-TW" sz="2215" dirty="0">
              <a:latin typeface="UD デジタル 教科書体 NP-B" panose="02020700000000000000" pitchFamily="18" charset="-128"/>
              <a:ea typeface="UD デジタル 教科書体 NP-B" panose="02020700000000000000" pitchFamily="18" charset="-128"/>
            </a:endParaRPr>
          </a:p>
        </p:txBody>
      </p:sp>
      <p:sp>
        <p:nvSpPr>
          <p:cNvPr id="8" name="スライド番号プレースホルダー 7"/>
          <p:cNvSpPr>
            <a:spLocks noGrp="1"/>
          </p:cNvSpPr>
          <p:nvPr>
            <p:ph type="sldNum" sz="quarter" idx="12"/>
          </p:nvPr>
        </p:nvSpPr>
        <p:spPr/>
        <p:txBody>
          <a:bodyPr>
            <a:normAutofit/>
          </a:bodyPr>
          <a:lstStyle/>
          <a:p>
            <a:pPr>
              <a:defRPr/>
            </a:pPr>
            <a:fld id="{F266F6C1-BB42-4B61-9E79-5DF884A7E1F2}" type="slidenum">
              <a:rPr kumimoji="1" lang="ja-JP" altLang="en-US">
                <a:solidFill>
                  <a:prstClr val="black"/>
                </a:solidFill>
              </a:rPr>
              <a:pPr>
                <a:defRPr/>
              </a:pPr>
              <a:t>6</a:t>
            </a:fld>
            <a:endParaRPr kumimoji="1" lang="ja-JP" altLang="en-US" dirty="0">
              <a:solidFill>
                <a:prstClr val="black"/>
              </a:solidFill>
            </a:endParaRPr>
          </a:p>
        </p:txBody>
      </p:sp>
      <p:sp>
        <p:nvSpPr>
          <p:cNvPr id="15" name="テキスト ボックス 14"/>
          <p:cNvSpPr txBox="1"/>
          <p:nvPr/>
        </p:nvSpPr>
        <p:spPr>
          <a:xfrm>
            <a:off x="428364" y="2892576"/>
            <a:ext cx="3467971" cy="2877198"/>
          </a:xfrm>
          <a:prstGeom prst="rect">
            <a:avLst/>
          </a:prstGeom>
          <a:noFill/>
        </p:spPr>
        <p:txBody>
          <a:bodyPr wrap="square" rtlCol="0">
            <a:spAutoFit/>
          </a:bodyPr>
          <a:lstStyle/>
          <a:p>
            <a:pPr>
              <a:defRPr/>
            </a:pPr>
            <a:r>
              <a:rPr lang="ja-JP" altLang="en-US" sz="1662" dirty="0">
                <a:solidFill>
                  <a:prstClr val="black"/>
                </a:solidFill>
                <a:latin typeface="UD デジタル 教科書体 NP-B" panose="02020700000000000000" pitchFamily="18" charset="-128"/>
                <a:ea typeface="UD デジタル 教科書体 NP-B" panose="02020700000000000000" pitchFamily="18" charset="-128"/>
              </a:rPr>
              <a:t>・どうしてその配慮が必要か記入　　</a:t>
            </a:r>
            <a:endParaRPr lang="en-US" altLang="ja-JP" sz="1662" dirty="0">
              <a:solidFill>
                <a:prstClr val="black"/>
              </a:solidFill>
              <a:latin typeface="UD デジタル 教科書体 NP-B" panose="02020700000000000000" pitchFamily="18" charset="-128"/>
              <a:ea typeface="UD デジタル 教科書体 NP-B" panose="02020700000000000000" pitchFamily="18" charset="-128"/>
            </a:endParaRPr>
          </a:p>
          <a:p>
            <a:pPr>
              <a:defRPr/>
            </a:pPr>
            <a:r>
              <a:rPr lang="ja-JP" altLang="en-US" sz="1662" dirty="0">
                <a:solidFill>
                  <a:prstClr val="black"/>
                </a:solidFill>
                <a:latin typeface="UD デジタル 教科書体 NP-B" panose="02020700000000000000" pitchFamily="18" charset="-128"/>
                <a:ea typeface="UD デジタル 教科書体 NP-B" panose="02020700000000000000" pitchFamily="18" charset="-128"/>
              </a:rPr>
              <a:t>　してもらうことで、従業員を</a:t>
            </a:r>
            <a:endParaRPr lang="en-US" altLang="ja-JP" sz="1662" dirty="0">
              <a:solidFill>
                <a:prstClr val="black"/>
              </a:solidFill>
              <a:latin typeface="UD デジタル 教科書体 NP-B" panose="02020700000000000000" pitchFamily="18" charset="-128"/>
              <a:ea typeface="UD デジタル 教科書体 NP-B" panose="02020700000000000000" pitchFamily="18" charset="-128"/>
            </a:endParaRPr>
          </a:p>
          <a:p>
            <a:pPr>
              <a:defRPr/>
            </a:pPr>
            <a:r>
              <a:rPr lang="ja-JP" altLang="en-US" sz="1662" dirty="0">
                <a:solidFill>
                  <a:prstClr val="black"/>
                </a:solidFill>
                <a:latin typeface="UD デジタル 教科書体 NP-B" panose="02020700000000000000" pitchFamily="18" charset="-128"/>
                <a:ea typeface="UD デジタル 教科書体 NP-B" panose="02020700000000000000" pitchFamily="18" charset="-128"/>
              </a:rPr>
              <a:t>　より理解しやすくなります。</a:t>
            </a:r>
            <a:endParaRPr lang="en-US" altLang="ja-JP" sz="1662" dirty="0">
              <a:solidFill>
                <a:prstClr val="black"/>
              </a:solidFill>
              <a:latin typeface="UD デジタル 教科書体 NP-B" panose="02020700000000000000" pitchFamily="18" charset="-128"/>
              <a:ea typeface="UD デジタル 教科書体 NP-B" panose="02020700000000000000" pitchFamily="18" charset="-128"/>
            </a:endParaRPr>
          </a:p>
          <a:p>
            <a:pPr>
              <a:defRPr/>
            </a:pPr>
            <a:r>
              <a:rPr lang="ja-JP" altLang="en-US" sz="738" dirty="0">
                <a:solidFill>
                  <a:prstClr val="black"/>
                </a:solidFill>
                <a:latin typeface="UD デジタル 教科書体 NP-B" panose="02020700000000000000" pitchFamily="18" charset="-128"/>
                <a:ea typeface="UD デジタル 教科書体 NP-B" panose="02020700000000000000" pitchFamily="18" charset="-128"/>
              </a:rPr>
              <a:t>　</a:t>
            </a:r>
            <a:endParaRPr lang="en-US" altLang="ja-JP" sz="738" dirty="0">
              <a:solidFill>
                <a:prstClr val="black"/>
              </a:solidFill>
              <a:latin typeface="UD デジタル 教科書体 NP-B" panose="02020700000000000000" pitchFamily="18" charset="-128"/>
              <a:ea typeface="UD デジタル 教科書体 NP-B" panose="02020700000000000000" pitchFamily="18" charset="-128"/>
            </a:endParaRPr>
          </a:p>
          <a:p>
            <a:pPr>
              <a:defRPr/>
            </a:pPr>
            <a:r>
              <a:rPr lang="ja-JP" altLang="en-US" sz="1662" dirty="0" smtClean="0">
                <a:solidFill>
                  <a:prstClr val="black"/>
                </a:solidFill>
                <a:latin typeface="UD デジタル 教科書体 NP-B" panose="02020700000000000000" pitchFamily="18" charset="-128"/>
                <a:ea typeface="UD デジタル 教科書体 NP-B" panose="02020700000000000000" pitchFamily="18" charset="-128"/>
              </a:rPr>
              <a:t>・</a:t>
            </a:r>
            <a:r>
              <a:rPr lang="ja-JP" altLang="en-US" sz="1662" dirty="0" smtClean="0">
                <a:latin typeface="UD デジタル 教科書体 NP-B" panose="02020700000000000000" pitchFamily="18" charset="-128"/>
                <a:ea typeface="UD デジタル 教科書体 NP-B" panose="02020700000000000000" pitchFamily="18" charset="-128"/>
              </a:rPr>
              <a:t>就労支援</a:t>
            </a:r>
            <a:r>
              <a:rPr lang="ja-JP" altLang="en-US" sz="1662" dirty="0">
                <a:latin typeface="UD デジタル 教科書体 NP-B" panose="02020700000000000000" pitchFamily="18" charset="-128"/>
                <a:ea typeface="UD デジタル 教科書体 NP-B" panose="02020700000000000000" pitchFamily="18" charset="-128"/>
              </a:rPr>
              <a:t>機関</a:t>
            </a:r>
            <a:r>
              <a:rPr lang="ja-JP" altLang="en-US" sz="1662" dirty="0">
                <a:solidFill>
                  <a:prstClr val="black"/>
                </a:solidFill>
                <a:latin typeface="UD デジタル 教科書体 NP-B" panose="02020700000000000000" pitchFamily="18" charset="-128"/>
                <a:ea typeface="UD デジタル 教科書体 NP-B" panose="02020700000000000000" pitchFamily="18" charset="-128"/>
              </a:rPr>
              <a:t>を交えた定期的</a:t>
            </a:r>
            <a:r>
              <a:rPr lang="ja-JP" altLang="en-US" sz="1662" dirty="0" smtClean="0">
                <a:solidFill>
                  <a:prstClr val="black"/>
                </a:solidFill>
                <a:latin typeface="UD デジタル 教科書体 NP-B" panose="02020700000000000000" pitchFamily="18" charset="-128"/>
                <a:ea typeface="UD デジタル 教科書体 NP-B" panose="02020700000000000000" pitchFamily="18" charset="-128"/>
              </a:rPr>
              <a:t>な　　</a:t>
            </a:r>
            <a:endParaRPr lang="en-US" altLang="ja-JP" sz="1662" dirty="0" smtClean="0">
              <a:solidFill>
                <a:prstClr val="black"/>
              </a:solidFill>
              <a:latin typeface="UD デジタル 教科書体 NP-B" panose="02020700000000000000" pitchFamily="18" charset="-128"/>
              <a:ea typeface="UD デジタル 教科書体 NP-B" panose="02020700000000000000" pitchFamily="18" charset="-128"/>
            </a:endParaRPr>
          </a:p>
          <a:p>
            <a:pPr>
              <a:defRPr/>
            </a:pPr>
            <a:r>
              <a:rPr lang="ja-JP" altLang="en-US" sz="1662" dirty="0">
                <a:solidFill>
                  <a:prstClr val="black"/>
                </a:solidFill>
                <a:latin typeface="UD デジタル 教科書体 NP-B" panose="02020700000000000000" pitchFamily="18" charset="-128"/>
                <a:ea typeface="UD デジタル 教科書体 NP-B" panose="02020700000000000000" pitchFamily="18" charset="-128"/>
              </a:rPr>
              <a:t>　</a:t>
            </a:r>
            <a:r>
              <a:rPr lang="ja-JP" altLang="en-US" sz="1662" dirty="0" smtClean="0">
                <a:solidFill>
                  <a:prstClr val="black"/>
                </a:solidFill>
                <a:latin typeface="UD デジタル 教科書体 NP-B" panose="02020700000000000000" pitchFamily="18" charset="-128"/>
                <a:ea typeface="UD デジタル 教科書体 NP-B" panose="02020700000000000000" pitchFamily="18" charset="-128"/>
              </a:rPr>
              <a:t>振り返り</a:t>
            </a:r>
            <a:r>
              <a:rPr lang="ja-JP" altLang="en-US" sz="1662" dirty="0">
                <a:solidFill>
                  <a:prstClr val="black"/>
                </a:solidFill>
                <a:latin typeface="UD デジタル 教科書体 NP-B" panose="02020700000000000000" pitchFamily="18" charset="-128"/>
                <a:ea typeface="UD デジタル 教科書体 NP-B" panose="02020700000000000000" pitchFamily="18" charset="-128"/>
              </a:rPr>
              <a:t>にも利用でき、</a:t>
            </a:r>
            <a:r>
              <a:rPr lang="ja-JP" altLang="en-US" sz="1662" dirty="0" smtClean="0">
                <a:solidFill>
                  <a:prstClr val="black"/>
                </a:solidFill>
                <a:latin typeface="UD デジタル 教科書体 NP-B" panose="02020700000000000000" pitchFamily="18" charset="-128"/>
                <a:ea typeface="UD デジタル 教科書体 NP-B" panose="02020700000000000000" pitchFamily="18" charset="-128"/>
              </a:rPr>
              <a:t>中長期</a:t>
            </a:r>
            <a:endParaRPr lang="en-US" altLang="ja-JP" sz="1662" dirty="0" smtClean="0">
              <a:solidFill>
                <a:prstClr val="black"/>
              </a:solidFill>
              <a:latin typeface="UD デジタル 教科書体 NP-B" panose="02020700000000000000" pitchFamily="18" charset="-128"/>
              <a:ea typeface="UD デジタル 教科書体 NP-B" panose="02020700000000000000" pitchFamily="18" charset="-128"/>
            </a:endParaRPr>
          </a:p>
          <a:p>
            <a:pPr>
              <a:defRPr/>
            </a:pPr>
            <a:r>
              <a:rPr lang="ja-JP" altLang="en-US" sz="1662" dirty="0">
                <a:solidFill>
                  <a:prstClr val="black"/>
                </a:solidFill>
                <a:latin typeface="UD デジタル 教科書体 NP-B" panose="02020700000000000000" pitchFamily="18" charset="-128"/>
                <a:ea typeface="UD デジタル 教科書体 NP-B" panose="02020700000000000000" pitchFamily="18" charset="-128"/>
              </a:rPr>
              <a:t>　</a:t>
            </a:r>
            <a:r>
              <a:rPr lang="ja-JP" altLang="en-US" sz="1662" dirty="0" smtClean="0">
                <a:solidFill>
                  <a:prstClr val="black"/>
                </a:solidFill>
                <a:latin typeface="UD デジタル 教科書体 NP-B" panose="02020700000000000000" pitchFamily="18" charset="-128"/>
                <a:ea typeface="UD デジタル 教科書体 NP-B" panose="02020700000000000000" pitchFamily="18" charset="-128"/>
              </a:rPr>
              <a:t>的な雇用</a:t>
            </a:r>
            <a:r>
              <a:rPr lang="ja-JP" altLang="en-US" sz="1662" dirty="0">
                <a:solidFill>
                  <a:prstClr val="black"/>
                </a:solidFill>
                <a:latin typeface="UD デジタル 教科書体 NP-B" panose="02020700000000000000" pitchFamily="18" charset="-128"/>
                <a:ea typeface="UD デジタル 教科書体 NP-B" panose="02020700000000000000" pitchFamily="18" charset="-128"/>
              </a:rPr>
              <a:t>管理がしやすくなり</a:t>
            </a:r>
            <a:r>
              <a:rPr lang="ja-JP" altLang="en-US" sz="1662" dirty="0" err="1" smtClean="0">
                <a:solidFill>
                  <a:prstClr val="black"/>
                </a:solidFill>
                <a:latin typeface="UD デジタル 教科書体 NP-B" panose="02020700000000000000" pitchFamily="18" charset="-128"/>
                <a:ea typeface="UD デジタル 教科書体 NP-B" panose="02020700000000000000" pitchFamily="18" charset="-128"/>
              </a:rPr>
              <a:t>ま</a:t>
            </a:r>
            <a:endParaRPr lang="en-US" altLang="ja-JP" sz="1662" dirty="0" smtClean="0">
              <a:solidFill>
                <a:prstClr val="black"/>
              </a:solidFill>
              <a:latin typeface="UD デジタル 教科書体 NP-B" panose="02020700000000000000" pitchFamily="18" charset="-128"/>
              <a:ea typeface="UD デジタル 教科書体 NP-B" panose="02020700000000000000" pitchFamily="18" charset="-128"/>
            </a:endParaRPr>
          </a:p>
          <a:p>
            <a:pPr>
              <a:defRPr/>
            </a:pPr>
            <a:r>
              <a:rPr lang="ja-JP" altLang="en-US" sz="1662" dirty="0">
                <a:solidFill>
                  <a:prstClr val="black"/>
                </a:solidFill>
                <a:latin typeface="UD デジタル 教科書体 NP-B" panose="02020700000000000000" pitchFamily="18" charset="-128"/>
                <a:ea typeface="UD デジタル 教科書体 NP-B" panose="02020700000000000000" pitchFamily="18" charset="-128"/>
              </a:rPr>
              <a:t>　</a:t>
            </a:r>
            <a:r>
              <a:rPr lang="ja-JP" altLang="en-US" sz="1662" dirty="0" smtClean="0">
                <a:solidFill>
                  <a:prstClr val="black"/>
                </a:solidFill>
                <a:latin typeface="UD デジタル 教科書体 NP-B" panose="02020700000000000000" pitchFamily="18" charset="-128"/>
                <a:ea typeface="UD デジタル 教科書体 NP-B" panose="02020700000000000000" pitchFamily="18" charset="-128"/>
              </a:rPr>
              <a:t>す</a:t>
            </a:r>
            <a:r>
              <a:rPr lang="ja-JP" altLang="en-US" sz="1662" dirty="0">
                <a:solidFill>
                  <a:prstClr val="black"/>
                </a:solidFill>
                <a:latin typeface="UD デジタル 教科書体 NP-B" panose="02020700000000000000" pitchFamily="18" charset="-128"/>
                <a:ea typeface="UD デジタル 教科書体 NP-B" panose="02020700000000000000" pitchFamily="18" charset="-128"/>
              </a:rPr>
              <a:t>。</a:t>
            </a:r>
            <a:endParaRPr lang="en-US" altLang="ja-JP" sz="1662" dirty="0">
              <a:solidFill>
                <a:prstClr val="black"/>
              </a:solidFill>
              <a:latin typeface="UD デジタル 教科書体 NP-B" panose="02020700000000000000" pitchFamily="18" charset="-128"/>
              <a:ea typeface="UD デジタル 教科書体 NP-B" panose="02020700000000000000" pitchFamily="18" charset="-128"/>
            </a:endParaRPr>
          </a:p>
          <a:p>
            <a:pPr>
              <a:defRPr/>
            </a:pPr>
            <a:endParaRPr lang="en-US" altLang="ja-JP" sz="738" dirty="0">
              <a:solidFill>
                <a:prstClr val="black"/>
              </a:solidFill>
              <a:latin typeface="UD デジタル 教科書体 NP-B" panose="02020700000000000000" pitchFamily="18" charset="-128"/>
              <a:ea typeface="UD デジタル 教科書体 NP-B" panose="02020700000000000000" pitchFamily="18" charset="-128"/>
            </a:endParaRPr>
          </a:p>
          <a:p>
            <a:pPr>
              <a:defRPr/>
            </a:pPr>
            <a:r>
              <a:rPr lang="ja-JP" altLang="en-US" sz="1662" dirty="0">
                <a:solidFill>
                  <a:prstClr val="black"/>
                </a:solidFill>
                <a:latin typeface="UD デジタル 教科書体 NP-B" panose="02020700000000000000" pitchFamily="18" charset="-128"/>
                <a:ea typeface="UD デジタル 教科書体 NP-B" panose="02020700000000000000" pitchFamily="18" charset="-128"/>
              </a:rPr>
              <a:t>・本当に必要な配慮が聞き取れて</a:t>
            </a:r>
            <a:endParaRPr lang="en-US" altLang="ja-JP" sz="1662" dirty="0">
              <a:solidFill>
                <a:prstClr val="black"/>
              </a:solidFill>
              <a:latin typeface="UD デジタル 教科書体 NP-B" panose="02020700000000000000" pitchFamily="18" charset="-128"/>
              <a:ea typeface="UD デジタル 教科書体 NP-B" panose="02020700000000000000" pitchFamily="18" charset="-128"/>
            </a:endParaRPr>
          </a:p>
          <a:p>
            <a:pPr>
              <a:defRPr/>
            </a:pPr>
            <a:r>
              <a:rPr lang="ja-JP" altLang="en-US" sz="1662" dirty="0">
                <a:solidFill>
                  <a:prstClr val="black"/>
                </a:solidFill>
                <a:latin typeface="UD デジタル 教科書体 NP-B" panose="02020700000000000000" pitchFamily="18" charset="-128"/>
                <a:ea typeface="UD デジタル 教科書体 NP-B" panose="02020700000000000000" pitchFamily="18" charset="-128"/>
              </a:rPr>
              <a:t>　いるか、心配な事業所にお勧め　　</a:t>
            </a:r>
            <a:endParaRPr lang="en-US" altLang="ja-JP" sz="1662" dirty="0">
              <a:solidFill>
                <a:prstClr val="black"/>
              </a:solidFill>
              <a:latin typeface="UD デジタル 教科書体 NP-B" panose="02020700000000000000" pitchFamily="18" charset="-128"/>
              <a:ea typeface="UD デジタル 教科書体 NP-B" panose="02020700000000000000" pitchFamily="18" charset="-128"/>
            </a:endParaRPr>
          </a:p>
          <a:p>
            <a:pPr>
              <a:defRPr/>
            </a:pPr>
            <a:r>
              <a:rPr lang="ja-JP" altLang="en-US" sz="1662" dirty="0">
                <a:solidFill>
                  <a:prstClr val="black"/>
                </a:solidFill>
                <a:latin typeface="UD デジタル 教科書体 NP-B" panose="02020700000000000000" pitchFamily="18" charset="-128"/>
                <a:ea typeface="UD デジタル 教科書体 NP-B" panose="02020700000000000000" pitchFamily="18" charset="-128"/>
              </a:rPr>
              <a:t>　です。</a:t>
            </a:r>
            <a:endParaRPr lang="en-US" altLang="ja-JP" sz="1662" dirty="0">
              <a:solidFill>
                <a:prstClr val="black"/>
              </a:solidFill>
              <a:latin typeface="UD デジタル 教科書体 NP-B" panose="02020700000000000000" pitchFamily="18" charset="-128"/>
              <a:ea typeface="UD デジタル 教科書体 NP-B" panose="02020700000000000000" pitchFamily="18" charset="-128"/>
            </a:endParaRPr>
          </a:p>
        </p:txBody>
      </p:sp>
      <p:pic>
        <p:nvPicPr>
          <p:cNvPr id="5" name="図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442776" y="5712951"/>
            <a:ext cx="971267" cy="852287"/>
          </a:xfrm>
          <a:prstGeom prst="rect">
            <a:avLst/>
          </a:prstGeom>
        </p:spPr>
      </p:pic>
      <p:pic>
        <p:nvPicPr>
          <p:cNvPr id="9" name="図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597215" y="208303"/>
            <a:ext cx="1224136" cy="346220"/>
          </a:xfrm>
          <a:prstGeom prst="rect">
            <a:avLst/>
          </a:prstGeom>
        </p:spPr>
      </p:pic>
      <p:graphicFrame>
        <p:nvGraphicFramePr>
          <p:cNvPr id="6" name="オブジェクト 5"/>
          <p:cNvGraphicFramePr>
            <a:graphicFrameLocks noChangeAspect="1"/>
          </p:cNvGraphicFramePr>
          <p:nvPr>
            <p:extLst>
              <p:ext uri="{D42A27DB-BD31-4B8C-83A1-F6EECF244321}">
                <p14:modId xmlns:p14="http://schemas.microsoft.com/office/powerpoint/2010/main" val="749718795"/>
              </p:ext>
            </p:extLst>
          </p:nvPr>
        </p:nvGraphicFramePr>
        <p:xfrm>
          <a:off x="3810590" y="2685778"/>
          <a:ext cx="5090281" cy="3418447"/>
        </p:xfrm>
        <a:graphic>
          <a:graphicData uri="http://schemas.openxmlformats.org/presentationml/2006/ole">
            <mc:AlternateContent xmlns:mc="http://schemas.openxmlformats.org/markup-compatibility/2006">
              <mc:Choice xmlns:v="urn:schemas-microsoft-com:vml" Requires="v">
                <p:oleObj spid="_x0000_s2065" name="ワークシート" r:id="rId6" imgW="11515624" imgH="7734127" progId="Excel.Sheet.12">
                  <p:embed/>
                </p:oleObj>
              </mc:Choice>
              <mc:Fallback>
                <p:oleObj name="ワークシート" r:id="rId6" imgW="11515624" imgH="7734127" progId="Excel.Sheet.12">
                  <p:embed/>
                  <p:pic>
                    <p:nvPicPr>
                      <p:cNvPr id="0" name=""/>
                      <p:cNvPicPr/>
                      <p:nvPr/>
                    </p:nvPicPr>
                    <p:blipFill>
                      <a:blip r:embed="rId7"/>
                      <a:stretch>
                        <a:fillRect/>
                      </a:stretch>
                    </p:blipFill>
                    <p:spPr>
                      <a:xfrm>
                        <a:off x="3810590" y="2685778"/>
                        <a:ext cx="5090281" cy="3418447"/>
                      </a:xfrm>
                      <a:prstGeom prst="rect">
                        <a:avLst/>
                      </a:prstGeom>
                    </p:spPr>
                  </p:pic>
                </p:oleObj>
              </mc:Fallback>
            </mc:AlternateContent>
          </a:graphicData>
        </a:graphic>
      </p:graphicFrame>
    </p:spTree>
    <p:extLst>
      <p:ext uri="{BB962C8B-B14F-4D97-AF65-F5344CB8AC3E}">
        <p14:creationId xmlns:p14="http://schemas.microsoft.com/office/powerpoint/2010/main" val="20189491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3130472245"/>
              </p:ext>
            </p:extLst>
          </p:nvPr>
        </p:nvGraphicFramePr>
        <p:xfrm>
          <a:off x="72006" y="1522378"/>
          <a:ext cx="8964490" cy="4878669"/>
        </p:xfrm>
        <a:graphic>
          <a:graphicData uri="http://schemas.openxmlformats.org/drawingml/2006/table">
            <a:tbl>
              <a:tblPr/>
              <a:tblGrid>
                <a:gridCol w="281374">
                  <a:extLst>
                    <a:ext uri="{9D8B030D-6E8A-4147-A177-3AD203B41FA5}">
                      <a16:colId xmlns:a16="http://schemas.microsoft.com/office/drawing/2014/main" val="20000"/>
                    </a:ext>
                  </a:extLst>
                </a:gridCol>
                <a:gridCol w="1073665">
                  <a:extLst>
                    <a:ext uri="{9D8B030D-6E8A-4147-A177-3AD203B41FA5}">
                      <a16:colId xmlns:a16="http://schemas.microsoft.com/office/drawing/2014/main" val="20001"/>
                    </a:ext>
                  </a:extLst>
                </a:gridCol>
                <a:gridCol w="1073665">
                  <a:extLst>
                    <a:ext uri="{9D8B030D-6E8A-4147-A177-3AD203B41FA5}">
                      <a16:colId xmlns:a16="http://schemas.microsoft.com/office/drawing/2014/main" val="20002"/>
                    </a:ext>
                  </a:extLst>
                </a:gridCol>
                <a:gridCol w="1076134">
                  <a:extLst>
                    <a:ext uri="{9D8B030D-6E8A-4147-A177-3AD203B41FA5}">
                      <a16:colId xmlns:a16="http://schemas.microsoft.com/office/drawing/2014/main" val="20003"/>
                    </a:ext>
                  </a:extLst>
                </a:gridCol>
                <a:gridCol w="1076134">
                  <a:extLst>
                    <a:ext uri="{9D8B030D-6E8A-4147-A177-3AD203B41FA5}">
                      <a16:colId xmlns:a16="http://schemas.microsoft.com/office/drawing/2014/main" val="20004"/>
                    </a:ext>
                  </a:extLst>
                </a:gridCol>
                <a:gridCol w="1076134">
                  <a:extLst>
                    <a:ext uri="{9D8B030D-6E8A-4147-A177-3AD203B41FA5}">
                      <a16:colId xmlns:a16="http://schemas.microsoft.com/office/drawing/2014/main" val="20005"/>
                    </a:ext>
                  </a:extLst>
                </a:gridCol>
                <a:gridCol w="1076134">
                  <a:extLst>
                    <a:ext uri="{9D8B030D-6E8A-4147-A177-3AD203B41FA5}">
                      <a16:colId xmlns:a16="http://schemas.microsoft.com/office/drawing/2014/main" val="20006"/>
                    </a:ext>
                  </a:extLst>
                </a:gridCol>
                <a:gridCol w="1076134">
                  <a:extLst>
                    <a:ext uri="{9D8B030D-6E8A-4147-A177-3AD203B41FA5}">
                      <a16:colId xmlns:a16="http://schemas.microsoft.com/office/drawing/2014/main" val="20007"/>
                    </a:ext>
                  </a:extLst>
                </a:gridCol>
                <a:gridCol w="1076134">
                  <a:extLst>
                    <a:ext uri="{9D8B030D-6E8A-4147-A177-3AD203B41FA5}">
                      <a16:colId xmlns:a16="http://schemas.microsoft.com/office/drawing/2014/main" val="20008"/>
                    </a:ext>
                  </a:extLst>
                </a:gridCol>
                <a:gridCol w="78982">
                  <a:extLst>
                    <a:ext uri="{9D8B030D-6E8A-4147-A177-3AD203B41FA5}">
                      <a16:colId xmlns:a16="http://schemas.microsoft.com/office/drawing/2014/main" val="20009"/>
                    </a:ext>
                  </a:extLst>
                </a:gridCol>
              </a:tblGrid>
              <a:tr h="231427">
                <a:tc gridSpan="10">
                  <a:txBody>
                    <a:bodyPr/>
                    <a:lstStyle/>
                    <a:p>
                      <a:pPr algn="ctr" fontAlgn="ctr"/>
                      <a:r>
                        <a:rPr lang="ja-JP" altLang="en-US" sz="1200" b="0" i="0" u="none" strike="noStrike" dirty="0" smtClean="0">
                          <a:solidFill>
                            <a:srgbClr val="000000"/>
                          </a:solidFill>
                          <a:effectLst/>
                          <a:latin typeface="UD デジタル 教科書体 NP-B" panose="02020700000000000000" pitchFamily="18" charset="-128"/>
                          <a:ea typeface="UD デジタル 教科書体 NP-B" panose="02020700000000000000" pitchFamily="18" charset="-128"/>
                        </a:rPr>
                        <a:t>合理的配慮のための対話シート　</a:t>
                      </a:r>
                      <a:r>
                        <a:rPr lang="ja-JP" altLang="en-US" sz="1200" b="0" i="0" u="sng" strike="noStrike" dirty="0" smtClean="0">
                          <a:solidFill>
                            <a:srgbClr val="000000"/>
                          </a:solidFill>
                          <a:effectLst/>
                          <a:latin typeface="UD デジタル 教科書体 NP-B" panose="02020700000000000000" pitchFamily="18" charset="-128"/>
                          <a:ea typeface="UD デジタル 教科書体 NP-B" panose="02020700000000000000" pitchFamily="18" charset="-128"/>
                        </a:rPr>
                        <a:t>氏名 </a:t>
                      </a:r>
                      <a:r>
                        <a:rPr lang="ja-JP" altLang="en-US" sz="1200" b="0" i="0" u="sng" strike="noStrike" dirty="0" smtClean="0">
                          <a:solidFill>
                            <a:srgbClr val="0070C0"/>
                          </a:solidFill>
                          <a:effectLst/>
                          <a:latin typeface="UD デジタル 教科書体 NP-B" panose="02020700000000000000" pitchFamily="18" charset="-128"/>
                          <a:ea typeface="UD デジタル 教科書体 NP-B" panose="02020700000000000000" pitchFamily="18" charset="-128"/>
                        </a:rPr>
                        <a:t>障がいのある方の氏名　</a:t>
                      </a:r>
                      <a:r>
                        <a:rPr lang="ja-JP" altLang="en-US" sz="1200" b="0" i="0" u="none" strike="noStrike" dirty="0" smtClean="0">
                          <a:solidFill>
                            <a:srgbClr val="000000"/>
                          </a:solidFill>
                          <a:effectLst/>
                          <a:latin typeface="UD デジタル 教科書体 NP-B" panose="02020700000000000000" pitchFamily="18" charset="-128"/>
                          <a:ea typeface="UD デジタル 教科書体 NP-B" panose="02020700000000000000" pitchFamily="18" charset="-128"/>
                        </a:rPr>
                        <a:t>　</a:t>
                      </a:r>
                      <a:r>
                        <a:rPr lang="ja-JP" altLang="en-US" sz="1200" b="0" i="0" u="sng" strike="noStrike" dirty="0" smtClean="0">
                          <a:solidFill>
                            <a:srgbClr val="000000"/>
                          </a:solidFill>
                          <a:effectLst/>
                          <a:latin typeface="UD デジタル 教科書体 NP-B" panose="02020700000000000000" pitchFamily="18" charset="-128"/>
                          <a:ea typeface="UD デジタル 教科書体 NP-B" panose="02020700000000000000" pitchFamily="18" charset="-128"/>
                        </a:rPr>
                        <a:t>支援機関</a:t>
                      </a:r>
                      <a:r>
                        <a:rPr lang="ja-JP" altLang="en-US" sz="1200" b="0" i="0" u="sng" strike="noStrike" baseline="0" dirty="0" smtClean="0">
                          <a:solidFill>
                            <a:srgbClr val="000000"/>
                          </a:solidFill>
                          <a:effectLst/>
                          <a:latin typeface="UD デジタル 教科書体 NP-B" panose="02020700000000000000" pitchFamily="18" charset="-128"/>
                          <a:ea typeface="UD デジタル 教科書体 NP-B" panose="02020700000000000000" pitchFamily="18" charset="-128"/>
                        </a:rPr>
                        <a:t> </a:t>
                      </a:r>
                      <a:r>
                        <a:rPr lang="ja-JP" altLang="en-US" sz="1200" b="0" i="0" u="sng" strike="noStrike" dirty="0" smtClean="0">
                          <a:solidFill>
                            <a:srgbClr val="0070C0"/>
                          </a:solidFill>
                          <a:effectLst/>
                          <a:latin typeface="UD デジタル 教科書体 NP-B" panose="02020700000000000000" pitchFamily="18" charset="-128"/>
                          <a:ea typeface="UD デジタル 教科書体 NP-B" panose="02020700000000000000" pitchFamily="18" charset="-128"/>
                        </a:rPr>
                        <a:t>共同作成した就労支援機関名</a:t>
                      </a:r>
                      <a:r>
                        <a:rPr lang="ja-JP" altLang="en-US" sz="1200" b="0" i="0" u="sng" strike="noStrike" dirty="0" smtClean="0">
                          <a:solidFill>
                            <a:srgbClr val="000000"/>
                          </a:solidFill>
                          <a:effectLst/>
                          <a:latin typeface="UD デジタル 教科書体 NP-B" panose="02020700000000000000" pitchFamily="18" charset="-128"/>
                          <a:ea typeface="UD デジタル 教科書体 NP-B" panose="02020700000000000000" pitchFamily="18" charset="-128"/>
                        </a:rPr>
                        <a:t>（担当：</a:t>
                      </a:r>
                      <a:r>
                        <a:rPr lang="ja-JP" altLang="en-US" sz="1200" b="0" i="0" u="sng" strike="noStrike" baseline="0" dirty="0" smtClean="0">
                          <a:solidFill>
                            <a:srgbClr val="000000"/>
                          </a:solidFill>
                          <a:effectLst/>
                          <a:latin typeface="UD デジタル 教科書体 NP-B" panose="02020700000000000000" pitchFamily="18" charset="-128"/>
                          <a:ea typeface="UD デジタル 教科書体 NP-B" panose="02020700000000000000" pitchFamily="18" charset="-128"/>
                        </a:rPr>
                        <a:t> </a:t>
                      </a:r>
                      <a:r>
                        <a:rPr lang="ja-JP" altLang="en-US" sz="1200" b="0" i="0" u="sng" strike="noStrike" dirty="0" smtClean="0">
                          <a:solidFill>
                            <a:srgbClr val="0070C0"/>
                          </a:solidFill>
                          <a:effectLst/>
                          <a:latin typeface="UD デジタル 教科書体 NP-B" panose="02020700000000000000" pitchFamily="18" charset="-128"/>
                          <a:ea typeface="UD デジタル 教科書体 NP-B" panose="02020700000000000000" pitchFamily="18" charset="-128"/>
                        </a:rPr>
                        <a:t>担当者名</a:t>
                      </a:r>
                      <a:r>
                        <a:rPr lang="ja-JP" altLang="en-US" sz="1200" b="0" i="0" u="sng" strike="noStrike" dirty="0" smtClean="0">
                          <a:solidFill>
                            <a:srgbClr val="000000"/>
                          </a:solidFill>
                          <a:effectLst/>
                          <a:latin typeface="UD デジタル 教科書体 NP-B" panose="02020700000000000000" pitchFamily="18" charset="-128"/>
                          <a:ea typeface="UD デジタル 教科書体 NP-B" panose="02020700000000000000" pitchFamily="18" charset="-128"/>
                        </a:rPr>
                        <a:t>　　）</a:t>
                      </a:r>
                      <a:endParaRPr lang="ja-JP" altLang="en-US" sz="12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endParaRPr>
                    </a:p>
                  </a:txBody>
                  <a:tcPr marL="6727" marR="6727" marT="672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221578">
                <a:tc>
                  <a:txBody>
                    <a:bodyPr/>
                    <a:lstStyle/>
                    <a:p>
                      <a:pPr algn="l" fontAlgn="ctr"/>
                      <a:endParaRPr lang="ja-JP" altLang="en-US" sz="800" b="0" i="0" u="none" strike="noStrike">
                        <a:solidFill>
                          <a:srgbClr val="000000"/>
                        </a:solidFill>
                        <a:effectLst/>
                        <a:latin typeface="UD デジタル 教科書体 NP-B" panose="02020700000000000000" pitchFamily="18" charset="-128"/>
                        <a:ea typeface="UD デジタル 教科書体 NP-B" panose="02020700000000000000" pitchFamily="18" charset="-128"/>
                      </a:endParaRPr>
                    </a:p>
                  </a:txBody>
                  <a:tcPr marL="6727" marR="6727" marT="6727" marB="0" anchor="ctr">
                    <a:lnL>
                      <a:noFill/>
                    </a:lnL>
                    <a:lnR>
                      <a:noFill/>
                    </a:lnR>
                    <a:lnT>
                      <a:noFill/>
                    </a:lnT>
                    <a:lnB>
                      <a:noFill/>
                    </a:lnB>
                  </a:tcPr>
                </a:tc>
                <a:tc gridSpan="2">
                  <a:txBody>
                    <a:bodyPr/>
                    <a:lstStyle/>
                    <a:p>
                      <a:pPr algn="ctr" fontAlgn="ctr"/>
                      <a:r>
                        <a:rPr lang="ja-JP" altLang="en-US" sz="1000" b="0" i="0" u="none" strike="noStrike">
                          <a:solidFill>
                            <a:srgbClr val="000000"/>
                          </a:solidFill>
                          <a:effectLst/>
                          <a:latin typeface="UD デジタル 教科書体 NP-B" panose="02020700000000000000" pitchFamily="18" charset="-128"/>
                          <a:ea typeface="UD デジタル 教科書体 NP-B" panose="02020700000000000000" pitchFamily="18" charset="-128"/>
                        </a:rPr>
                        <a:t>事業主への配慮希望</a:t>
                      </a:r>
                    </a:p>
                  </a:txBody>
                  <a:tcPr marL="6727" marR="6727" marT="6727"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ja-JP" altLang="en-US" sz="1000" b="0" i="0" u="none" strike="noStrike">
                          <a:solidFill>
                            <a:srgbClr val="000000"/>
                          </a:solidFill>
                          <a:effectLst/>
                          <a:latin typeface="UD デジタル 教科書体 NP-B" panose="02020700000000000000" pitchFamily="18" charset="-128"/>
                          <a:ea typeface="UD デジタル 教科書体 NP-B" panose="02020700000000000000" pitchFamily="18" charset="-128"/>
                        </a:rPr>
                        <a:t>配慮の目的と効果</a:t>
                      </a:r>
                    </a:p>
                  </a:txBody>
                  <a:tcPr marL="6727" marR="6727" marT="6727"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ja-JP" altLang="en-US" sz="10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セルフケア</a:t>
                      </a:r>
                    </a:p>
                  </a:txBody>
                  <a:tcPr marL="6727" marR="6727" marT="6727"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ja-JP" altLang="en-US" sz="10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調整内容</a:t>
                      </a:r>
                    </a:p>
                  </a:txBody>
                  <a:tcPr marL="6727" marR="6727" marT="6727"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fontAlgn="ctr"/>
                      <a:endParaRPr lang="ja-JP" altLang="en-US" sz="800" b="0" i="0" u="none" strike="noStrike">
                        <a:solidFill>
                          <a:srgbClr val="000000"/>
                        </a:solidFill>
                        <a:effectLst/>
                        <a:latin typeface="UD デジタル 教科書体 NP-B" panose="02020700000000000000" pitchFamily="18" charset="-128"/>
                        <a:ea typeface="UD デジタル 教科書体 NP-B" panose="02020700000000000000" pitchFamily="18" charset="-128"/>
                      </a:endParaRPr>
                    </a:p>
                  </a:txBody>
                  <a:tcPr marL="6727" marR="6727" marT="6727" marB="0" anchor="ctr">
                    <a:lnL>
                      <a:noFill/>
                    </a:lnL>
                    <a:lnR>
                      <a:noFill/>
                    </a:lnR>
                    <a:lnT>
                      <a:noFill/>
                    </a:lnT>
                    <a:lnB>
                      <a:noFill/>
                    </a:lnB>
                  </a:tcPr>
                </a:tc>
                <a:extLst>
                  <a:ext uri="{0D108BD9-81ED-4DB2-BD59-A6C34878D82A}">
                    <a16:rowId xmlns:a16="http://schemas.microsoft.com/office/drawing/2014/main" val="10001"/>
                  </a:ext>
                </a:extLst>
              </a:tr>
              <a:tr h="252764">
                <a:tc rowSpan="6">
                  <a:txBody>
                    <a:bodyPr/>
                    <a:lstStyle/>
                    <a:p>
                      <a:pPr algn="ctr" fontAlgn="ctr"/>
                      <a:r>
                        <a:rPr lang="en-US" altLang="ja-JP" sz="900" b="0" i="0" u="none" strike="noStrike">
                          <a:solidFill>
                            <a:srgbClr val="000000"/>
                          </a:solidFill>
                          <a:effectLst/>
                          <a:latin typeface="UD デジタル 教科書体 NP-B" panose="02020700000000000000" pitchFamily="18" charset="-128"/>
                          <a:ea typeface="UD デジタル 教科書体 NP-B" panose="02020700000000000000" pitchFamily="18" charset="-128"/>
                        </a:rPr>
                        <a:t>1</a:t>
                      </a:r>
                    </a:p>
                  </a:txBody>
                  <a:tcPr marL="6727" marR="6727" marT="6727" marB="0" vert="eaVert" anchor="ctr">
                    <a:lnL>
                      <a:noFill/>
                    </a:lnL>
                    <a:lnR w="6350" cap="flat" cmpd="sng" algn="ctr">
                      <a:solidFill>
                        <a:srgbClr val="000000"/>
                      </a:solidFill>
                      <a:prstDash val="solid"/>
                      <a:round/>
                      <a:headEnd type="none" w="med" len="med"/>
                      <a:tailEnd type="none" w="med" len="med"/>
                    </a:lnR>
                    <a:lnT>
                      <a:noFill/>
                    </a:lnT>
                    <a:lnB>
                      <a:noFill/>
                    </a:lnB>
                  </a:tcPr>
                </a:tc>
                <a:tc rowSpan="6" gridSpan="2">
                  <a:txBody>
                    <a:bodyPr/>
                    <a:lstStyle/>
                    <a:p>
                      <a:pPr algn="l" fontAlgn="t"/>
                      <a:r>
                        <a:rPr lang="ja-JP" altLang="en-US" sz="1400" b="1" i="0" u="none" strike="noStrike" dirty="0" smtClean="0">
                          <a:solidFill>
                            <a:srgbClr val="0070C0"/>
                          </a:solidFill>
                          <a:effectLst/>
                          <a:latin typeface="UD デジタル 教科書体 NP-B" panose="02020700000000000000" pitchFamily="18" charset="-128"/>
                          <a:ea typeface="UD デジタル 教科書体 NP-B" panose="02020700000000000000" pitchFamily="18" charset="-128"/>
                        </a:rPr>
                        <a:t> 障がいのある方が能力を</a:t>
                      </a:r>
                      <a:endParaRPr lang="en-US" altLang="ja-JP" sz="1400" b="1" i="0" u="none" strike="noStrike" dirty="0" smtClean="0">
                        <a:solidFill>
                          <a:srgbClr val="0070C0"/>
                        </a:solidFill>
                        <a:effectLst/>
                        <a:latin typeface="UD デジタル 教科書体 NP-B" panose="02020700000000000000" pitchFamily="18" charset="-128"/>
                        <a:ea typeface="UD デジタル 教科書体 NP-B" panose="02020700000000000000" pitchFamily="18" charset="-128"/>
                      </a:endParaRPr>
                    </a:p>
                    <a:p>
                      <a:pPr algn="l" fontAlgn="t"/>
                      <a:r>
                        <a:rPr lang="ja-JP" altLang="en-US" sz="1400" b="1" i="0" u="none" strike="noStrike" dirty="0" smtClean="0">
                          <a:solidFill>
                            <a:srgbClr val="0070C0"/>
                          </a:solidFill>
                          <a:effectLst/>
                          <a:latin typeface="UD デジタル 教科書体 NP-B" panose="02020700000000000000" pitchFamily="18" charset="-128"/>
                          <a:ea typeface="UD デジタル 教科書体 NP-B" panose="02020700000000000000" pitchFamily="18" charset="-128"/>
                        </a:rPr>
                        <a:t> 発揮するために必要な</a:t>
                      </a:r>
                      <a:endParaRPr lang="en-US" altLang="ja-JP" sz="1400" b="1" i="0" u="none" strike="noStrike" dirty="0" smtClean="0">
                        <a:solidFill>
                          <a:srgbClr val="0070C0"/>
                        </a:solidFill>
                        <a:effectLst/>
                        <a:latin typeface="UD デジタル 教科書体 NP-B" panose="02020700000000000000" pitchFamily="18" charset="-128"/>
                        <a:ea typeface="UD デジタル 教科書体 NP-B" panose="02020700000000000000" pitchFamily="18" charset="-128"/>
                      </a:endParaRPr>
                    </a:p>
                    <a:p>
                      <a:pPr algn="l" fontAlgn="t"/>
                      <a:r>
                        <a:rPr lang="ja-JP" altLang="en-US" sz="1400" b="1" i="0" u="none" strike="noStrike" dirty="0" smtClean="0">
                          <a:solidFill>
                            <a:srgbClr val="0070C0"/>
                          </a:solidFill>
                          <a:effectLst/>
                          <a:latin typeface="UD デジタル 教科書体 NP-B" panose="02020700000000000000" pitchFamily="18" charset="-128"/>
                          <a:ea typeface="UD デジタル 教科書体 NP-B" panose="02020700000000000000" pitchFamily="18" charset="-128"/>
                        </a:rPr>
                        <a:t> 配慮を記入します</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rowSpan="6" hMerge="1">
                  <a:txBody>
                    <a:bodyPr/>
                    <a:lstStyle/>
                    <a:p>
                      <a:endParaRPr kumimoji="1" lang="ja-JP" altLang="en-US"/>
                    </a:p>
                  </a:txBody>
                  <a:tcPr/>
                </a:tc>
                <a:tc rowSpan="6" gridSpan="2">
                  <a:txBody>
                    <a:bodyPr/>
                    <a:lstStyle/>
                    <a:p>
                      <a:pPr algn="l" fontAlgn="ctr"/>
                      <a:r>
                        <a:rPr lang="ja-JP" altLang="en-US" sz="1400" b="1" i="0" u="none" strike="noStrike" dirty="0" smtClean="0">
                          <a:solidFill>
                            <a:srgbClr val="0070C0"/>
                          </a:solidFill>
                          <a:effectLst/>
                          <a:latin typeface="UD デジタル 教科書体 NP-B" panose="02020700000000000000" pitchFamily="18" charset="-128"/>
                          <a:ea typeface="UD デジタル 教科書体 NP-B" panose="02020700000000000000" pitchFamily="18" charset="-128"/>
                        </a:rPr>
                        <a:t> 希望する配慮による効果</a:t>
                      </a:r>
                      <a:endParaRPr lang="en-US" altLang="ja-JP" sz="1400" b="1" i="0" u="none" strike="noStrike" dirty="0" smtClean="0">
                        <a:solidFill>
                          <a:srgbClr val="0070C0"/>
                        </a:solidFill>
                        <a:effectLst/>
                        <a:latin typeface="UD デジタル 教科書体 NP-B" panose="02020700000000000000" pitchFamily="18" charset="-128"/>
                        <a:ea typeface="UD デジタル 教科書体 NP-B" panose="02020700000000000000" pitchFamily="18" charset="-128"/>
                      </a:endParaRPr>
                    </a:p>
                    <a:p>
                      <a:pPr algn="l" fontAlgn="ctr"/>
                      <a:r>
                        <a:rPr lang="ja-JP" altLang="en-US" sz="1400" b="1" i="0" u="none" strike="noStrike" dirty="0" smtClean="0">
                          <a:solidFill>
                            <a:srgbClr val="0070C0"/>
                          </a:solidFill>
                          <a:effectLst/>
                          <a:latin typeface="UD デジタル 教科書体 NP-B" panose="02020700000000000000" pitchFamily="18" charset="-128"/>
                          <a:ea typeface="UD デジタル 教科書体 NP-B" panose="02020700000000000000" pitchFamily="18" charset="-128"/>
                        </a:rPr>
                        <a:t>　と目的を記入します</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6" hMerge="1">
                  <a:txBody>
                    <a:bodyPr/>
                    <a:lstStyle/>
                    <a:p>
                      <a:endParaRPr kumimoji="1" lang="ja-JP" altLang="en-US"/>
                    </a:p>
                  </a:txBody>
                  <a:tcPr/>
                </a:tc>
                <a:tc rowSpan="6" gridSpan="2">
                  <a:txBody>
                    <a:bodyPr/>
                    <a:lstStyle/>
                    <a:p>
                      <a:pPr algn="l" fontAlgn="ctr"/>
                      <a:r>
                        <a:rPr lang="ja-JP" altLang="en-US" sz="1400" b="1" i="0" u="none" strike="noStrike" dirty="0" smtClean="0">
                          <a:solidFill>
                            <a:srgbClr val="0070C0"/>
                          </a:solidFill>
                          <a:effectLst/>
                          <a:latin typeface="UD デジタル 教科書体 NP-B" panose="02020700000000000000" pitchFamily="18" charset="-128"/>
                          <a:ea typeface="UD デジタル 教科書体 NP-B" panose="02020700000000000000" pitchFamily="18" charset="-128"/>
                        </a:rPr>
                        <a:t> 苦手なことをカバーする</a:t>
                      </a:r>
                      <a:endParaRPr lang="en-US" altLang="ja-JP" sz="1400" b="1" i="0" u="none" strike="noStrike" dirty="0" smtClean="0">
                        <a:solidFill>
                          <a:srgbClr val="0070C0"/>
                        </a:solidFill>
                        <a:effectLst/>
                        <a:latin typeface="UD デジタル 教科書体 NP-B" panose="02020700000000000000" pitchFamily="18" charset="-128"/>
                        <a:ea typeface="UD デジタル 教科書体 NP-B" panose="02020700000000000000" pitchFamily="18" charset="-128"/>
                      </a:endParaRPr>
                    </a:p>
                    <a:p>
                      <a:pPr algn="l" fontAlgn="ctr"/>
                      <a:r>
                        <a:rPr lang="en-US" altLang="ja-JP" sz="1400" b="1" i="0" u="none" strike="noStrike" dirty="0" smtClean="0">
                          <a:solidFill>
                            <a:srgbClr val="0070C0"/>
                          </a:solidFill>
                          <a:effectLst/>
                          <a:latin typeface="UD デジタル 教科書体 NP-B" panose="02020700000000000000" pitchFamily="18" charset="-128"/>
                          <a:ea typeface="UD デジタル 教科書体 NP-B" panose="02020700000000000000" pitchFamily="18" charset="-128"/>
                        </a:rPr>
                        <a:t> </a:t>
                      </a:r>
                      <a:r>
                        <a:rPr lang="ja-JP" altLang="en-US" sz="1400" b="1" i="0" u="none" strike="noStrike" dirty="0" smtClean="0">
                          <a:solidFill>
                            <a:srgbClr val="0070C0"/>
                          </a:solidFill>
                          <a:effectLst/>
                          <a:latin typeface="UD デジタル 教科書体 NP-B" panose="02020700000000000000" pitchFamily="18" charset="-128"/>
                          <a:ea typeface="UD デジタル 教科書体 NP-B" panose="02020700000000000000" pitchFamily="18" charset="-128"/>
                        </a:rPr>
                        <a:t>ために自発的に行う</a:t>
                      </a:r>
                      <a:endParaRPr lang="en-US" altLang="ja-JP" sz="1400" b="1" i="0" u="none" strike="noStrike" dirty="0" smtClean="0">
                        <a:solidFill>
                          <a:srgbClr val="0070C0"/>
                        </a:solidFill>
                        <a:effectLst/>
                        <a:latin typeface="UD デジタル 教科書体 NP-B" panose="02020700000000000000" pitchFamily="18" charset="-128"/>
                        <a:ea typeface="UD デジタル 教科書体 NP-B" panose="02020700000000000000" pitchFamily="18" charset="-128"/>
                      </a:endParaRPr>
                    </a:p>
                    <a:p>
                      <a:pPr algn="l" fontAlgn="ctr"/>
                      <a:r>
                        <a:rPr lang="en-US" altLang="ja-JP" sz="1400" b="1" i="0" u="none" strike="noStrike" dirty="0" smtClean="0">
                          <a:solidFill>
                            <a:srgbClr val="0070C0"/>
                          </a:solidFill>
                          <a:effectLst/>
                          <a:latin typeface="UD デジタル 教科書体 NP-B" panose="02020700000000000000" pitchFamily="18" charset="-128"/>
                          <a:ea typeface="UD デジタル 教科書体 NP-B" panose="02020700000000000000" pitchFamily="18" charset="-128"/>
                        </a:rPr>
                        <a:t> </a:t>
                      </a:r>
                      <a:r>
                        <a:rPr lang="ja-JP" altLang="en-US" sz="1400" b="1" i="0" u="none" strike="noStrike" dirty="0" smtClean="0">
                          <a:solidFill>
                            <a:srgbClr val="0070C0"/>
                          </a:solidFill>
                          <a:effectLst/>
                          <a:latin typeface="UD デジタル 教科書体 NP-B" panose="02020700000000000000" pitchFamily="18" charset="-128"/>
                          <a:ea typeface="UD デジタル 教科書体 NP-B" panose="02020700000000000000" pitchFamily="18" charset="-128"/>
                        </a:rPr>
                        <a:t>自己管理を記入します</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6" hMerge="1">
                  <a:txBody>
                    <a:bodyPr/>
                    <a:lstStyle/>
                    <a:p>
                      <a:endParaRPr kumimoji="1" lang="ja-JP" altLang="en-US"/>
                    </a:p>
                  </a:txBody>
                  <a:tcPr/>
                </a:tc>
                <a:tc rowSpan="6" gridSpan="2">
                  <a:txBody>
                    <a:bodyPr/>
                    <a:lstStyle/>
                    <a:p>
                      <a:pPr algn="l" fontAlgn="ctr"/>
                      <a:r>
                        <a:rPr lang="ja-JP" altLang="en-US" sz="1400" b="1" i="0" u="none" strike="noStrike" dirty="0" smtClean="0">
                          <a:solidFill>
                            <a:srgbClr val="0070C0"/>
                          </a:solidFill>
                          <a:effectLst/>
                          <a:latin typeface="UD デジタル 教科書体 NP-B" panose="02020700000000000000" pitchFamily="18" charset="-128"/>
                          <a:ea typeface="UD デジタル 教科書体 NP-B" panose="02020700000000000000" pitchFamily="18" charset="-128"/>
                        </a:rPr>
                        <a:t> 事業主（企業担当者）と障がいのある方（と支援者）で話し合った 内容を記入してください</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rowSpan="6" hMerge="1">
                  <a:txBody>
                    <a:bodyPr/>
                    <a:lstStyle/>
                    <a:p>
                      <a:endParaRPr kumimoji="1" lang="ja-JP" altLang="en-US"/>
                    </a:p>
                  </a:txBody>
                  <a:tcPr/>
                </a:tc>
                <a:tc>
                  <a:txBody>
                    <a:bodyPr/>
                    <a:lstStyle/>
                    <a:p>
                      <a:pPr algn="l" fontAlgn="ctr"/>
                      <a:endParaRPr lang="ja-JP" altLang="en-US" sz="800" b="0" i="0" u="none" strike="noStrike">
                        <a:solidFill>
                          <a:srgbClr val="000000"/>
                        </a:solidFill>
                        <a:effectLst/>
                        <a:latin typeface="UD デジタル 教科書体 NP-B" panose="02020700000000000000" pitchFamily="18" charset="-128"/>
                        <a:ea typeface="UD デジタル 教科書体 NP-B" panose="02020700000000000000" pitchFamily="18" charset="-128"/>
                      </a:endParaRPr>
                    </a:p>
                  </a:txBody>
                  <a:tcPr marL="6656" marR="6656" marT="6656" marB="0" anchor="ctr">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0002"/>
                  </a:ext>
                </a:extLst>
              </a:tr>
              <a:tr h="252764">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l" fontAlgn="ctr"/>
                      <a:endParaRPr lang="ja-JP" altLang="en-US" sz="800" b="0" i="0" u="none" strike="noStrike">
                        <a:solidFill>
                          <a:srgbClr val="000000"/>
                        </a:solidFill>
                        <a:effectLst/>
                        <a:latin typeface="UD デジタル 教科書体 NP-B" panose="02020700000000000000" pitchFamily="18" charset="-128"/>
                        <a:ea typeface="UD デジタル 教科書体 NP-B" panose="02020700000000000000" pitchFamily="18" charset="-128"/>
                      </a:endParaRPr>
                    </a:p>
                  </a:txBody>
                  <a:tcPr marL="6656" marR="6656" marT="6656" marB="0" anchor="ctr">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0003"/>
                  </a:ext>
                </a:extLst>
              </a:tr>
              <a:tr h="252764">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l" fontAlgn="ctr"/>
                      <a:endParaRPr lang="ja-JP" altLang="en-US" sz="800" b="0" i="0" u="none" strike="noStrike">
                        <a:solidFill>
                          <a:srgbClr val="000000"/>
                        </a:solidFill>
                        <a:effectLst/>
                        <a:latin typeface="UD デジタル 教科書体 NP-B" panose="02020700000000000000" pitchFamily="18" charset="-128"/>
                        <a:ea typeface="UD デジタル 教科書体 NP-B" panose="02020700000000000000" pitchFamily="18" charset="-128"/>
                      </a:endParaRPr>
                    </a:p>
                  </a:txBody>
                  <a:tcPr marL="6656" marR="6656" marT="6656" marB="0" anchor="ctr">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0004"/>
                  </a:ext>
                </a:extLst>
              </a:tr>
              <a:tr h="252764">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l" fontAlgn="ctr"/>
                      <a:endParaRPr lang="ja-JP" altLang="en-US" sz="800" b="0" i="0" u="none" strike="noStrike">
                        <a:solidFill>
                          <a:srgbClr val="000000"/>
                        </a:solidFill>
                        <a:effectLst/>
                        <a:latin typeface="UD デジタル 教科書体 NP-B" panose="02020700000000000000" pitchFamily="18" charset="-128"/>
                        <a:ea typeface="UD デジタル 教科書体 NP-B" panose="02020700000000000000" pitchFamily="18" charset="-128"/>
                      </a:endParaRPr>
                    </a:p>
                  </a:txBody>
                  <a:tcPr marL="6656" marR="6656" marT="6656" marB="0" anchor="ctr">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0005"/>
                  </a:ext>
                </a:extLst>
              </a:tr>
              <a:tr h="252764">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l" fontAlgn="ctr"/>
                      <a:endParaRPr lang="ja-JP" altLang="en-US" sz="8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endParaRPr>
                    </a:p>
                  </a:txBody>
                  <a:tcPr marL="6656" marR="6656" marT="6656" marB="0" anchor="ctr">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0006"/>
                  </a:ext>
                </a:extLst>
              </a:tr>
              <a:tr h="252764">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endParaRPr lang="ja-JP" altLang="en-US" dirty="0">
                        <a:latin typeface="UD デジタル 教科書体 NP-B" panose="02020700000000000000" pitchFamily="18" charset="-128"/>
                        <a:ea typeface="UD デジタル 教科書体 NP-B" panose="02020700000000000000" pitchFamily="18" charset="-128"/>
                      </a:endParaRPr>
                    </a:p>
                  </a:txBody>
                  <a:tcPr marL="6656" marR="6656" marT="6656" marB="0" anchor="ctr">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0007"/>
                  </a:ext>
                </a:extLst>
              </a:tr>
              <a:tr h="252764">
                <a:tc rowSpan="4">
                  <a:txBody>
                    <a:bodyPr/>
                    <a:lstStyle/>
                    <a:p>
                      <a:pPr algn="ctr" fontAlgn="ctr"/>
                      <a:r>
                        <a:rPr lang="en-US" altLang="ja-JP" sz="900" b="0" i="0" u="none" strike="noStrike">
                          <a:solidFill>
                            <a:srgbClr val="000000"/>
                          </a:solidFill>
                          <a:effectLst/>
                          <a:latin typeface="UD デジタル 教科書体 NP-B" panose="02020700000000000000" pitchFamily="18" charset="-128"/>
                          <a:ea typeface="UD デジタル 教科書体 NP-B" panose="02020700000000000000" pitchFamily="18" charset="-128"/>
                        </a:rPr>
                        <a:t>2</a:t>
                      </a:r>
                    </a:p>
                  </a:txBody>
                  <a:tcPr marL="6727" marR="6727" marT="6727" marB="0" vert="eaVert" anchor="ctr">
                    <a:lnL>
                      <a:noFill/>
                    </a:lnL>
                    <a:lnR w="6350" cap="flat" cmpd="sng" algn="ctr">
                      <a:solidFill>
                        <a:srgbClr val="000000"/>
                      </a:solidFill>
                      <a:prstDash val="solid"/>
                      <a:round/>
                      <a:headEnd type="none" w="med" len="med"/>
                      <a:tailEnd type="none" w="med" len="med"/>
                    </a:lnR>
                    <a:lnT>
                      <a:noFill/>
                    </a:lnT>
                    <a:lnB>
                      <a:noFill/>
                    </a:lnB>
                  </a:tcPr>
                </a:tc>
                <a:tc rowSpan="4" gridSpan="2">
                  <a:txBody>
                    <a:bodyPr/>
                    <a:lstStyle/>
                    <a:p>
                      <a:pPr algn="ctr" fontAlgn="t"/>
                      <a:r>
                        <a:rPr lang="ja-JP" altLang="en-US" sz="10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　</a:t>
                      </a:r>
                    </a:p>
                  </a:txBody>
                  <a:tcPr marL="6727" marR="6727" marT="672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rowSpan="4" hMerge="1">
                  <a:txBody>
                    <a:bodyPr/>
                    <a:lstStyle/>
                    <a:p>
                      <a:endParaRPr kumimoji="1" lang="ja-JP" altLang="en-US"/>
                    </a:p>
                  </a:txBody>
                  <a:tcPr/>
                </a:tc>
                <a:tc rowSpan="4" gridSpan="2">
                  <a:txBody>
                    <a:bodyPr/>
                    <a:lstStyle/>
                    <a:p>
                      <a:pPr algn="ctr" fontAlgn="ctr"/>
                      <a:r>
                        <a:rPr lang="ja-JP" altLang="en-US" sz="10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　</a:t>
                      </a:r>
                    </a:p>
                  </a:txBody>
                  <a:tcPr marL="6727" marR="6727" marT="67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hMerge="1">
                  <a:txBody>
                    <a:bodyPr/>
                    <a:lstStyle/>
                    <a:p>
                      <a:endParaRPr kumimoji="1" lang="ja-JP" altLang="en-US"/>
                    </a:p>
                  </a:txBody>
                  <a:tcPr/>
                </a:tc>
                <a:tc rowSpan="4" gridSpan="2">
                  <a:txBody>
                    <a:bodyPr/>
                    <a:lstStyle/>
                    <a:p>
                      <a:pPr algn="ctr" fontAlgn="ctr"/>
                      <a:r>
                        <a:rPr lang="ja-JP" altLang="en-US" sz="10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　</a:t>
                      </a:r>
                    </a:p>
                  </a:txBody>
                  <a:tcPr marL="6727" marR="6727" marT="67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hMerge="1">
                  <a:txBody>
                    <a:bodyPr/>
                    <a:lstStyle/>
                    <a:p>
                      <a:endParaRPr kumimoji="1" lang="ja-JP" altLang="en-US"/>
                    </a:p>
                  </a:txBody>
                  <a:tcPr/>
                </a:tc>
                <a:tc rowSpan="4" gridSpan="2">
                  <a:txBody>
                    <a:bodyPr/>
                    <a:lstStyle/>
                    <a:p>
                      <a:pPr algn="ctr" fontAlgn="ctr"/>
                      <a:r>
                        <a:rPr lang="ja-JP" altLang="en-US" sz="10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　</a:t>
                      </a:r>
                    </a:p>
                  </a:txBody>
                  <a:tcPr marL="6727" marR="6727" marT="67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rowSpan="4" hMerge="1">
                  <a:txBody>
                    <a:bodyPr/>
                    <a:lstStyle/>
                    <a:p>
                      <a:endParaRPr kumimoji="1" lang="ja-JP" altLang="en-US"/>
                    </a:p>
                  </a:txBody>
                  <a:tcPr/>
                </a:tc>
                <a:tc>
                  <a:txBody>
                    <a:bodyPr/>
                    <a:lstStyle/>
                    <a:p>
                      <a:pPr algn="l" fontAlgn="ctr"/>
                      <a:endParaRPr lang="ja-JP" altLang="en-US" sz="800" b="0" i="0" u="none" strike="noStrike">
                        <a:solidFill>
                          <a:srgbClr val="000000"/>
                        </a:solidFill>
                        <a:effectLst/>
                        <a:latin typeface="UD デジタル 教科書体 NP-B" panose="02020700000000000000" pitchFamily="18" charset="-128"/>
                        <a:ea typeface="UD デジタル 教科書体 NP-B" panose="02020700000000000000" pitchFamily="18" charset="-128"/>
                      </a:endParaRPr>
                    </a:p>
                  </a:txBody>
                  <a:tcPr marL="6727" marR="6727" marT="6727" marB="0" anchor="ctr">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0008"/>
                  </a:ext>
                </a:extLst>
              </a:tr>
              <a:tr h="252764">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l" fontAlgn="ctr"/>
                      <a:endParaRPr lang="ja-JP" altLang="en-US" sz="800" b="0" i="0" u="none" strike="noStrike">
                        <a:solidFill>
                          <a:srgbClr val="000000"/>
                        </a:solidFill>
                        <a:effectLst/>
                        <a:latin typeface="UD デジタル 教科書体 NP-B" panose="02020700000000000000" pitchFamily="18" charset="-128"/>
                        <a:ea typeface="UD デジタル 教科書体 NP-B" panose="02020700000000000000" pitchFamily="18" charset="-128"/>
                      </a:endParaRPr>
                    </a:p>
                  </a:txBody>
                  <a:tcPr marL="6727" marR="6727" marT="6727" marB="0" anchor="ctr">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0009"/>
                  </a:ext>
                </a:extLst>
              </a:tr>
              <a:tr h="252764">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l" fontAlgn="ctr"/>
                      <a:endParaRPr lang="ja-JP" altLang="en-US" sz="800" b="0" i="0" u="none" strike="noStrike">
                        <a:solidFill>
                          <a:srgbClr val="000000"/>
                        </a:solidFill>
                        <a:effectLst/>
                        <a:latin typeface="UD デジタル 教科書体 NP-B" panose="02020700000000000000" pitchFamily="18" charset="-128"/>
                        <a:ea typeface="UD デジタル 教科書体 NP-B" panose="02020700000000000000" pitchFamily="18" charset="-128"/>
                      </a:endParaRPr>
                    </a:p>
                  </a:txBody>
                  <a:tcPr marL="6727" marR="6727" marT="6727" marB="0" anchor="ctr">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0010"/>
                  </a:ext>
                </a:extLst>
              </a:tr>
              <a:tr h="86633">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l" fontAlgn="ctr"/>
                      <a:endParaRPr lang="ja-JP" altLang="en-US" sz="800" b="0" i="0" u="none" strike="noStrike">
                        <a:solidFill>
                          <a:srgbClr val="000000"/>
                        </a:solidFill>
                        <a:effectLst/>
                        <a:latin typeface="UD デジタル 教科書体 NP-B" panose="02020700000000000000" pitchFamily="18" charset="-128"/>
                        <a:ea typeface="UD デジタル 教科書体 NP-B" panose="02020700000000000000" pitchFamily="18" charset="-128"/>
                      </a:endParaRPr>
                    </a:p>
                  </a:txBody>
                  <a:tcPr marL="6727" marR="6727" marT="6727" marB="0" anchor="ctr">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0011"/>
                  </a:ext>
                </a:extLst>
              </a:tr>
              <a:tr h="174010">
                <a:tc>
                  <a:txBody>
                    <a:bodyPr/>
                    <a:lstStyle/>
                    <a:p>
                      <a:pPr algn="l" fontAlgn="ctr"/>
                      <a:endParaRPr lang="ja-JP" altLang="en-US" sz="900" b="0" i="0" u="none" strike="noStrike">
                        <a:solidFill>
                          <a:srgbClr val="000000"/>
                        </a:solidFill>
                        <a:effectLst/>
                        <a:latin typeface="UD デジタル 教科書体 NP-B" panose="02020700000000000000" pitchFamily="18" charset="-128"/>
                        <a:ea typeface="UD デジタル 教科書体 NP-B" panose="02020700000000000000" pitchFamily="18" charset="-128"/>
                      </a:endParaRPr>
                    </a:p>
                  </a:txBody>
                  <a:tcPr marL="6727" marR="6727" marT="6727" marB="0" vert="eaVert" anchor="ctr">
                    <a:lnL>
                      <a:noFill/>
                    </a:lnL>
                    <a:lnR>
                      <a:noFill/>
                    </a:lnR>
                    <a:lnT>
                      <a:noFill/>
                    </a:lnT>
                    <a:lnB>
                      <a:noFill/>
                    </a:lnB>
                  </a:tcPr>
                </a:tc>
                <a:tc gridSpan="2">
                  <a:txBody>
                    <a:bodyPr/>
                    <a:lstStyle/>
                    <a:p>
                      <a:pPr algn="l" fontAlgn="b"/>
                      <a:r>
                        <a:rPr lang="ja-JP" altLang="en-US" sz="1000" b="0" i="0" u="none" strike="noStrike">
                          <a:solidFill>
                            <a:srgbClr val="000000"/>
                          </a:solidFill>
                          <a:effectLst/>
                          <a:latin typeface="UD デジタル 教科書体 NP-B" panose="02020700000000000000" pitchFamily="18" charset="-128"/>
                          <a:ea typeface="UD デジタル 教科書体 NP-B" panose="02020700000000000000" pitchFamily="18" charset="-128"/>
                        </a:rPr>
                        <a:t>得意・不得意・特性等</a:t>
                      </a:r>
                    </a:p>
                  </a:txBody>
                  <a:tcPr marL="6727" marR="6727" marT="672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fontAlgn="ctr"/>
                      <a:endParaRPr lang="ja-JP" altLang="en-US" sz="1000" b="0" i="0" u="none" strike="noStrike">
                        <a:solidFill>
                          <a:srgbClr val="000000"/>
                        </a:solidFill>
                        <a:effectLst/>
                        <a:latin typeface="UD デジタル 教科書体 NP-B" panose="02020700000000000000" pitchFamily="18" charset="-128"/>
                        <a:ea typeface="UD デジタル 教科書体 NP-B" panose="02020700000000000000" pitchFamily="18" charset="-128"/>
                      </a:endParaRPr>
                    </a:p>
                  </a:txBody>
                  <a:tcPr marL="6727" marR="6727" marT="672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1000" b="0" i="0" u="none" strike="noStrike">
                        <a:solidFill>
                          <a:srgbClr val="000000"/>
                        </a:solidFill>
                        <a:effectLst/>
                        <a:latin typeface="UD デジタル 教科書体 NP-B" panose="02020700000000000000" pitchFamily="18" charset="-128"/>
                        <a:ea typeface="UD デジタル 教科書体 NP-B" panose="02020700000000000000" pitchFamily="18" charset="-128"/>
                      </a:endParaRPr>
                    </a:p>
                  </a:txBody>
                  <a:tcPr marL="6727" marR="6727" marT="672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10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endParaRPr>
                    </a:p>
                  </a:txBody>
                  <a:tcPr marL="6727" marR="6727" marT="672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1000" b="0" i="0" u="none" strike="noStrike">
                        <a:solidFill>
                          <a:srgbClr val="000000"/>
                        </a:solidFill>
                        <a:effectLst/>
                        <a:latin typeface="UD デジタル 教科書体 NP-B" panose="02020700000000000000" pitchFamily="18" charset="-128"/>
                        <a:ea typeface="UD デジタル 教科書体 NP-B" panose="02020700000000000000" pitchFamily="18" charset="-128"/>
                      </a:endParaRPr>
                    </a:p>
                  </a:txBody>
                  <a:tcPr marL="6727" marR="6727" marT="672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1000" b="0" i="0" u="none" strike="noStrike">
                        <a:solidFill>
                          <a:srgbClr val="000000"/>
                        </a:solidFill>
                        <a:effectLst/>
                        <a:latin typeface="UD デジタル 教科書体 NP-B" panose="02020700000000000000" pitchFamily="18" charset="-128"/>
                        <a:ea typeface="UD デジタル 教科書体 NP-B" panose="02020700000000000000" pitchFamily="18" charset="-128"/>
                      </a:endParaRPr>
                    </a:p>
                  </a:txBody>
                  <a:tcPr marL="6727" marR="6727" marT="672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800" b="0" i="1" u="none" strike="noStrike">
                        <a:solidFill>
                          <a:srgbClr val="000000"/>
                        </a:solidFill>
                        <a:effectLst/>
                        <a:latin typeface="UD デジタル 教科書体 NP-B" panose="02020700000000000000" pitchFamily="18" charset="-128"/>
                        <a:ea typeface="UD デジタル 教科書体 NP-B" panose="02020700000000000000" pitchFamily="18" charset="-128"/>
                      </a:endParaRPr>
                    </a:p>
                  </a:txBody>
                  <a:tcPr marL="6727" marR="6727" marT="672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00" b="0" i="0" u="none" strike="noStrike">
                        <a:solidFill>
                          <a:srgbClr val="000000"/>
                        </a:solidFill>
                        <a:effectLst/>
                        <a:latin typeface="UD デジタル 教科書体 NP-B" panose="02020700000000000000" pitchFamily="18" charset="-128"/>
                        <a:ea typeface="UD デジタル 教科書体 NP-B" panose="02020700000000000000" pitchFamily="18" charset="-128"/>
                      </a:endParaRPr>
                    </a:p>
                  </a:txBody>
                  <a:tcPr marL="6727" marR="6727" marT="6727" marB="0" anchor="ctr">
                    <a:lnL>
                      <a:noFill/>
                    </a:lnL>
                    <a:lnR>
                      <a:noFill/>
                    </a:lnR>
                    <a:lnT>
                      <a:noFill/>
                    </a:lnT>
                    <a:lnB>
                      <a:noFill/>
                    </a:lnB>
                  </a:tcPr>
                </a:tc>
                <a:extLst>
                  <a:ext uri="{0D108BD9-81ED-4DB2-BD59-A6C34878D82A}">
                    <a16:rowId xmlns:a16="http://schemas.microsoft.com/office/drawing/2014/main" val="10012"/>
                  </a:ext>
                </a:extLst>
              </a:tr>
              <a:tr h="252764">
                <a:tc>
                  <a:txBody>
                    <a:bodyPr/>
                    <a:lstStyle/>
                    <a:p>
                      <a:pPr algn="l" fontAlgn="ctr"/>
                      <a:endParaRPr lang="ja-JP" altLang="en-US" sz="900" b="0" i="0" u="none" strike="noStrike">
                        <a:solidFill>
                          <a:srgbClr val="000000"/>
                        </a:solidFill>
                        <a:effectLst/>
                        <a:latin typeface="UD デジタル 教科書体 NP-B" panose="02020700000000000000" pitchFamily="18" charset="-128"/>
                        <a:ea typeface="UD デジタル 教科書体 NP-B" panose="02020700000000000000" pitchFamily="18" charset="-128"/>
                      </a:endParaRPr>
                    </a:p>
                  </a:txBody>
                  <a:tcPr marL="6727" marR="6727" marT="6727" marB="0" vert="eaVert" anchor="ctr">
                    <a:lnL>
                      <a:noFill/>
                    </a:lnL>
                    <a:lnR w="6350" cap="flat" cmpd="sng" algn="ctr">
                      <a:solidFill>
                        <a:srgbClr val="000000"/>
                      </a:solidFill>
                      <a:prstDash val="solid"/>
                      <a:round/>
                      <a:headEnd type="none" w="med" len="med"/>
                      <a:tailEnd type="none" w="med" len="med"/>
                    </a:lnR>
                    <a:lnT>
                      <a:noFill/>
                    </a:lnT>
                    <a:lnB>
                      <a:noFill/>
                    </a:lnB>
                  </a:tcPr>
                </a:tc>
                <a:tc gridSpan="8">
                  <a:txBody>
                    <a:bodyPr/>
                    <a:lstStyle/>
                    <a:p>
                      <a:pPr algn="l" fontAlgn="ctr"/>
                      <a:r>
                        <a:rPr lang="ja-JP" altLang="en-US" sz="800" b="0" i="0" u="none" strike="noStrike">
                          <a:solidFill>
                            <a:srgbClr val="000000"/>
                          </a:solidFill>
                          <a:effectLst/>
                          <a:latin typeface="UD デジタル 教科書体 NP-B" panose="02020700000000000000" pitchFamily="18" charset="-128"/>
                          <a:ea typeface="UD デジタル 教科書体 NP-B" panose="02020700000000000000" pitchFamily="18" charset="-128"/>
                        </a:rPr>
                        <a:t>（例）真面目な性格で丁寧に仕事に取り組みます。疲れが緊張状態では気づきにくい特性がありますので訓練時は疲れ具合のチェック表をつけていました。</a:t>
                      </a:r>
                    </a:p>
                  </a:txBody>
                  <a:tcPr marL="6727" marR="6727" marT="67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1000" b="0" i="0" u="none" strike="noStrike">
                        <a:solidFill>
                          <a:srgbClr val="000000"/>
                        </a:solidFill>
                        <a:effectLst/>
                        <a:latin typeface="UD デジタル 教科書体 NP-B" panose="02020700000000000000" pitchFamily="18" charset="-128"/>
                        <a:ea typeface="UD デジタル 教科書体 NP-B" panose="02020700000000000000" pitchFamily="18" charset="-128"/>
                      </a:endParaRPr>
                    </a:p>
                  </a:txBody>
                  <a:tcPr marL="6727" marR="6727" marT="6727" marB="0" anchor="ctr">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0013"/>
                  </a:ext>
                </a:extLst>
              </a:tr>
              <a:tr h="311852">
                <a:tc>
                  <a:txBody>
                    <a:bodyPr/>
                    <a:lstStyle/>
                    <a:p>
                      <a:pPr algn="l" fontAlgn="ctr"/>
                      <a:endParaRPr lang="ja-JP" altLang="en-US" sz="900" b="0" i="0" u="none" strike="noStrike">
                        <a:solidFill>
                          <a:srgbClr val="000000"/>
                        </a:solidFill>
                        <a:effectLst/>
                        <a:latin typeface="UD デジタル 教科書体 NP-B" panose="02020700000000000000" pitchFamily="18" charset="-128"/>
                        <a:ea typeface="UD デジタル 教科書体 NP-B" panose="02020700000000000000" pitchFamily="18" charset="-128"/>
                      </a:endParaRPr>
                    </a:p>
                  </a:txBody>
                  <a:tcPr marL="6727" marR="6727" marT="6727" marB="0" vert="eaVert" anchor="ctr">
                    <a:lnL>
                      <a:noFill/>
                    </a:lnL>
                    <a:lnR w="6350" cap="flat" cmpd="sng" algn="ctr">
                      <a:solidFill>
                        <a:srgbClr val="000000"/>
                      </a:solidFill>
                      <a:prstDash val="solid"/>
                      <a:round/>
                      <a:headEnd type="none" w="med" len="med"/>
                      <a:tailEnd type="none" w="med" len="med"/>
                    </a:lnR>
                    <a:lnT>
                      <a:noFill/>
                    </a:lnT>
                    <a:lnB>
                      <a:noFill/>
                    </a:lnB>
                  </a:tcPr>
                </a:tc>
                <a:tc rowSpan="2" gridSpan="8">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srgbClr val="0070C0"/>
                          </a:solidFill>
                          <a:effectLst/>
                          <a:uLnTx/>
                          <a:uFillTx/>
                          <a:latin typeface="UD デジタル 教科書体 NP-B" panose="02020700000000000000" pitchFamily="18" charset="-128"/>
                          <a:ea typeface="UD デジタル 教科書体 NP-B" panose="02020700000000000000" pitchFamily="18" charset="-128"/>
                          <a:cs typeface="+mn-cs"/>
                        </a:rPr>
                        <a:t>　障がいのある方が、事業主に伝えたい情報を記入します</a:t>
                      </a:r>
                    </a:p>
                  </a:txBody>
                  <a:tcPr marL="6727" marR="6727" marT="67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a:txBody>
                    <a:bodyPr/>
                    <a:lstStyle/>
                    <a:p>
                      <a:pPr algn="l" fontAlgn="ctr"/>
                      <a:endParaRPr lang="ja-JP" altLang="en-US" sz="10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endParaRPr>
                    </a:p>
                  </a:txBody>
                  <a:tcPr marL="6727" marR="6727" marT="6727" marB="0" anchor="ctr">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0014"/>
                  </a:ext>
                </a:extLst>
              </a:tr>
              <a:tr h="287231">
                <a:tc>
                  <a:txBody>
                    <a:bodyPr/>
                    <a:lstStyle/>
                    <a:p>
                      <a:pPr algn="l" fontAlgn="ctr"/>
                      <a:endParaRPr lang="ja-JP" altLang="en-US" sz="900" b="0" i="0" u="none" strike="noStrike">
                        <a:solidFill>
                          <a:srgbClr val="000000"/>
                        </a:solidFill>
                        <a:effectLst/>
                        <a:latin typeface="UD デジタル 教科書体 NP-B" panose="02020700000000000000" pitchFamily="18" charset="-128"/>
                        <a:ea typeface="UD デジタル 教科書体 NP-B" panose="02020700000000000000" pitchFamily="18" charset="-128"/>
                      </a:endParaRPr>
                    </a:p>
                  </a:txBody>
                  <a:tcPr marL="6727" marR="6727" marT="6727" marB="0" vert="eaVert" anchor="ctr">
                    <a:lnL>
                      <a:noFill/>
                    </a:lnL>
                    <a:lnR w="6350" cap="flat" cmpd="sng" algn="ctr">
                      <a:solidFill>
                        <a:srgbClr val="000000"/>
                      </a:solidFill>
                      <a:prstDash val="solid"/>
                      <a:round/>
                      <a:headEnd type="none" w="med" len="med"/>
                      <a:tailEnd type="none" w="med" len="med"/>
                    </a:lnR>
                    <a:lnT>
                      <a:noFill/>
                    </a:lnT>
                    <a:lnB>
                      <a:noFill/>
                    </a:lnB>
                  </a:tcPr>
                </a:tc>
                <a:tc gridSpan="8"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algn="l" fontAlgn="ctr"/>
                      <a:endParaRPr lang="ja-JP" altLang="en-US" sz="10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endParaRPr>
                    </a:p>
                  </a:txBody>
                  <a:tcPr marL="6727" marR="6727" marT="6727" marB="0" anchor="ctr">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0015"/>
                  </a:ext>
                </a:extLst>
              </a:tr>
              <a:tr h="252764">
                <a:tc>
                  <a:txBody>
                    <a:bodyPr/>
                    <a:lstStyle/>
                    <a:p>
                      <a:pPr algn="l" fontAlgn="ctr"/>
                      <a:endParaRPr lang="ja-JP" altLang="en-US" sz="900" b="0" i="0" u="none" strike="noStrike">
                        <a:solidFill>
                          <a:srgbClr val="000000"/>
                        </a:solidFill>
                        <a:effectLst/>
                        <a:latin typeface="UD デジタル 教科書体 NP-B" panose="02020700000000000000" pitchFamily="18" charset="-128"/>
                        <a:ea typeface="UD デジタル 教科書体 NP-B" panose="02020700000000000000" pitchFamily="18" charset="-128"/>
                      </a:endParaRPr>
                    </a:p>
                  </a:txBody>
                  <a:tcPr marL="6727" marR="6727" marT="6727" marB="0" vert="eaVert" anchor="ctr">
                    <a:lnL>
                      <a:noFill/>
                    </a:lnL>
                    <a:lnR>
                      <a:noFill/>
                    </a:lnR>
                    <a:lnT>
                      <a:noFill/>
                    </a:lnT>
                    <a:lnB>
                      <a:noFill/>
                    </a:lnB>
                  </a:tcPr>
                </a:tc>
                <a:tc gridSpan="2">
                  <a:txBody>
                    <a:bodyPr/>
                    <a:lstStyle/>
                    <a:p>
                      <a:pPr algn="l" fontAlgn="b"/>
                      <a:r>
                        <a:rPr lang="ja-JP" altLang="en-US" sz="1000" b="0" i="0" u="none" strike="noStrike">
                          <a:solidFill>
                            <a:srgbClr val="000000"/>
                          </a:solidFill>
                          <a:effectLst/>
                          <a:latin typeface="UD デジタル 教科書体 NP-B" panose="02020700000000000000" pitchFamily="18" charset="-128"/>
                          <a:ea typeface="UD デジタル 教科書体 NP-B" panose="02020700000000000000" pitchFamily="18" charset="-128"/>
                        </a:rPr>
                        <a:t>内容共有</a:t>
                      </a:r>
                    </a:p>
                  </a:txBody>
                  <a:tcPr marL="6727" marR="6727" marT="672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fontAlgn="ctr"/>
                      <a:endParaRPr lang="ja-JP" altLang="en-US" sz="1000" b="0" i="0" u="none" strike="noStrike">
                        <a:solidFill>
                          <a:srgbClr val="000000"/>
                        </a:solidFill>
                        <a:effectLst/>
                        <a:latin typeface="UD デジタル 教科書体 NP-B" panose="02020700000000000000" pitchFamily="18" charset="-128"/>
                        <a:ea typeface="UD デジタル 教科書体 NP-B" panose="02020700000000000000" pitchFamily="18" charset="-128"/>
                      </a:endParaRPr>
                    </a:p>
                  </a:txBody>
                  <a:tcPr marL="6727" marR="6727" marT="672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00" b="0" i="0" u="none" strike="noStrike">
                        <a:solidFill>
                          <a:srgbClr val="000000"/>
                        </a:solidFill>
                        <a:effectLst/>
                        <a:latin typeface="UD デジタル 教科書体 NP-B" panose="02020700000000000000" pitchFamily="18" charset="-128"/>
                        <a:ea typeface="UD デジタル 教科書体 NP-B" panose="02020700000000000000" pitchFamily="18" charset="-128"/>
                      </a:endParaRPr>
                    </a:p>
                  </a:txBody>
                  <a:tcPr marL="6727" marR="6727" marT="672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00" b="0" i="0" u="none" strike="noStrike">
                        <a:solidFill>
                          <a:srgbClr val="000000"/>
                        </a:solidFill>
                        <a:effectLst/>
                        <a:latin typeface="UD デジタル 教科書体 NP-B" panose="02020700000000000000" pitchFamily="18" charset="-128"/>
                        <a:ea typeface="UD デジタル 教科書体 NP-B" panose="02020700000000000000" pitchFamily="18" charset="-128"/>
                      </a:endParaRPr>
                    </a:p>
                  </a:txBody>
                  <a:tcPr marL="6727" marR="6727" marT="672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00" b="0" i="0" u="none" strike="noStrike">
                        <a:solidFill>
                          <a:srgbClr val="000000"/>
                        </a:solidFill>
                        <a:effectLst/>
                        <a:latin typeface="UD デジタル 教科書体 NP-B" panose="02020700000000000000" pitchFamily="18" charset="-128"/>
                        <a:ea typeface="UD デジタル 教科書体 NP-B" panose="02020700000000000000" pitchFamily="18" charset="-128"/>
                      </a:endParaRPr>
                    </a:p>
                  </a:txBody>
                  <a:tcPr marL="6727" marR="6727" marT="672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endParaRPr>
                    </a:p>
                  </a:txBody>
                  <a:tcPr marL="6727" marR="6727" marT="672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800" b="0" i="1" u="none" strike="noStrike">
                        <a:solidFill>
                          <a:srgbClr val="000000"/>
                        </a:solidFill>
                        <a:effectLst/>
                        <a:latin typeface="UD デジタル 教科書体 NP-B" panose="02020700000000000000" pitchFamily="18" charset="-128"/>
                        <a:ea typeface="UD デジタル 教科書体 NP-B" panose="02020700000000000000" pitchFamily="18" charset="-128"/>
                      </a:endParaRPr>
                    </a:p>
                  </a:txBody>
                  <a:tcPr marL="6727" marR="6727" marT="672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endParaRPr>
                    </a:p>
                  </a:txBody>
                  <a:tcPr marL="6727" marR="6727" marT="6727" marB="0" anchor="ctr">
                    <a:lnL>
                      <a:noFill/>
                    </a:lnL>
                    <a:lnR>
                      <a:noFill/>
                    </a:lnR>
                    <a:lnT>
                      <a:noFill/>
                    </a:lnT>
                    <a:lnB>
                      <a:noFill/>
                    </a:lnB>
                  </a:tcPr>
                </a:tc>
                <a:extLst>
                  <a:ext uri="{0D108BD9-81ED-4DB2-BD59-A6C34878D82A}">
                    <a16:rowId xmlns:a16="http://schemas.microsoft.com/office/drawing/2014/main" val="10016"/>
                  </a:ext>
                </a:extLst>
              </a:tr>
              <a:tr h="252764">
                <a:tc>
                  <a:txBody>
                    <a:bodyPr/>
                    <a:lstStyle/>
                    <a:p>
                      <a:pPr algn="l" fontAlgn="ctr"/>
                      <a:endParaRPr lang="ja-JP" altLang="en-US" sz="9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endParaRPr>
                    </a:p>
                  </a:txBody>
                  <a:tcPr marL="6727" marR="6727" marT="6727" marB="0" vert="eaVert" anchor="ctr">
                    <a:lnL>
                      <a:noFill/>
                    </a:lnL>
                    <a:lnR w="6350" cap="flat" cmpd="sng" algn="ctr">
                      <a:solidFill>
                        <a:srgbClr val="000000"/>
                      </a:solidFill>
                      <a:prstDash val="solid"/>
                      <a:round/>
                      <a:headEnd type="none" w="med" len="med"/>
                      <a:tailEnd type="none" w="med" len="med"/>
                    </a:lnR>
                    <a:lnT>
                      <a:noFill/>
                    </a:lnT>
                    <a:lnB>
                      <a:noFill/>
                    </a:lnB>
                  </a:tcPr>
                </a:tc>
                <a:tc gridSpan="2">
                  <a:txBody>
                    <a:bodyPr/>
                    <a:lstStyle/>
                    <a:p>
                      <a:pPr algn="l" fontAlgn="ctr"/>
                      <a:r>
                        <a:rPr lang="ja-JP" altLang="en-US" sz="1000" b="0" i="0" u="none" strike="noStrike" dirty="0" smtClean="0">
                          <a:solidFill>
                            <a:srgbClr val="000000"/>
                          </a:solidFill>
                          <a:effectLst/>
                          <a:latin typeface="UD デジタル 教科書体 NP-B" panose="02020700000000000000" pitchFamily="18" charset="-128"/>
                          <a:ea typeface="UD デジタル 教科書体 NP-B" panose="02020700000000000000" pitchFamily="18" charset="-128"/>
                        </a:rPr>
                        <a:t>所属　　　　</a:t>
                      </a:r>
                      <a:endParaRPr lang="ja-JP" altLang="en-US" sz="1400" b="1"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endParaRPr>
                    </a:p>
                  </a:txBody>
                  <a:tcPr marL="6727" marR="6727" marT="67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gridSpan="2">
                  <a:txBody>
                    <a:bodyPr/>
                    <a:lstStyle/>
                    <a:p>
                      <a:pPr algn="ctr" fontAlgn="ctr"/>
                      <a:r>
                        <a:rPr lang="ja-JP" altLang="en-US" sz="1400" b="1"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　</a:t>
                      </a:r>
                    </a:p>
                  </a:txBody>
                  <a:tcPr marL="6727" marR="6727" marT="67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gridSpan="2">
                  <a:txBody>
                    <a:bodyPr/>
                    <a:lstStyle/>
                    <a:p>
                      <a:pPr algn="ctr" fontAlgn="ctr"/>
                      <a:r>
                        <a:rPr lang="ja-JP" altLang="en-US" sz="1400" b="1"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　</a:t>
                      </a:r>
                    </a:p>
                  </a:txBody>
                  <a:tcPr marL="6727" marR="6727" marT="67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gridSpan="2">
                  <a:txBody>
                    <a:bodyPr/>
                    <a:lstStyle/>
                    <a:p>
                      <a:pPr algn="ctr" fontAlgn="ctr"/>
                      <a:r>
                        <a:rPr lang="ja-JP" altLang="en-US" sz="1400" b="1"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　</a:t>
                      </a:r>
                    </a:p>
                  </a:txBody>
                  <a:tcPr marL="6727" marR="6727" marT="67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a:txBody>
                    <a:bodyPr/>
                    <a:lstStyle/>
                    <a:p>
                      <a:pPr algn="l" fontAlgn="ctr"/>
                      <a:endParaRPr lang="ja-JP" altLang="en-US" sz="10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endParaRPr>
                    </a:p>
                  </a:txBody>
                  <a:tcPr marL="6727" marR="6727" marT="6727" marB="0" anchor="ctr">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0017"/>
                  </a:ext>
                </a:extLst>
              </a:tr>
              <a:tr h="252764">
                <a:tc>
                  <a:txBody>
                    <a:bodyPr/>
                    <a:lstStyle/>
                    <a:p>
                      <a:pPr algn="l" fontAlgn="ctr"/>
                      <a:endParaRPr lang="ja-JP" altLang="en-US" sz="9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endParaRPr>
                    </a:p>
                  </a:txBody>
                  <a:tcPr marL="6727" marR="6727" marT="6727" marB="0" vert="eaVert" anchor="ctr">
                    <a:lnL>
                      <a:noFill/>
                    </a:lnL>
                    <a:lnR w="6350" cap="flat" cmpd="sng" algn="ctr">
                      <a:solidFill>
                        <a:srgbClr val="000000"/>
                      </a:solidFill>
                      <a:prstDash val="solid"/>
                      <a:round/>
                      <a:headEnd type="none" w="med" len="med"/>
                      <a:tailEnd type="none" w="med" len="med"/>
                    </a:lnR>
                    <a:lnT>
                      <a:noFill/>
                    </a:lnT>
                    <a:lnB>
                      <a:noFill/>
                    </a:lnB>
                  </a:tcPr>
                </a:tc>
                <a:tc gridSpan="2">
                  <a:txBody>
                    <a:bodyPr/>
                    <a:lstStyle/>
                    <a:p>
                      <a:pPr algn="l" fontAlgn="ctr"/>
                      <a:r>
                        <a:rPr lang="ja-JP" altLang="en-US" sz="1000" b="0" i="0" u="none" strike="noStrike" dirty="0" smtClean="0">
                          <a:solidFill>
                            <a:srgbClr val="000000"/>
                          </a:solidFill>
                          <a:effectLst/>
                          <a:latin typeface="UD デジタル 教科書体 NP-B" panose="02020700000000000000" pitchFamily="18" charset="-128"/>
                          <a:ea typeface="UD デジタル 教科書体 NP-B" panose="02020700000000000000" pitchFamily="18" charset="-128"/>
                        </a:rPr>
                        <a:t>氏名　　　　　</a:t>
                      </a:r>
                      <a:endParaRPr lang="ja-JP" altLang="en-US" sz="1400" b="1"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endParaRPr>
                    </a:p>
                  </a:txBody>
                  <a:tcPr marL="6727" marR="6727" marT="672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ja-JP" altLang="en-US" sz="1400" b="1"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　</a:t>
                      </a:r>
                    </a:p>
                  </a:txBody>
                  <a:tcPr marL="6727" marR="6727" marT="672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endParaRPr lang="ja-JP" altLang="en-US" sz="1400" b="1"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endParaRPr>
                    </a:p>
                  </a:txBody>
                  <a:tcPr marL="6727" marR="6727" marT="672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ja-JP" altLang="en-US" sz="1400" b="1"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　</a:t>
                      </a:r>
                    </a:p>
                  </a:txBody>
                  <a:tcPr marL="6727" marR="6727" marT="67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fontAlgn="ctr"/>
                      <a:endParaRPr lang="ja-JP" altLang="en-US" sz="10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endParaRPr>
                    </a:p>
                  </a:txBody>
                  <a:tcPr marL="6727" marR="6727" marT="6727" marB="0" anchor="ctr">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0018"/>
                  </a:ext>
                </a:extLst>
              </a:tr>
              <a:tr h="237992">
                <a:tc>
                  <a:txBody>
                    <a:bodyPr/>
                    <a:lstStyle/>
                    <a:p>
                      <a:pPr algn="l" fontAlgn="ctr"/>
                      <a:endParaRPr lang="ja-JP" altLang="en-US" sz="8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endParaRPr>
                    </a:p>
                  </a:txBody>
                  <a:tcPr marL="6727" marR="6727" marT="6727" marB="0" anchor="ctr">
                    <a:lnL>
                      <a:noFill/>
                    </a:lnL>
                    <a:lnR>
                      <a:noFill/>
                    </a:lnR>
                    <a:lnT>
                      <a:noFill/>
                    </a:lnT>
                    <a:lnB>
                      <a:noFill/>
                    </a:lnB>
                  </a:tcPr>
                </a:tc>
                <a:tc>
                  <a:txBody>
                    <a:bodyPr/>
                    <a:lstStyle/>
                    <a:p>
                      <a:pPr algn="l" fontAlgn="ctr"/>
                      <a:endParaRPr lang="ja-JP" altLang="en-US" sz="1000" b="0" i="0" u="none" strike="noStrike">
                        <a:solidFill>
                          <a:srgbClr val="000000"/>
                        </a:solidFill>
                        <a:effectLst/>
                        <a:latin typeface="UD デジタル 教科書体 NP-B" panose="02020700000000000000" pitchFamily="18" charset="-128"/>
                        <a:ea typeface="UD デジタル 教科書体 NP-B" panose="02020700000000000000" pitchFamily="18" charset="-128"/>
                      </a:endParaRPr>
                    </a:p>
                  </a:txBody>
                  <a:tcPr marL="6727" marR="6727" marT="672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1000" b="0" i="0" u="none" strike="noStrike">
                        <a:solidFill>
                          <a:srgbClr val="000000"/>
                        </a:solidFill>
                        <a:effectLst/>
                        <a:latin typeface="UD デジタル 教科書体 NP-B" panose="02020700000000000000" pitchFamily="18" charset="-128"/>
                        <a:ea typeface="UD デジタル 教科書体 NP-B" panose="02020700000000000000" pitchFamily="18" charset="-128"/>
                      </a:endParaRPr>
                    </a:p>
                  </a:txBody>
                  <a:tcPr marL="6727" marR="6727" marT="6727" marB="0" anchor="ctr">
                    <a:lnL>
                      <a:noFill/>
                    </a:lnL>
                    <a:lnR>
                      <a:noFill/>
                    </a:lnR>
                    <a:lnT w="6350" cap="flat" cmpd="sng" algn="ctr">
                      <a:solidFill>
                        <a:srgbClr val="000000"/>
                      </a:solidFill>
                      <a:prstDash val="solid"/>
                      <a:round/>
                      <a:headEnd type="none" w="med" len="med"/>
                      <a:tailEnd type="none" w="med" len="med"/>
                    </a:lnT>
                    <a:lnB>
                      <a:noFill/>
                    </a:lnB>
                  </a:tcPr>
                </a:tc>
                <a:tc gridSpan="6">
                  <a:txBody>
                    <a:bodyPr/>
                    <a:lstStyle/>
                    <a:p>
                      <a:pPr algn="r" fontAlgn="ctr"/>
                      <a:r>
                        <a:rPr lang="ja-JP" altLang="en-US" sz="1000" b="0" i="0" u="none" strike="noStrike" dirty="0" smtClean="0">
                          <a:solidFill>
                            <a:srgbClr val="000000"/>
                          </a:solidFill>
                          <a:effectLst/>
                          <a:latin typeface="UD デジタル 教科書体 NP-B" panose="02020700000000000000" pitchFamily="18" charset="-128"/>
                          <a:ea typeface="UD デジタル 教科書体 NP-B" panose="02020700000000000000" pitchFamily="18" charset="-128"/>
                        </a:rPr>
                        <a:t>令和</a:t>
                      </a:r>
                      <a:r>
                        <a:rPr lang="ja-JP" altLang="en-US" sz="10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　</a:t>
                      </a:r>
                      <a:r>
                        <a:rPr lang="ja-JP" altLang="en-US" sz="1400" b="1" i="0" u="none" strike="noStrike" dirty="0" smtClean="0">
                          <a:solidFill>
                            <a:srgbClr val="000000"/>
                          </a:solidFill>
                          <a:effectLst/>
                          <a:latin typeface="UD デジタル 教科書体 NP-B" panose="02020700000000000000" pitchFamily="18" charset="-128"/>
                          <a:ea typeface="UD デジタル 教科書体 NP-B" panose="02020700000000000000" pitchFamily="18" charset="-128"/>
                        </a:rPr>
                        <a:t>　　</a:t>
                      </a:r>
                      <a:r>
                        <a:rPr lang="ja-JP" altLang="en-US" sz="1000" b="0" i="0" u="none" strike="noStrike" dirty="0" smtClean="0">
                          <a:solidFill>
                            <a:srgbClr val="000000"/>
                          </a:solidFill>
                          <a:effectLst/>
                          <a:latin typeface="UD デジタル 教科書体 NP-B" panose="02020700000000000000" pitchFamily="18" charset="-128"/>
                          <a:ea typeface="UD デジタル 教科書体 NP-B" panose="02020700000000000000" pitchFamily="18" charset="-128"/>
                        </a:rPr>
                        <a:t>年</a:t>
                      </a:r>
                      <a:r>
                        <a:rPr lang="ja-JP" altLang="en-US" sz="10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　</a:t>
                      </a:r>
                      <a:r>
                        <a:rPr lang="ja-JP" altLang="en-US" sz="1400" b="1" i="0" u="none" strike="noStrike" dirty="0" smtClean="0">
                          <a:solidFill>
                            <a:srgbClr val="000000"/>
                          </a:solidFill>
                          <a:effectLst/>
                          <a:latin typeface="UD デジタル 教科書体 NP-B" panose="02020700000000000000" pitchFamily="18" charset="-128"/>
                          <a:ea typeface="UD デジタル 教科書体 NP-B" panose="02020700000000000000" pitchFamily="18" charset="-128"/>
                        </a:rPr>
                        <a:t>　　</a:t>
                      </a:r>
                      <a:r>
                        <a:rPr lang="ja-JP" altLang="en-US" sz="1000" b="0" i="0" u="none" strike="noStrike" dirty="0" smtClean="0">
                          <a:solidFill>
                            <a:srgbClr val="000000"/>
                          </a:solidFill>
                          <a:effectLst/>
                          <a:latin typeface="UD デジタル 教科書体 NP-B" panose="02020700000000000000" pitchFamily="18" charset="-128"/>
                          <a:ea typeface="UD デジタル 教科書体 NP-B" panose="02020700000000000000" pitchFamily="18" charset="-128"/>
                        </a:rPr>
                        <a:t>月</a:t>
                      </a:r>
                      <a:r>
                        <a:rPr lang="ja-JP" altLang="en-US" sz="10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　</a:t>
                      </a:r>
                      <a:r>
                        <a:rPr lang="ja-JP" altLang="en-US" sz="1400" b="1" i="0" u="none" strike="noStrike" dirty="0" smtClean="0">
                          <a:solidFill>
                            <a:srgbClr val="000000"/>
                          </a:solidFill>
                          <a:effectLst/>
                          <a:latin typeface="UD デジタル 教科書体 NP-B" panose="02020700000000000000" pitchFamily="18" charset="-128"/>
                          <a:ea typeface="UD デジタル 教科書体 NP-B" panose="02020700000000000000" pitchFamily="18" charset="-128"/>
                        </a:rPr>
                        <a:t>　　</a:t>
                      </a:r>
                      <a:r>
                        <a:rPr lang="ja-JP" altLang="en-US" sz="1000" b="0" i="0" u="none" strike="noStrike" dirty="0" smtClean="0">
                          <a:solidFill>
                            <a:srgbClr val="000000"/>
                          </a:solidFill>
                          <a:effectLst/>
                          <a:latin typeface="UD デジタル 教科書体 NP-B" panose="02020700000000000000" pitchFamily="18" charset="-128"/>
                          <a:ea typeface="UD デジタル 教科書体 NP-B" panose="02020700000000000000" pitchFamily="18" charset="-128"/>
                        </a:rPr>
                        <a:t>日</a:t>
                      </a:r>
                      <a:r>
                        <a:rPr lang="ja-JP" altLang="en-US" sz="10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（次回更新予定　</a:t>
                      </a:r>
                      <a:r>
                        <a:rPr lang="ja-JP" altLang="en-US" sz="1000" b="0" i="0" u="none" strike="noStrike" dirty="0" smtClean="0">
                          <a:solidFill>
                            <a:srgbClr val="000000"/>
                          </a:solidFill>
                          <a:effectLst/>
                          <a:latin typeface="UD デジタル 教科書体 NP-B" panose="02020700000000000000" pitchFamily="18" charset="-128"/>
                          <a:ea typeface="UD デジタル 教科書体 NP-B" panose="02020700000000000000" pitchFamily="18" charset="-128"/>
                        </a:rPr>
                        <a:t>令和</a:t>
                      </a:r>
                      <a:r>
                        <a:rPr lang="ja-JP" altLang="en-US" sz="10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　</a:t>
                      </a:r>
                      <a:r>
                        <a:rPr lang="ja-JP" altLang="en-US" sz="1400" b="1" i="0" u="none" strike="noStrike" dirty="0" smtClean="0">
                          <a:solidFill>
                            <a:srgbClr val="000000"/>
                          </a:solidFill>
                          <a:effectLst/>
                          <a:latin typeface="UD デジタル 教科書体 NP-B" panose="02020700000000000000" pitchFamily="18" charset="-128"/>
                          <a:ea typeface="UD デジタル 教科書体 NP-B" panose="02020700000000000000" pitchFamily="18" charset="-128"/>
                        </a:rPr>
                        <a:t>　　</a:t>
                      </a:r>
                      <a:r>
                        <a:rPr lang="ja-JP" altLang="en-US" sz="1000" b="0" i="0" u="none" strike="noStrike" dirty="0" smtClean="0">
                          <a:solidFill>
                            <a:srgbClr val="000000"/>
                          </a:solidFill>
                          <a:effectLst/>
                          <a:latin typeface="UD デジタル 教科書体 NP-B" panose="02020700000000000000" pitchFamily="18" charset="-128"/>
                          <a:ea typeface="UD デジタル 教科書体 NP-B" panose="02020700000000000000" pitchFamily="18" charset="-128"/>
                        </a:rPr>
                        <a:t>年</a:t>
                      </a:r>
                      <a:r>
                        <a:rPr lang="ja-JP" altLang="en-US" sz="10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　</a:t>
                      </a:r>
                      <a:r>
                        <a:rPr lang="ja-JP" altLang="en-US" sz="1000" b="0" i="0" u="none" strike="noStrike" baseline="0" dirty="0" smtClean="0">
                          <a:solidFill>
                            <a:srgbClr val="000000"/>
                          </a:solidFill>
                          <a:effectLst/>
                          <a:latin typeface="UD デジタル 教科書体 NP-B" panose="02020700000000000000" pitchFamily="18" charset="-128"/>
                          <a:ea typeface="UD デジタル 教科書体 NP-B" panose="02020700000000000000" pitchFamily="18" charset="-128"/>
                        </a:rPr>
                        <a:t> </a:t>
                      </a:r>
                      <a:r>
                        <a:rPr lang="ja-JP" altLang="en-US" sz="1400" b="1" i="0" u="none" strike="noStrike" baseline="0" dirty="0" smtClean="0">
                          <a:solidFill>
                            <a:srgbClr val="000000"/>
                          </a:solidFill>
                          <a:effectLst/>
                          <a:latin typeface="UD デジタル 教科書体 NP-B" panose="02020700000000000000" pitchFamily="18" charset="-128"/>
                          <a:ea typeface="UD デジタル 教科書体 NP-B" panose="02020700000000000000" pitchFamily="18" charset="-128"/>
                        </a:rPr>
                        <a:t>　</a:t>
                      </a:r>
                      <a:r>
                        <a:rPr lang="ja-JP" altLang="en-US" sz="1000" b="0" i="0" u="none" strike="noStrike" dirty="0" smtClean="0">
                          <a:solidFill>
                            <a:srgbClr val="000000"/>
                          </a:solidFill>
                          <a:effectLst/>
                          <a:latin typeface="UD デジタル 教科書体 NP-B" panose="02020700000000000000" pitchFamily="18" charset="-128"/>
                          <a:ea typeface="UD デジタル 教科書体 NP-B" panose="02020700000000000000" pitchFamily="18" charset="-128"/>
                        </a:rPr>
                        <a:t>月</a:t>
                      </a:r>
                      <a:r>
                        <a:rPr lang="ja-JP" altLang="en-US" sz="10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rPr>
                        <a:t>）</a:t>
                      </a:r>
                    </a:p>
                  </a:txBody>
                  <a:tcPr marL="6727" marR="6727" marT="6727"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r" fontAlgn="ctr"/>
                      <a:endParaRPr lang="ja-JP" altLang="en-US" sz="1000" b="0" i="0" u="none" strike="noStrike" dirty="0">
                        <a:solidFill>
                          <a:srgbClr val="000000"/>
                        </a:solidFill>
                        <a:effectLst/>
                        <a:latin typeface="UD デジタル 教科書体 NP-B" panose="02020700000000000000" pitchFamily="18" charset="-128"/>
                        <a:ea typeface="UD デジタル 教科書体 NP-B" panose="02020700000000000000" pitchFamily="18" charset="-128"/>
                      </a:endParaRPr>
                    </a:p>
                  </a:txBody>
                  <a:tcPr marL="6727" marR="6727" marT="6727" marB="0" anchor="b">
                    <a:lnL>
                      <a:noFill/>
                    </a:lnL>
                    <a:lnR>
                      <a:noFill/>
                    </a:lnR>
                    <a:lnT>
                      <a:noFill/>
                    </a:lnT>
                    <a:lnB>
                      <a:noFill/>
                    </a:lnB>
                  </a:tcPr>
                </a:tc>
                <a:extLst>
                  <a:ext uri="{0D108BD9-81ED-4DB2-BD59-A6C34878D82A}">
                    <a16:rowId xmlns:a16="http://schemas.microsoft.com/office/drawing/2014/main" val="10019"/>
                  </a:ext>
                </a:extLst>
              </a:tr>
            </a:tbl>
          </a:graphicData>
        </a:graphic>
      </p:graphicFrame>
      <p:sp>
        <p:nvSpPr>
          <p:cNvPr id="2" name="タイトル 1"/>
          <p:cNvSpPr>
            <a:spLocks noGrp="1"/>
          </p:cNvSpPr>
          <p:nvPr>
            <p:ph type="title"/>
          </p:nvPr>
        </p:nvSpPr>
        <p:spPr>
          <a:xfrm>
            <a:off x="21839" y="300044"/>
            <a:ext cx="8576058" cy="990600"/>
          </a:xfrm>
        </p:spPr>
        <p:txBody>
          <a:bodyPr>
            <a:noAutofit/>
          </a:bodyPr>
          <a:lstStyle/>
          <a:p>
            <a:r>
              <a:rPr lang="ja-JP" altLang="en-US" sz="3600" dirty="0" smtClean="0">
                <a:latin typeface="UD デジタル 教科書体 NP-B" panose="02020700000000000000" pitchFamily="18" charset="-128"/>
                <a:ea typeface="UD デジタル 教科書体 NP-B" panose="02020700000000000000" pitchFamily="18" charset="-128"/>
              </a:rPr>
              <a:t>　合理的</a:t>
            </a:r>
            <a:r>
              <a:rPr lang="ja-JP" altLang="en-US" sz="3600" dirty="0">
                <a:latin typeface="UD デジタル 教科書体 NP-B" panose="02020700000000000000" pitchFamily="18" charset="-128"/>
                <a:ea typeface="UD デジタル 教科書体 NP-B" panose="02020700000000000000" pitchFamily="18" charset="-128"/>
              </a:rPr>
              <a:t>配慮のための対話</a:t>
            </a:r>
            <a:r>
              <a:rPr lang="ja-JP" altLang="en-US" sz="3600" dirty="0" smtClean="0">
                <a:latin typeface="UD デジタル 教科書体 NP-B" panose="02020700000000000000" pitchFamily="18" charset="-128"/>
                <a:ea typeface="UD デジタル 教科書体 NP-B" panose="02020700000000000000" pitchFamily="18" charset="-128"/>
              </a:rPr>
              <a:t>シート</a:t>
            </a:r>
            <a:r>
              <a:rPr lang="en-US" altLang="ja-JP" sz="3600" dirty="0">
                <a:latin typeface="UD デジタル 教科書体 NP-B" panose="02020700000000000000" pitchFamily="18" charset="-128"/>
                <a:ea typeface="UD デジタル 教科書体 NP-B" panose="02020700000000000000" pitchFamily="18" charset="-128"/>
              </a:rPr>
              <a:t/>
            </a:r>
            <a:br>
              <a:rPr lang="en-US" altLang="ja-JP" sz="3600" dirty="0">
                <a:latin typeface="UD デジタル 教科書体 NP-B" panose="02020700000000000000" pitchFamily="18" charset="-128"/>
                <a:ea typeface="UD デジタル 教科書体 NP-B" panose="02020700000000000000" pitchFamily="18" charset="-128"/>
              </a:rPr>
            </a:br>
            <a:r>
              <a:rPr lang="ja-JP" altLang="en-US" sz="3600" dirty="0" smtClean="0">
                <a:latin typeface="UD デジタル 教科書体 NP-B" panose="02020700000000000000" pitchFamily="18" charset="-128"/>
                <a:ea typeface="UD デジタル 教科書体 NP-B" panose="02020700000000000000" pitchFamily="18" charset="-128"/>
              </a:rPr>
              <a:t>　記入内容</a:t>
            </a:r>
            <a:endParaRPr lang="en-US" altLang="ja-JP" sz="3600" dirty="0">
              <a:latin typeface="UD デジタル 教科書体 NP-B" panose="02020700000000000000" pitchFamily="18" charset="-128"/>
              <a:ea typeface="UD デジタル 教科書体 NP-B" panose="02020700000000000000" pitchFamily="18" charset="-128"/>
            </a:endParaRPr>
          </a:p>
        </p:txBody>
      </p:sp>
      <p:sp>
        <p:nvSpPr>
          <p:cNvPr id="10" name="スライド番号プレースホルダー 9"/>
          <p:cNvSpPr>
            <a:spLocks noGrp="1"/>
          </p:cNvSpPr>
          <p:nvPr>
            <p:ph type="sldNum" sz="quarter" idx="12"/>
          </p:nvPr>
        </p:nvSpPr>
        <p:spPr>
          <a:xfrm>
            <a:off x="8647112" y="6599009"/>
            <a:ext cx="533400" cy="244476"/>
          </a:xfrm>
        </p:spPr>
        <p:txBody>
          <a:bodyPr>
            <a:normAutofit/>
          </a:bodyPr>
          <a:lstStyle/>
          <a:p>
            <a:fld id="{F266F6C1-BB42-4B61-9E79-5DF884A7E1F2}" type="slidenum">
              <a:rPr kumimoji="1" lang="ja-JP" altLang="en-US" smtClean="0"/>
              <a:t>7</a:t>
            </a:fld>
            <a:endParaRPr kumimoji="1" lang="ja-JP" altLang="en-US" dirty="0"/>
          </a:p>
        </p:txBody>
      </p:sp>
      <p:sp>
        <p:nvSpPr>
          <p:cNvPr id="25" name="テキスト ボックス 24"/>
          <p:cNvSpPr txBox="1"/>
          <p:nvPr/>
        </p:nvSpPr>
        <p:spPr>
          <a:xfrm>
            <a:off x="7035765" y="3919642"/>
            <a:ext cx="1800200" cy="369332"/>
          </a:xfrm>
          <a:prstGeom prst="rect">
            <a:avLst/>
          </a:prstGeom>
          <a:noFill/>
        </p:spPr>
        <p:txBody>
          <a:bodyPr wrap="square" rtlCol="0">
            <a:spAutoFit/>
          </a:bodyPr>
          <a:lstStyle/>
          <a:p>
            <a:r>
              <a:rPr kumimoji="1" lang="ja-JP" altLang="en-US" b="1" dirty="0" smtClean="0">
                <a:solidFill>
                  <a:srgbClr val="FF0000"/>
                </a:solidFill>
                <a:latin typeface="UD デジタル 教科書体 NP-B" panose="02020700000000000000" pitchFamily="18" charset="-128"/>
                <a:ea typeface="UD デジタル 教科書体 NP-B" panose="02020700000000000000" pitchFamily="18" charset="-128"/>
              </a:rPr>
              <a:t>企業記入箇所</a:t>
            </a:r>
            <a:endParaRPr kumimoji="1" lang="ja-JP" altLang="en-US" b="1" dirty="0">
              <a:solidFill>
                <a:srgbClr val="FF0000"/>
              </a:solidFill>
              <a:latin typeface="UD デジタル 教科書体 NP-B" panose="02020700000000000000" pitchFamily="18" charset="-128"/>
              <a:ea typeface="UD デジタル 教科書体 NP-B" panose="02020700000000000000" pitchFamily="18" charset="-128"/>
            </a:endParaRPr>
          </a:p>
        </p:txBody>
      </p:sp>
      <p:sp>
        <p:nvSpPr>
          <p:cNvPr id="30" name="角丸四角形 29"/>
          <p:cNvSpPr/>
          <p:nvPr/>
        </p:nvSpPr>
        <p:spPr>
          <a:xfrm>
            <a:off x="157943" y="5589195"/>
            <a:ext cx="8784978" cy="1037893"/>
          </a:xfrm>
          <a:prstGeom prst="roundRect">
            <a:avLst/>
          </a:prstGeom>
          <a:noFill/>
          <a:ln w="476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8" name="直線矢印コネクタ 37"/>
          <p:cNvCxnSpPr/>
          <p:nvPr/>
        </p:nvCxnSpPr>
        <p:spPr>
          <a:xfrm flipV="1">
            <a:off x="8217332" y="3573016"/>
            <a:ext cx="0" cy="394977"/>
          </a:xfrm>
          <a:prstGeom prst="straightConnector1">
            <a:avLst/>
          </a:prstGeom>
          <a:ln w="38100">
            <a:solidFill>
              <a:srgbClr val="FF5757"/>
            </a:solidFill>
            <a:tailEnd type="arrow"/>
          </a:ln>
        </p:spPr>
        <p:style>
          <a:lnRef idx="1">
            <a:schemeClr val="accent1"/>
          </a:lnRef>
          <a:fillRef idx="0">
            <a:schemeClr val="accent1"/>
          </a:fillRef>
          <a:effectRef idx="0">
            <a:schemeClr val="accent1"/>
          </a:effectRef>
          <a:fontRef idx="minor">
            <a:schemeClr val="tx1"/>
          </a:fontRef>
        </p:style>
      </p:cxnSp>
      <p:cxnSp>
        <p:nvCxnSpPr>
          <p:cNvPr id="39" name="直線矢印コネクタ 38"/>
          <p:cNvCxnSpPr/>
          <p:nvPr/>
        </p:nvCxnSpPr>
        <p:spPr>
          <a:xfrm flipH="1">
            <a:off x="6724428" y="4248302"/>
            <a:ext cx="1118917" cy="1444615"/>
          </a:xfrm>
          <a:prstGeom prst="straightConnector1">
            <a:avLst/>
          </a:prstGeom>
          <a:ln w="38100">
            <a:solidFill>
              <a:srgbClr val="FF5757"/>
            </a:solidFill>
            <a:tailEnd type="arrow"/>
          </a:ln>
        </p:spPr>
        <p:style>
          <a:lnRef idx="1">
            <a:schemeClr val="accent1"/>
          </a:lnRef>
          <a:fillRef idx="0">
            <a:schemeClr val="accent1"/>
          </a:fillRef>
          <a:effectRef idx="0">
            <a:schemeClr val="accent1"/>
          </a:effectRef>
          <a:fontRef idx="minor">
            <a:schemeClr val="tx1"/>
          </a:fontRef>
        </p:style>
      </p:cxnSp>
      <p:cxnSp>
        <p:nvCxnSpPr>
          <p:cNvPr id="40" name="直線矢印コネクタ 39"/>
          <p:cNvCxnSpPr/>
          <p:nvPr/>
        </p:nvCxnSpPr>
        <p:spPr>
          <a:xfrm flipH="1">
            <a:off x="8028384" y="4243910"/>
            <a:ext cx="188948" cy="1958583"/>
          </a:xfrm>
          <a:prstGeom prst="straightConnector1">
            <a:avLst/>
          </a:prstGeom>
          <a:ln w="38100">
            <a:solidFill>
              <a:srgbClr val="FF5757"/>
            </a:solidFill>
            <a:tailEnd type="arrow"/>
          </a:ln>
        </p:spPr>
        <p:style>
          <a:lnRef idx="1">
            <a:schemeClr val="accent1"/>
          </a:lnRef>
          <a:fillRef idx="0">
            <a:schemeClr val="accent1"/>
          </a:fillRef>
          <a:effectRef idx="0">
            <a:schemeClr val="accent1"/>
          </a:effectRef>
          <a:fontRef idx="minor">
            <a:schemeClr val="tx1"/>
          </a:fontRef>
        </p:style>
      </p:cxnSp>
      <p:sp>
        <p:nvSpPr>
          <p:cNvPr id="33" name="角丸四角形 32"/>
          <p:cNvSpPr/>
          <p:nvPr/>
        </p:nvSpPr>
        <p:spPr>
          <a:xfrm>
            <a:off x="6732240" y="2021406"/>
            <a:ext cx="2129286" cy="1524001"/>
          </a:xfrm>
          <a:prstGeom prst="roundRect">
            <a:avLst/>
          </a:prstGeom>
          <a:noFill/>
          <a:ln w="476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668167" y="5784273"/>
            <a:ext cx="6741021" cy="307777"/>
          </a:xfrm>
          <a:prstGeom prst="rect">
            <a:avLst/>
          </a:prstGeom>
          <a:solidFill>
            <a:schemeClr val="bg1"/>
          </a:solidFill>
        </p:spPr>
        <p:txBody>
          <a:bodyPr wrap="square" rtlCol="0">
            <a:spAutoFit/>
          </a:bodyPr>
          <a:lstStyle/>
          <a:p>
            <a:pPr marL="365760" lvl="1">
              <a:spcBef>
                <a:spcPts val="550"/>
              </a:spcBef>
              <a:buClr>
                <a:srgbClr val="94B6D2"/>
              </a:buClr>
              <a:buSzPct val="70000"/>
            </a:pPr>
            <a:r>
              <a:rPr lang="ja-JP" altLang="en-US" sz="1400" b="1" dirty="0">
                <a:solidFill>
                  <a:srgbClr val="0070C0"/>
                </a:solidFill>
                <a:latin typeface="UD デジタル 教科書体 NP-B" panose="02020700000000000000" pitchFamily="18" charset="-128"/>
                <a:ea typeface="UD デジタル 教科書体 NP-B" panose="02020700000000000000" pitchFamily="18" charset="-128"/>
              </a:rPr>
              <a:t>このシートにかかる情報を共有</a:t>
            </a:r>
            <a:r>
              <a:rPr lang="ja-JP" altLang="en-US" sz="1400" b="1" dirty="0" smtClean="0">
                <a:solidFill>
                  <a:srgbClr val="0070C0"/>
                </a:solidFill>
                <a:latin typeface="UD デジタル 教科書体 NP-B" panose="02020700000000000000" pitchFamily="18" charset="-128"/>
                <a:ea typeface="UD デジタル 教科書体 NP-B" panose="02020700000000000000" pitchFamily="18" charset="-128"/>
              </a:rPr>
              <a:t>する方の氏名、所属を</a:t>
            </a:r>
            <a:r>
              <a:rPr lang="ja-JP" altLang="en-US" sz="1400" b="1" dirty="0">
                <a:solidFill>
                  <a:srgbClr val="0070C0"/>
                </a:solidFill>
                <a:latin typeface="UD デジタル 教科書体 NP-B" panose="02020700000000000000" pitchFamily="18" charset="-128"/>
                <a:ea typeface="UD デジタル 教科書体 NP-B" panose="02020700000000000000" pitchFamily="18" charset="-128"/>
              </a:rPr>
              <a:t>記入してください</a:t>
            </a:r>
            <a:endParaRPr lang="en-US" altLang="ja-JP" sz="1400" b="1" dirty="0">
              <a:solidFill>
                <a:srgbClr val="0070C0"/>
              </a:solidFill>
              <a:latin typeface="UD デジタル 教科書体 NP-B" panose="02020700000000000000" pitchFamily="18" charset="-128"/>
              <a:ea typeface="UD デジタル 教科書体 NP-B" panose="02020700000000000000" pitchFamily="18" charset="-128"/>
            </a:endParaRPr>
          </a:p>
        </p:txBody>
      </p:sp>
      <p:pic>
        <p:nvPicPr>
          <p:cNvPr id="12" name="図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89676" y="151175"/>
            <a:ext cx="1224136" cy="346220"/>
          </a:xfrm>
          <a:prstGeom prst="rect">
            <a:avLst/>
          </a:prstGeom>
        </p:spPr>
      </p:pic>
    </p:spTree>
    <p:extLst>
      <p:ext uri="{BB962C8B-B14F-4D97-AF65-F5344CB8AC3E}">
        <p14:creationId xmlns:p14="http://schemas.microsoft.com/office/powerpoint/2010/main" val="6170822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228600"/>
            <a:ext cx="8892480" cy="990600"/>
          </a:xfrm>
        </p:spPr>
        <p:txBody>
          <a:bodyPr>
            <a:noAutofit/>
          </a:bodyPr>
          <a:lstStyle/>
          <a:p>
            <a:r>
              <a:rPr kumimoji="1" lang="ja-JP" altLang="en-US" dirty="0" smtClean="0">
                <a:latin typeface="UD デジタル 教科書体 NP-B" panose="02020700000000000000" pitchFamily="18" charset="-128"/>
                <a:ea typeface="UD デジタル 教科書体 NP-B" panose="02020700000000000000" pitchFamily="18" charset="-128"/>
              </a:rPr>
              <a:t>調整内容記入の</a:t>
            </a:r>
            <a:r>
              <a:rPr lang="ja-JP" altLang="en-US" dirty="0" smtClean="0">
                <a:latin typeface="UD デジタル 教科書体 NP-B" panose="02020700000000000000" pitchFamily="18" charset="-128"/>
                <a:ea typeface="UD デジタル 教科書体 NP-B" panose="02020700000000000000" pitchFamily="18" charset="-128"/>
              </a:rPr>
              <a:t>ポイント</a:t>
            </a:r>
            <a:endParaRPr kumimoji="1" lang="ja-JP" altLang="en-US" dirty="0">
              <a:latin typeface="UD デジタル 教科書体 NP-B" panose="02020700000000000000" pitchFamily="18" charset="-128"/>
              <a:ea typeface="UD デジタル 教科書体 NP-B" panose="02020700000000000000" pitchFamily="18" charset="-128"/>
            </a:endParaRPr>
          </a:p>
        </p:txBody>
      </p:sp>
      <p:sp>
        <p:nvSpPr>
          <p:cNvPr id="10" name="スライド番号プレースホルダー 9"/>
          <p:cNvSpPr>
            <a:spLocks noGrp="1"/>
          </p:cNvSpPr>
          <p:nvPr>
            <p:ph type="sldNum" sz="quarter" idx="12"/>
          </p:nvPr>
        </p:nvSpPr>
        <p:spPr>
          <a:xfrm>
            <a:off x="8563066" y="6525344"/>
            <a:ext cx="533400" cy="244476"/>
          </a:xfrm>
        </p:spPr>
        <p:txBody>
          <a:bodyPr>
            <a:normAutofit/>
          </a:bodyPr>
          <a:lstStyle/>
          <a:p>
            <a:fld id="{F266F6C1-BB42-4B61-9E79-5DF884A7E1F2}" type="slidenum">
              <a:rPr kumimoji="1" lang="ja-JP" altLang="en-US" smtClean="0"/>
              <a:t>8</a:t>
            </a:fld>
            <a:endParaRPr kumimoji="1" lang="ja-JP" altLang="en-US" dirty="0"/>
          </a:p>
        </p:txBody>
      </p:sp>
      <p:sp>
        <p:nvSpPr>
          <p:cNvPr id="6" name="テキスト ボックス 5"/>
          <p:cNvSpPr txBox="1"/>
          <p:nvPr/>
        </p:nvSpPr>
        <p:spPr>
          <a:xfrm>
            <a:off x="190217" y="1556792"/>
            <a:ext cx="8953783" cy="4339650"/>
          </a:xfrm>
          <a:prstGeom prst="rect">
            <a:avLst/>
          </a:prstGeom>
          <a:noFill/>
        </p:spPr>
        <p:txBody>
          <a:bodyPr wrap="square" rtlCol="0">
            <a:spAutoFit/>
          </a:bodyPr>
          <a:lstStyle/>
          <a:p>
            <a:pPr marL="457200" indent="-457200">
              <a:buFont typeface="Wingdings" panose="05000000000000000000" pitchFamily="2" charset="2"/>
              <a:buChar char="p"/>
            </a:pPr>
            <a:r>
              <a:rPr lang="ja-JP" altLang="en-US" sz="2800" b="1" u="sng" dirty="0" smtClean="0">
                <a:latin typeface="UD デジタル 教科書体 NP-B" panose="02020700000000000000" pitchFamily="18" charset="-128"/>
                <a:ea typeface="UD デジタル 教科書体 NP-B" panose="02020700000000000000" pitchFamily="18" charset="-128"/>
              </a:rPr>
              <a:t>配慮希望について社内で対応できる程度を検討</a:t>
            </a:r>
            <a:endParaRPr kumimoji="1" lang="en-US" altLang="ja-JP" sz="2800" b="1" u="sng" dirty="0" smtClean="0">
              <a:latin typeface="UD デジタル 教科書体 NP-B" panose="02020700000000000000" pitchFamily="18" charset="-128"/>
              <a:ea typeface="UD デジタル 教科書体 NP-B" panose="02020700000000000000" pitchFamily="18" charset="-128"/>
            </a:endParaRPr>
          </a:p>
          <a:p>
            <a:r>
              <a:rPr lang="ja-JP" altLang="en-US" sz="2400" dirty="0">
                <a:latin typeface="UD デジタル 教科書体 NP-B" panose="02020700000000000000" pitchFamily="18" charset="-128"/>
                <a:ea typeface="UD デジタル 教科書体 NP-B" panose="02020700000000000000" pitchFamily="18" charset="-128"/>
              </a:rPr>
              <a:t>　</a:t>
            </a:r>
            <a:r>
              <a:rPr lang="ja-JP" altLang="en-US" sz="2400" dirty="0" smtClean="0">
                <a:latin typeface="UD デジタル 教科書体 NP-B" panose="02020700000000000000" pitchFamily="18" charset="-128"/>
                <a:ea typeface="UD デジタル 教科書体 NP-B" panose="02020700000000000000" pitchFamily="18" charset="-128"/>
              </a:rPr>
              <a:t>　「規定休憩時間以外に少し</a:t>
            </a:r>
            <a:r>
              <a:rPr lang="ja-JP" altLang="en-US" sz="2400" dirty="0">
                <a:latin typeface="UD デジタル 教科書体 NP-B" panose="02020700000000000000" pitchFamily="18" charset="-128"/>
                <a:ea typeface="UD デジタル 教科書体 NP-B" panose="02020700000000000000" pitchFamily="18" charset="-128"/>
              </a:rPr>
              <a:t>休息</a:t>
            </a:r>
            <a:r>
              <a:rPr lang="ja-JP" altLang="en-US" sz="2400" dirty="0" smtClean="0">
                <a:latin typeface="UD デジタル 教科書体 NP-B" panose="02020700000000000000" pitchFamily="18" charset="-128"/>
                <a:ea typeface="UD デジタル 教科書体 NP-B" panose="02020700000000000000" pitchFamily="18" charset="-128"/>
              </a:rPr>
              <a:t>時間がほしい」</a:t>
            </a:r>
            <a:endParaRPr lang="en-US" altLang="ja-JP" sz="2400" dirty="0" smtClean="0">
              <a:latin typeface="UD デジタル 教科書体 NP-B" panose="02020700000000000000" pitchFamily="18" charset="-128"/>
              <a:ea typeface="UD デジタル 教科書体 NP-B" panose="02020700000000000000" pitchFamily="18" charset="-128"/>
            </a:endParaRPr>
          </a:p>
          <a:p>
            <a:r>
              <a:rPr lang="ja-JP" altLang="en-US" sz="2400" dirty="0">
                <a:latin typeface="UD デジタル 教科書体 NP-B" panose="02020700000000000000" pitchFamily="18" charset="-128"/>
                <a:ea typeface="UD デジタル 教科書体 NP-B" panose="02020700000000000000" pitchFamily="18" charset="-128"/>
              </a:rPr>
              <a:t>　</a:t>
            </a:r>
            <a:r>
              <a:rPr lang="ja-JP" altLang="en-US" sz="2400" dirty="0" smtClean="0">
                <a:latin typeface="UD デジタル 教科書体 NP-B" panose="02020700000000000000" pitchFamily="18" charset="-128"/>
                <a:ea typeface="UD デジタル 教科書体 NP-B" panose="02020700000000000000" pitchFamily="18" charset="-128"/>
              </a:rPr>
              <a:t>　「月</a:t>
            </a:r>
            <a:r>
              <a:rPr lang="en-US" altLang="ja-JP" sz="2400" dirty="0" smtClean="0">
                <a:latin typeface="UD デジタル 教科書体 NP-B" panose="02020700000000000000" pitchFamily="18" charset="-128"/>
                <a:ea typeface="UD デジタル 教科書体 NP-B" panose="02020700000000000000" pitchFamily="18" charset="-128"/>
              </a:rPr>
              <a:t>1</a:t>
            </a:r>
            <a:r>
              <a:rPr lang="ja-JP" altLang="en-US" sz="2400" dirty="0" smtClean="0">
                <a:latin typeface="UD デジタル 教科書体 NP-B" panose="02020700000000000000" pitchFamily="18" charset="-128"/>
                <a:ea typeface="UD デジタル 教科書体 NP-B" panose="02020700000000000000" pitchFamily="18" charset="-128"/>
              </a:rPr>
              <a:t>回、通院のための休暇がほしい」</a:t>
            </a:r>
            <a:endParaRPr lang="en-US" altLang="ja-JP" sz="2400" dirty="0" smtClean="0">
              <a:latin typeface="UD デジタル 教科書体 NP-B" panose="02020700000000000000" pitchFamily="18" charset="-128"/>
              <a:ea typeface="UD デジタル 教科書体 NP-B" panose="02020700000000000000" pitchFamily="18" charset="-128"/>
            </a:endParaRPr>
          </a:p>
          <a:p>
            <a:r>
              <a:rPr lang="ja-JP" altLang="en-US" sz="2400" dirty="0">
                <a:latin typeface="UD デジタル 教科書体 NP-B" panose="02020700000000000000" pitchFamily="18" charset="-128"/>
                <a:ea typeface="UD デジタル 教科書体 NP-B" panose="02020700000000000000" pitchFamily="18" charset="-128"/>
              </a:rPr>
              <a:t>　</a:t>
            </a:r>
            <a:r>
              <a:rPr lang="ja-JP" altLang="en-US" sz="2400" dirty="0" smtClean="0">
                <a:latin typeface="UD デジタル 教科書体 NP-B" panose="02020700000000000000" pitchFamily="18" charset="-128"/>
                <a:ea typeface="UD デジタル 教科書体 NP-B" panose="02020700000000000000" pitchFamily="18" charset="-128"/>
              </a:rPr>
              <a:t>　　　→ 現場の裁量で可能か、就業規則の見直しが必要か等</a:t>
            </a:r>
            <a:endParaRPr kumimoji="1" lang="en-US" altLang="ja-JP" sz="2400" dirty="0" smtClean="0">
              <a:latin typeface="UD デジタル 教科書体 NP-B" panose="02020700000000000000" pitchFamily="18" charset="-128"/>
              <a:ea typeface="UD デジタル 教科書体 NP-B" panose="02020700000000000000" pitchFamily="18" charset="-128"/>
            </a:endParaRPr>
          </a:p>
          <a:p>
            <a:endParaRPr kumimoji="1" lang="en-US" altLang="ja-JP" sz="1600" dirty="0" smtClean="0">
              <a:latin typeface="UD デジタル 教科書体 NP-B" panose="02020700000000000000" pitchFamily="18" charset="-128"/>
              <a:ea typeface="UD デジタル 教科書体 NP-B" panose="02020700000000000000" pitchFamily="18" charset="-128"/>
            </a:endParaRPr>
          </a:p>
          <a:p>
            <a:pPr marL="457200" indent="-457200">
              <a:buFont typeface="Wingdings" panose="05000000000000000000" pitchFamily="2" charset="2"/>
              <a:buChar char="p"/>
            </a:pPr>
            <a:r>
              <a:rPr lang="ja-JP" altLang="en-US" sz="2800" b="1" u="sng" dirty="0" smtClean="0">
                <a:latin typeface="UD デジタル 教科書体 NP-B" panose="02020700000000000000" pitchFamily="18" charset="-128"/>
                <a:ea typeface="UD デジタル 教科書体 NP-B" panose="02020700000000000000" pitchFamily="18" charset="-128"/>
              </a:rPr>
              <a:t>希望通りの配慮が難しい場合には代替案を提案</a:t>
            </a:r>
            <a:endParaRPr lang="en-US" altLang="ja-JP" sz="2800" b="1" u="sng" dirty="0" smtClean="0">
              <a:latin typeface="UD デジタル 教科書体 NP-B" panose="02020700000000000000" pitchFamily="18" charset="-128"/>
              <a:ea typeface="UD デジタル 教科書体 NP-B" panose="02020700000000000000" pitchFamily="18" charset="-128"/>
            </a:endParaRPr>
          </a:p>
          <a:p>
            <a:r>
              <a:rPr lang="ja-JP" altLang="en-US" sz="2400" dirty="0">
                <a:latin typeface="UD デジタル 教科書体 NP-B" panose="02020700000000000000" pitchFamily="18" charset="-128"/>
                <a:ea typeface="UD デジタル 教科書体 NP-B" panose="02020700000000000000" pitchFamily="18" charset="-128"/>
              </a:rPr>
              <a:t>　</a:t>
            </a:r>
            <a:r>
              <a:rPr lang="ja-JP" altLang="en-US" sz="2400" dirty="0" smtClean="0">
                <a:latin typeface="UD デジタル 教科書体 NP-B" panose="02020700000000000000" pitchFamily="18" charset="-128"/>
                <a:ea typeface="UD デジタル 教科書体 NP-B" panose="02020700000000000000" pitchFamily="18" charset="-128"/>
              </a:rPr>
              <a:t>　「個室で作業をさせてほしい」</a:t>
            </a:r>
            <a:endParaRPr lang="en-US" altLang="ja-JP" sz="2400" dirty="0" smtClean="0">
              <a:latin typeface="UD デジタル 教科書体 NP-B" panose="02020700000000000000" pitchFamily="18" charset="-128"/>
              <a:ea typeface="UD デジタル 教科書体 NP-B" panose="02020700000000000000" pitchFamily="18" charset="-128"/>
            </a:endParaRPr>
          </a:p>
          <a:p>
            <a:r>
              <a:rPr kumimoji="1" lang="ja-JP" altLang="en-US" sz="2400" dirty="0">
                <a:latin typeface="UD デジタル 教科書体 NP-B" panose="02020700000000000000" pitchFamily="18" charset="-128"/>
                <a:ea typeface="UD デジタル 教科書体 NP-B" panose="02020700000000000000" pitchFamily="18" charset="-128"/>
              </a:rPr>
              <a:t>　</a:t>
            </a:r>
            <a:r>
              <a:rPr kumimoji="1" lang="ja-JP" altLang="en-US" sz="2400" dirty="0" smtClean="0">
                <a:latin typeface="UD デジタル 教科書体 NP-B" panose="02020700000000000000" pitchFamily="18" charset="-128"/>
                <a:ea typeface="UD デジタル 教科書体 NP-B" panose="02020700000000000000" pitchFamily="18" charset="-128"/>
              </a:rPr>
              <a:t>　　　</a:t>
            </a:r>
            <a:r>
              <a:rPr lang="ja-JP" altLang="en-US" sz="2400" dirty="0" smtClean="0">
                <a:latin typeface="UD デジタル 教科書体 NP-B" panose="02020700000000000000" pitchFamily="18" charset="-128"/>
                <a:ea typeface="UD デジタル 教科書体 NP-B" panose="02020700000000000000" pitchFamily="18" charset="-128"/>
              </a:rPr>
              <a:t>→ 「個室を用意することは難しいですが、</a:t>
            </a:r>
            <a:endParaRPr lang="en-US" altLang="ja-JP" sz="2400" dirty="0" smtClean="0">
              <a:latin typeface="UD デジタル 教科書体 NP-B" panose="02020700000000000000" pitchFamily="18" charset="-128"/>
              <a:ea typeface="UD デジタル 教科書体 NP-B" panose="02020700000000000000" pitchFamily="18" charset="-128"/>
            </a:endParaRPr>
          </a:p>
          <a:p>
            <a:r>
              <a:rPr lang="ja-JP" altLang="en-US" sz="2400" dirty="0">
                <a:latin typeface="UD デジタル 教科書体 NP-B" panose="02020700000000000000" pitchFamily="18" charset="-128"/>
                <a:ea typeface="UD デジタル 教科書体 NP-B" panose="02020700000000000000" pitchFamily="18" charset="-128"/>
              </a:rPr>
              <a:t>　</a:t>
            </a:r>
            <a:r>
              <a:rPr lang="ja-JP" altLang="en-US" sz="2400" dirty="0" smtClean="0">
                <a:latin typeface="UD デジタル 教科書体 NP-B" panose="02020700000000000000" pitchFamily="18" charset="-128"/>
                <a:ea typeface="UD デジタル 教科書体 NP-B" panose="02020700000000000000" pitchFamily="18" charset="-128"/>
              </a:rPr>
              <a:t>　　　　　 パーテーションの設置やイヤーマフ</a:t>
            </a:r>
            <a:r>
              <a:rPr lang="en-US" altLang="ja-JP" sz="1200" dirty="0" smtClean="0">
                <a:latin typeface="UD デジタル 教科書体 NP-B" panose="02020700000000000000" pitchFamily="18" charset="-128"/>
                <a:ea typeface="UD デジタル 教科書体 NP-B" panose="02020700000000000000" pitchFamily="18" charset="-128"/>
              </a:rPr>
              <a:t>※</a:t>
            </a:r>
            <a:r>
              <a:rPr lang="en-US" altLang="ja-JP" sz="1200" dirty="0">
                <a:latin typeface="UD デジタル 教科書体 NP-B" panose="02020700000000000000" pitchFamily="18" charset="-128"/>
                <a:ea typeface="UD デジタル 教科書体 NP-B" panose="02020700000000000000" pitchFamily="18" charset="-128"/>
              </a:rPr>
              <a:t>1</a:t>
            </a:r>
            <a:r>
              <a:rPr lang="ja-JP" altLang="en-US" sz="2400" dirty="0" smtClean="0">
                <a:latin typeface="UD デジタル 教科書体 NP-B" panose="02020700000000000000" pitchFamily="18" charset="-128"/>
                <a:ea typeface="UD デジタル 教科書体 NP-B" panose="02020700000000000000" pitchFamily="18" charset="-128"/>
              </a:rPr>
              <a:t>の使用に</a:t>
            </a:r>
            <a:endParaRPr lang="en-US" altLang="ja-JP" sz="2400" dirty="0" smtClean="0">
              <a:latin typeface="UD デジタル 教科書体 NP-B" panose="02020700000000000000" pitchFamily="18" charset="-128"/>
              <a:ea typeface="UD デジタル 教科書体 NP-B" panose="02020700000000000000" pitchFamily="18" charset="-128"/>
            </a:endParaRPr>
          </a:p>
          <a:p>
            <a:r>
              <a:rPr lang="ja-JP" altLang="en-US" sz="2400" dirty="0">
                <a:latin typeface="UD デジタル 教科書体 NP-B" panose="02020700000000000000" pitchFamily="18" charset="-128"/>
                <a:ea typeface="UD デジタル 教科書体 NP-B" panose="02020700000000000000" pitchFamily="18" charset="-128"/>
              </a:rPr>
              <a:t>　</a:t>
            </a:r>
            <a:r>
              <a:rPr lang="ja-JP" altLang="en-US" sz="2400" dirty="0" smtClean="0">
                <a:latin typeface="UD デジタル 教科書体 NP-B" panose="02020700000000000000" pitchFamily="18" charset="-128"/>
                <a:ea typeface="UD デジタル 教科書体 NP-B" panose="02020700000000000000" pitchFamily="18" charset="-128"/>
              </a:rPr>
              <a:t>　　　　　 ついては対応できます」等</a:t>
            </a:r>
            <a:endParaRPr lang="en-US" altLang="ja-JP" sz="2400" dirty="0" smtClean="0">
              <a:latin typeface="UD デジタル 教科書体 NP-B" panose="02020700000000000000" pitchFamily="18" charset="-128"/>
              <a:ea typeface="UD デジタル 教科書体 NP-B" panose="02020700000000000000" pitchFamily="18" charset="-128"/>
            </a:endParaRPr>
          </a:p>
          <a:p>
            <a:r>
              <a:rPr kumimoji="1" lang="en-US" altLang="ja-JP" sz="2400" dirty="0">
                <a:latin typeface="UD デジタル 教科書体 NP-B" panose="02020700000000000000" pitchFamily="18" charset="-128"/>
                <a:ea typeface="UD デジタル 教科書体 NP-B" panose="02020700000000000000" pitchFamily="18" charset="-128"/>
              </a:rPr>
              <a:t> </a:t>
            </a:r>
            <a:r>
              <a:rPr kumimoji="1" lang="en-US" altLang="ja-JP" sz="2400" dirty="0" smtClean="0">
                <a:latin typeface="UD デジタル 教科書体 NP-B" panose="02020700000000000000" pitchFamily="18" charset="-128"/>
                <a:ea typeface="UD デジタル 教科書体 NP-B" panose="02020700000000000000" pitchFamily="18" charset="-128"/>
              </a:rPr>
              <a:t>          </a:t>
            </a:r>
            <a:endParaRPr kumimoji="1" lang="en-US" altLang="ja-JP" sz="1200" dirty="0" smtClean="0">
              <a:latin typeface="UD デジタル 教科書体 NP-B" panose="02020700000000000000" pitchFamily="18" charset="-128"/>
              <a:ea typeface="UD デジタル 教科書体 NP-B" panose="02020700000000000000" pitchFamily="18" charset="-128"/>
            </a:endParaRPr>
          </a:p>
          <a:p>
            <a:endParaRPr kumimoji="1" lang="en-US" altLang="ja-JP" sz="1200" dirty="0" smtClean="0">
              <a:latin typeface="UD デジタル 教科書体 NP-B" panose="02020700000000000000" pitchFamily="18" charset="-128"/>
              <a:ea typeface="UD デジタル 教科書体 NP-B" panose="02020700000000000000" pitchFamily="18" charset="-128"/>
            </a:endParaRPr>
          </a:p>
        </p:txBody>
      </p:sp>
      <p:pic>
        <p:nvPicPr>
          <p:cNvPr id="5" name="図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89676" y="151175"/>
            <a:ext cx="1224136" cy="346220"/>
          </a:xfrm>
          <a:prstGeom prst="rect">
            <a:avLst/>
          </a:prstGeom>
        </p:spPr>
      </p:pic>
      <p:pic>
        <p:nvPicPr>
          <p:cNvPr id="3" name="図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578144" y="5724750"/>
            <a:ext cx="984922" cy="1045070"/>
          </a:xfrm>
          <a:prstGeom prst="rect">
            <a:avLst/>
          </a:prstGeom>
        </p:spPr>
      </p:pic>
      <p:sp>
        <p:nvSpPr>
          <p:cNvPr id="4" name="正方形/長方形 3"/>
          <p:cNvSpPr/>
          <p:nvPr/>
        </p:nvSpPr>
        <p:spPr>
          <a:xfrm>
            <a:off x="4716016" y="5669448"/>
            <a:ext cx="3847050" cy="110037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dirty="0" smtClean="0">
                <a:solidFill>
                  <a:srgbClr val="00B050"/>
                </a:solidFill>
                <a:latin typeface="UD デジタル 教科書体 NP-B" panose="02020700000000000000" pitchFamily="18" charset="-128"/>
                <a:ea typeface="UD デジタル 教科書体 NP-B" panose="02020700000000000000" pitchFamily="18" charset="-128"/>
              </a:rPr>
              <a:t>※1</a:t>
            </a:r>
            <a:r>
              <a:rPr lang="ja-JP" altLang="en-US" sz="1400" dirty="0" smtClean="0">
                <a:solidFill>
                  <a:srgbClr val="00B050"/>
                </a:solidFill>
                <a:latin typeface="UD デジタル 教科書体 NP-B" panose="02020700000000000000" pitchFamily="18" charset="-128"/>
                <a:ea typeface="UD デジタル 教科書体 NP-B" panose="02020700000000000000" pitchFamily="18" charset="-128"/>
              </a:rPr>
              <a:t>　イヤーマフ</a:t>
            </a:r>
            <a:r>
              <a:rPr lang="ja-JP" altLang="en-US" sz="1400" dirty="0">
                <a:solidFill>
                  <a:srgbClr val="00B050"/>
                </a:solidFill>
                <a:latin typeface="UD デジタル 教科書体 NP-B" panose="02020700000000000000" pitchFamily="18" charset="-128"/>
                <a:ea typeface="UD デジタル 教科書体 NP-B" panose="02020700000000000000" pitchFamily="18" charset="-128"/>
              </a:rPr>
              <a:t>と</a:t>
            </a:r>
            <a:r>
              <a:rPr lang="ja-JP" altLang="en-US" sz="1400" dirty="0" smtClean="0">
                <a:solidFill>
                  <a:srgbClr val="00B050"/>
                </a:solidFill>
                <a:latin typeface="UD デジタル 教科書体 NP-B" panose="02020700000000000000" pitchFamily="18" charset="-128"/>
                <a:ea typeface="UD デジタル 教科書体 NP-B" panose="02020700000000000000" pitchFamily="18" charset="-128"/>
              </a:rPr>
              <a:t>は防音保護具</a:t>
            </a:r>
            <a:endParaRPr lang="en-US" altLang="ja-JP" sz="1400" dirty="0" smtClean="0">
              <a:solidFill>
                <a:srgbClr val="00B050"/>
              </a:solidFill>
              <a:latin typeface="UD デジタル 教科書体 NP-B" panose="02020700000000000000" pitchFamily="18" charset="-128"/>
              <a:ea typeface="UD デジタル 教科書体 NP-B" panose="02020700000000000000" pitchFamily="18" charset="-128"/>
            </a:endParaRPr>
          </a:p>
          <a:p>
            <a:r>
              <a:rPr lang="ja-JP" altLang="en-US" sz="1400" dirty="0" smtClean="0">
                <a:solidFill>
                  <a:srgbClr val="00B050"/>
                </a:solidFill>
                <a:latin typeface="UD デジタル 教科書体 NP-B" panose="02020700000000000000" pitchFamily="18" charset="-128"/>
                <a:ea typeface="UD デジタル 教科書体 NP-B" panose="02020700000000000000" pitchFamily="18" charset="-128"/>
              </a:rPr>
              <a:t>のひとつで、周囲の不快な音を</a:t>
            </a:r>
            <a:endParaRPr lang="en-US" altLang="ja-JP" sz="1400" dirty="0" smtClean="0">
              <a:solidFill>
                <a:srgbClr val="00B050"/>
              </a:solidFill>
              <a:latin typeface="UD デジタル 教科書体 NP-B" panose="02020700000000000000" pitchFamily="18" charset="-128"/>
              <a:ea typeface="UD デジタル 教科書体 NP-B" panose="02020700000000000000" pitchFamily="18" charset="-128"/>
            </a:endParaRPr>
          </a:p>
          <a:p>
            <a:r>
              <a:rPr lang="ja-JP" altLang="en-US" sz="1400" dirty="0" smtClean="0">
                <a:solidFill>
                  <a:srgbClr val="00B050"/>
                </a:solidFill>
                <a:latin typeface="UD デジタル 教科書体 NP-B" panose="02020700000000000000" pitchFamily="18" charset="-128"/>
                <a:ea typeface="UD デジタル 教科書体 NP-B" panose="02020700000000000000" pitchFamily="18" charset="-128"/>
              </a:rPr>
              <a:t>軽減することができます。</a:t>
            </a:r>
            <a:endParaRPr kumimoji="1" lang="ja-JP" altLang="en-US" sz="1400" dirty="0">
              <a:solidFill>
                <a:srgbClr val="00B050"/>
              </a:solidFill>
              <a:latin typeface="UD デジタル 教科書体 NP-B" panose="02020700000000000000" pitchFamily="18" charset="-128"/>
              <a:ea typeface="UD デジタル 教科書体 NP-B" panose="02020700000000000000" pitchFamily="18" charset="-128"/>
            </a:endParaRPr>
          </a:p>
        </p:txBody>
      </p:sp>
    </p:spTree>
    <p:extLst>
      <p:ext uri="{BB962C8B-B14F-4D97-AF65-F5344CB8AC3E}">
        <p14:creationId xmlns:p14="http://schemas.microsoft.com/office/powerpoint/2010/main" val="6709070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83865" y="474785"/>
            <a:ext cx="8208443" cy="914400"/>
          </a:xfrm>
        </p:spPr>
        <p:txBody>
          <a:bodyPr>
            <a:noAutofit/>
          </a:bodyPr>
          <a:lstStyle/>
          <a:p>
            <a:r>
              <a:rPr kumimoji="1" lang="ja-JP" altLang="en-US" dirty="0" smtClean="0">
                <a:latin typeface="UD デジタル 教科書体 NP-B" panose="02020700000000000000" pitchFamily="18" charset="-128"/>
                <a:ea typeface="UD デジタル 教科書体 NP-B" panose="02020700000000000000" pitchFamily="18" charset="-128"/>
              </a:rPr>
              <a:t>導入説明にあたっての留意点</a:t>
            </a:r>
            <a:endParaRPr kumimoji="1" lang="ja-JP" altLang="en-US" dirty="0">
              <a:latin typeface="UD デジタル 教科書体 NP-B" panose="02020700000000000000" pitchFamily="18" charset="-128"/>
              <a:ea typeface="UD デジタル 教科書体 NP-B" panose="02020700000000000000" pitchFamily="18" charset="-128"/>
            </a:endParaRPr>
          </a:p>
        </p:txBody>
      </p:sp>
      <p:sp>
        <p:nvSpPr>
          <p:cNvPr id="10" name="スライド番号プレースホルダー 9"/>
          <p:cNvSpPr>
            <a:spLocks noGrp="1"/>
          </p:cNvSpPr>
          <p:nvPr>
            <p:ph type="sldNum" sz="quarter" idx="12"/>
          </p:nvPr>
        </p:nvSpPr>
        <p:spPr>
          <a:xfrm>
            <a:off x="8256061" y="6287164"/>
            <a:ext cx="492369" cy="225670"/>
          </a:xfrm>
        </p:spPr>
        <p:txBody>
          <a:bodyPr>
            <a:normAutofit lnSpcReduction="10000"/>
          </a:bodyPr>
          <a:lstStyle/>
          <a:p>
            <a:fld id="{F266F6C1-BB42-4B61-9E79-5DF884A7E1F2}" type="slidenum">
              <a:rPr kumimoji="1" lang="ja-JP" altLang="en-US" smtClean="0"/>
              <a:t>9</a:t>
            </a:fld>
            <a:endParaRPr kumimoji="1" lang="ja-JP" altLang="en-US" dirty="0"/>
          </a:p>
        </p:txBody>
      </p:sp>
      <p:sp>
        <p:nvSpPr>
          <p:cNvPr id="6" name="テキスト ボックス 5"/>
          <p:cNvSpPr txBox="1"/>
          <p:nvPr/>
        </p:nvSpPr>
        <p:spPr>
          <a:xfrm>
            <a:off x="527278" y="1633019"/>
            <a:ext cx="8265030" cy="4410310"/>
          </a:xfrm>
          <a:prstGeom prst="rect">
            <a:avLst/>
          </a:prstGeom>
          <a:noFill/>
        </p:spPr>
        <p:txBody>
          <a:bodyPr wrap="square" rtlCol="0">
            <a:spAutoFit/>
          </a:bodyPr>
          <a:lstStyle/>
          <a:p>
            <a:pPr marL="422041" indent="-422041">
              <a:buFont typeface="Wingdings" panose="05000000000000000000" pitchFamily="2" charset="2"/>
              <a:buChar char="p"/>
            </a:pPr>
            <a:r>
              <a:rPr lang="ja-JP" altLang="en-US" sz="2585" b="1" u="sng" dirty="0">
                <a:latin typeface="UD デジタル 教科書体 NP-B" panose="02020700000000000000" pitchFamily="18" charset="-128"/>
                <a:ea typeface="UD デジタル 教科書体 NP-B" panose="02020700000000000000" pitchFamily="18" charset="-128"/>
              </a:rPr>
              <a:t>話しやすい環境や</a:t>
            </a:r>
            <a:r>
              <a:rPr lang="ja-JP" altLang="en-US" sz="2585" b="1" u="sng" dirty="0" smtClean="0">
                <a:latin typeface="UD デジタル 教科書体 NP-B" panose="02020700000000000000" pitchFamily="18" charset="-128"/>
                <a:ea typeface="UD デジタル 教科書体 NP-B" panose="02020700000000000000" pitchFamily="18" charset="-128"/>
              </a:rPr>
              <a:t>雰囲気</a:t>
            </a:r>
            <a:r>
              <a:rPr lang="ja-JP" altLang="en-US" sz="2585" b="1" u="sng" dirty="0">
                <a:latin typeface="UD デジタル 教科書体 NP-B" panose="02020700000000000000" pitchFamily="18" charset="-128"/>
                <a:ea typeface="UD デジタル 教科書体 NP-B" panose="02020700000000000000" pitchFamily="18" charset="-128"/>
              </a:rPr>
              <a:t>作</a:t>
            </a:r>
            <a:r>
              <a:rPr lang="ja-JP" altLang="en-US" sz="2585" b="1" u="sng" dirty="0" smtClean="0">
                <a:latin typeface="UD デジタル 教科書体 NP-B" panose="02020700000000000000" pitchFamily="18" charset="-128"/>
                <a:ea typeface="UD デジタル 教科書体 NP-B" panose="02020700000000000000" pitchFamily="18" charset="-128"/>
              </a:rPr>
              <a:t>りを</a:t>
            </a:r>
            <a:r>
              <a:rPr lang="ja-JP" altLang="en-US" sz="2585" b="1" u="sng" dirty="0">
                <a:latin typeface="UD デジタル 教科書体 NP-B" panose="02020700000000000000" pitchFamily="18" charset="-128"/>
                <a:ea typeface="UD デジタル 教科書体 NP-B" panose="02020700000000000000" pitchFamily="18" charset="-128"/>
              </a:rPr>
              <a:t>心がける</a:t>
            </a:r>
            <a:endParaRPr lang="en-US" altLang="ja-JP" sz="2585" b="1" u="sng" dirty="0">
              <a:latin typeface="UD デジタル 教科書体 NP-B" panose="02020700000000000000" pitchFamily="18" charset="-128"/>
              <a:ea typeface="UD デジタル 教科書体 NP-B" panose="02020700000000000000" pitchFamily="18" charset="-128"/>
            </a:endParaRPr>
          </a:p>
          <a:p>
            <a:r>
              <a:rPr lang="ja-JP" altLang="en-US" sz="1846" dirty="0">
                <a:latin typeface="UD デジタル 教科書体 NP-B" panose="02020700000000000000" pitchFamily="18" charset="-128"/>
                <a:ea typeface="UD デジタル 教科書体 NP-B" panose="02020700000000000000" pitchFamily="18" charset="-128"/>
              </a:rPr>
              <a:t>　　・プライバシーが保たれるスペースで話をする</a:t>
            </a:r>
            <a:endParaRPr lang="en-US" altLang="ja-JP" sz="1846" dirty="0">
              <a:latin typeface="UD デジタル 教科書体 NP-B" panose="02020700000000000000" pitchFamily="18" charset="-128"/>
              <a:ea typeface="UD デジタル 教科書体 NP-B" panose="02020700000000000000" pitchFamily="18" charset="-128"/>
            </a:endParaRPr>
          </a:p>
          <a:p>
            <a:r>
              <a:rPr lang="ja-JP" altLang="en-US" sz="1846" dirty="0">
                <a:latin typeface="UD デジタル 教科書体 NP-B" panose="02020700000000000000" pitchFamily="18" charset="-128"/>
                <a:ea typeface="UD デジタル 教科書体 NP-B" panose="02020700000000000000" pitchFamily="18" charset="-128"/>
              </a:rPr>
              <a:t>　　・言葉より</a:t>
            </a:r>
            <a:r>
              <a:rPr lang="ja-JP" altLang="en-US" sz="1846" dirty="0" smtClean="0">
                <a:latin typeface="UD デジタル 教科書体 NP-B" panose="02020700000000000000" pitchFamily="18" charset="-128"/>
                <a:ea typeface="UD デジタル 教科書体 NP-B" panose="02020700000000000000" pitchFamily="18" charset="-128"/>
              </a:rPr>
              <a:t>も、態度か</a:t>
            </a:r>
            <a:r>
              <a:rPr lang="ja-JP" altLang="en-US" sz="1846" dirty="0">
                <a:latin typeface="UD デジタル 教科書体 NP-B" panose="02020700000000000000" pitchFamily="18" charset="-128"/>
                <a:ea typeface="UD デジタル 教科書体 NP-B" panose="02020700000000000000" pitchFamily="18" charset="-128"/>
              </a:rPr>
              <a:t>ら</a:t>
            </a:r>
            <a:r>
              <a:rPr lang="ja-JP" altLang="en-US" sz="1846" dirty="0" smtClean="0">
                <a:latin typeface="UD デジタル 教科書体 NP-B" panose="02020700000000000000" pitchFamily="18" charset="-128"/>
                <a:ea typeface="UD デジタル 教科書体 NP-B" panose="02020700000000000000" pitchFamily="18" charset="-128"/>
              </a:rPr>
              <a:t>気持ち</a:t>
            </a:r>
            <a:r>
              <a:rPr lang="ja-JP" altLang="en-US" sz="1846" dirty="0">
                <a:latin typeface="UD デジタル 教科書体 NP-B" panose="02020700000000000000" pitchFamily="18" charset="-128"/>
                <a:ea typeface="UD デジタル 教科書体 NP-B" panose="02020700000000000000" pitchFamily="18" charset="-128"/>
              </a:rPr>
              <a:t>が伝わることを理解する</a:t>
            </a:r>
            <a:endParaRPr lang="en-US" altLang="ja-JP" sz="1846" dirty="0">
              <a:latin typeface="UD デジタル 教科書体 NP-B" panose="02020700000000000000" pitchFamily="18" charset="-128"/>
              <a:ea typeface="UD デジタル 教科書体 NP-B" panose="02020700000000000000" pitchFamily="18" charset="-128"/>
            </a:endParaRPr>
          </a:p>
          <a:p>
            <a:r>
              <a:rPr lang="ja-JP" altLang="en-US" sz="1846" dirty="0">
                <a:latin typeface="UD デジタル 教科書体 NP-B" panose="02020700000000000000" pitchFamily="18" charset="-128"/>
                <a:ea typeface="UD デジタル 教科書体 NP-B" panose="02020700000000000000" pitchFamily="18" charset="-128"/>
              </a:rPr>
              <a:t>　　・「無理だよ」等の否定的な発言を本人へ伝えることは避ける</a:t>
            </a:r>
            <a:endParaRPr lang="en-US" altLang="ja-JP" sz="1846" dirty="0">
              <a:latin typeface="UD デジタル 教科書体 NP-B" panose="02020700000000000000" pitchFamily="18" charset="-128"/>
              <a:ea typeface="UD デジタル 教科書体 NP-B" panose="02020700000000000000" pitchFamily="18" charset="-128"/>
            </a:endParaRPr>
          </a:p>
          <a:p>
            <a:endParaRPr lang="en-US" altLang="ja-JP" sz="1846" dirty="0">
              <a:latin typeface="UD デジタル 教科書体 NP-B" panose="02020700000000000000" pitchFamily="18" charset="-128"/>
              <a:ea typeface="UD デジタル 教科書体 NP-B" panose="02020700000000000000" pitchFamily="18" charset="-128"/>
            </a:endParaRPr>
          </a:p>
          <a:p>
            <a:endParaRPr lang="en-US" altLang="ja-JP" sz="923" dirty="0">
              <a:latin typeface="UD デジタル 教科書体 NP-B" panose="02020700000000000000" pitchFamily="18" charset="-128"/>
              <a:ea typeface="UD デジタル 教科書体 NP-B" panose="02020700000000000000" pitchFamily="18" charset="-128"/>
            </a:endParaRPr>
          </a:p>
          <a:p>
            <a:pPr marL="422041" indent="-422041">
              <a:buFont typeface="Wingdings" panose="05000000000000000000" pitchFamily="2" charset="2"/>
              <a:buChar char="p"/>
            </a:pPr>
            <a:r>
              <a:rPr lang="ja-JP" altLang="en-US" sz="2585" b="1" u="sng" dirty="0">
                <a:latin typeface="UD デジタル 教科書体 NP-B" panose="02020700000000000000" pitchFamily="18" charset="-128"/>
                <a:ea typeface="UD デジタル 教科書体 NP-B" panose="02020700000000000000" pitchFamily="18" charset="-128"/>
              </a:rPr>
              <a:t>配慮内容を理由とした以下の行為は厳禁です</a:t>
            </a:r>
            <a:endParaRPr lang="en-US" altLang="ja-JP" sz="2585" b="1" u="sng" dirty="0">
              <a:latin typeface="UD デジタル 教科書体 NP-B" panose="02020700000000000000" pitchFamily="18" charset="-128"/>
              <a:ea typeface="UD デジタル 教科書体 NP-B" panose="02020700000000000000" pitchFamily="18" charset="-128"/>
            </a:endParaRPr>
          </a:p>
          <a:p>
            <a:r>
              <a:rPr lang="ja-JP" altLang="en-US" sz="1846" dirty="0">
                <a:latin typeface="UD デジタル 教科書体 NP-B" panose="02020700000000000000" pitchFamily="18" charset="-128"/>
                <a:ea typeface="UD デジタル 教科書体 NP-B" panose="02020700000000000000" pitchFamily="18" charset="-128"/>
              </a:rPr>
              <a:t>　　・解雇、雇い止め、転職推奨、不当な動機・目的による配置転換や</a:t>
            </a:r>
            <a:endParaRPr lang="en-US" altLang="ja-JP" sz="1846" dirty="0">
              <a:latin typeface="UD デジタル 教科書体 NP-B" panose="02020700000000000000" pitchFamily="18" charset="-128"/>
              <a:ea typeface="UD デジタル 教科書体 NP-B" panose="02020700000000000000" pitchFamily="18" charset="-128"/>
            </a:endParaRPr>
          </a:p>
          <a:p>
            <a:r>
              <a:rPr lang="ja-JP" altLang="en-US" sz="1846" dirty="0">
                <a:latin typeface="UD デジタル 教科書体 NP-B" panose="02020700000000000000" pitchFamily="18" charset="-128"/>
                <a:ea typeface="UD デジタル 教科書体 NP-B" panose="02020700000000000000" pitchFamily="18" charset="-128"/>
              </a:rPr>
              <a:t>　　　職位の</a:t>
            </a:r>
            <a:r>
              <a:rPr lang="ja-JP" altLang="en-US" sz="1846" dirty="0" smtClean="0">
                <a:latin typeface="UD デジタル 教科書体 NP-B" panose="02020700000000000000" pitchFamily="18" charset="-128"/>
                <a:ea typeface="UD デジタル 教科書体 NP-B" panose="02020700000000000000" pitchFamily="18" charset="-128"/>
              </a:rPr>
              <a:t>変更</a:t>
            </a:r>
            <a:r>
              <a:rPr lang="ja-JP" altLang="en-US" sz="1846" dirty="0">
                <a:latin typeface="UD デジタル 教科書体 NP-B" panose="02020700000000000000" pitchFamily="18" charset="-128"/>
                <a:ea typeface="UD デジタル 教科書体 NP-B" panose="02020700000000000000" pitchFamily="18" charset="-128"/>
              </a:rPr>
              <a:t>等</a:t>
            </a:r>
            <a:endParaRPr lang="en-US" altLang="ja-JP" sz="1846" dirty="0">
              <a:latin typeface="UD デジタル 教科書体 NP-B" panose="02020700000000000000" pitchFamily="18" charset="-128"/>
              <a:ea typeface="UD デジタル 教科書体 NP-B" panose="02020700000000000000" pitchFamily="18" charset="-128"/>
            </a:endParaRPr>
          </a:p>
          <a:p>
            <a:r>
              <a:rPr lang="ja-JP" altLang="en-US" sz="1846" dirty="0">
                <a:latin typeface="UD デジタル 教科書体 NP-B" panose="02020700000000000000" pitchFamily="18" charset="-128"/>
                <a:ea typeface="UD デジタル 教科書体 NP-B" panose="02020700000000000000" pitchFamily="18" charset="-128"/>
              </a:rPr>
              <a:t>　　・不当な対応を行った場合は、企業側の責任を問われることもあります</a:t>
            </a:r>
            <a:endParaRPr lang="en-US" altLang="ja-JP" sz="1846" dirty="0">
              <a:latin typeface="UD デジタル 教科書体 NP-B" panose="02020700000000000000" pitchFamily="18" charset="-128"/>
              <a:ea typeface="UD デジタル 教科書体 NP-B" panose="02020700000000000000" pitchFamily="18" charset="-128"/>
            </a:endParaRPr>
          </a:p>
          <a:p>
            <a:endParaRPr lang="en-US" altLang="ja-JP" sz="1846" dirty="0">
              <a:latin typeface="UD デジタル 教科書体 NP-B" panose="02020700000000000000" pitchFamily="18" charset="-128"/>
              <a:ea typeface="UD デジタル 教科書体 NP-B" panose="02020700000000000000" pitchFamily="18" charset="-128"/>
            </a:endParaRPr>
          </a:p>
          <a:p>
            <a:endParaRPr lang="en-US" altLang="ja-JP" sz="923" u="sng" dirty="0">
              <a:latin typeface="UD デジタル 教科書体 NP-B" panose="02020700000000000000" pitchFamily="18" charset="-128"/>
              <a:ea typeface="UD デジタル 教科書体 NP-B" panose="02020700000000000000" pitchFamily="18" charset="-128"/>
            </a:endParaRPr>
          </a:p>
          <a:p>
            <a:pPr marL="422041" indent="-422041">
              <a:buFont typeface="Wingdings" panose="05000000000000000000" pitchFamily="2" charset="2"/>
              <a:buChar char="p"/>
            </a:pPr>
            <a:r>
              <a:rPr lang="ja-JP" altLang="en-US" sz="2585" b="1" u="sng" dirty="0">
                <a:latin typeface="UD デジタル 教科書体 NP-B" panose="02020700000000000000" pitchFamily="18" charset="-128"/>
                <a:ea typeface="UD デジタル 教科書体 NP-B" panose="02020700000000000000" pitchFamily="18" charset="-128"/>
              </a:rPr>
              <a:t>その場で配慮内容を決める必要はありません</a:t>
            </a:r>
            <a:endParaRPr lang="en-US" altLang="ja-JP" sz="2585" b="1" u="sng" dirty="0">
              <a:latin typeface="UD デジタル 教科書体 NP-B" panose="02020700000000000000" pitchFamily="18" charset="-128"/>
              <a:ea typeface="UD デジタル 教科書体 NP-B" panose="02020700000000000000" pitchFamily="18" charset="-128"/>
            </a:endParaRPr>
          </a:p>
          <a:p>
            <a:r>
              <a:rPr lang="ja-JP" altLang="en-US" sz="1846" dirty="0">
                <a:latin typeface="UD デジタル 教科書体 NP-B" panose="02020700000000000000" pitchFamily="18" charset="-128"/>
                <a:ea typeface="UD デジタル 教科書体 NP-B" panose="02020700000000000000" pitchFamily="18" charset="-128"/>
              </a:rPr>
              <a:t>　　・配慮希望の内容によっては</a:t>
            </a:r>
            <a:r>
              <a:rPr lang="ja-JP" altLang="en-US" sz="1846" dirty="0" smtClean="0">
                <a:latin typeface="UD デジタル 教科書体 NP-B" panose="02020700000000000000" pitchFamily="18" charset="-128"/>
                <a:ea typeface="UD デジタル 教科書体 NP-B" panose="02020700000000000000" pitchFamily="18" charset="-128"/>
              </a:rPr>
              <a:t>、一度社内で検討し返答してください</a:t>
            </a:r>
            <a:endParaRPr lang="en-US" altLang="ja-JP" sz="1846" dirty="0">
              <a:latin typeface="UD デジタル 教科書体 NP-B" panose="02020700000000000000" pitchFamily="18" charset="-128"/>
              <a:ea typeface="UD デジタル 教科書体 NP-B" panose="02020700000000000000" pitchFamily="18" charset="-128"/>
            </a:endParaRPr>
          </a:p>
          <a:p>
            <a:r>
              <a:rPr lang="ja-JP" altLang="en-US" sz="1846" dirty="0">
                <a:latin typeface="UD デジタル 教科書体 NP-B" panose="02020700000000000000" pitchFamily="18" charset="-128"/>
                <a:ea typeface="UD デジタル 教科書体 NP-B" panose="02020700000000000000" pitchFamily="18" charset="-128"/>
              </a:rPr>
              <a:t>　　</a:t>
            </a:r>
            <a:r>
              <a:rPr lang="ja-JP" altLang="en-US" sz="1846" dirty="0" smtClean="0">
                <a:latin typeface="UD デジタル 教科書体 NP-B" panose="02020700000000000000" pitchFamily="18" charset="-128"/>
                <a:ea typeface="UD デジタル 教科書体 NP-B" panose="02020700000000000000" pitchFamily="18" charset="-128"/>
              </a:rPr>
              <a:t>・代替案なら対応できる場合は、その旨ご</a:t>
            </a:r>
            <a:r>
              <a:rPr lang="ja-JP" altLang="en-US" sz="1846" dirty="0">
                <a:latin typeface="UD デジタル 教科書体 NP-B" panose="02020700000000000000" pitchFamily="18" charset="-128"/>
                <a:ea typeface="UD デジタル 教科書体 NP-B" panose="02020700000000000000" pitchFamily="18" charset="-128"/>
              </a:rPr>
              <a:t>本人</a:t>
            </a:r>
            <a:r>
              <a:rPr lang="ja-JP" altLang="en-US" sz="1846" dirty="0" smtClean="0">
                <a:latin typeface="UD デジタル 教科書体 NP-B" panose="02020700000000000000" pitchFamily="18" charset="-128"/>
                <a:ea typeface="UD デジタル 教科書体 NP-B" panose="02020700000000000000" pitchFamily="18" charset="-128"/>
              </a:rPr>
              <a:t>へ伝え相談してください</a:t>
            </a:r>
            <a:endParaRPr lang="en-US" altLang="ja-JP" sz="1846" dirty="0">
              <a:latin typeface="UD デジタル 教科書体 NP-B" panose="02020700000000000000" pitchFamily="18" charset="-128"/>
              <a:ea typeface="UD デジタル 教科書体 NP-B" panose="02020700000000000000" pitchFamily="18" charset="-128"/>
            </a:endParaRPr>
          </a:p>
        </p:txBody>
      </p:sp>
      <p:pic>
        <p:nvPicPr>
          <p:cNvPr id="5" name="図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97215" y="208303"/>
            <a:ext cx="1224136" cy="346220"/>
          </a:xfrm>
          <a:prstGeom prst="rect">
            <a:avLst/>
          </a:prstGeom>
        </p:spPr>
      </p:pic>
    </p:spTree>
    <p:extLst>
      <p:ext uri="{BB962C8B-B14F-4D97-AF65-F5344CB8AC3E}">
        <p14:creationId xmlns:p14="http://schemas.microsoft.com/office/powerpoint/2010/main" val="25218791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6535</TotalTime>
  <Words>1801</Words>
  <Application>Microsoft Office PowerPoint</Application>
  <PresentationFormat>画面に合わせる (4:3)</PresentationFormat>
  <Paragraphs>211</Paragraphs>
  <Slides>12</Slides>
  <Notes>12</Notes>
  <HiddenSlides>0</HiddenSlides>
  <MMClips>0</MMClips>
  <ScaleCrop>false</ScaleCrop>
  <HeadingPairs>
    <vt:vector size="8" baseType="variant">
      <vt:variant>
        <vt:lpstr>使用されているフォント</vt:lpstr>
      </vt:variant>
      <vt:variant>
        <vt:i4>12</vt:i4>
      </vt:variant>
      <vt:variant>
        <vt:lpstr>テーマ</vt:lpstr>
      </vt:variant>
      <vt:variant>
        <vt:i4>1</vt:i4>
      </vt:variant>
      <vt:variant>
        <vt:lpstr>埋め込まれた OLE サーバー</vt:lpstr>
      </vt:variant>
      <vt:variant>
        <vt:i4>1</vt:i4>
      </vt:variant>
      <vt:variant>
        <vt:lpstr>スライド タイトル</vt:lpstr>
      </vt:variant>
      <vt:variant>
        <vt:i4>12</vt:i4>
      </vt:variant>
    </vt:vector>
  </HeadingPairs>
  <TitlesOfParts>
    <vt:vector size="26" baseType="lpstr">
      <vt:lpstr>HGPｺﾞｼｯｸE</vt:lpstr>
      <vt:lpstr>HG丸ｺﾞｼｯｸM-PRO</vt:lpstr>
      <vt:lpstr>Meiryo UI</vt:lpstr>
      <vt:lpstr>ＭＳ Ｐゴシック</vt:lpstr>
      <vt:lpstr>UD デジタル 教科書体 NP-B</vt:lpstr>
      <vt:lpstr>UD デジタル 教科書体 NP-R</vt:lpstr>
      <vt:lpstr>游ゴシック</vt:lpstr>
      <vt:lpstr>游ゴシック Light</vt:lpstr>
      <vt:lpstr>Arial</vt:lpstr>
      <vt:lpstr>Calibri</vt:lpstr>
      <vt:lpstr>Tw Cen MT</vt:lpstr>
      <vt:lpstr>Wingdings</vt:lpstr>
      <vt:lpstr>Office テーマ</vt:lpstr>
      <vt:lpstr>ワークシート</vt:lpstr>
      <vt:lpstr>PowerPoint プレゼンテーション</vt:lpstr>
      <vt:lpstr>PowerPoint プレゼンテーション</vt:lpstr>
      <vt:lpstr>PowerPoint プレゼンテーション</vt:lpstr>
      <vt:lpstr>PowerPoint プレゼンテーション</vt:lpstr>
      <vt:lpstr>合理的配慮ってどんなこと？</vt:lpstr>
      <vt:lpstr>　合理的配慮のための対話シート</vt:lpstr>
      <vt:lpstr>　合理的配慮のための対話シート 　記入内容</vt:lpstr>
      <vt:lpstr>調整内容記入のポイント</vt:lpstr>
      <vt:lpstr>導入説明にあたっての留意点</vt:lpstr>
      <vt:lpstr>「合理的配慮のための対話シート」活用の主な流れ</vt:lpstr>
      <vt:lpstr>PowerPoint プレゼンテーション</vt:lpstr>
      <vt:lpstr>PowerPoint プレゼンテーション</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林　涼子</dc:creator>
  <cp:lastModifiedBy>池増　亮太</cp:lastModifiedBy>
  <cp:revision>462</cp:revision>
  <cp:lastPrinted>2022-01-05T05:22:08Z</cp:lastPrinted>
  <dcterms:created xsi:type="dcterms:W3CDTF">2016-04-04T07:18:58Z</dcterms:created>
  <dcterms:modified xsi:type="dcterms:W3CDTF">2022-03-17T07:32:54Z</dcterms:modified>
</cp:coreProperties>
</file>