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392" r:id="rId2"/>
    <p:sldId id="429" r:id="rId3"/>
    <p:sldId id="545" r:id="rId4"/>
    <p:sldId id="501" r:id="rId5"/>
    <p:sldId id="543" r:id="rId6"/>
    <p:sldId id="541" r:id="rId7"/>
    <p:sldId id="520" r:id="rId8"/>
    <p:sldId id="539" r:id="rId9"/>
    <p:sldId id="502" r:id="rId10"/>
    <p:sldId id="522" r:id="rId11"/>
    <p:sldId id="524" r:id="rId12"/>
    <p:sldId id="526" r:id="rId13"/>
    <p:sldId id="544" r:id="rId14"/>
    <p:sldId id="508" r:id="rId15"/>
    <p:sldId id="546" r:id="rId16"/>
  </p:sldIdLst>
  <p:sldSz cx="9144000" cy="6858000" type="screen4x3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76D7"/>
    <a:srgbClr val="FDCFFB"/>
    <a:srgbClr val="FF33CC"/>
    <a:srgbClr val="F60AEB"/>
    <a:srgbClr val="EF95EB"/>
    <a:srgbClr val="FF3F3F"/>
    <a:srgbClr val="FF1111"/>
    <a:srgbClr val="FF2525"/>
    <a:srgbClr val="FBA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48" autoAdjust="0"/>
  </p:normalViewPr>
  <p:slideViewPr>
    <p:cSldViewPr>
      <p:cViewPr varScale="1">
        <p:scale>
          <a:sx n="77" d="100"/>
          <a:sy n="77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6" y="1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3C5-236C-48EC-9FCA-1FDA278D41F9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65808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6" y="6465808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6C582-A21E-4B76-8E53-24175BD07F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176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4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6006-D009-4E98-BBF1-E83FA8D18FE4}" type="datetimeFigureOut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6566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4" y="646566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4568A-5701-4660-9006-50436D487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0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6379-4303-4BF6-A980-E06606983EF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362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6379-4303-4BF6-A980-E06606983EF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408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6379-4303-4BF6-A980-E06606983EF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648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26379-4303-4BF6-A980-E06606983EF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482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6379-4303-4BF6-A980-E06606983EF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21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6379-4303-4BF6-A980-E06606983EF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721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6379-4303-4BF6-A980-E06606983EF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3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6026F-756E-4062-8BFC-3C9A35A5A6F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59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6026F-756E-4062-8BFC-3C9A35A5A6F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856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6026F-756E-4062-8BFC-3C9A35A5A6F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83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6379-4303-4BF6-A980-E06606983EF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758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26379-4303-4BF6-A980-E06606983EF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589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26379-4303-4BF6-A980-E06606983EF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80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922696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26379-4303-4BF6-A980-E06606983EF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39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5E38-4EA1-4DA2-8390-70AF3FC892C3}" type="datetime1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F6C1-BB42-4B61-9E79-5DF884A7E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96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0C86-C9BC-4D05-91F2-D5168CDE0973}" type="datetime1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F6C1-BB42-4B61-9E79-5DF884A7E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08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15E9-671E-4098-B08D-7008ED6F27E9}" type="datetime1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F6C1-BB42-4B61-9E79-5DF884A7E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2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9F66-5157-46E8-BD5F-3DF9D6A55A43}" type="datetime1">
              <a:rPr kumimoji="1" lang="ja-JP" altLang="en-US" smtClean="0"/>
              <a:t>2022/3/17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F6C1-BB42-4B61-9E79-5DF884A7E1F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20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8965-E4C9-4A84-8C1F-0C1CCFA4067F}" type="datetime1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E17B-8BC1-4BCC-842E-A041897FA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72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C179-9E3B-435D-B132-2BB20F1F9E35}" type="datetime1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F6C1-BB42-4B61-9E79-5DF884A7E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35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B9D1-B016-4BF9-907F-7A5FA52E81C7}" type="datetime1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F6C1-BB42-4B61-9E79-5DF884A7E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94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75C2-A0DF-457C-AC48-58BAF583E3A0}" type="datetime1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F6C1-BB42-4B61-9E79-5DF884A7E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5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5FEF-CE9B-49B6-9BDC-1340799D239F}" type="datetime1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F6C1-BB42-4B61-9E79-5DF884A7E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35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69AB-FCCF-46ED-869F-7BAB1EDF8B09}" type="datetime1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F6C1-BB42-4B61-9E79-5DF884A7E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71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7614-1D07-4187-8D12-733C1DBC51AC}" type="datetime1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F6C1-BB42-4B61-9E79-5DF884A7E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19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5D0FD-69B2-48A3-B0B5-D73301F843F2}" type="datetime1">
              <a:rPr kumimoji="1" lang="ja-JP" altLang="en-US" smtClean="0"/>
              <a:t>2022/3/17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6F6C1-BB42-4B61-9E79-5DF884A7E1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40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.osaka.lg.jp/koyotaisaku/management/taiwa_sheet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 txBox="1">
            <a:spLocks/>
          </p:cNvSpPr>
          <p:nvPr/>
        </p:nvSpPr>
        <p:spPr bwMode="ltGray">
          <a:xfrm>
            <a:off x="325151" y="1556792"/>
            <a:ext cx="8424936" cy="252028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精神・</a:t>
            </a:r>
            <a:r>
              <a:rPr lang="ja-JP" altLang="en-US" sz="2400" dirty="0" err="1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発達障がい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者の職場定着に向けた取組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大阪府が作成した</a:t>
            </a:r>
            <a:r>
              <a:rPr lang="en-US" altLang="ja-JP" sz="3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3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3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雇用管理ツールの紹介と活用の流れ</a:t>
            </a:r>
            <a:endParaRPr lang="en-US" altLang="ja-JP" sz="32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1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3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3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雇用</a:t>
            </a:r>
            <a:r>
              <a:rPr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管理</a:t>
            </a:r>
            <a:r>
              <a:rPr lang="ja-JP" altLang="en-US" sz="3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のための対話シート編</a:t>
            </a:r>
            <a:r>
              <a:rPr lang="en-US" altLang="ja-JP" sz="3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endParaRPr lang="ja-JP" altLang="en-US" sz="32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40"/>
            <a:ext cx="1224136" cy="346220"/>
          </a:xfrm>
          <a:prstGeom prst="rect">
            <a:avLst/>
          </a:prstGeom>
        </p:spPr>
      </p:pic>
      <p:sp>
        <p:nvSpPr>
          <p:cNvPr id="5" name="タイトル 2"/>
          <p:cNvSpPr txBox="1">
            <a:spLocks/>
          </p:cNvSpPr>
          <p:nvPr/>
        </p:nvSpPr>
        <p:spPr bwMode="ltGray">
          <a:xfrm>
            <a:off x="323528" y="4293096"/>
            <a:ext cx="8428182" cy="2277797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</a:t>
            </a:r>
            <a:r>
              <a:rPr lang="en-US" altLang="ja-JP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20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20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endParaRPr lang="en-US" altLang="ja-JP" sz="20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endParaRPr lang="en-US" altLang="ja-JP" sz="20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2400" dirty="0" err="1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大阪府障がい</a:t>
            </a:r>
            <a:r>
              <a:rPr lang="ja-JP" altLang="en-US" sz="24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者雇用促進センター</a:t>
            </a:r>
            <a:endParaRPr lang="en-US" altLang="ja-JP" sz="24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（大阪府商工労働部 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雇用</a:t>
            </a:r>
            <a:r>
              <a:rPr lang="ja-JP" altLang="en-US" sz="16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推進室 就業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促進課 </a:t>
            </a:r>
            <a:r>
              <a:rPr lang="ja-JP" altLang="en-US" sz="1600" dirty="0" err="1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障</a:t>
            </a:r>
            <a:r>
              <a:rPr lang="ja-JP" altLang="en-US" sz="1600" dirty="0" err="1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</a:t>
            </a:r>
            <a:r>
              <a:rPr lang="ja-JP" altLang="en-US" sz="16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者雇用促進グループ）</a:t>
            </a:r>
            <a:endParaRPr lang="ja-JP" altLang="en-US" sz="1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3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759" y="357320"/>
            <a:ext cx="9036496" cy="990600"/>
          </a:xfrm>
        </p:spPr>
        <p:txBody>
          <a:bodyPr>
            <a:noAutofit/>
          </a:bodyPr>
          <a:lstStyle/>
          <a:p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②雇用</a:t>
            </a:r>
            <a:r>
              <a:rPr lang="ja-JP" altLang="en-US" sz="3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管理のための対話</a:t>
            </a:r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シート</a:t>
            </a:r>
            <a:r>
              <a:rPr lang="en-US" altLang="ja-JP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3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（</a:t>
            </a:r>
            <a:r>
              <a:rPr lang="ja-JP" altLang="en-US" sz="3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体調管理編</a:t>
            </a:r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kumimoji="1" lang="ja-JP" altLang="en-US" sz="3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日々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睡眠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服薬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状況</a:t>
            </a: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等が確認しやすいシートです。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529330" y="6337937"/>
            <a:ext cx="533400" cy="244476"/>
          </a:xfrm>
        </p:spPr>
        <p:txBody>
          <a:bodyPr>
            <a:normAutofit/>
          </a:bodyPr>
          <a:lstStyle/>
          <a:p>
            <a:fld id="{F266F6C1-BB42-4B61-9E79-5DF884A7E1F2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4891" y="2143455"/>
            <a:ext cx="41269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・コメント欄を付けることもできます</a:t>
            </a:r>
            <a:endParaRPr lang="en-US" altLang="ja-JP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が、付けなくても状況が分かりや</a:t>
            </a:r>
            <a:r>
              <a:rPr lang="ja-JP" altLang="en-US" dirty="0" err="1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</a:t>
            </a:r>
            <a:endParaRPr lang="en-US" altLang="ja-JP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く、文章の記入が苦手な方にも使い</a:t>
            </a:r>
            <a:endParaRPr lang="en-US" altLang="ja-JP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やすくなっています。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・通院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や就労支援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機関との面談に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持参　　</a:t>
            </a:r>
            <a:endParaRPr lang="en-US" altLang="ja-JP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もらうと、ご本人の状況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伝わりやすく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なります。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8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24" y="4661897"/>
            <a:ext cx="1739583" cy="1885728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16" y="170737"/>
            <a:ext cx="1224136" cy="346220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4360243" y="2143455"/>
            <a:ext cx="4694036" cy="4517638"/>
            <a:chOff x="4283968" y="2064776"/>
            <a:chExt cx="4694036" cy="4517638"/>
          </a:xfrm>
        </p:grpSpPr>
        <p:sp>
          <p:nvSpPr>
            <p:cNvPr id="4" name="正方形/長方形 3"/>
            <p:cNvSpPr/>
            <p:nvPr/>
          </p:nvSpPr>
          <p:spPr>
            <a:xfrm>
              <a:off x="4283968" y="2064776"/>
              <a:ext cx="4679383" cy="45176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9429" y="2140321"/>
              <a:ext cx="4658575" cy="4378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9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457" y="371811"/>
            <a:ext cx="9036496" cy="990600"/>
          </a:xfrm>
        </p:spPr>
        <p:txBody>
          <a:bodyPr>
            <a:noAutofit/>
          </a:bodyPr>
          <a:lstStyle/>
          <a:p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③雇用</a:t>
            </a:r>
            <a:r>
              <a:rPr lang="ja-JP" altLang="en-US" sz="3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管理のための対話</a:t>
            </a:r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シート</a:t>
            </a:r>
            <a:r>
              <a:rPr lang="en-US" altLang="ja-JP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3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（</a:t>
            </a:r>
            <a:r>
              <a:rPr lang="ja-JP" altLang="en-US" sz="3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目標管理編</a:t>
            </a:r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3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目標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に対する日々の達成度等が</a:t>
            </a: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確認しやすいシートです。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266F6C1-BB42-4B61-9E79-5DF884A7E1F2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0800" y="2348880"/>
            <a:ext cx="3638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・業務の進捗状況を記入していく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シートなので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、従業員全体への</a:t>
            </a:r>
            <a:endParaRPr lang="en-US" altLang="ja-JP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導入も可能です。</a:t>
            </a:r>
            <a:endParaRPr lang="en-US" altLang="ja-JP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・「ほめる」きっかけや、会社評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価と本人評価のすり合わせに活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用しやすい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シートです。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" y="4657204"/>
            <a:ext cx="1892065" cy="178563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37" y="166618"/>
            <a:ext cx="1224136" cy="34622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3910881" y="2247132"/>
            <a:ext cx="5023721" cy="40939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882" y="2473004"/>
            <a:ext cx="5023720" cy="38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4543" y="116632"/>
            <a:ext cx="8959457" cy="99060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lang="ja-JP" altLang="en-US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⑤雇用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管理のための対話</a:t>
            </a:r>
            <a:r>
              <a:rPr lang="ja-JP" altLang="en-US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シート</a:t>
            </a:r>
            <a:r>
              <a:rPr lang="en-US" altLang="ja-JP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</a:t>
            </a:r>
            <a:r>
              <a:rPr lang="zh-TW" altLang="en-US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zh-TW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</a:t>
            </a:r>
            <a:r>
              <a:rPr lang="zh-TW" altLang="en-US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本編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zh-TW" altLang="en-US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疲労度</a:t>
            </a:r>
            <a:r>
              <a:rPr lang="zh-TW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確認編</a:t>
            </a:r>
            <a:r>
              <a:rPr lang="zh-TW" altLang="en-US" sz="3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zh-TW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9059" y="1489038"/>
            <a:ext cx="81534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業務報告の延長で状況確認がしやすいシートです。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6F6C1-BB42-4B61-9E79-5DF884A7E1F2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3764" y="2202383"/>
            <a:ext cx="36724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・業務</a:t>
            </a: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日誌をつけていない職場</a:t>
            </a:r>
            <a:endParaRPr lang="en-US" altLang="ja-JP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でも、取り入れやすい内容と</a:t>
            </a:r>
            <a:endParaRPr lang="en-US" altLang="ja-JP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なっています</a:t>
            </a: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sz="8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8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・業務日誌の項目に、</a:t>
            </a: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疲労度の</a:t>
            </a:r>
            <a:endParaRPr lang="en-US" altLang="ja-JP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欄</a:t>
            </a: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作るだけで、簡単</a:t>
            </a: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</a:t>
            </a: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状態</a:t>
            </a:r>
            <a:endParaRPr lang="en-US" altLang="ja-JP" dirty="0" smtClean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把握が</a:t>
            </a: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できます。</a:t>
            </a:r>
            <a:endParaRPr lang="en-US" altLang="ja-JP" dirty="0" smtClean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endParaRPr lang="en-US" altLang="ja-JP" sz="8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・コメント欄が大きいので、負担</a:t>
            </a:r>
            <a:endParaRPr lang="en-US" altLang="ja-JP" dirty="0" smtClean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にならないよう、調整して使う</a:t>
            </a:r>
            <a:endParaRPr lang="en-US" altLang="ja-JP" dirty="0" smtClean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のがお勧めです。</a:t>
            </a:r>
            <a:endParaRPr lang="en-US" altLang="ja-JP" dirty="0" smtClean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endParaRPr lang="en-US" altLang="ja-JP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69837" y="5050687"/>
            <a:ext cx="1728192" cy="143550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23" y="113769"/>
            <a:ext cx="1224136" cy="3462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/>
          <a:srcRect b="4222"/>
          <a:stretch/>
        </p:blipFill>
        <p:spPr>
          <a:xfrm>
            <a:off x="4108759" y="2052759"/>
            <a:ext cx="4793700" cy="43035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11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65942"/>
            <a:ext cx="8964488" cy="990600"/>
          </a:xfrm>
        </p:spPr>
        <p:txBody>
          <a:bodyPr>
            <a:noAutofit/>
          </a:bodyPr>
          <a:lstStyle/>
          <a:p>
            <a:r>
              <a:rPr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雇用管理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のため</a:t>
            </a:r>
            <a:r>
              <a:rPr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の対話シート活用の主な流れ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73874" y="1692702"/>
            <a:ext cx="6177508" cy="1632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１．どのツールを導入するか決めます</a:t>
            </a:r>
            <a:endParaRPr lang="en-US" altLang="ja-JP" sz="2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どのシートが適切かを社内で相談し、必要な</a:t>
            </a:r>
            <a:endParaRPr lang="en-US" altLang="ja-JP" sz="2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場合はエクセルシートを加工してください。</a:t>
            </a:r>
            <a:endParaRPr lang="en-US" altLang="ja-JP" sz="2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266F6C1-BB42-4B61-9E79-5DF884A7E1F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338337" y="4104023"/>
            <a:ext cx="2680575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従業員</a:t>
            </a:r>
            <a:r>
              <a:rPr lang="ja-JP" altLang="en-US" sz="2000" b="1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目的を共有</a:t>
            </a:r>
            <a:endParaRPr kumimoji="1" lang="ja-JP" altLang="en-US" sz="2000" b="1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38337" y="1771802"/>
            <a:ext cx="2520280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ツール導入の決定</a:t>
            </a:r>
            <a:endParaRPr kumimoji="1" lang="ja-JP" altLang="en-US" sz="2000" b="1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1187624" y="3021365"/>
            <a:ext cx="648072" cy="1009806"/>
            <a:chOff x="1229916" y="3416785"/>
            <a:chExt cx="648072" cy="1009806"/>
          </a:xfrm>
        </p:grpSpPr>
        <p:sp>
          <p:nvSpPr>
            <p:cNvPr id="16" name="二等辺三角形 15"/>
            <p:cNvSpPr/>
            <p:nvPr/>
          </p:nvSpPr>
          <p:spPr>
            <a:xfrm rot="10800000">
              <a:off x="1229916" y="3416785"/>
              <a:ext cx="648072" cy="432048"/>
            </a:xfrm>
            <a:prstGeom prst="triangl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15" name="二等辺三角形 14"/>
            <p:cNvSpPr/>
            <p:nvPr/>
          </p:nvSpPr>
          <p:spPr>
            <a:xfrm rot="10800000">
              <a:off x="1229916" y="3695098"/>
              <a:ext cx="648072" cy="432048"/>
            </a:xfrm>
            <a:prstGeom prst="triangl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  <p:sp>
          <p:nvSpPr>
            <p:cNvPr id="5" name="二等辺三角形 4"/>
            <p:cNvSpPr/>
            <p:nvPr/>
          </p:nvSpPr>
          <p:spPr>
            <a:xfrm rot="10800000">
              <a:off x="1229916" y="3994543"/>
              <a:ext cx="648072" cy="432048"/>
            </a:xfrm>
            <a:prstGeom prst="triangl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endParaRPr>
            </a:p>
          </p:txBody>
        </p:sp>
      </p:grp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2699792" y="4031171"/>
            <a:ext cx="6829596" cy="255607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1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２．なぜ利用するのか、従業員に対し</a:t>
            </a:r>
            <a:r>
              <a:rPr lang="ja-JP" altLang="en-US" sz="2000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導入目的</a:t>
            </a: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lang="en-US" altLang="ja-JP" sz="2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Font typeface="Wingdings"/>
              <a:buNone/>
            </a:pP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説明します。一方的に指示するのではなく、</a:t>
            </a:r>
            <a:endParaRPr lang="en-US" altLang="ja-JP" sz="2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Font typeface="Wingdings"/>
              <a:buNone/>
            </a:pP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双方で目的を共有していることが大切です。</a:t>
            </a:r>
            <a:endParaRPr lang="en-US" altLang="ja-JP" sz="2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1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1800" b="1" dirty="0" smtClean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・体調の波を把握し、体調が安定するように</a:t>
            </a:r>
            <a:endParaRPr lang="en-US" altLang="ja-JP" sz="1800" b="1" dirty="0" smtClean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Font typeface="Wingdings"/>
              <a:buNone/>
            </a:pPr>
            <a:r>
              <a:rPr lang="ja-JP" altLang="en-US" sz="1800" b="1" dirty="0" smtClean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・業務の進捗状況管理のために</a:t>
            </a:r>
            <a:endParaRPr lang="en-US" altLang="ja-JP" sz="1800" b="1" dirty="0" smtClean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Font typeface="Wingdings"/>
              <a:buNone/>
            </a:pPr>
            <a:r>
              <a:rPr lang="ja-JP" altLang="en-US" sz="1800" b="1" dirty="0" smtClean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18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1800" b="1" dirty="0" smtClean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・コミュニケーションの機会を増やすために　等</a:t>
            </a:r>
            <a:endParaRPr lang="en-US" altLang="ja-JP" sz="1800" b="1" dirty="0" smtClean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 rot="20534191">
            <a:off x="15695" y="4210922"/>
            <a:ext cx="677108" cy="1349445"/>
          </a:xfrm>
          <a:prstGeom prst="rect">
            <a:avLst/>
          </a:prstGeom>
          <a:noFill/>
          <a:effectLst/>
        </p:spPr>
        <p:txBody>
          <a:bodyPr vert="eaVert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3200" b="1" cap="none" spc="50" dirty="0" smtClean="0">
                <a:ln w="11430"/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重要！</a:t>
            </a:r>
            <a:endParaRPr lang="ja-JP" altLang="en-US" sz="3200" b="1" cap="none" spc="50" dirty="0">
              <a:ln w="11430"/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15" y="208303"/>
            <a:ext cx="1224136" cy="3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5425" y="351632"/>
            <a:ext cx="8964488" cy="990600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雇用管理のための対話シート活用の主な流れ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96880" y="1196752"/>
            <a:ext cx="5908084" cy="13143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３．安心して記入できる環境作り</a:t>
            </a:r>
            <a:endParaRPr lang="en-US" altLang="ja-JP" sz="2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①　シートを確認できる人を決める　　</a:t>
            </a:r>
            <a:endParaRPr lang="en-US" altLang="ja-JP" sz="2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　いつ・どこで入力するのか決める</a:t>
            </a:r>
            <a:endParaRPr lang="en-US" altLang="ja-JP" sz="2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　パスワードや書庫の管理方法を決める</a:t>
            </a:r>
            <a:endParaRPr lang="en-US" altLang="ja-JP" sz="2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570676" y="6571056"/>
            <a:ext cx="533400" cy="244476"/>
          </a:xfrm>
        </p:spPr>
        <p:txBody>
          <a:bodyPr>
            <a:normAutofit/>
          </a:bodyPr>
          <a:lstStyle/>
          <a:p>
            <a:fld id="{F266F6C1-BB42-4B61-9E79-5DF884A7E1F2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74998" y="3124094"/>
            <a:ext cx="2520280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日々の運用</a:t>
            </a:r>
            <a:endParaRPr kumimoji="1" lang="ja-JP" altLang="en-US" sz="2800" b="1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74998" y="1196752"/>
            <a:ext cx="2520280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情報共有者</a:t>
            </a:r>
            <a:endParaRPr kumimoji="1" lang="en-US" altLang="ja-JP" sz="2000" b="1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入力</a:t>
            </a:r>
            <a:r>
              <a:rPr lang="ja-JP" altLang="en-US" sz="2000" b="1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環境</a:t>
            </a:r>
            <a:endParaRPr lang="en-US" altLang="ja-JP" sz="2000" b="1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セキュリティ管理</a:t>
            </a:r>
            <a:endParaRPr kumimoji="1" lang="ja-JP" altLang="en-US" sz="2000" b="1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二等辺三角形 13"/>
          <p:cNvSpPr/>
          <p:nvPr/>
        </p:nvSpPr>
        <p:spPr>
          <a:xfrm rot="10800000">
            <a:off x="1111102" y="2558250"/>
            <a:ext cx="648072" cy="432048"/>
          </a:xfrm>
          <a:prstGeom prst="triangl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5" name="二等辺三角形 14"/>
          <p:cNvSpPr/>
          <p:nvPr/>
        </p:nvSpPr>
        <p:spPr>
          <a:xfrm rot="10800000">
            <a:off x="1111102" y="4410018"/>
            <a:ext cx="648072" cy="432048"/>
          </a:xfrm>
          <a:prstGeom prst="triangl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74998" y="4975862"/>
            <a:ext cx="2520280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定期的な振り返り</a:t>
            </a:r>
            <a:endParaRPr kumimoji="1" lang="ja-JP" altLang="en-US" sz="2000" b="1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2750738" y="3097085"/>
            <a:ext cx="6372200" cy="17094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1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４．適切なフィードバック</a:t>
            </a:r>
            <a:endParaRPr lang="en-US" altLang="ja-JP" sz="2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Font typeface="Wingdings"/>
              <a:buNone/>
            </a:pP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障がいのある従業員が記入し、人事担当者や上長が</a:t>
            </a:r>
            <a:endParaRPr lang="en-US" altLang="ja-JP" sz="2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Font typeface="Wingdings"/>
              <a:buNone/>
            </a:pP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その入力を確認、返信することで、日々の声かけに</a:t>
            </a:r>
            <a:endParaRPr lang="en-US" altLang="ja-JP" sz="2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Font typeface="Wingdings"/>
              <a:buNone/>
            </a:pP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活かす。</a:t>
            </a:r>
            <a:endParaRPr lang="en-US" altLang="ja-JP" sz="2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2771800" y="4948853"/>
            <a:ext cx="6192688" cy="186667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1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５．引継ぎや就労支援機関との連携に活用する</a:t>
            </a:r>
            <a:endParaRPr lang="en-US" altLang="ja-JP" sz="20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Font typeface="Wingdings"/>
              <a:buNone/>
            </a:pP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定期的な振り返りを蓄積させることで、人事異動の引継ぎに対応しやすくなる。就労支援機関に振り返りに入ってもらう他、振り返りシートを渡すだけでも情報共有に有効。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15" y="208303"/>
            <a:ext cx="1224136" cy="3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42863" y="3520157"/>
            <a:ext cx="9043987" cy="2911521"/>
          </a:xfrm>
          <a:prstGeom prst="roundRect">
            <a:avLst>
              <a:gd name="adj" fmla="val 3724"/>
            </a:avLst>
          </a:prstGeom>
          <a:solidFill>
            <a:schemeClr val="bg1"/>
          </a:solidFill>
          <a:ln>
            <a:solidFill>
              <a:srgbClr val="00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Rectangle 16"/>
          <p:cNvSpPr txBox="1">
            <a:spLocks noChangeArrowheads="1"/>
          </p:cNvSpPr>
          <p:nvPr/>
        </p:nvSpPr>
        <p:spPr>
          <a:xfrm>
            <a:off x="6289508" y="4749864"/>
            <a:ext cx="1820310" cy="33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ja-JP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18190" y="3701450"/>
            <a:ext cx="5342642" cy="11547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 smtClean="0">
                <a:solidFill>
                  <a:srgbClr val="0000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府内企業の精神・発達障がいのある従業員の雇用・職場定着支援に取り組んでいます。</a:t>
            </a:r>
            <a:endParaRPr lang="en-US" altLang="ja-JP" kern="100" dirty="0" smtClean="0">
              <a:solidFill>
                <a:srgbClr val="000099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r>
              <a:rPr lang="en-US" altLang="ja-JP" kern="100" dirty="0">
                <a:solidFill>
                  <a:srgbClr val="0000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(</a:t>
            </a:r>
            <a:r>
              <a:rPr lang="ja-JP" altLang="en-US" kern="100" dirty="0" smtClean="0">
                <a:solidFill>
                  <a:srgbClr val="0000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他の</a:t>
            </a:r>
            <a:r>
              <a:rPr lang="ja-JP" altLang="en-US" kern="100" dirty="0" err="1" smtClean="0">
                <a:solidFill>
                  <a:srgbClr val="0000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障がい</a:t>
            </a:r>
            <a:r>
              <a:rPr lang="ja-JP" altLang="en-US" kern="100" dirty="0" smtClean="0">
                <a:solidFill>
                  <a:srgbClr val="0000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者雇用に関するサポートも対応可</a:t>
            </a:r>
            <a:r>
              <a:rPr lang="en-US" altLang="ja-JP" kern="100" dirty="0" smtClean="0">
                <a:solidFill>
                  <a:srgbClr val="0000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)</a:t>
            </a:r>
            <a:endParaRPr lang="ja-JP" altLang="en-US" kern="100" dirty="0">
              <a:solidFill>
                <a:srgbClr val="000099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2070" y="2978194"/>
            <a:ext cx="9074780" cy="457530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お気軽に</a:t>
            </a:r>
            <a:r>
              <a:rPr lang="ja-JP" altLang="en-US" sz="2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お問い合わせ</a:t>
            </a:r>
            <a:r>
              <a:rPr lang="ja-JP" altLang="en-US" sz="2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ください。</a:t>
            </a:r>
            <a:endParaRPr lang="en-US" altLang="ja-JP" sz="22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22666" y="4582197"/>
            <a:ext cx="5327253" cy="1765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◆相談窓口</a:t>
            </a:r>
            <a:endParaRPr lang="en-US" altLang="ja-JP" sz="1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Meiryo UI" panose="020B0604030504040204" pitchFamily="50" charset="-128"/>
            </a:endParaRPr>
          </a:p>
          <a:p>
            <a:r>
              <a:rPr lang="ja-JP" altLang="en-US" sz="1600" dirty="0" err="1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大阪府障</a:t>
            </a:r>
            <a:r>
              <a:rPr lang="ja-JP" altLang="en-US" sz="1600" dirty="0" err="1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者雇用促進センター</a:t>
            </a:r>
            <a:endParaRPr lang="en-US" altLang="ja-JP" sz="1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大阪府商工労働部 雇用推進室 就業促進課 </a:t>
            </a:r>
            <a:r>
              <a:rPr lang="ja-JP" altLang="en-US" sz="1200" dirty="0" err="1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障がい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者雇用促進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</a:t>
            </a:r>
            <a:endParaRPr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大阪市中央区北浜東３－１４</a:t>
            </a: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エル・おおさか　本館</a:t>
            </a:r>
            <a:r>
              <a:rPr lang="en-US" altLang="ja-JP" sz="1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11</a:t>
            </a:r>
            <a:r>
              <a:rPr lang="ja-JP" altLang="en-US" sz="1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階</a:t>
            </a:r>
            <a:endParaRPr lang="en-US" altLang="ja-JP" sz="1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ＴＥＬ： ０６－６３６０－９０７７</a:t>
            </a:r>
            <a:endParaRPr lang="en-US" altLang="ja-JP" sz="1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Meiryo UI" panose="020B0604030504040204" pitchFamily="50" charset="-128"/>
            </a:endParaRPr>
          </a:p>
          <a:p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　</a:t>
            </a:r>
            <a:r>
              <a:rPr lang="en-US" altLang="ja-JP" sz="1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E-mail</a:t>
            </a:r>
            <a:r>
              <a:rPr lang="ja-JP" altLang="en-US" sz="1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：</a:t>
            </a:r>
            <a:r>
              <a:rPr lang="en-US" altLang="ja-JP" sz="1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 </a:t>
            </a:r>
            <a:r>
              <a:rPr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shugyosokushin-g04@gbox.pref.osaka.lg.jp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07504" y="2060812"/>
            <a:ext cx="8955986" cy="12325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sz="2300" dirty="0">
              <a:solidFill>
                <a:srgbClr val="FF0000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-15776" y="316754"/>
            <a:ext cx="9048749" cy="476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ja-JP" altLang="en-US" sz="2400" b="1" kern="100" dirty="0" smtClean="0">
                <a:solidFill>
                  <a:srgbClr val="000099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～データのダウンロード方法など～</a:t>
            </a:r>
            <a:endParaRPr lang="ja-JP" altLang="en-US" sz="2400" b="1" kern="100" dirty="0">
              <a:solidFill>
                <a:srgbClr val="000099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4" name="スライド番号プレースホルダー 4"/>
          <p:cNvSpPr txBox="1">
            <a:spLocks/>
          </p:cNvSpPr>
          <p:nvPr/>
        </p:nvSpPr>
        <p:spPr>
          <a:xfrm>
            <a:off x="8532440" y="6480718"/>
            <a:ext cx="531050" cy="260648"/>
          </a:xfrm>
          <a:prstGeom prst="ellipse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C50A73-7F1D-4723-98DF-0211EC5CE189}" type="slidenum">
              <a:rPr lang="ja-JP" altLang="en-US" smtClean="0">
                <a:solidFill>
                  <a:schemeClr val="tx1"/>
                </a:solidFill>
              </a:rPr>
              <a:pPr/>
              <a:t>15</a:t>
            </a:fld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87835" y="729964"/>
            <a:ext cx="9036496" cy="23769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17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大阪府ホームページで様式のダウンロードが可能です。</a:t>
            </a:r>
            <a:endParaRPr lang="en-US" altLang="ja-JP" sz="24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「雇用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管理のための対話シート」　様式データに</a:t>
            </a: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ついて</a:t>
            </a:r>
            <a:endParaRPr lang="en-US" altLang="ja-JP" sz="18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「合理的配慮の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ための対話シート」　様式データに</a:t>
            </a:r>
            <a:r>
              <a:rPr lang="ja-JP" altLang="en-US" sz="20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ついて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ja-JP" altLang="en-US" sz="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（</a:t>
            </a:r>
            <a:r>
              <a:rPr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  <a:hlinkClick r:id="rId3"/>
              </a:rPr>
              <a:t>https://www.pref.osaka.lg.jp/koyotaisaku/management/taiwa_sheets.html</a:t>
            </a:r>
            <a:r>
              <a:rPr lang="ja-JP" altLang="en-US" sz="1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Meiryo UI" panose="020B0604030504040204" pitchFamily="50" charset="-128"/>
              </a:rPr>
              <a:t>）</a:t>
            </a:r>
            <a:endParaRPr lang="ja-JP" altLang="en-US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ja-JP" altLang="en-US" sz="17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Meiryo UI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80" y="3644658"/>
            <a:ext cx="3542786" cy="266251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15" y="208303"/>
            <a:ext cx="1224136" cy="34622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72" y="1131971"/>
            <a:ext cx="1093079" cy="109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HayashiRy\Desktop\うまくいかない中サイ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13" y="3375920"/>
            <a:ext cx="1836724" cy="15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5519598" y="5060407"/>
            <a:ext cx="3263108" cy="1612704"/>
            <a:chOff x="868804" y="2826567"/>
            <a:chExt cx="2194373" cy="1111301"/>
          </a:xfrm>
        </p:grpSpPr>
        <p:pic>
          <p:nvPicPr>
            <p:cNvPr id="17" name="Picture 4" descr="D:\HayashiRy\Desktop\新しいフォルダー\女性社員困り小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161" y="2936218"/>
              <a:ext cx="655016" cy="831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D:\HayashiRy\Desktop\新しいフォルダー\男性社員困り小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918" y="2826567"/>
              <a:ext cx="655016" cy="831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D:\HayashiRy\Desktop\新しいフォルダー\年配社員困り小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804" y="2962181"/>
              <a:ext cx="701803" cy="831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グループ化 2"/>
            <p:cNvGrpSpPr/>
            <p:nvPr/>
          </p:nvGrpSpPr>
          <p:grpSpPr>
            <a:xfrm>
              <a:off x="1214564" y="3526042"/>
              <a:ext cx="790862" cy="411826"/>
              <a:chOff x="1010429" y="5954932"/>
              <a:chExt cx="790862" cy="411826"/>
            </a:xfrm>
          </p:grpSpPr>
          <p:sp>
            <p:nvSpPr>
              <p:cNvPr id="23" name="雲 22"/>
              <p:cNvSpPr/>
              <p:nvPr/>
            </p:nvSpPr>
            <p:spPr>
              <a:xfrm rot="20905361">
                <a:off x="1010429" y="5954932"/>
                <a:ext cx="790862" cy="411826"/>
              </a:xfrm>
              <a:prstGeom prst="cloud">
                <a:avLst/>
              </a:prstGeom>
              <a:solidFill>
                <a:srgbClr val="FFEDB3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HGPｺﾞｼｯｸE" panose="020B0900000000000000" pitchFamily="50" charset="-128"/>
                  <a:cs typeface="+mn-cs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 rot="20960574">
                <a:off x="1076912" y="5995896"/>
                <a:ext cx="657893" cy="2757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50" normalizeH="0" baseline="0" noProof="0" dirty="0" smtClean="0">
                    <a:ln w="11430"/>
                    <a:gradFill>
                      <a:gsLst>
                        <a:gs pos="25000">
                          <a:srgbClr val="DD8047">
                            <a:satMod val="155000"/>
                          </a:srgbClr>
                        </a:gs>
                        <a:gs pos="100000">
                          <a:srgbClr val="DD8047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uLnTx/>
                    <a:uFillTx/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モヤ</a:t>
                </a:r>
                <a:endParaRPr kumimoji="1" lang="ja-JP" altLang="en-US" sz="2000" b="1" i="0" u="none" strike="noStrike" kern="1200" cap="none" spc="50" normalizeH="0" baseline="0" noProof="0" dirty="0">
                  <a:ln w="11430"/>
                  <a:gradFill>
                    <a:gsLst>
                      <a:gs pos="25000">
                        <a:srgbClr val="DD8047">
                          <a:satMod val="155000"/>
                        </a:srgbClr>
                      </a:gs>
                      <a:gs pos="100000">
                        <a:srgbClr val="DD8047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  <p:grpSp>
          <p:nvGrpSpPr>
            <p:cNvPr id="14" name="グループ化 13"/>
            <p:cNvGrpSpPr/>
            <p:nvPr/>
          </p:nvGrpSpPr>
          <p:grpSpPr>
            <a:xfrm>
              <a:off x="2089989" y="3522758"/>
              <a:ext cx="728002" cy="389294"/>
              <a:chOff x="2434817" y="6163179"/>
              <a:chExt cx="1163638" cy="671487"/>
            </a:xfrm>
          </p:grpSpPr>
          <p:sp>
            <p:nvSpPr>
              <p:cNvPr id="15" name="雲 14"/>
              <p:cNvSpPr/>
              <p:nvPr/>
            </p:nvSpPr>
            <p:spPr>
              <a:xfrm rot="1002002">
                <a:off x="2434817" y="6163179"/>
                <a:ext cx="1163638" cy="671487"/>
              </a:xfrm>
              <a:prstGeom prst="cloud">
                <a:avLst/>
              </a:prstGeom>
              <a:solidFill>
                <a:srgbClr val="FFEDB3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/>
                  <a:ea typeface="HGPｺﾞｼｯｸE" panose="020B0900000000000000" pitchFamily="50" charset="-128"/>
                  <a:cs typeface="+mn-cs"/>
                </a:endParaRP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 rot="420857">
                <a:off x="2518626" y="6205953"/>
                <a:ext cx="967994" cy="47557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1" i="0" u="none" strike="noStrike" kern="1200" cap="none" spc="50" normalizeH="0" baseline="0" noProof="0" dirty="0" smtClean="0">
                    <a:ln w="11430"/>
                    <a:gradFill>
                      <a:gsLst>
                        <a:gs pos="25000">
                          <a:srgbClr val="DD8047">
                            <a:satMod val="155000"/>
                          </a:srgbClr>
                        </a:gs>
                        <a:gs pos="100000">
                          <a:srgbClr val="DD8047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uLnTx/>
                    <a:uFillTx/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モヤ</a:t>
                </a:r>
                <a:endParaRPr kumimoji="1" lang="ja-JP" altLang="en-US" sz="2000" b="1" i="0" u="none" strike="noStrike" kern="1200" cap="none" spc="50" normalizeH="0" baseline="0" noProof="0" dirty="0">
                  <a:ln w="11430"/>
                  <a:gradFill>
                    <a:gsLst>
                      <a:gs pos="25000">
                        <a:srgbClr val="DD8047">
                          <a:satMod val="155000"/>
                        </a:srgbClr>
                      </a:gs>
                      <a:gs pos="100000">
                        <a:srgbClr val="DD8047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p:grpSp>
      </p:grpSp>
      <p:sp>
        <p:nvSpPr>
          <p:cNvPr id="70" name="スライド番号プレースホルダー 4"/>
          <p:cNvSpPr txBox="1">
            <a:spLocks/>
          </p:cNvSpPr>
          <p:nvPr/>
        </p:nvSpPr>
        <p:spPr>
          <a:xfrm>
            <a:off x="8591697" y="6553461"/>
            <a:ext cx="529429" cy="225816"/>
          </a:xfrm>
          <a:prstGeom prst="ellipse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50A73-7F1D-4723-98DF-0211EC5CE18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972092"/>
            <a:ext cx="91175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体調</a:t>
            </a: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が悪そうだけれども、</a:t>
            </a:r>
            <a:r>
              <a:rPr kumimoji="1" lang="ja-JP" altLang="en-US" sz="1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なんて声をかけていいか</a:t>
            </a:r>
            <a:r>
              <a:rPr kumimoji="1" lang="ja-JP" altLang="en-US" sz="17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わからない</a:t>
            </a:r>
            <a:endParaRPr kumimoji="1" lang="en-US" altLang="ja-JP" sz="17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昨日</a:t>
            </a: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まで普段通り仕事をしていた</a:t>
            </a:r>
            <a:r>
              <a:rPr kumimoji="1" lang="ja-JP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のに、</a:t>
            </a:r>
            <a:r>
              <a:rPr kumimoji="1" lang="ja-JP" altLang="en-US" sz="17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突然</a:t>
            </a: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調子を崩して休んでしまった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こちら</a:t>
            </a: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の言いたいことが</a:t>
            </a:r>
            <a:r>
              <a:rPr kumimoji="1" lang="ja-JP" altLang="en-US" sz="1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うまく</a:t>
            </a:r>
            <a:r>
              <a:rPr kumimoji="1" lang="ja-JP" altLang="en-US" sz="17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伝わらない</a:t>
            </a:r>
            <a:endParaRPr kumimoji="1" lang="en-US" altLang="ja-JP" sz="17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対応</a:t>
            </a:r>
            <a:r>
              <a:rPr kumimoji="1" lang="ja-JP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が必要そうだけれども、</a:t>
            </a:r>
            <a:r>
              <a:rPr kumimoji="1" lang="ja-JP" altLang="en-US" sz="17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kumimoji="1" lang="ja-JP" altLang="en-US" sz="1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をすればいいかわからず時間だけが過ぎてしまう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自分</a:t>
            </a: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の業務に追われ、</a:t>
            </a:r>
            <a:r>
              <a:rPr kumimoji="1" lang="ja-JP" altLang="en-US" sz="1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対応が遅れて</a:t>
            </a:r>
            <a:r>
              <a:rPr kumimoji="1" lang="ja-JP" altLang="en-US" sz="17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しまう</a:t>
            </a:r>
            <a:endParaRPr kumimoji="1" lang="en-US" altLang="ja-JP" sz="17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17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相手</a:t>
            </a:r>
            <a:r>
              <a:rPr kumimoji="1" lang="ja-JP" altLang="en-US" sz="1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に響く</a:t>
            </a: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コミュニケーションやそのコツがわからない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従業員</a:t>
            </a: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との</a:t>
            </a:r>
            <a:r>
              <a:rPr kumimoji="1" lang="ja-JP" altLang="en-US" sz="17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信頼関係が築けていない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17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どこ</a:t>
            </a:r>
            <a:r>
              <a:rPr kumimoji="1" lang="ja-JP" altLang="en-US" sz="1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</a:t>
            </a:r>
            <a:r>
              <a:rPr kumimoji="1" lang="ja-JP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仕事を任せていいかわからない</a:t>
            </a:r>
            <a:endParaRPr kumimoji="1" lang="en-US" altLang="ja-JP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88872" y="5578948"/>
            <a:ext cx="4763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コミュニケーションが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うまく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いかない、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仕事がうまくまわらない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何とかしないと・・・とは思うけれど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endParaRPr kumimoji="1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すれば・・・！</a:t>
            </a: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6142" y="5219531"/>
            <a:ext cx="4993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どのくらいチェックがつきましたか？</a:t>
            </a:r>
            <a:endParaRPr kumimoji="1" lang="ja-JP" alt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>
                <a:solidFill>
                  <a:srgbClr val="FF0000"/>
                </a:solidFill>
              </a:u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3575" y="14468"/>
            <a:ext cx="9144000" cy="103826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大阪府が作成した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状態がわかる！見える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！</a:t>
            </a:r>
            <a:r>
              <a:rPr lang="en-US" altLang="ja-JP" sz="2400" dirty="0">
                <a:solidFill>
                  <a:srgbClr val="17406D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2400" dirty="0">
                <a:solidFill>
                  <a:srgbClr val="17406D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種類の「雇用管理ツール」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75" y="175612"/>
            <a:ext cx="1224136" cy="3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スライド番号プレースホルダー 4"/>
          <p:cNvSpPr txBox="1">
            <a:spLocks/>
          </p:cNvSpPr>
          <p:nvPr/>
        </p:nvSpPr>
        <p:spPr>
          <a:xfrm>
            <a:off x="8532441" y="6480717"/>
            <a:ext cx="531050" cy="315890"/>
          </a:xfrm>
          <a:prstGeom prst="ellipse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50A73-7F1D-4723-98DF-0211EC5CE18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32" name="タイトル 1"/>
          <p:cNvSpPr txBox="1">
            <a:spLocks/>
          </p:cNvSpPr>
          <p:nvPr/>
        </p:nvSpPr>
        <p:spPr>
          <a:xfrm>
            <a:off x="3575" y="14468"/>
            <a:ext cx="9144000" cy="103826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大阪府が作成した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状態がわかる！見える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！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2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種類の「</a:t>
            </a:r>
            <a:r>
              <a:rPr lang="ja-JP" altLang="en-US" sz="2400" dirty="0" smtClean="0">
                <a:solidFill>
                  <a:srgbClr val="17406D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雇用管理ツール」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  <a:cs typeface="+mj-cs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92" y="186490"/>
            <a:ext cx="1224136" cy="346220"/>
          </a:xfrm>
          <a:prstGeom prst="rect">
            <a:avLst/>
          </a:prstGeom>
        </p:spPr>
      </p:pic>
      <p:sp>
        <p:nvSpPr>
          <p:cNvPr id="34" name="角丸四角形 33"/>
          <p:cNvSpPr/>
          <p:nvPr/>
        </p:nvSpPr>
        <p:spPr>
          <a:xfrm>
            <a:off x="301757" y="1146283"/>
            <a:ext cx="8496209" cy="5329933"/>
          </a:xfrm>
          <a:prstGeom prst="roundRect">
            <a:avLst/>
          </a:prstGeom>
          <a:solidFill>
            <a:srgbClr val="FBE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HGPｺﾞｼｯｸE" panose="020B0900000000000000" pitchFamily="50" charset="-128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　気分、体調の波を数値化して把握できる</a:t>
            </a:r>
            <a:endParaRPr lang="en-US" altLang="ja-JP" sz="20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　従業員への理解が深まり、</a:t>
            </a:r>
            <a:r>
              <a:rPr lang="ja-JP" altLang="en-US" sz="20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コミュニケーションがうまく取れる</a:t>
            </a:r>
            <a:endParaRPr lang="en-US" altLang="ja-JP" sz="20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　体調不良時など、必要な時にスムーズに対応できる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　仕事内容や量の調整がしやすくなる</a:t>
            </a:r>
            <a:endParaRPr lang="en-US" altLang="ja-JP" sz="2000" dirty="0" smtClean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　</a:t>
            </a:r>
            <a:r>
              <a:rPr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その場しのぎの対応にならず、対応方法の蓄積ができる</a:t>
            </a:r>
            <a:endParaRPr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4" name="Picture 6" descr="D:\HayashiRy\Desktop\新しいフォルダー\分かり合う２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26" y="3901083"/>
            <a:ext cx="2699844" cy="22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テキスト ボックス 54"/>
          <p:cNvSpPr txBox="1"/>
          <p:nvPr/>
        </p:nvSpPr>
        <p:spPr>
          <a:xfrm>
            <a:off x="1070025" y="1224757"/>
            <a:ext cx="695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企業で雇用管理ツール（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雇用管理のための対話シート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）を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lvl="0"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活用するとこんな効果があります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162326" y="5920325"/>
            <a:ext cx="1290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従業員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759210" y="5890424"/>
            <a:ext cx="1094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企業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担当者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7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角丸四角形 59"/>
          <p:cNvSpPr/>
          <p:nvPr/>
        </p:nvSpPr>
        <p:spPr>
          <a:xfrm>
            <a:off x="38467" y="4857009"/>
            <a:ext cx="3093373" cy="1988920"/>
          </a:xfrm>
          <a:prstGeom prst="roundRect">
            <a:avLst/>
          </a:prstGeom>
          <a:solidFill>
            <a:srgbClr val="FDC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HGPｺﾞｼｯｸE" panose="020B0900000000000000" pitchFamily="50" charset="-128"/>
              <a:cs typeface="+mn-cs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9637" y="1773999"/>
            <a:ext cx="9050943" cy="26982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スライド番号プレースホルダー 4"/>
          <p:cNvSpPr txBox="1">
            <a:spLocks/>
          </p:cNvSpPr>
          <p:nvPr/>
        </p:nvSpPr>
        <p:spPr>
          <a:xfrm>
            <a:off x="8536224" y="6470865"/>
            <a:ext cx="696708" cy="327777"/>
          </a:xfrm>
          <a:prstGeom prst="ellipse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50A73-7F1D-4723-98DF-0211EC5CE189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131840" y="5413890"/>
            <a:ext cx="6208850" cy="58477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企業</a:t>
            </a:r>
            <a:r>
              <a:rPr kumimoji="1" lang="ja-JP" altLang="en-US" sz="1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のみな</a:t>
            </a:r>
            <a:r>
              <a:rPr kumimoji="1" lang="ja-JP" altLang="en-US" sz="16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さまに、</a:t>
            </a:r>
            <a:r>
              <a:rPr kumimoji="1" lang="ja-JP" altLang="en-US" sz="1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雇用管理の基礎と</a:t>
            </a:r>
            <a:r>
              <a:rPr kumimoji="1" lang="ja-JP" altLang="en-US" sz="16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なる</a:t>
            </a:r>
            <a:endParaRPr kumimoji="1" lang="en-US" altLang="ja-JP" sz="1600" b="1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コミュニケーション</a:t>
            </a:r>
            <a:r>
              <a:rPr kumimoji="1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を円滑に進めていただくため</a:t>
            </a:r>
            <a:r>
              <a:rPr kumimoji="1" lang="ja-JP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のツール</a:t>
            </a:r>
            <a:r>
              <a:rPr kumimoji="1" lang="ja-JP" altLang="en-US" sz="16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</a:t>
            </a:r>
            <a:r>
              <a:rPr kumimoji="1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kumimoji="1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637" y="3576336"/>
            <a:ext cx="269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『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雇用管理のための対話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シート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状態チェック編）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』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2355387" y="4010570"/>
            <a:ext cx="258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『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雇用管理のための対話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シート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体調管理編）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』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236580" y="3548905"/>
            <a:ext cx="253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『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雇用管理のための対話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シート</a:t>
            </a:r>
            <a:endParaRPr kumimoji="1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目標管理編）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』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681731" y="3572656"/>
            <a:ext cx="2762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『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業務日誌（基本編）</a:t>
            </a:r>
            <a:r>
              <a:rPr kumimoji="1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SzTx/>
              <a:buFontTx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『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業務日誌（疲労度確認編）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』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31745" y="6533304"/>
            <a:ext cx="3251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『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合理的配慮のための対話シート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』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5262" y="1544811"/>
            <a:ext cx="2236510" cy="338554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１．日々の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状態確認用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35261" y="4535755"/>
            <a:ext cx="2236510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FA76D7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２．中長期的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</a:t>
            </a:r>
            <a:r>
              <a:rPr kumimoji="1" lang="ja-JP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確認用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タイトル 1"/>
          <p:cNvSpPr txBox="1">
            <a:spLocks/>
          </p:cNvSpPr>
          <p:nvPr/>
        </p:nvSpPr>
        <p:spPr>
          <a:xfrm>
            <a:off x="88932" y="479990"/>
            <a:ext cx="9144000" cy="9928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大阪府が作成した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状態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わかる！見える！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種類の</a:t>
            </a:r>
            <a:r>
              <a:rPr lang="ja-JP" altLang="en-US" sz="2800" dirty="0" smtClean="0">
                <a:solidFill>
                  <a:srgbClr val="17406D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lang="ja-JP" altLang="en-US" sz="2800" dirty="0">
                <a:solidFill>
                  <a:srgbClr val="17406D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雇用管理ツール」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42" y="146870"/>
            <a:ext cx="1224136" cy="346220"/>
          </a:xfrm>
          <a:prstGeom prst="rect">
            <a:avLst/>
          </a:prstGeom>
        </p:spPr>
      </p:pic>
      <p:grpSp>
        <p:nvGrpSpPr>
          <p:cNvPr id="42" name="グループ化 41"/>
          <p:cNvGrpSpPr/>
          <p:nvPr/>
        </p:nvGrpSpPr>
        <p:grpSpPr>
          <a:xfrm>
            <a:off x="173314" y="2054208"/>
            <a:ext cx="2252515" cy="1486502"/>
            <a:chOff x="3419872" y="2420888"/>
            <a:chExt cx="5650920" cy="3954047"/>
          </a:xfrm>
        </p:grpSpPr>
        <p:sp>
          <p:nvSpPr>
            <p:cNvPr id="43" name="正方形/長方形 42"/>
            <p:cNvSpPr/>
            <p:nvPr/>
          </p:nvSpPr>
          <p:spPr>
            <a:xfrm>
              <a:off x="3419872" y="2420888"/>
              <a:ext cx="5650920" cy="3954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UD デジタル 教科書体 NP-R"/>
                <a:cs typeface="+mn-cs"/>
              </a:endParaRP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1879" y="2541077"/>
              <a:ext cx="5578913" cy="38169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/>
          <a:srcRect l="7058"/>
          <a:stretch/>
        </p:blipFill>
        <p:spPr>
          <a:xfrm>
            <a:off x="2482752" y="1929278"/>
            <a:ext cx="1804738" cy="18889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589" y="1923587"/>
            <a:ext cx="2248767" cy="1643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6774861" y="1951694"/>
            <a:ext cx="2109717" cy="16246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10151" y="4941168"/>
            <a:ext cx="2802782" cy="1609436"/>
            <a:chOff x="210151" y="4941168"/>
            <a:chExt cx="2802782" cy="1609436"/>
          </a:xfrm>
        </p:grpSpPr>
        <p:sp>
          <p:nvSpPr>
            <p:cNvPr id="7" name="正方形/長方形 6"/>
            <p:cNvSpPr/>
            <p:nvPr/>
          </p:nvSpPr>
          <p:spPr>
            <a:xfrm>
              <a:off x="235261" y="4941168"/>
              <a:ext cx="2752563" cy="1567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7"/>
            <a:srcRect t="15044"/>
            <a:stretch/>
          </p:blipFill>
          <p:spPr>
            <a:xfrm>
              <a:off x="210151" y="4945789"/>
              <a:ext cx="2802782" cy="1604815"/>
            </a:xfrm>
            <a:prstGeom prst="rect">
              <a:avLst/>
            </a:prstGeom>
          </p:spPr>
        </p:pic>
      </p:grpSp>
      <p:pic>
        <p:nvPicPr>
          <p:cNvPr id="5" name="図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9192" y="1925704"/>
            <a:ext cx="2125386" cy="165871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87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0600"/>
          </a:xfrm>
        </p:spPr>
        <p:txBody>
          <a:bodyPr>
            <a:noAutofit/>
          </a:bodyPr>
          <a:lstStyle/>
          <a:p>
            <a:r>
              <a:rPr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大阪府が作成した</a:t>
            </a:r>
            <a:r>
              <a:rPr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雇用</a:t>
            </a:r>
            <a:r>
              <a:rPr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管理のための対話シート」</a:t>
            </a:r>
            <a:r>
              <a:rPr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200" dirty="0" err="1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特徴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F6C1-BB42-4B61-9E79-5DF884A7E1F2}" type="slidenum">
              <a:rPr kumimoji="1" lang="ja-JP" altLang="en-US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pPr/>
              <a:t>5</a:t>
            </a:fld>
            <a:endParaRPr kumimoji="1"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52602" y="1677807"/>
            <a:ext cx="1146163" cy="5276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特徴１</a:t>
            </a:r>
            <a:endParaRPr kumimoji="1" lang="ja-JP" altLang="en-US" sz="2000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52602" y="4531996"/>
            <a:ext cx="1146163" cy="5276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特徴２</a:t>
            </a:r>
            <a:endParaRPr kumimoji="1" lang="ja-JP" altLang="en-US" sz="2000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15263" y="1765479"/>
            <a:ext cx="780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気分や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体調など</a:t>
            </a: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波を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見える化</a:t>
            </a:r>
            <a:endParaRPr lang="ja-JP" altLang="en-US" sz="2400" u="sng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5616" y="252584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会話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が苦手な方でも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、コメント入力による</a:t>
            </a:r>
            <a:r>
              <a:rPr lang="ja-JP" altLang="en-US" b="1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やり取りができる</a:t>
            </a:r>
            <a:r>
              <a:rPr lang="ja-JP" altLang="en-US" sz="1300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30129" y="3039468"/>
            <a:ext cx="769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従業員本人からの発信内容に基づき、</a:t>
            </a:r>
            <a:r>
              <a:rPr lang="ja-JP" altLang="en-US" b="1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タイムリーな声かけができる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30129" y="3766899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b="1" dirty="0" smtClean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r>
              <a:rPr lang="ja-JP" altLang="en-US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月の体調がグラフ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で表示され、</a:t>
            </a:r>
            <a:r>
              <a:rPr lang="ja-JP" altLang="en-US" b="1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パッと見て理解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しやすい。</a:t>
            </a:r>
            <a:endParaRPr lang="ja-JP" altLang="en-US" b="1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60564" y="4601348"/>
            <a:ext cx="780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使いやすいよう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lang="ja-JP" altLang="en-US" sz="2400" b="1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バリエーション」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を重視</a:t>
            </a:r>
            <a:endParaRPr lang="ja-JP" altLang="en-US" sz="2400" u="sng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59385" y="513933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□　</a:t>
            </a:r>
            <a:r>
              <a:rPr lang="en-US" altLang="ja-JP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Excel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形式</a:t>
            </a:r>
            <a:r>
              <a:rPr lang="ja-JP" altLang="en-US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で作成しているので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加工がしやすい</a:t>
            </a:r>
            <a:endParaRPr lang="en-US" altLang="ja-JP" b="1" dirty="0" smtClean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/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</a:t>
            </a:r>
            <a:r>
              <a:rPr lang="ja-JP" altLang="en-US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⇒　</a:t>
            </a:r>
            <a:r>
              <a:rPr lang="ja-JP" altLang="en-US" b="1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特別</a:t>
            </a:r>
            <a:r>
              <a:rPr lang="ja-JP" altLang="en-US" b="1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なアプリケーション</a:t>
            </a:r>
            <a:r>
              <a:rPr lang="ja-JP" altLang="en-US" b="1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は不要</a:t>
            </a:r>
            <a:endParaRPr lang="en-US" altLang="ja-JP" b="1" dirty="0" smtClean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/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⇒　既存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の日誌等改良の参考、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併用活用も　</a:t>
            </a:r>
            <a:endParaRPr lang="en-US" altLang="ja-JP" b="1" dirty="0" smtClean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88188" y="6182359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　利用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目的に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応じた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シート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のご利用が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可能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15" y="208303"/>
            <a:ext cx="1224136" cy="3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0" y="381170"/>
            <a:ext cx="9144000" cy="990600"/>
          </a:xfrm>
        </p:spPr>
        <p:txBody>
          <a:bodyPr>
            <a:noAutofit/>
          </a:bodyPr>
          <a:lstStyle/>
          <a:p>
            <a:r>
              <a:rPr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大阪府が作成した</a:t>
            </a:r>
            <a:r>
              <a:rPr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雇用</a:t>
            </a:r>
            <a:r>
              <a:rPr lang="ja-JP" altLang="en-US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管理のための対話シート」</a:t>
            </a:r>
            <a:r>
              <a:rPr lang="en-US" altLang="ja-JP" sz="3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200" dirty="0" err="1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特徴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F6C1-BB42-4B61-9E79-5DF884A7E1F2}" type="slidenum">
              <a:rPr kumimoji="1" lang="ja-JP" altLang="en-US" smtClean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pPr/>
              <a:t>6</a:t>
            </a:fld>
            <a:endParaRPr kumimoji="1" lang="ja-JP" altLang="en-US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41934" y="1669398"/>
            <a:ext cx="1146163" cy="5276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特徴３</a:t>
            </a:r>
            <a:endParaRPr kumimoji="1" lang="ja-JP" altLang="en-US" sz="2000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41934" y="3254021"/>
            <a:ext cx="1146163" cy="5276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特徴４</a:t>
            </a:r>
            <a:endParaRPr kumimoji="1" lang="ja-JP" altLang="en-US" sz="2000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1640" y="1748550"/>
            <a:ext cx="380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雇用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管理の時間短縮</a:t>
            </a:r>
            <a:endParaRPr lang="ja-JP" altLang="en-US" sz="2400" u="sng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6407" y="2368584"/>
            <a:ext cx="841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短時間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で状態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把握が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できるため、複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数人に導入しても</a:t>
            </a:r>
            <a:r>
              <a:rPr lang="ja-JP" altLang="en-US" b="1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負担が</a:t>
            </a:r>
            <a:r>
              <a:rPr lang="ja-JP" altLang="en-US" b="1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少ない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31640" y="3333173"/>
            <a:ext cx="266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見守り体制の強化</a:t>
            </a:r>
            <a:endParaRPr lang="ja-JP" altLang="en-US" sz="2400" u="sng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6953" y="392726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　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社内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（現場・人事等）及び</a:t>
            </a:r>
            <a:r>
              <a:rPr lang="ja-JP" altLang="en-US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社外（就労支援機関・主治医等）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との</a:t>
            </a:r>
            <a:endParaRPr lang="en-US" altLang="ja-JP" b="1" dirty="0" smtClean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/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b="1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内容</a:t>
            </a:r>
            <a:r>
              <a:rPr lang="ja-JP" altLang="en-US" b="1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の共有化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、タイムリーな声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かけにより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ja-JP" altLang="en-US" b="1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安心</a:t>
            </a:r>
            <a:r>
              <a:rPr lang="ja-JP" altLang="en-US" b="1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して働ける職場へ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b="1" dirty="0" smtClean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6953" y="4677917"/>
            <a:ext cx="839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　記録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の積み重ねにより、中長期的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</a:t>
            </a:r>
            <a:r>
              <a:rPr lang="ja-JP" altLang="en-US" b="1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振り</a:t>
            </a:r>
            <a:r>
              <a:rPr lang="ja-JP" altLang="en-US" b="1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返りがし</a:t>
            </a:r>
            <a:r>
              <a:rPr lang="ja-JP" altLang="en-US" b="1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やすい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b="1" dirty="0" smtClean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6407" y="5235592"/>
            <a:ext cx="839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　シフト勤務等でも情報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の共有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がしやすい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lang="ja-JP" altLang="en-US" b="1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遠隔地の人事管理も可能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b="1" dirty="0" smtClean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6407" y="584286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企業担当者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</a:t>
            </a:r>
            <a:r>
              <a:rPr lang="ja-JP" altLang="en-US" b="1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コメントがあることで、</a:t>
            </a:r>
            <a:r>
              <a:rPr lang="ja-JP" altLang="en-US" b="1" u="sng" dirty="0" smtClean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安心感を感じられる</a:t>
            </a:r>
            <a:r>
              <a:rPr lang="ja-JP" altLang="en-US" b="1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15" y="208303"/>
            <a:ext cx="1224136" cy="3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990600"/>
          </a:xfrm>
        </p:spPr>
        <p:txBody>
          <a:bodyPr>
            <a:noAutofit/>
          </a:bodyPr>
          <a:lstStyle/>
          <a:p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①雇用</a:t>
            </a:r>
            <a:r>
              <a:rPr lang="ja-JP" altLang="en-US" sz="3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管理のための対話</a:t>
            </a:r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シート</a:t>
            </a:r>
            <a:r>
              <a:rPr lang="en-US" altLang="ja-JP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3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（</a:t>
            </a:r>
            <a:r>
              <a:rPr lang="ja-JP" altLang="en-US" sz="3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状態チェック編</a:t>
            </a:r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3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00200"/>
            <a:ext cx="8586536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2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状況がわかりやすく、コミュニケーションが取りやすいシートです。</a:t>
            </a:r>
            <a:endParaRPr lang="en-US" altLang="ja-JP" sz="2200" dirty="0" smtClean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endParaRPr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8537392" y="6374935"/>
            <a:ext cx="533400" cy="244476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6F6C1-BB42-4B61-9E79-5DF884A7E1F2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90707" y="2573610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・状態の変化が現れやすい</a:t>
            </a:r>
            <a:endParaRPr lang="en-US" altLang="ja-JP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項目を設定し、その項目</a:t>
            </a:r>
            <a:endParaRPr lang="en-US" altLang="ja-JP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を毎日チェックするだけ</a:t>
            </a:r>
            <a:endParaRPr lang="en-US" altLang="ja-JP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でグラフ化されます。</a:t>
            </a:r>
            <a:endParaRPr lang="en-US" altLang="ja-JP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sz="800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8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lang="en-US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en-US" altLang="ja-JP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月分</a:t>
            </a: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の変化が</a:t>
            </a:r>
            <a:endParaRPr lang="en-US" altLang="ja-JP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見え、状態の把握に役立</a:t>
            </a:r>
            <a:endParaRPr lang="en-US" altLang="ja-JP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ちます</a:t>
            </a: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800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endParaRPr lang="en-US" altLang="ja-JP" sz="800" dirty="0" smtClean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・シフト勤務などご本人と</a:t>
            </a:r>
            <a:endParaRPr lang="en-US" altLang="ja-JP" dirty="0" smtClean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毎日会えなくても、様子を</a:t>
            </a:r>
            <a:endParaRPr lang="en-US" altLang="ja-JP" dirty="0" smtClean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lvl="0">
              <a:defRPr/>
            </a:pPr>
            <a:r>
              <a:rPr lang="ja-JP" altLang="en-US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把握することができます。</a:t>
            </a:r>
            <a:endParaRPr lang="ja-JP" altLang="en-US" dirty="0">
              <a:solidFill>
                <a:prstClr val="black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15" y="208303"/>
            <a:ext cx="1224136" cy="34622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419872" y="2420888"/>
            <a:ext cx="5650920" cy="3954047"/>
            <a:chOff x="3419872" y="2420888"/>
            <a:chExt cx="5650920" cy="3954047"/>
          </a:xfrm>
        </p:grpSpPr>
        <p:sp>
          <p:nvSpPr>
            <p:cNvPr id="7" name="正方形/長方形 6"/>
            <p:cNvSpPr/>
            <p:nvPr/>
          </p:nvSpPr>
          <p:spPr>
            <a:xfrm>
              <a:off x="3419872" y="2420888"/>
              <a:ext cx="5650920" cy="3954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UD デジタル 教科書体 NP-R"/>
                <a:cs typeface="+mn-cs"/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1879" y="2541077"/>
              <a:ext cx="5578913" cy="381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0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398910"/>
            <a:ext cx="8964488" cy="990600"/>
          </a:xfrm>
        </p:spPr>
        <p:txBody>
          <a:bodyPr>
            <a:noAutofit/>
          </a:bodyPr>
          <a:lstStyle/>
          <a:p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①雇用</a:t>
            </a:r>
            <a:r>
              <a:rPr lang="ja-JP" altLang="en-US" sz="3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管理のための対話シート</a:t>
            </a:r>
            <a:r>
              <a:rPr lang="en-US" altLang="ja-JP" sz="3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3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3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 　　　　（状態チェック編</a:t>
            </a:r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3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8610600" y="6630822"/>
            <a:ext cx="533400" cy="244476"/>
          </a:xfrm>
        </p:spPr>
        <p:txBody>
          <a:bodyPr>
            <a:normAutofit/>
          </a:bodyPr>
          <a:lstStyle/>
          <a:p>
            <a:fld id="{F266F6C1-BB42-4B61-9E79-5DF884A7E1F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15148" y="1495207"/>
            <a:ext cx="185446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</a:t>
            </a:r>
            <a:r>
              <a:rPr kumimoji="1" lang="ja-JP" altLang="en-US" sz="16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力画面イメージ</a:t>
            </a:r>
            <a:endParaRPr kumimoji="1" lang="ja-JP" altLang="en-US" sz="1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15" y="208303"/>
            <a:ext cx="1224136" cy="3462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3" y="1973097"/>
            <a:ext cx="8727658" cy="453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2666936" y="1671847"/>
            <a:ext cx="6208380" cy="20645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UD デジタル 教科書体 NP-R"/>
              <a:cs typeface="+mn-cs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287692"/>
              </p:ext>
            </p:extLst>
          </p:nvPr>
        </p:nvGraphicFramePr>
        <p:xfrm>
          <a:off x="2666936" y="1872961"/>
          <a:ext cx="6189322" cy="173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ワークシート" r:id="rId4" imgW="11972906" imgH="2314469" progId="Excel.Sheet.12">
                  <p:embed/>
                </p:oleObj>
              </mc:Choice>
              <mc:Fallback>
                <p:oleObj name="ワークシート" r:id="rId4" imgW="11972906" imgH="23144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6936" y="1872961"/>
                        <a:ext cx="6189322" cy="173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グループ化 13"/>
          <p:cNvGrpSpPr/>
          <p:nvPr/>
        </p:nvGrpSpPr>
        <p:grpSpPr>
          <a:xfrm>
            <a:off x="75776" y="4044816"/>
            <a:ext cx="4146426" cy="2700745"/>
            <a:chOff x="75776" y="4044816"/>
            <a:chExt cx="4146426" cy="2700745"/>
          </a:xfrm>
        </p:grpSpPr>
        <p:sp>
          <p:nvSpPr>
            <p:cNvPr id="31" name="正方形/長方形 30"/>
            <p:cNvSpPr/>
            <p:nvPr/>
          </p:nvSpPr>
          <p:spPr>
            <a:xfrm>
              <a:off x="75776" y="4044816"/>
              <a:ext cx="4146426" cy="2700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UD デジタル 教科書体 NP-R"/>
                <a:cs typeface="+mn-cs"/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600" y="4208066"/>
              <a:ext cx="3917211" cy="2408772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321420"/>
            <a:ext cx="8964488" cy="990600"/>
          </a:xfrm>
        </p:spPr>
        <p:txBody>
          <a:bodyPr>
            <a:noAutofit/>
          </a:bodyPr>
          <a:lstStyle/>
          <a:p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①雇用</a:t>
            </a:r>
            <a:r>
              <a:rPr lang="ja-JP" altLang="en-US" sz="3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管理のための対話</a:t>
            </a:r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シート</a:t>
            </a:r>
            <a:r>
              <a:rPr lang="en-US" altLang="ja-JP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/>
            </a:r>
            <a:br>
              <a:rPr lang="en-US" altLang="ja-JP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3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　　　　（</a:t>
            </a:r>
            <a:r>
              <a:rPr lang="ja-JP" altLang="en-US" sz="3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状態チェック編</a:t>
            </a:r>
            <a:r>
              <a:rPr lang="ja-JP" altLang="en-US" sz="38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3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>
          <a:xfrm>
            <a:off x="8621508" y="6565975"/>
            <a:ext cx="533400" cy="244476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66F6C1-BB42-4B61-9E79-5DF884A7E1F2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-9872" y="1802567"/>
            <a:ext cx="3088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P-R"/>
                <a:cs typeface="+mn-cs"/>
              </a:rPr>
              <a:t>入力画面イメージ</a:t>
            </a:r>
            <a:endParaRPr kumimoji="1" lang="en-US" altLang="ja-JP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/>
              <a:ea typeface="UD デジタル 教科書体 NP-R"/>
              <a:cs typeface="+mn-c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579" y="3585463"/>
            <a:ext cx="2820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P-R"/>
                <a:cs typeface="+mn-cs"/>
              </a:rPr>
              <a:t>出力</a:t>
            </a:r>
            <a:r>
              <a:rPr kumimoji="1" lang="ja-JP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/>
                <a:ea typeface="UD デジタル 教科書体 NP-R"/>
                <a:cs typeface="+mn-cs"/>
              </a:rPr>
              <a:t>画面イメージ</a:t>
            </a:r>
            <a:endParaRPr kumimoji="1" lang="en-US" altLang="ja-JP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/>
              <a:ea typeface="UD デジタル 教科書体 NP-R"/>
              <a:cs typeface="+mn-cs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1400422" y="4545414"/>
            <a:ext cx="2682887" cy="1403865"/>
          </a:xfrm>
          <a:prstGeom prst="roundRect">
            <a:avLst/>
          </a:prstGeom>
          <a:noFill/>
          <a:ln w="508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UD デジタル 教科書体 NP-R"/>
              <a:cs typeface="+mn-cs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4834541" y="4814600"/>
            <a:ext cx="2232248" cy="298287"/>
          </a:xfrm>
          <a:prstGeom prst="roundRect">
            <a:avLst/>
          </a:prstGeom>
          <a:noFill/>
          <a:ln w="508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UD デジタル 教科書体 NP-R"/>
              <a:cs typeface="+mn-cs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7173260" y="4801694"/>
            <a:ext cx="1787638" cy="35945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UD デジタル 教科書体 NP-R"/>
              <a:cs typeface="+mn-cs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059" y="129930"/>
            <a:ext cx="1224136" cy="346220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119336" y="2379585"/>
            <a:ext cx="2622928" cy="86409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入力すると、出力画面に自動反映されます</a:t>
            </a:r>
            <a:endParaRPr kumimoji="1" lang="ja-JP" altLang="en-US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660581" y="2492025"/>
            <a:ext cx="1173960" cy="310215"/>
          </a:xfrm>
          <a:prstGeom prst="roundRect">
            <a:avLst/>
          </a:prstGeom>
          <a:noFill/>
          <a:ln w="508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UD デジタル 教科書体 NP-R"/>
              <a:cs typeface="+mn-cs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7252469" y="2463841"/>
            <a:ext cx="1538939" cy="35945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UD デジタル 教科書体 NP-R"/>
              <a:cs typeface="+mn-cs"/>
            </a:endParaRPr>
          </a:p>
        </p:txBody>
      </p:sp>
      <p:sp>
        <p:nvSpPr>
          <p:cNvPr id="7" name="下矢印 6"/>
          <p:cNvSpPr/>
          <p:nvPr/>
        </p:nvSpPr>
        <p:spPr>
          <a:xfrm rot="2361010">
            <a:off x="3247943" y="2846916"/>
            <a:ext cx="448310" cy="1755353"/>
          </a:xfrm>
          <a:custGeom>
            <a:avLst/>
            <a:gdLst>
              <a:gd name="connsiteX0" fmla="*/ 0 w 498625"/>
              <a:gd name="connsiteY0" fmla="*/ 1530852 h 1780164"/>
              <a:gd name="connsiteX1" fmla="*/ 124656 w 498625"/>
              <a:gd name="connsiteY1" fmla="*/ 1530852 h 1780164"/>
              <a:gd name="connsiteX2" fmla="*/ 124656 w 498625"/>
              <a:gd name="connsiteY2" fmla="*/ 0 h 1780164"/>
              <a:gd name="connsiteX3" fmla="*/ 373969 w 498625"/>
              <a:gd name="connsiteY3" fmla="*/ 0 h 1780164"/>
              <a:gd name="connsiteX4" fmla="*/ 373969 w 498625"/>
              <a:gd name="connsiteY4" fmla="*/ 1530852 h 1780164"/>
              <a:gd name="connsiteX5" fmla="*/ 498625 w 498625"/>
              <a:gd name="connsiteY5" fmla="*/ 1530852 h 1780164"/>
              <a:gd name="connsiteX6" fmla="*/ 249313 w 498625"/>
              <a:gd name="connsiteY6" fmla="*/ 1780164 h 1780164"/>
              <a:gd name="connsiteX7" fmla="*/ 0 w 498625"/>
              <a:gd name="connsiteY7" fmla="*/ 1530852 h 1780164"/>
              <a:gd name="connsiteX0" fmla="*/ 0 w 498625"/>
              <a:gd name="connsiteY0" fmla="*/ 1533992 h 1783304"/>
              <a:gd name="connsiteX1" fmla="*/ 124656 w 498625"/>
              <a:gd name="connsiteY1" fmla="*/ 1533992 h 1783304"/>
              <a:gd name="connsiteX2" fmla="*/ 197160 w 498625"/>
              <a:gd name="connsiteY2" fmla="*/ 0 h 1783304"/>
              <a:gd name="connsiteX3" fmla="*/ 373969 w 498625"/>
              <a:gd name="connsiteY3" fmla="*/ 3140 h 1783304"/>
              <a:gd name="connsiteX4" fmla="*/ 373969 w 498625"/>
              <a:gd name="connsiteY4" fmla="*/ 1533992 h 1783304"/>
              <a:gd name="connsiteX5" fmla="*/ 498625 w 498625"/>
              <a:gd name="connsiteY5" fmla="*/ 1533992 h 1783304"/>
              <a:gd name="connsiteX6" fmla="*/ 249313 w 498625"/>
              <a:gd name="connsiteY6" fmla="*/ 1783304 h 1783304"/>
              <a:gd name="connsiteX7" fmla="*/ 0 w 498625"/>
              <a:gd name="connsiteY7" fmla="*/ 1533992 h 1783304"/>
              <a:gd name="connsiteX0" fmla="*/ 0 w 498625"/>
              <a:gd name="connsiteY0" fmla="*/ 1533992 h 1783304"/>
              <a:gd name="connsiteX1" fmla="*/ 124656 w 498625"/>
              <a:gd name="connsiteY1" fmla="*/ 1533992 h 1783304"/>
              <a:gd name="connsiteX2" fmla="*/ 197160 w 498625"/>
              <a:gd name="connsiteY2" fmla="*/ 0 h 1783304"/>
              <a:gd name="connsiteX3" fmla="*/ 290242 w 498625"/>
              <a:gd name="connsiteY3" fmla="*/ 15483 h 1783304"/>
              <a:gd name="connsiteX4" fmla="*/ 373969 w 498625"/>
              <a:gd name="connsiteY4" fmla="*/ 1533992 h 1783304"/>
              <a:gd name="connsiteX5" fmla="*/ 498625 w 498625"/>
              <a:gd name="connsiteY5" fmla="*/ 1533992 h 1783304"/>
              <a:gd name="connsiteX6" fmla="*/ 249313 w 498625"/>
              <a:gd name="connsiteY6" fmla="*/ 1783304 h 1783304"/>
              <a:gd name="connsiteX7" fmla="*/ 0 w 498625"/>
              <a:gd name="connsiteY7" fmla="*/ 1533992 h 1783304"/>
              <a:gd name="connsiteX0" fmla="*/ 0 w 498625"/>
              <a:gd name="connsiteY0" fmla="*/ 1533992 h 1783304"/>
              <a:gd name="connsiteX1" fmla="*/ 124656 w 498625"/>
              <a:gd name="connsiteY1" fmla="*/ 1533992 h 1783304"/>
              <a:gd name="connsiteX2" fmla="*/ 197160 w 498625"/>
              <a:gd name="connsiteY2" fmla="*/ 0 h 1783304"/>
              <a:gd name="connsiteX3" fmla="*/ 226940 w 498625"/>
              <a:gd name="connsiteY3" fmla="*/ 29848 h 1783304"/>
              <a:gd name="connsiteX4" fmla="*/ 373969 w 498625"/>
              <a:gd name="connsiteY4" fmla="*/ 1533992 h 1783304"/>
              <a:gd name="connsiteX5" fmla="*/ 498625 w 498625"/>
              <a:gd name="connsiteY5" fmla="*/ 1533992 h 1783304"/>
              <a:gd name="connsiteX6" fmla="*/ 249313 w 498625"/>
              <a:gd name="connsiteY6" fmla="*/ 1783304 h 1783304"/>
              <a:gd name="connsiteX7" fmla="*/ 0 w 498625"/>
              <a:gd name="connsiteY7" fmla="*/ 1533992 h 1783304"/>
              <a:gd name="connsiteX0" fmla="*/ 0 w 498625"/>
              <a:gd name="connsiteY0" fmla="*/ 1521568 h 1770880"/>
              <a:gd name="connsiteX1" fmla="*/ 124656 w 498625"/>
              <a:gd name="connsiteY1" fmla="*/ 1521568 h 1770880"/>
              <a:gd name="connsiteX2" fmla="*/ 229890 w 498625"/>
              <a:gd name="connsiteY2" fmla="*/ 0 h 1770880"/>
              <a:gd name="connsiteX3" fmla="*/ 226940 w 498625"/>
              <a:gd name="connsiteY3" fmla="*/ 17424 h 1770880"/>
              <a:gd name="connsiteX4" fmla="*/ 373969 w 498625"/>
              <a:gd name="connsiteY4" fmla="*/ 1521568 h 1770880"/>
              <a:gd name="connsiteX5" fmla="*/ 498625 w 498625"/>
              <a:gd name="connsiteY5" fmla="*/ 1521568 h 1770880"/>
              <a:gd name="connsiteX6" fmla="*/ 249313 w 498625"/>
              <a:gd name="connsiteY6" fmla="*/ 1770880 h 1770880"/>
              <a:gd name="connsiteX7" fmla="*/ 0 w 498625"/>
              <a:gd name="connsiteY7" fmla="*/ 1521568 h 1770880"/>
              <a:gd name="connsiteX0" fmla="*/ 0 w 498625"/>
              <a:gd name="connsiteY0" fmla="*/ 1521568 h 1770880"/>
              <a:gd name="connsiteX1" fmla="*/ 124656 w 498625"/>
              <a:gd name="connsiteY1" fmla="*/ 1521568 h 1770880"/>
              <a:gd name="connsiteX2" fmla="*/ 229890 w 498625"/>
              <a:gd name="connsiteY2" fmla="*/ 0 h 1770880"/>
              <a:gd name="connsiteX3" fmla="*/ 226940 w 498625"/>
              <a:gd name="connsiteY3" fmla="*/ 17424 h 1770880"/>
              <a:gd name="connsiteX4" fmla="*/ 311438 w 498625"/>
              <a:gd name="connsiteY4" fmla="*/ 1524387 h 1770880"/>
              <a:gd name="connsiteX5" fmla="*/ 498625 w 498625"/>
              <a:gd name="connsiteY5" fmla="*/ 1521568 h 1770880"/>
              <a:gd name="connsiteX6" fmla="*/ 249313 w 498625"/>
              <a:gd name="connsiteY6" fmla="*/ 1770880 h 1770880"/>
              <a:gd name="connsiteX7" fmla="*/ 0 w 498625"/>
              <a:gd name="connsiteY7" fmla="*/ 1521568 h 1770880"/>
              <a:gd name="connsiteX0" fmla="*/ 0 w 412283"/>
              <a:gd name="connsiteY0" fmla="*/ 1521568 h 1770880"/>
              <a:gd name="connsiteX1" fmla="*/ 124656 w 412283"/>
              <a:gd name="connsiteY1" fmla="*/ 1521568 h 1770880"/>
              <a:gd name="connsiteX2" fmla="*/ 229890 w 412283"/>
              <a:gd name="connsiteY2" fmla="*/ 0 h 1770880"/>
              <a:gd name="connsiteX3" fmla="*/ 226940 w 412283"/>
              <a:gd name="connsiteY3" fmla="*/ 17424 h 1770880"/>
              <a:gd name="connsiteX4" fmla="*/ 311438 w 412283"/>
              <a:gd name="connsiteY4" fmla="*/ 1524387 h 1770880"/>
              <a:gd name="connsiteX5" fmla="*/ 412283 w 412283"/>
              <a:gd name="connsiteY5" fmla="*/ 1494155 h 1770880"/>
              <a:gd name="connsiteX6" fmla="*/ 249313 w 412283"/>
              <a:gd name="connsiteY6" fmla="*/ 1770880 h 1770880"/>
              <a:gd name="connsiteX7" fmla="*/ 0 w 412283"/>
              <a:gd name="connsiteY7" fmla="*/ 1521568 h 1770880"/>
              <a:gd name="connsiteX0" fmla="*/ 0 w 412283"/>
              <a:gd name="connsiteY0" fmla="*/ 1521568 h 1770880"/>
              <a:gd name="connsiteX1" fmla="*/ 188929 w 412283"/>
              <a:gd name="connsiteY1" fmla="*/ 1500408 h 1770880"/>
              <a:gd name="connsiteX2" fmla="*/ 229890 w 412283"/>
              <a:gd name="connsiteY2" fmla="*/ 0 h 1770880"/>
              <a:gd name="connsiteX3" fmla="*/ 226940 w 412283"/>
              <a:gd name="connsiteY3" fmla="*/ 17424 h 1770880"/>
              <a:gd name="connsiteX4" fmla="*/ 311438 w 412283"/>
              <a:gd name="connsiteY4" fmla="*/ 1524387 h 1770880"/>
              <a:gd name="connsiteX5" fmla="*/ 412283 w 412283"/>
              <a:gd name="connsiteY5" fmla="*/ 1494155 h 1770880"/>
              <a:gd name="connsiteX6" fmla="*/ 249313 w 412283"/>
              <a:gd name="connsiteY6" fmla="*/ 1770880 h 1770880"/>
              <a:gd name="connsiteX7" fmla="*/ 0 w 412283"/>
              <a:gd name="connsiteY7" fmla="*/ 1521568 h 1770880"/>
              <a:gd name="connsiteX0" fmla="*/ 0 w 363884"/>
              <a:gd name="connsiteY0" fmla="*/ 1480253 h 1770880"/>
              <a:gd name="connsiteX1" fmla="*/ 140530 w 363884"/>
              <a:gd name="connsiteY1" fmla="*/ 1500408 h 1770880"/>
              <a:gd name="connsiteX2" fmla="*/ 181491 w 363884"/>
              <a:gd name="connsiteY2" fmla="*/ 0 h 1770880"/>
              <a:gd name="connsiteX3" fmla="*/ 178541 w 363884"/>
              <a:gd name="connsiteY3" fmla="*/ 17424 h 1770880"/>
              <a:gd name="connsiteX4" fmla="*/ 263039 w 363884"/>
              <a:gd name="connsiteY4" fmla="*/ 1524387 h 1770880"/>
              <a:gd name="connsiteX5" fmla="*/ 363884 w 363884"/>
              <a:gd name="connsiteY5" fmla="*/ 1494155 h 1770880"/>
              <a:gd name="connsiteX6" fmla="*/ 200914 w 363884"/>
              <a:gd name="connsiteY6" fmla="*/ 1770880 h 1770880"/>
              <a:gd name="connsiteX7" fmla="*/ 0 w 363884"/>
              <a:gd name="connsiteY7" fmla="*/ 1480253 h 1770880"/>
              <a:gd name="connsiteX0" fmla="*/ 0 w 363884"/>
              <a:gd name="connsiteY0" fmla="*/ 1480253 h 1770880"/>
              <a:gd name="connsiteX1" fmla="*/ 151730 w 363884"/>
              <a:gd name="connsiteY1" fmla="*/ 1504111 h 1770880"/>
              <a:gd name="connsiteX2" fmla="*/ 181491 w 363884"/>
              <a:gd name="connsiteY2" fmla="*/ 0 h 1770880"/>
              <a:gd name="connsiteX3" fmla="*/ 178541 w 363884"/>
              <a:gd name="connsiteY3" fmla="*/ 17424 h 1770880"/>
              <a:gd name="connsiteX4" fmla="*/ 263039 w 363884"/>
              <a:gd name="connsiteY4" fmla="*/ 1524387 h 1770880"/>
              <a:gd name="connsiteX5" fmla="*/ 363884 w 363884"/>
              <a:gd name="connsiteY5" fmla="*/ 1494155 h 1770880"/>
              <a:gd name="connsiteX6" fmla="*/ 200914 w 363884"/>
              <a:gd name="connsiteY6" fmla="*/ 1770880 h 1770880"/>
              <a:gd name="connsiteX7" fmla="*/ 0 w 363884"/>
              <a:gd name="connsiteY7" fmla="*/ 1480253 h 1770880"/>
              <a:gd name="connsiteX0" fmla="*/ 0 w 301728"/>
              <a:gd name="connsiteY0" fmla="*/ 1481904 h 1770880"/>
              <a:gd name="connsiteX1" fmla="*/ 89574 w 301728"/>
              <a:gd name="connsiteY1" fmla="*/ 1504111 h 1770880"/>
              <a:gd name="connsiteX2" fmla="*/ 119335 w 301728"/>
              <a:gd name="connsiteY2" fmla="*/ 0 h 1770880"/>
              <a:gd name="connsiteX3" fmla="*/ 116385 w 301728"/>
              <a:gd name="connsiteY3" fmla="*/ 17424 h 1770880"/>
              <a:gd name="connsiteX4" fmla="*/ 200883 w 301728"/>
              <a:gd name="connsiteY4" fmla="*/ 1524387 h 1770880"/>
              <a:gd name="connsiteX5" fmla="*/ 301728 w 301728"/>
              <a:gd name="connsiteY5" fmla="*/ 1494155 h 1770880"/>
              <a:gd name="connsiteX6" fmla="*/ 138758 w 301728"/>
              <a:gd name="connsiteY6" fmla="*/ 1770880 h 1770880"/>
              <a:gd name="connsiteX7" fmla="*/ 0 w 301728"/>
              <a:gd name="connsiteY7" fmla="*/ 1481904 h 1770880"/>
              <a:gd name="connsiteX0" fmla="*/ 0 w 314611"/>
              <a:gd name="connsiteY0" fmla="*/ 1471346 h 1770880"/>
              <a:gd name="connsiteX1" fmla="*/ 102457 w 314611"/>
              <a:gd name="connsiteY1" fmla="*/ 1504111 h 1770880"/>
              <a:gd name="connsiteX2" fmla="*/ 132218 w 314611"/>
              <a:gd name="connsiteY2" fmla="*/ 0 h 1770880"/>
              <a:gd name="connsiteX3" fmla="*/ 129268 w 314611"/>
              <a:gd name="connsiteY3" fmla="*/ 17424 h 1770880"/>
              <a:gd name="connsiteX4" fmla="*/ 213766 w 314611"/>
              <a:gd name="connsiteY4" fmla="*/ 1524387 h 1770880"/>
              <a:gd name="connsiteX5" fmla="*/ 314611 w 314611"/>
              <a:gd name="connsiteY5" fmla="*/ 1494155 h 1770880"/>
              <a:gd name="connsiteX6" fmla="*/ 151641 w 314611"/>
              <a:gd name="connsiteY6" fmla="*/ 1770880 h 1770880"/>
              <a:gd name="connsiteX7" fmla="*/ 0 w 314611"/>
              <a:gd name="connsiteY7" fmla="*/ 1471346 h 177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11" h="1770880">
                <a:moveTo>
                  <a:pt x="0" y="1471346"/>
                </a:moveTo>
                <a:lnTo>
                  <a:pt x="102457" y="1504111"/>
                </a:lnTo>
                <a:lnTo>
                  <a:pt x="132218" y="0"/>
                </a:lnTo>
                <a:lnTo>
                  <a:pt x="129268" y="17424"/>
                </a:lnTo>
                <a:lnTo>
                  <a:pt x="213766" y="1524387"/>
                </a:lnTo>
                <a:lnTo>
                  <a:pt x="314611" y="1494155"/>
                </a:lnTo>
                <a:lnTo>
                  <a:pt x="151641" y="1770880"/>
                </a:lnTo>
                <a:lnTo>
                  <a:pt x="0" y="1471346"/>
                </a:ln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UD デジタル 教科書体 NP-R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70228" y="17728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本人記入箇所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141035" y="17728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企業記入箇所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4834541" y="2470713"/>
            <a:ext cx="2353078" cy="310215"/>
          </a:xfrm>
          <a:prstGeom prst="roundRect">
            <a:avLst/>
          </a:prstGeom>
          <a:noFill/>
          <a:ln w="508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UD デジタル 教科書体 NP-R"/>
              <a:cs typeface="+mn-cs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389886"/>
              </p:ext>
            </p:extLst>
          </p:nvPr>
        </p:nvGraphicFramePr>
        <p:xfrm>
          <a:off x="4301603" y="4064948"/>
          <a:ext cx="4722096" cy="256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ワークシート" r:id="rId8" imgW="8048758" imgH="1609721" progId="Excel.Sheet.12">
                  <p:embed/>
                </p:oleObj>
              </mc:Choice>
              <mc:Fallback>
                <p:oleObj name="ワークシート" r:id="rId8" imgW="8048758" imgH="16097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01603" y="4064948"/>
                        <a:ext cx="4722096" cy="256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下矢印 6"/>
          <p:cNvSpPr/>
          <p:nvPr/>
        </p:nvSpPr>
        <p:spPr>
          <a:xfrm>
            <a:off x="8236281" y="2855593"/>
            <a:ext cx="448310" cy="1848150"/>
          </a:xfrm>
          <a:custGeom>
            <a:avLst/>
            <a:gdLst>
              <a:gd name="connsiteX0" fmla="*/ 0 w 498625"/>
              <a:gd name="connsiteY0" fmla="*/ 1530852 h 1780164"/>
              <a:gd name="connsiteX1" fmla="*/ 124656 w 498625"/>
              <a:gd name="connsiteY1" fmla="*/ 1530852 h 1780164"/>
              <a:gd name="connsiteX2" fmla="*/ 124656 w 498625"/>
              <a:gd name="connsiteY2" fmla="*/ 0 h 1780164"/>
              <a:gd name="connsiteX3" fmla="*/ 373969 w 498625"/>
              <a:gd name="connsiteY3" fmla="*/ 0 h 1780164"/>
              <a:gd name="connsiteX4" fmla="*/ 373969 w 498625"/>
              <a:gd name="connsiteY4" fmla="*/ 1530852 h 1780164"/>
              <a:gd name="connsiteX5" fmla="*/ 498625 w 498625"/>
              <a:gd name="connsiteY5" fmla="*/ 1530852 h 1780164"/>
              <a:gd name="connsiteX6" fmla="*/ 249313 w 498625"/>
              <a:gd name="connsiteY6" fmla="*/ 1780164 h 1780164"/>
              <a:gd name="connsiteX7" fmla="*/ 0 w 498625"/>
              <a:gd name="connsiteY7" fmla="*/ 1530852 h 1780164"/>
              <a:gd name="connsiteX0" fmla="*/ 0 w 498625"/>
              <a:gd name="connsiteY0" fmla="*/ 1533992 h 1783304"/>
              <a:gd name="connsiteX1" fmla="*/ 124656 w 498625"/>
              <a:gd name="connsiteY1" fmla="*/ 1533992 h 1783304"/>
              <a:gd name="connsiteX2" fmla="*/ 197160 w 498625"/>
              <a:gd name="connsiteY2" fmla="*/ 0 h 1783304"/>
              <a:gd name="connsiteX3" fmla="*/ 373969 w 498625"/>
              <a:gd name="connsiteY3" fmla="*/ 3140 h 1783304"/>
              <a:gd name="connsiteX4" fmla="*/ 373969 w 498625"/>
              <a:gd name="connsiteY4" fmla="*/ 1533992 h 1783304"/>
              <a:gd name="connsiteX5" fmla="*/ 498625 w 498625"/>
              <a:gd name="connsiteY5" fmla="*/ 1533992 h 1783304"/>
              <a:gd name="connsiteX6" fmla="*/ 249313 w 498625"/>
              <a:gd name="connsiteY6" fmla="*/ 1783304 h 1783304"/>
              <a:gd name="connsiteX7" fmla="*/ 0 w 498625"/>
              <a:gd name="connsiteY7" fmla="*/ 1533992 h 1783304"/>
              <a:gd name="connsiteX0" fmla="*/ 0 w 498625"/>
              <a:gd name="connsiteY0" fmla="*/ 1533992 h 1783304"/>
              <a:gd name="connsiteX1" fmla="*/ 124656 w 498625"/>
              <a:gd name="connsiteY1" fmla="*/ 1533992 h 1783304"/>
              <a:gd name="connsiteX2" fmla="*/ 197160 w 498625"/>
              <a:gd name="connsiteY2" fmla="*/ 0 h 1783304"/>
              <a:gd name="connsiteX3" fmla="*/ 290242 w 498625"/>
              <a:gd name="connsiteY3" fmla="*/ 15483 h 1783304"/>
              <a:gd name="connsiteX4" fmla="*/ 373969 w 498625"/>
              <a:gd name="connsiteY4" fmla="*/ 1533992 h 1783304"/>
              <a:gd name="connsiteX5" fmla="*/ 498625 w 498625"/>
              <a:gd name="connsiteY5" fmla="*/ 1533992 h 1783304"/>
              <a:gd name="connsiteX6" fmla="*/ 249313 w 498625"/>
              <a:gd name="connsiteY6" fmla="*/ 1783304 h 1783304"/>
              <a:gd name="connsiteX7" fmla="*/ 0 w 498625"/>
              <a:gd name="connsiteY7" fmla="*/ 1533992 h 1783304"/>
              <a:gd name="connsiteX0" fmla="*/ 0 w 498625"/>
              <a:gd name="connsiteY0" fmla="*/ 1533992 h 1783304"/>
              <a:gd name="connsiteX1" fmla="*/ 124656 w 498625"/>
              <a:gd name="connsiteY1" fmla="*/ 1533992 h 1783304"/>
              <a:gd name="connsiteX2" fmla="*/ 197160 w 498625"/>
              <a:gd name="connsiteY2" fmla="*/ 0 h 1783304"/>
              <a:gd name="connsiteX3" fmla="*/ 226940 w 498625"/>
              <a:gd name="connsiteY3" fmla="*/ 29848 h 1783304"/>
              <a:gd name="connsiteX4" fmla="*/ 373969 w 498625"/>
              <a:gd name="connsiteY4" fmla="*/ 1533992 h 1783304"/>
              <a:gd name="connsiteX5" fmla="*/ 498625 w 498625"/>
              <a:gd name="connsiteY5" fmla="*/ 1533992 h 1783304"/>
              <a:gd name="connsiteX6" fmla="*/ 249313 w 498625"/>
              <a:gd name="connsiteY6" fmla="*/ 1783304 h 1783304"/>
              <a:gd name="connsiteX7" fmla="*/ 0 w 498625"/>
              <a:gd name="connsiteY7" fmla="*/ 1533992 h 1783304"/>
              <a:gd name="connsiteX0" fmla="*/ 0 w 498625"/>
              <a:gd name="connsiteY0" fmla="*/ 1521568 h 1770880"/>
              <a:gd name="connsiteX1" fmla="*/ 124656 w 498625"/>
              <a:gd name="connsiteY1" fmla="*/ 1521568 h 1770880"/>
              <a:gd name="connsiteX2" fmla="*/ 229890 w 498625"/>
              <a:gd name="connsiteY2" fmla="*/ 0 h 1770880"/>
              <a:gd name="connsiteX3" fmla="*/ 226940 w 498625"/>
              <a:gd name="connsiteY3" fmla="*/ 17424 h 1770880"/>
              <a:gd name="connsiteX4" fmla="*/ 373969 w 498625"/>
              <a:gd name="connsiteY4" fmla="*/ 1521568 h 1770880"/>
              <a:gd name="connsiteX5" fmla="*/ 498625 w 498625"/>
              <a:gd name="connsiteY5" fmla="*/ 1521568 h 1770880"/>
              <a:gd name="connsiteX6" fmla="*/ 249313 w 498625"/>
              <a:gd name="connsiteY6" fmla="*/ 1770880 h 1770880"/>
              <a:gd name="connsiteX7" fmla="*/ 0 w 498625"/>
              <a:gd name="connsiteY7" fmla="*/ 1521568 h 1770880"/>
              <a:gd name="connsiteX0" fmla="*/ 0 w 498625"/>
              <a:gd name="connsiteY0" fmla="*/ 1521568 h 1770880"/>
              <a:gd name="connsiteX1" fmla="*/ 124656 w 498625"/>
              <a:gd name="connsiteY1" fmla="*/ 1521568 h 1770880"/>
              <a:gd name="connsiteX2" fmla="*/ 229890 w 498625"/>
              <a:gd name="connsiteY2" fmla="*/ 0 h 1770880"/>
              <a:gd name="connsiteX3" fmla="*/ 226940 w 498625"/>
              <a:gd name="connsiteY3" fmla="*/ 17424 h 1770880"/>
              <a:gd name="connsiteX4" fmla="*/ 311438 w 498625"/>
              <a:gd name="connsiteY4" fmla="*/ 1524387 h 1770880"/>
              <a:gd name="connsiteX5" fmla="*/ 498625 w 498625"/>
              <a:gd name="connsiteY5" fmla="*/ 1521568 h 1770880"/>
              <a:gd name="connsiteX6" fmla="*/ 249313 w 498625"/>
              <a:gd name="connsiteY6" fmla="*/ 1770880 h 1770880"/>
              <a:gd name="connsiteX7" fmla="*/ 0 w 498625"/>
              <a:gd name="connsiteY7" fmla="*/ 1521568 h 1770880"/>
              <a:gd name="connsiteX0" fmla="*/ 0 w 412283"/>
              <a:gd name="connsiteY0" fmla="*/ 1521568 h 1770880"/>
              <a:gd name="connsiteX1" fmla="*/ 124656 w 412283"/>
              <a:gd name="connsiteY1" fmla="*/ 1521568 h 1770880"/>
              <a:gd name="connsiteX2" fmla="*/ 229890 w 412283"/>
              <a:gd name="connsiteY2" fmla="*/ 0 h 1770880"/>
              <a:gd name="connsiteX3" fmla="*/ 226940 w 412283"/>
              <a:gd name="connsiteY3" fmla="*/ 17424 h 1770880"/>
              <a:gd name="connsiteX4" fmla="*/ 311438 w 412283"/>
              <a:gd name="connsiteY4" fmla="*/ 1524387 h 1770880"/>
              <a:gd name="connsiteX5" fmla="*/ 412283 w 412283"/>
              <a:gd name="connsiteY5" fmla="*/ 1494155 h 1770880"/>
              <a:gd name="connsiteX6" fmla="*/ 249313 w 412283"/>
              <a:gd name="connsiteY6" fmla="*/ 1770880 h 1770880"/>
              <a:gd name="connsiteX7" fmla="*/ 0 w 412283"/>
              <a:gd name="connsiteY7" fmla="*/ 1521568 h 1770880"/>
              <a:gd name="connsiteX0" fmla="*/ 0 w 412283"/>
              <a:gd name="connsiteY0" fmla="*/ 1521568 h 1770880"/>
              <a:gd name="connsiteX1" fmla="*/ 188929 w 412283"/>
              <a:gd name="connsiteY1" fmla="*/ 1500408 h 1770880"/>
              <a:gd name="connsiteX2" fmla="*/ 229890 w 412283"/>
              <a:gd name="connsiteY2" fmla="*/ 0 h 1770880"/>
              <a:gd name="connsiteX3" fmla="*/ 226940 w 412283"/>
              <a:gd name="connsiteY3" fmla="*/ 17424 h 1770880"/>
              <a:gd name="connsiteX4" fmla="*/ 311438 w 412283"/>
              <a:gd name="connsiteY4" fmla="*/ 1524387 h 1770880"/>
              <a:gd name="connsiteX5" fmla="*/ 412283 w 412283"/>
              <a:gd name="connsiteY5" fmla="*/ 1494155 h 1770880"/>
              <a:gd name="connsiteX6" fmla="*/ 249313 w 412283"/>
              <a:gd name="connsiteY6" fmla="*/ 1770880 h 1770880"/>
              <a:gd name="connsiteX7" fmla="*/ 0 w 412283"/>
              <a:gd name="connsiteY7" fmla="*/ 1521568 h 1770880"/>
              <a:gd name="connsiteX0" fmla="*/ 0 w 363884"/>
              <a:gd name="connsiteY0" fmla="*/ 1480253 h 1770880"/>
              <a:gd name="connsiteX1" fmla="*/ 140530 w 363884"/>
              <a:gd name="connsiteY1" fmla="*/ 1500408 h 1770880"/>
              <a:gd name="connsiteX2" fmla="*/ 181491 w 363884"/>
              <a:gd name="connsiteY2" fmla="*/ 0 h 1770880"/>
              <a:gd name="connsiteX3" fmla="*/ 178541 w 363884"/>
              <a:gd name="connsiteY3" fmla="*/ 17424 h 1770880"/>
              <a:gd name="connsiteX4" fmla="*/ 263039 w 363884"/>
              <a:gd name="connsiteY4" fmla="*/ 1524387 h 1770880"/>
              <a:gd name="connsiteX5" fmla="*/ 363884 w 363884"/>
              <a:gd name="connsiteY5" fmla="*/ 1494155 h 1770880"/>
              <a:gd name="connsiteX6" fmla="*/ 200914 w 363884"/>
              <a:gd name="connsiteY6" fmla="*/ 1770880 h 1770880"/>
              <a:gd name="connsiteX7" fmla="*/ 0 w 363884"/>
              <a:gd name="connsiteY7" fmla="*/ 1480253 h 1770880"/>
              <a:gd name="connsiteX0" fmla="*/ 0 w 363884"/>
              <a:gd name="connsiteY0" fmla="*/ 1480253 h 1770880"/>
              <a:gd name="connsiteX1" fmla="*/ 151730 w 363884"/>
              <a:gd name="connsiteY1" fmla="*/ 1504111 h 1770880"/>
              <a:gd name="connsiteX2" fmla="*/ 181491 w 363884"/>
              <a:gd name="connsiteY2" fmla="*/ 0 h 1770880"/>
              <a:gd name="connsiteX3" fmla="*/ 178541 w 363884"/>
              <a:gd name="connsiteY3" fmla="*/ 17424 h 1770880"/>
              <a:gd name="connsiteX4" fmla="*/ 263039 w 363884"/>
              <a:gd name="connsiteY4" fmla="*/ 1524387 h 1770880"/>
              <a:gd name="connsiteX5" fmla="*/ 363884 w 363884"/>
              <a:gd name="connsiteY5" fmla="*/ 1494155 h 1770880"/>
              <a:gd name="connsiteX6" fmla="*/ 200914 w 363884"/>
              <a:gd name="connsiteY6" fmla="*/ 1770880 h 1770880"/>
              <a:gd name="connsiteX7" fmla="*/ 0 w 363884"/>
              <a:gd name="connsiteY7" fmla="*/ 1480253 h 1770880"/>
              <a:gd name="connsiteX0" fmla="*/ 0 w 301728"/>
              <a:gd name="connsiteY0" fmla="*/ 1481904 h 1770880"/>
              <a:gd name="connsiteX1" fmla="*/ 89574 w 301728"/>
              <a:gd name="connsiteY1" fmla="*/ 1504111 h 1770880"/>
              <a:gd name="connsiteX2" fmla="*/ 119335 w 301728"/>
              <a:gd name="connsiteY2" fmla="*/ 0 h 1770880"/>
              <a:gd name="connsiteX3" fmla="*/ 116385 w 301728"/>
              <a:gd name="connsiteY3" fmla="*/ 17424 h 1770880"/>
              <a:gd name="connsiteX4" fmla="*/ 200883 w 301728"/>
              <a:gd name="connsiteY4" fmla="*/ 1524387 h 1770880"/>
              <a:gd name="connsiteX5" fmla="*/ 301728 w 301728"/>
              <a:gd name="connsiteY5" fmla="*/ 1494155 h 1770880"/>
              <a:gd name="connsiteX6" fmla="*/ 138758 w 301728"/>
              <a:gd name="connsiteY6" fmla="*/ 1770880 h 1770880"/>
              <a:gd name="connsiteX7" fmla="*/ 0 w 301728"/>
              <a:gd name="connsiteY7" fmla="*/ 1481904 h 1770880"/>
              <a:gd name="connsiteX0" fmla="*/ 0 w 314611"/>
              <a:gd name="connsiteY0" fmla="*/ 1471346 h 1770880"/>
              <a:gd name="connsiteX1" fmla="*/ 102457 w 314611"/>
              <a:gd name="connsiteY1" fmla="*/ 1504111 h 1770880"/>
              <a:gd name="connsiteX2" fmla="*/ 132218 w 314611"/>
              <a:gd name="connsiteY2" fmla="*/ 0 h 1770880"/>
              <a:gd name="connsiteX3" fmla="*/ 129268 w 314611"/>
              <a:gd name="connsiteY3" fmla="*/ 17424 h 1770880"/>
              <a:gd name="connsiteX4" fmla="*/ 213766 w 314611"/>
              <a:gd name="connsiteY4" fmla="*/ 1524387 h 1770880"/>
              <a:gd name="connsiteX5" fmla="*/ 314611 w 314611"/>
              <a:gd name="connsiteY5" fmla="*/ 1494155 h 1770880"/>
              <a:gd name="connsiteX6" fmla="*/ 151641 w 314611"/>
              <a:gd name="connsiteY6" fmla="*/ 1770880 h 1770880"/>
              <a:gd name="connsiteX7" fmla="*/ 0 w 314611"/>
              <a:gd name="connsiteY7" fmla="*/ 1471346 h 177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11" h="1770880">
                <a:moveTo>
                  <a:pt x="0" y="1471346"/>
                </a:moveTo>
                <a:lnTo>
                  <a:pt x="102457" y="1504111"/>
                </a:lnTo>
                <a:lnTo>
                  <a:pt x="132218" y="0"/>
                </a:lnTo>
                <a:lnTo>
                  <a:pt x="129268" y="17424"/>
                </a:lnTo>
                <a:lnTo>
                  <a:pt x="213766" y="1524387"/>
                </a:lnTo>
                <a:lnTo>
                  <a:pt x="314611" y="1494155"/>
                </a:lnTo>
                <a:lnTo>
                  <a:pt x="151641" y="1770880"/>
                </a:lnTo>
                <a:lnTo>
                  <a:pt x="0" y="14713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UD デジタル 教科書体 NP-R"/>
              <a:cs typeface="+mn-cs"/>
            </a:endParaRPr>
          </a:p>
        </p:txBody>
      </p:sp>
      <p:sp>
        <p:nvSpPr>
          <p:cNvPr id="40" name="下矢印 6"/>
          <p:cNvSpPr/>
          <p:nvPr/>
        </p:nvSpPr>
        <p:spPr>
          <a:xfrm>
            <a:off x="5295880" y="2898833"/>
            <a:ext cx="448310" cy="1796269"/>
          </a:xfrm>
          <a:custGeom>
            <a:avLst/>
            <a:gdLst>
              <a:gd name="connsiteX0" fmla="*/ 0 w 498625"/>
              <a:gd name="connsiteY0" fmla="*/ 1530852 h 1780164"/>
              <a:gd name="connsiteX1" fmla="*/ 124656 w 498625"/>
              <a:gd name="connsiteY1" fmla="*/ 1530852 h 1780164"/>
              <a:gd name="connsiteX2" fmla="*/ 124656 w 498625"/>
              <a:gd name="connsiteY2" fmla="*/ 0 h 1780164"/>
              <a:gd name="connsiteX3" fmla="*/ 373969 w 498625"/>
              <a:gd name="connsiteY3" fmla="*/ 0 h 1780164"/>
              <a:gd name="connsiteX4" fmla="*/ 373969 w 498625"/>
              <a:gd name="connsiteY4" fmla="*/ 1530852 h 1780164"/>
              <a:gd name="connsiteX5" fmla="*/ 498625 w 498625"/>
              <a:gd name="connsiteY5" fmla="*/ 1530852 h 1780164"/>
              <a:gd name="connsiteX6" fmla="*/ 249313 w 498625"/>
              <a:gd name="connsiteY6" fmla="*/ 1780164 h 1780164"/>
              <a:gd name="connsiteX7" fmla="*/ 0 w 498625"/>
              <a:gd name="connsiteY7" fmla="*/ 1530852 h 1780164"/>
              <a:gd name="connsiteX0" fmla="*/ 0 w 498625"/>
              <a:gd name="connsiteY0" fmla="*/ 1533992 h 1783304"/>
              <a:gd name="connsiteX1" fmla="*/ 124656 w 498625"/>
              <a:gd name="connsiteY1" fmla="*/ 1533992 h 1783304"/>
              <a:gd name="connsiteX2" fmla="*/ 197160 w 498625"/>
              <a:gd name="connsiteY2" fmla="*/ 0 h 1783304"/>
              <a:gd name="connsiteX3" fmla="*/ 373969 w 498625"/>
              <a:gd name="connsiteY3" fmla="*/ 3140 h 1783304"/>
              <a:gd name="connsiteX4" fmla="*/ 373969 w 498625"/>
              <a:gd name="connsiteY4" fmla="*/ 1533992 h 1783304"/>
              <a:gd name="connsiteX5" fmla="*/ 498625 w 498625"/>
              <a:gd name="connsiteY5" fmla="*/ 1533992 h 1783304"/>
              <a:gd name="connsiteX6" fmla="*/ 249313 w 498625"/>
              <a:gd name="connsiteY6" fmla="*/ 1783304 h 1783304"/>
              <a:gd name="connsiteX7" fmla="*/ 0 w 498625"/>
              <a:gd name="connsiteY7" fmla="*/ 1533992 h 1783304"/>
              <a:gd name="connsiteX0" fmla="*/ 0 w 498625"/>
              <a:gd name="connsiteY0" fmla="*/ 1533992 h 1783304"/>
              <a:gd name="connsiteX1" fmla="*/ 124656 w 498625"/>
              <a:gd name="connsiteY1" fmla="*/ 1533992 h 1783304"/>
              <a:gd name="connsiteX2" fmla="*/ 197160 w 498625"/>
              <a:gd name="connsiteY2" fmla="*/ 0 h 1783304"/>
              <a:gd name="connsiteX3" fmla="*/ 290242 w 498625"/>
              <a:gd name="connsiteY3" fmla="*/ 15483 h 1783304"/>
              <a:gd name="connsiteX4" fmla="*/ 373969 w 498625"/>
              <a:gd name="connsiteY4" fmla="*/ 1533992 h 1783304"/>
              <a:gd name="connsiteX5" fmla="*/ 498625 w 498625"/>
              <a:gd name="connsiteY5" fmla="*/ 1533992 h 1783304"/>
              <a:gd name="connsiteX6" fmla="*/ 249313 w 498625"/>
              <a:gd name="connsiteY6" fmla="*/ 1783304 h 1783304"/>
              <a:gd name="connsiteX7" fmla="*/ 0 w 498625"/>
              <a:gd name="connsiteY7" fmla="*/ 1533992 h 1783304"/>
              <a:gd name="connsiteX0" fmla="*/ 0 w 498625"/>
              <a:gd name="connsiteY0" fmla="*/ 1533992 h 1783304"/>
              <a:gd name="connsiteX1" fmla="*/ 124656 w 498625"/>
              <a:gd name="connsiteY1" fmla="*/ 1533992 h 1783304"/>
              <a:gd name="connsiteX2" fmla="*/ 197160 w 498625"/>
              <a:gd name="connsiteY2" fmla="*/ 0 h 1783304"/>
              <a:gd name="connsiteX3" fmla="*/ 226940 w 498625"/>
              <a:gd name="connsiteY3" fmla="*/ 29848 h 1783304"/>
              <a:gd name="connsiteX4" fmla="*/ 373969 w 498625"/>
              <a:gd name="connsiteY4" fmla="*/ 1533992 h 1783304"/>
              <a:gd name="connsiteX5" fmla="*/ 498625 w 498625"/>
              <a:gd name="connsiteY5" fmla="*/ 1533992 h 1783304"/>
              <a:gd name="connsiteX6" fmla="*/ 249313 w 498625"/>
              <a:gd name="connsiteY6" fmla="*/ 1783304 h 1783304"/>
              <a:gd name="connsiteX7" fmla="*/ 0 w 498625"/>
              <a:gd name="connsiteY7" fmla="*/ 1533992 h 1783304"/>
              <a:gd name="connsiteX0" fmla="*/ 0 w 498625"/>
              <a:gd name="connsiteY0" fmla="*/ 1521568 h 1770880"/>
              <a:gd name="connsiteX1" fmla="*/ 124656 w 498625"/>
              <a:gd name="connsiteY1" fmla="*/ 1521568 h 1770880"/>
              <a:gd name="connsiteX2" fmla="*/ 229890 w 498625"/>
              <a:gd name="connsiteY2" fmla="*/ 0 h 1770880"/>
              <a:gd name="connsiteX3" fmla="*/ 226940 w 498625"/>
              <a:gd name="connsiteY3" fmla="*/ 17424 h 1770880"/>
              <a:gd name="connsiteX4" fmla="*/ 373969 w 498625"/>
              <a:gd name="connsiteY4" fmla="*/ 1521568 h 1770880"/>
              <a:gd name="connsiteX5" fmla="*/ 498625 w 498625"/>
              <a:gd name="connsiteY5" fmla="*/ 1521568 h 1770880"/>
              <a:gd name="connsiteX6" fmla="*/ 249313 w 498625"/>
              <a:gd name="connsiteY6" fmla="*/ 1770880 h 1770880"/>
              <a:gd name="connsiteX7" fmla="*/ 0 w 498625"/>
              <a:gd name="connsiteY7" fmla="*/ 1521568 h 1770880"/>
              <a:gd name="connsiteX0" fmla="*/ 0 w 498625"/>
              <a:gd name="connsiteY0" fmla="*/ 1521568 h 1770880"/>
              <a:gd name="connsiteX1" fmla="*/ 124656 w 498625"/>
              <a:gd name="connsiteY1" fmla="*/ 1521568 h 1770880"/>
              <a:gd name="connsiteX2" fmla="*/ 229890 w 498625"/>
              <a:gd name="connsiteY2" fmla="*/ 0 h 1770880"/>
              <a:gd name="connsiteX3" fmla="*/ 226940 w 498625"/>
              <a:gd name="connsiteY3" fmla="*/ 17424 h 1770880"/>
              <a:gd name="connsiteX4" fmla="*/ 311438 w 498625"/>
              <a:gd name="connsiteY4" fmla="*/ 1524387 h 1770880"/>
              <a:gd name="connsiteX5" fmla="*/ 498625 w 498625"/>
              <a:gd name="connsiteY5" fmla="*/ 1521568 h 1770880"/>
              <a:gd name="connsiteX6" fmla="*/ 249313 w 498625"/>
              <a:gd name="connsiteY6" fmla="*/ 1770880 h 1770880"/>
              <a:gd name="connsiteX7" fmla="*/ 0 w 498625"/>
              <a:gd name="connsiteY7" fmla="*/ 1521568 h 1770880"/>
              <a:gd name="connsiteX0" fmla="*/ 0 w 412283"/>
              <a:gd name="connsiteY0" fmla="*/ 1521568 h 1770880"/>
              <a:gd name="connsiteX1" fmla="*/ 124656 w 412283"/>
              <a:gd name="connsiteY1" fmla="*/ 1521568 h 1770880"/>
              <a:gd name="connsiteX2" fmla="*/ 229890 w 412283"/>
              <a:gd name="connsiteY2" fmla="*/ 0 h 1770880"/>
              <a:gd name="connsiteX3" fmla="*/ 226940 w 412283"/>
              <a:gd name="connsiteY3" fmla="*/ 17424 h 1770880"/>
              <a:gd name="connsiteX4" fmla="*/ 311438 w 412283"/>
              <a:gd name="connsiteY4" fmla="*/ 1524387 h 1770880"/>
              <a:gd name="connsiteX5" fmla="*/ 412283 w 412283"/>
              <a:gd name="connsiteY5" fmla="*/ 1494155 h 1770880"/>
              <a:gd name="connsiteX6" fmla="*/ 249313 w 412283"/>
              <a:gd name="connsiteY6" fmla="*/ 1770880 h 1770880"/>
              <a:gd name="connsiteX7" fmla="*/ 0 w 412283"/>
              <a:gd name="connsiteY7" fmla="*/ 1521568 h 1770880"/>
              <a:gd name="connsiteX0" fmla="*/ 0 w 412283"/>
              <a:gd name="connsiteY0" fmla="*/ 1521568 h 1770880"/>
              <a:gd name="connsiteX1" fmla="*/ 188929 w 412283"/>
              <a:gd name="connsiteY1" fmla="*/ 1500408 h 1770880"/>
              <a:gd name="connsiteX2" fmla="*/ 229890 w 412283"/>
              <a:gd name="connsiteY2" fmla="*/ 0 h 1770880"/>
              <a:gd name="connsiteX3" fmla="*/ 226940 w 412283"/>
              <a:gd name="connsiteY3" fmla="*/ 17424 h 1770880"/>
              <a:gd name="connsiteX4" fmla="*/ 311438 w 412283"/>
              <a:gd name="connsiteY4" fmla="*/ 1524387 h 1770880"/>
              <a:gd name="connsiteX5" fmla="*/ 412283 w 412283"/>
              <a:gd name="connsiteY5" fmla="*/ 1494155 h 1770880"/>
              <a:gd name="connsiteX6" fmla="*/ 249313 w 412283"/>
              <a:gd name="connsiteY6" fmla="*/ 1770880 h 1770880"/>
              <a:gd name="connsiteX7" fmla="*/ 0 w 412283"/>
              <a:gd name="connsiteY7" fmla="*/ 1521568 h 1770880"/>
              <a:gd name="connsiteX0" fmla="*/ 0 w 363884"/>
              <a:gd name="connsiteY0" fmla="*/ 1480253 h 1770880"/>
              <a:gd name="connsiteX1" fmla="*/ 140530 w 363884"/>
              <a:gd name="connsiteY1" fmla="*/ 1500408 h 1770880"/>
              <a:gd name="connsiteX2" fmla="*/ 181491 w 363884"/>
              <a:gd name="connsiteY2" fmla="*/ 0 h 1770880"/>
              <a:gd name="connsiteX3" fmla="*/ 178541 w 363884"/>
              <a:gd name="connsiteY3" fmla="*/ 17424 h 1770880"/>
              <a:gd name="connsiteX4" fmla="*/ 263039 w 363884"/>
              <a:gd name="connsiteY4" fmla="*/ 1524387 h 1770880"/>
              <a:gd name="connsiteX5" fmla="*/ 363884 w 363884"/>
              <a:gd name="connsiteY5" fmla="*/ 1494155 h 1770880"/>
              <a:gd name="connsiteX6" fmla="*/ 200914 w 363884"/>
              <a:gd name="connsiteY6" fmla="*/ 1770880 h 1770880"/>
              <a:gd name="connsiteX7" fmla="*/ 0 w 363884"/>
              <a:gd name="connsiteY7" fmla="*/ 1480253 h 1770880"/>
              <a:gd name="connsiteX0" fmla="*/ 0 w 363884"/>
              <a:gd name="connsiteY0" fmla="*/ 1480253 h 1770880"/>
              <a:gd name="connsiteX1" fmla="*/ 151730 w 363884"/>
              <a:gd name="connsiteY1" fmla="*/ 1504111 h 1770880"/>
              <a:gd name="connsiteX2" fmla="*/ 181491 w 363884"/>
              <a:gd name="connsiteY2" fmla="*/ 0 h 1770880"/>
              <a:gd name="connsiteX3" fmla="*/ 178541 w 363884"/>
              <a:gd name="connsiteY3" fmla="*/ 17424 h 1770880"/>
              <a:gd name="connsiteX4" fmla="*/ 263039 w 363884"/>
              <a:gd name="connsiteY4" fmla="*/ 1524387 h 1770880"/>
              <a:gd name="connsiteX5" fmla="*/ 363884 w 363884"/>
              <a:gd name="connsiteY5" fmla="*/ 1494155 h 1770880"/>
              <a:gd name="connsiteX6" fmla="*/ 200914 w 363884"/>
              <a:gd name="connsiteY6" fmla="*/ 1770880 h 1770880"/>
              <a:gd name="connsiteX7" fmla="*/ 0 w 363884"/>
              <a:gd name="connsiteY7" fmla="*/ 1480253 h 1770880"/>
              <a:gd name="connsiteX0" fmla="*/ 0 w 301728"/>
              <a:gd name="connsiteY0" fmla="*/ 1481904 h 1770880"/>
              <a:gd name="connsiteX1" fmla="*/ 89574 w 301728"/>
              <a:gd name="connsiteY1" fmla="*/ 1504111 h 1770880"/>
              <a:gd name="connsiteX2" fmla="*/ 119335 w 301728"/>
              <a:gd name="connsiteY2" fmla="*/ 0 h 1770880"/>
              <a:gd name="connsiteX3" fmla="*/ 116385 w 301728"/>
              <a:gd name="connsiteY3" fmla="*/ 17424 h 1770880"/>
              <a:gd name="connsiteX4" fmla="*/ 200883 w 301728"/>
              <a:gd name="connsiteY4" fmla="*/ 1524387 h 1770880"/>
              <a:gd name="connsiteX5" fmla="*/ 301728 w 301728"/>
              <a:gd name="connsiteY5" fmla="*/ 1494155 h 1770880"/>
              <a:gd name="connsiteX6" fmla="*/ 138758 w 301728"/>
              <a:gd name="connsiteY6" fmla="*/ 1770880 h 1770880"/>
              <a:gd name="connsiteX7" fmla="*/ 0 w 301728"/>
              <a:gd name="connsiteY7" fmla="*/ 1481904 h 1770880"/>
              <a:gd name="connsiteX0" fmla="*/ 0 w 314611"/>
              <a:gd name="connsiteY0" fmla="*/ 1471346 h 1770880"/>
              <a:gd name="connsiteX1" fmla="*/ 102457 w 314611"/>
              <a:gd name="connsiteY1" fmla="*/ 1504111 h 1770880"/>
              <a:gd name="connsiteX2" fmla="*/ 132218 w 314611"/>
              <a:gd name="connsiteY2" fmla="*/ 0 h 1770880"/>
              <a:gd name="connsiteX3" fmla="*/ 129268 w 314611"/>
              <a:gd name="connsiteY3" fmla="*/ 17424 h 1770880"/>
              <a:gd name="connsiteX4" fmla="*/ 213766 w 314611"/>
              <a:gd name="connsiteY4" fmla="*/ 1524387 h 1770880"/>
              <a:gd name="connsiteX5" fmla="*/ 314611 w 314611"/>
              <a:gd name="connsiteY5" fmla="*/ 1494155 h 1770880"/>
              <a:gd name="connsiteX6" fmla="*/ 151641 w 314611"/>
              <a:gd name="connsiteY6" fmla="*/ 1770880 h 1770880"/>
              <a:gd name="connsiteX7" fmla="*/ 0 w 314611"/>
              <a:gd name="connsiteY7" fmla="*/ 1471346 h 177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11" h="1770880">
                <a:moveTo>
                  <a:pt x="0" y="1471346"/>
                </a:moveTo>
                <a:lnTo>
                  <a:pt x="102457" y="1504111"/>
                </a:lnTo>
                <a:lnTo>
                  <a:pt x="132218" y="0"/>
                </a:lnTo>
                <a:lnTo>
                  <a:pt x="129268" y="17424"/>
                </a:lnTo>
                <a:lnTo>
                  <a:pt x="213766" y="1524387"/>
                </a:lnTo>
                <a:lnTo>
                  <a:pt x="314611" y="1494155"/>
                </a:lnTo>
                <a:lnTo>
                  <a:pt x="151641" y="1770880"/>
                </a:lnTo>
                <a:lnTo>
                  <a:pt x="0" y="1471346"/>
                </a:lnTo>
                <a:close/>
              </a:path>
            </a:pathLst>
          </a:cu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UD デジタル 教科書体 NP-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2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6825</TotalTime>
  <Words>1658</Words>
  <Application>Microsoft Office PowerPoint</Application>
  <PresentationFormat>画面に合わせる (4:3)</PresentationFormat>
  <Paragraphs>209</Paragraphs>
  <Slides>15</Slides>
  <Notes>15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9" baseType="lpstr">
      <vt:lpstr>HGPｺﾞｼｯｸE</vt:lpstr>
      <vt:lpstr>HG丸ｺﾞｼｯｸM-PRO</vt:lpstr>
      <vt:lpstr>Meiryo UI</vt:lpstr>
      <vt:lpstr>ＭＳ Ｐゴシック</vt:lpstr>
      <vt:lpstr>UD デジタル 教科書体 NP-B</vt:lpstr>
      <vt:lpstr>UD デジタル 教科書体 NP-R</vt:lpstr>
      <vt:lpstr>游ゴシック</vt:lpstr>
      <vt:lpstr>游ゴシック Light</vt:lpstr>
      <vt:lpstr>Arial</vt:lpstr>
      <vt:lpstr>Calibri</vt:lpstr>
      <vt:lpstr>Tw Cen MT</vt:lpstr>
      <vt:lpstr>Wingdings</vt:lpstr>
      <vt:lpstr>Office テーマ</vt:lpstr>
      <vt:lpstr>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大阪府が作成した 「雇用管理のための対話シート」4つの特徴</vt:lpstr>
      <vt:lpstr>大阪府が作成した 「雇用管理のための対話シート」4つの特徴</vt:lpstr>
      <vt:lpstr>①雇用管理のための対話シート 　　　　　　　　（状態チェック編）</vt:lpstr>
      <vt:lpstr>①雇用管理のための対話シート 　　　 　　　　（状態チェック編）</vt:lpstr>
      <vt:lpstr>①雇用管理のための対話シート 　　　 　　　　（状態チェック編）</vt:lpstr>
      <vt:lpstr>②雇用管理のための対話シート 　　　　　　　　　　（体調管理編）</vt:lpstr>
      <vt:lpstr>③雇用管理のための対話シート 　　　　　　　　　　（目標管理編）</vt:lpstr>
      <vt:lpstr>④⑤雇用管理のための対話シート 　　　　　　（基本編と疲労度確認編）</vt:lpstr>
      <vt:lpstr>雇用管理のための対話シート活用の主な流れ</vt:lpstr>
      <vt:lpstr>雇用管理のための対話シート活用の主な流れ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林　涼子</dc:creator>
  <cp:lastModifiedBy>池増　亮太</cp:lastModifiedBy>
  <cp:revision>469</cp:revision>
  <cp:lastPrinted>2022-01-05T05:22:16Z</cp:lastPrinted>
  <dcterms:created xsi:type="dcterms:W3CDTF">2016-04-04T07:18:58Z</dcterms:created>
  <dcterms:modified xsi:type="dcterms:W3CDTF">2022-03-17T07:35:41Z</dcterms:modified>
</cp:coreProperties>
</file>