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392" r:id="rId2"/>
    <p:sldId id="429" r:id="rId3"/>
    <p:sldId id="559" r:id="rId4"/>
    <p:sldId id="558" r:id="rId5"/>
    <p:sldId id="549" r:id="rId6"/>
    <p:sldId id="548" r:id="rId7"/>
    <p:sldId id="546" r:id="rId8"/>
    <p:sldId id="557" r:id="rId9"/>
    <p:sldId id="550" r:id="rId10"/>
    <p:sldId id="551" r:id="rId11"/>
    <p:sldId id="552" r:id="rId12"/>
    <p:sldId id="561" r:id="rId1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5DC"/>
    <a:srgbClr val="FDC7F7"/>
    <a:srgbClr val="0000FF"/>
    <a:srgbClr val="FF33CC"/>
    <a:srgbClr val="F60AEB"/>
    <a:srgbClr val="EF95EB"/>
    <a:srgbClr val="FF3F3F"/>
    <a:srgbClr val="FF1111"/>
    <a:srgbClr val="FF2525"/>
    <a:srgbClr val="FBA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48" autoAdjust="0"/>
  </p:normalViewPr>
  <p:slideViewPr>
    <p:cSldViewPr>
      <p:cViewPr varScale="1">
        <p:scale>
          <a:sx n="77" d="100"/>
          <a:sy n="77" d="100"/>
        </p:scale>
        <p:origin x="1206" y="78"/>
      </p:cViewPr>
      <p:guideLst>
        <p:guide orient="horz" pos="2160"/>
        <p:guide pos="2880"/>
      </p:guideLst>
    </p:cSldViewPr>
  </p:slideViewPr>
  <p:notesTextViewPr>
    <p:cViewPr>
      <p:scale>
        <a:sx n="1" d="1"/>
        <a:sy n="1" d="1"/>
      </p:scale>
      <p:origin x="0" y="0"/>
    </p:cViewPr>
  </p:notesTextViewPr>
  <p:sorterViewPr>
    <p:cViewPr>
      <p:scale>
        <a:sx n="100" d="100"/>
        <a:sy n="100" d="100"/>
      </p:scale>
      <p:origin x="0" y="-2796"/>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6" y="1"/>
            <a:ext cx="4306737" cy="341393"/>
          </a:xfrm>
          <a:prstGeom prst="rect">
            <a:avLst/>
          </a:prstGeom>
        </p:spPr>
        <p:txBody>
          <a:bodyPr vert="horz" lIns="91440" tIns="45720" rIns="91440" bIns="45720" rtlCol="0"/>
          <a:lstStyle>
            <a:lvl1pPr algn="r">
              <a:defRPr sz="1200"/>
            </a:lvl1pPr>
          </a:lstStyle>
          <a:p>
            <a:fld id="{FB0273C5-236C-48EC-9FCA-1FDA278D41F9}" type="datetimeFigureOut">
              <a:rPr kumimoji="1" lang="ja-JP" altLang="en-US" smtClean="0"/>
              <a:t>2022/3/17</a:t>
            </a:fld>
            <a:endParaRPr kumimoji="1" lang="ja-JP" altLang="en-US"/>
          </a:p>
        </p:txBody>
      </p:sp>
      <p:sp>
        <p:nvSpPr>
          <p:cNvPr id="4" name="フッター プレースホルダー 3"/>
          <p:cNvSpPr>
            <a:spLocks noGrp="1"/>
          </p:cNvSpPr>
          <p:nvPr>
            <p:ph type="ftr" sz="quarter" idx="2"/>
          </p:nvPr>
        </p:nvSpPr>
        <p:spPr>
          <a:xfrm>
            <a:off x="2" y="6465808"/>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6" y="6465808"/>
            <a:ext cx="4306737" cy="341393"/>
          </a:xfrm>
          <a:prstGeom prst="rect">
            <a:avLst/>
          </a:prstGeom>
        </p:spPr>
        <p:txBody>
          <a:bodyPr vert="horz" lIns="91440" tIns="45720" rIns="91440" bIns="45720" rtlCol="0" anchor="b"/>
          <a:lstStyle>
            <a:lvl1pPr algn="r">
              <a:defRPr sz="1200"/>
            </a:lvl1pPr>
          </a:lstStyle>
          <a:p>
            <a:fld id="{0936C582-A21E-4B76-8E53-24175BD07F28}" type="slidenum">
              <a:rPr kumimoji="1" lang="ja-JP" altLang="en-US" smtClean="0"/>
              <a:t>‹#›</a:t>
            </a:fld>
            <a:endParaRPr kumimoji="1" lang="ja-JP" altLang="en-US"/>
          </a:p>
        </p:txBody>
      </p:sp>
    </p:spTree>
    <p:extLst>
      <p:ext uri="{BB962C8B-B14F-4D97-AF65-F5344CB8AC3E}">
        <p14:creationId xmlns:p14="http://schemas.microsoft.com/office/powerpoint/2010/main" val="2823176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4" y="0"/>
            <a:ext cx="4307047" cy="340360"/>
          </a:xfrm>
          <a:prstGeom prst="rect">
            <a:avLst/>
          </a:prstGeom>
        </p:spPr>
        <p:txBody>
          <a:bodyPr vert="horz" lIns="91440" tIns="45720" rIns="91440" bIns="45720" rtlCol="0"/>
          <a:lstStyle>
            <a:lvl1pPr algn="r">
              <a:defRPr sz="1200"/>
            </a:lvl1pPr>
          </a:lstStyle>
          <a:p>
            <a:fld id="{58DC6006-D009-4E98-BBF1-E83FA8D18FE4}"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33420"/>
            <a:ext cx="7951470" cy="30632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60"/>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4" y="6465660"/>
            <a:ext cx="4307047" cy="340360"/>
          </a:xfrm>
          <a:prstGeom prst="rect">
            <a:avLst/>
          </a:prstGeom>
        </p:spPr>
        <p:txBody>
          <a:bodyPr vert="horz" lIns="91440" tIns="45720" rIns="91440" bIns="45720" rtlCol="0" anchor="b"/>
          <a:lstStyle>
            <a:lvl1pPr algn="r">
              <a:defRPr sz="1200"/>
            </a:lvl1pPr>
          </a:lstStyle>
          <a:p>
            <a:fld id="{08C4568A-5701-4660-9006-50436D487514}" type="slidenum">
              <a:rPr kumimoji="1" lang="ja-JP" altLang="en-US" smtClean="0"/>
              <a:t>‹#›</a:t>
            </a:fld>
            <a:endParaRPr kumimoji="1" lang="ja-JP" altLang="en-US"/>
          </a:p>
        </p:txBody>
      </p:sp>
    </p:spTree>
    <p:extLst>
      <p:ext uri="{BB962C8B-B14F-4D97-AF65-F5344CB8AC3E}">
        <p14:creationId xmlns:p14="http://schemas.microsoft.com/office/powerpoint/2010/main" val="3760086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a:t>
            </a:fld>
            <a:endParaRPr kumimoji="1" lang="ja-JP" altLang="en-US"/>
          </a:p>
        </p:txBody>
      </p:sp>
    </p:spTree>
    <p:extLst>
      <p:ext uri="{BB962C8B-B14F-4D97-AF65-F5344CB8AC3E}">
        <p14:creationId xmlns:p14="http://schemas.microsoft.com/office/powerpoint/2010/main" val="3617362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10</a:t>
            </a:fld>
            <a:endParaRPr kumimoji="1" lang="ja-JP" altLang="en-US"/>
          </a:p>
        </p:txBody>
      </p:sp>
    </p:spTree>
    <p:extLst>
      <p:ext uri="{BB962C8B-B14F-4D97-AF65-F5344CB8AC3E}">
        <p14:creationId xmlns:p14="http://schemas.microsoft.com/office/powerpoint/2010/main" val="42133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11</a:t>
            </a:fld>
            <a:endParaRPr kumimoji="1" lang="ja-JP" altLang="en-US"/>
          </a:p>
        </p:txBody>
      </p:sp>
    </p:spTree>
    <p:extLst>
      <p:ext uri="{BB962C8B-B14F-4D97-AF65-F5344CB8AC3E}">
        <p14:creationId xmlns:p14="http://schemas.microsoft.com/office/powerpoint/2010/main" val="995049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12</a:t>
            </a:fld>
            <a:endParaRPr kumimoji="1" lang="ja-JP" altLang="en-US"/>
          </a:p>
        </p:txBody>
      </p:sp>
    </p:spTree>
    <p:extLst>
      <p:ext uri="{BB962C8B-B14F-4D97-AF65-F5344CB8AC3E}">
        <p14:creationId xmlns:p14="http://schemas.microsoft.com/office/powerpoint/2010/main" val="3162202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C6026F-756E-4062-8BFC-3C9A35A5A6F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78597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C6026F-756E-4062-8BFC-3C9A35A5A6F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96961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C6026F-756E-4062-8BFC-3C9A35A5A6F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4637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5</a:t>
            </a:fld>
            <a:endParaRPr kumimoji="1" lang="ja-JP" altLang="en-US"/>
          </a:p>
        </p:txBody>
      </p:sp>
    </p:spTree>
    <p:extLst>
      <p:ext uri="{BB962C8B-B14F-4D97-AF65-F5344CB8AC3E}">
        <p14:creationId xmlns:p14="http://schemas.microsoft.com/office/powerpoint/2010/main" val="185098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826379-4303-4BF6-A980-E06606983EF3}"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87507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7</a:t>
            </a:fld>
            <a:endParaRPr kumimoji="1" lang="ja-JP" altLang="en-US"/>
          </a:p>
        </p:txBody>
      </p:sp>
    </p:spTree>
    <p:extLst>
      <p:ext uri="{BB962C8B-B14F-4D97-AF65-F5344CB8AC3E}">
        <p14:creationId xmlns:p14="http://schemas.microsoft.com/office/powerpoint/2010/main" val="1323455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8</a:t>
            </a:fld>
            <a:endParaRPr kumimoji="1" lang="ja-JP" altLang="en-US"/>
          </a:p>
        </p:txBody>
      </p:sp>
    </p:spTree>
    <p:extLst>
      <p:ext uri="{BB962C8B-B14F-4D97-AF65-F5344CB8AC3E}">
        <p14:creationId xmlns:p14="http://schemas.microsoft.com/office/powerpoint/2010/main" val="3683137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9</a:t>
            </a:fld>
            <a:endParaRPr kumimoji="1" lang="ja-JP" altLang="en-US"/>
          </a:p>
        </p:txBody>
      </p:sp>
    </p:spTree>
    <p:extLst>
      <p:ext uri="{BB962C8B-B14F-4D97-AF65-F5344CB8AC3E}">
        <p14:creationId xmlns:p14="http://schemas.microsoft.com/office/powerpoint/2010/main" val="173501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A15E38-4EA1-4DA2-8390-70AF3FC892C3}"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68970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870C86-C9BC-4D05-91F2-D5168CDE0973}"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2355064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515E9-671E-4098-B08D-7008ED6F27E9}"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279356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9E9F66-5157-46E8-BD5F-3DF9D6A55A43}" type="datetime1">
              <a:rPr kumimoji="1" lang="ja-JP" altLang="en-US" smtClean="0"/>
              <a:t>2022/3/17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66F6C1-BB42-4B61-9E79-5DF884A7E1F2}" type="slidenum">
              <a:rPr kumimoji="1" lang="ja-JP" altLang="en-US" smtClean="0"/>
              <a:pPr/>
              <a:t>‹#›</a:t>
            </a:fld>
            <a:endParaRPr kumimoji="1" lang="ja-JP" altLang="en-US" dirty="0"/>
          </a:p>
        </p:txBody>
      </p:sp>
    </p:spTree>
    <p:extLst>
      <p:ext uri="{BB962C8B-B14F-4D97-AF65-F5344CB8AC3E}">
        <p14:creationId xmlns:p14="http://schemas.microsoft.com/office/powerpoint/2010/main" val="297409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2018965-E4C9-4A84-8C1F-0C1CCFA4067F}"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B9E17B-8BC1-4BCC-842E-A041897FAA8D}" type="slidenum">
              <a:rPr kumimoji="1" lang="ja-JP" altLang="en-US" smtClean="0"/>
              <a:t>‹#›</a:t>
            </a:fld>
            <a:endParaRPr kumimoji="1" lang="ja-JP" altLang="en-US"/>
          </a:p>
        </p:txBody>
      </p:sp>
    </p:spTree>
    <p:extLst>
      <p:ext uri="{BB962C8B-B14F-4D97-AF65-F5344CB8AC3E}">
        <p14:creationId xmlns:p14="http://schemas.microsoft.com/office/powerpoint/2010/main" val="42446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E35C179-9E3B-435D-B132-2BB20F1F9E35}"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39609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D56B9D1-B016-4BF9-907F-7A5FA52E81C7}" type="datetime1">
              <a:rPr kumimoji="1" lang="ja-JP" altLang="en-US" smtClean="0"/>
              <a:t>2022/3/17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35940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76975C2-A0DF-457C-AC48-58BAF583E3A0}" type="datetime1">
              <a:rPr kumimoji="1" lang="ja-JP" altLang="en-US" smtClean="0"/>
              <a:t>2022/3/17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125880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6C5FEF-CE9B-49B6-9BDC-1340799D239F}" type="datetime1">
              <a:rPr kumimoji="1" lang="ja-JP" altLang="en-US" smtClean="0"/>
              <a:t>2022/3/17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240477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1369AB-FCCF-46ED-869F-7BAB1EDF8B09}"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166779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CB7614-1D07-4187-8D12-733C1DBC51AC}"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332482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095D0FD-69B2-48A3-B0B5-D73301F843F2}" type="datetime1">
              <a:rPr kumimoji="1" lang="ja-JP" altLang="en-US" smtClean="0"/>
              <a:t>2022/3/17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66F6C1-BB42-4B61-9E79-5DF884A7E1F2}" type="slidenum">
              <a:rPr kumimoji="1" lang="ja-JP" altLang="en-US" smtClean="0"/>
              <a:t>‹#›</a:t>
            </a:fld>
            <a:endParaRPr kumimoji="1" lang="ja-JP" altLang="en-US"/>
          </a:p>
        </p:txBody>
      </p:sp>
    </p:spTree>
    <p:extLst>
      <p:ext uri="{BB962C8B-B14F-4D97-AF65-F5344CB8AC3E}">
        <p14:creationId xmlns:p14="http://schemas.microsoft.com/office/powerpoint/2010/main" val="11787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ef.osaka.lg.jp/koyotaisaku/management/taiwa_sheets.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png"/><Relationship Id="rId4" Type="http://schemas.openxmlformats.org/officeDocument/2006/relationships/image" Target="../media/image17.gi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1.png"/><Relationship Id="rId7"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emf"/><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hyperlink" Target="http://1.bp.blogspot.com/-PgPpfoGDxF0/WcB5sfrVQSI/AAAAAAABG1o/xGjjAfsxv_UddA_63hydv1M46uL0b4KHACLcBGAs/s800/kaigi_man_woman.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sp>
        <p:nvSpPr>
          <p:cNvPr id="5" name="タイトル 2"/>
          <p:cNvSpPr txBox="1">
            <a:spLocks/>
          </p:cNvSpPr>
          <p:nvPr/>
        </p:nvSpPr>
        <p:spPr bwMode="ltGray">
          <a:xfrm>
            <a:off x="539552" y="1628800"/>
            <a:ext cx="8424936" cy="2520280"/>
          </a:xfrm>
          <a:prstGeom prst="rect">
            <a:avLst/>
          </a:prstGeom>
        </p:spPr>
        <p:txBody>
          <a:bodyPr vert="horz" anchor="ctr">
            <a:noAutofit/>
          </a:bodyPr>
          <a:lstStyle>
            <a:lvl1pPr algn="l" rtl="0" eaLnBrk="1" latinLnBrk="0" hangingPunct="1">
              <a:spcBef>
                <a:spcPct val="0"/>
              </a:spcBef>
              <a:buNone/>
              <a:defRPr kumimoji="1" sz="4400" b="0" kern="1200" cap="none">
                <a:solidFill>
                  <a:srgbClr val="FFFFFF"/>
                </a:solidFill>
                <a:latin typeface="+mj-lt"/>
                <a:ea typeface="+mj-ea"/>
                <a:cs typeface="+mj-cs"/>
              </a:defRPr>
            </a:lvl1pPr>
          </a:lstStyle>
          <a:p>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精神・</a:t>
            </a:r>
            <a:r>
              <a:rPr lang="ja-JP" altLang="en-US" sz="2400" dirty="0" err="1" smtClean="0">
                <a:solidFill>
                  <a:schemeClr val="tx1"/>
                </a:solidFill>
                <a:latin typeface="UD デジタル 教科書体 NP-B" panose="02020700000000000000" pitchFamily="18" charset="-128"/>
                <a:ea typeface="UD デジタル 教科書体 NP-B" panose="02020700000000000000" pitchFamily="18" charset="-128"/>
              </a:rPr>
              <a:t>発達障がい</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者の職場定着に向けた取組み</a:t>
            </a:r>
            <a:endParaRPr lang="en-US" altLang="ja-JP" sz="2400"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3200" dirty="0" smtClean="0">
                <a:solidFill>
                  <a:schemeClr val="tx1"/>
                </a:solidFill>
                <a:latin typeface="UD デジタル 教科書体 NP-B" panose="02020700000000000000" pitchFamily="18" charset="-128"/>
                <a:ea typeface="UD デジタル 教科書体 NP-B" panose="02020700000000000000" pitchFamily="18" charset="-128"/>
              </a:rPr>
              <a:t>　　大阪府が作成した</a:t>
            </a:r>
            <a:r>
              <a:rPr lang="en-US" altLang="ja-JP" sz="3200" dirty="0" smtClean="0">
                <a:solidFill>
                  <a:schemeClr val="tx1"/>
                </a:solidFill>
                <a:latin typeface="UD デジタル 教科書体 NP-B" panose="02020700000000000000" pitchFamily="18" charset="-128"/>
                <a:ea typeface="UD デジタル 教科書体 NP-B" panose="02020700000000000000" pitchFamily="18" charset="-128"/>
              </a:rPr>
              <a:t/>
            </a:r>
            <a:br>
              <a:rPr lang="en-US" altLang="ja-JP" sz="3200" dirty="0" smtClean="0">
                <a:solidFill>
                  <a:schemeClr val="tx1"/>
                </a:solidFill>
                <a:latin typeface="UD デジタル 教科書体 NP-B" panose="02020700000000000000" pitchFamily="18" charset="-128"/>
                <a:ea typeface="UD デジタル 教科書体 NP-B" panose="02020700000000000000" pitchFamily="18" charset="-128"/>
              </a:rPr>
            </a:br>
            <a:r>
              <a:rPr lang="ja-JP" altLang="en-US" sz="3200" dirty="0" smtClean="0">
                <a:solidFill>
                  <a:schemeClr val="tx1"/>
                </a:solidFill>
                <a:latin typeface="UD デジタル 教科書体 NP-B" panose="02020700000000000000" pitchFamily="18" charset="-128"/>
                <a:ea typeface="UD デジタル 教科書体 NP-B" panose="02020700000000000000" pitchFamily="18" charset="-128"/>
              </a:rPr>
              <a:t>　　雇用管理ツールの紹介と活用の流れ</a:t>
            </a:r>
            <a:endParaRPr lang="en-US" altLang="ja-JP" sz="3200" dirty="0" smtClean="0">
              <a:solidFill>
                <a:schemeClr val="tx1"/>
              </a:solidFill>
              <a:latin typeface="UD デジタル 教科書体 NP-B" panose="02020700000000000000" pitchFamily="18" charset="-128"/>
              <a:ea typeface="UD デジタル 教科書体 NP-B" panose="02020700000000000000" pitchFamily="18" charset="-128"/>
            </a:endParaRPr>
          </a:p>
          <a:p>
            <a:endParaRPr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3200"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3200" dirty="0" smtClean="0">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3200" dirty="0" smtClean="0">
                <a:solidFill>
                  <a:schemeClr val="tx1"/>
                </a:solidFill>
                <a:latin typeface="UD デジタル 教科書体 NP-B" panose="02020700000000000000" pitchFamily="18" charset="-128"/>
                <a:ea typeface="UD デジタル 教科書体 NP-B" panose="02020700000000000000" pitchFamily="18" charset="-128"/>
              </a:rPr>
              <a:t>合理的</a:t>
            </a:r>
            <a:r>
              <a:rPr lang="ja-JP" altLang="en-US" sz="3200" dirty="0">
                <a:solidFill>
                  <a:schemeClr val="tx1"/>
                </a:solidFill>
                <a:latin typeface="UD デジタル 教科書体 NP-B" panose="02020700000000000000" pitchFamily="18" charset="-128"/>
                <a:ea typeface="UD デジタル 教科書体 NP-B" panose="02020700000000000000" pitchFamily="18" charset="-128"/>
              </a:rPr>
              <a:t>配慮</a:t>
            </a:r>
            <a:r>
              <a:rPr lang="ja-JP" altLang="en-US" sz="3200" dirty="0" smtClean="0">
                <a:solidFill>
                  <a:schemeClr val="tx1"/>
                </a:solidFill>
                <a:latin typeface="UD デジタル 教科書体 NP-B" panose="02020700000000000000" pitchFamily="18" charset="-128"/>
                <a:ea typeface="UD デジタル 教科書体 NP-B" panose="02020700000000000000" pitchFamily="18" charset="-128"/>
              </a:rPr>
              <a:t>のため</a:t>
            </a:r>
            <a:r>
              <a:rPr lang="ja-JP" altLang="en-US" sz="3200" dirty="0">
                <a:solidFill>
                  <a:schemeClr val="tx1"/>
                </a:solidFill>
                <a:latin typeface="UD デジタル 教科書体 NP-B" panose="02020700000000000000" pitchFamily="18" charset="-128"/>
                <a:ea typeface="UD デジタル 教科書体 NP-B" panose="02020700000000000000" pitchFamily="18" charset="-128"/>
              </a:rPr>
              <a:t>の</a:t>
            </a:r>
            <a:r>
              <a:rPr lang="ja-JP" altLang="en-US" sz="3200" dirty="0" smtClean="0">
                <a:solidFill>
                  <a:schemeClr val="tx1"/>
                </a:solidFill>
                <a:latin typeface="UD デジタル 教科書体 NP-B" panose="02020700000000000000" pitchFamily="18" charset="-128"/>
                <a:ea typeface="UD デジタル 教科書体 NP-B" panose="02020700000000000000" pitchFamily="18" charset="-128"/>
              </a:rPr>
              <a:t>対話シート編</a:t>
            </a:r>
            <a:r>
              <a:rPr lang="en-US" altLang="ja-JP" sz="3200" dirty="0" smtClean="0">
                <a:solidFill>
                  <a:schemeClr val="tx1"/>
                </a:solidFill>
                <a:latin typeface="UD デジタル 教科書体 NP-B" panose="02020700000000000000" pitchFamily="18" charset="-128"/>
                <a:ea typeface="UD デジタル 教科書体 NP-B" panose="02020700000000000000" pitchFamily="18" charset="-128"/>
              </a:rPr>
              <a:t>】</a:t>
            </a:r>
            <a:endParaRPr lang="ja-JP" altLang="en-US" sz="32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6" name="タイトル 2"/>
          <p:cNvSpPr txBox="1">
            <a:spLocks/>
          </p:cNvSpPr>
          <p:nvPr/>
        </p:nvSpPr>
        <p:spPr bwMode="ltGray">
          <a:xfrm>
            <a:off x="323528" y="4293096"/>
            <a:ext cx="8428182" cy="2277797"/>
          </a:xfrm>
          <a:prstGeom prst="rect">
            <a:avLst/>
          </a:prstGeom>
        </p:spPr>
        <p:txBody>
          <a:bodyPr vert="horz" anchor="ctr">
            <a:noAutofit/>
          </a:bodyPr>
          <a:lstStyle>
            <a:lvl1pPr algn="l" rtl="0" eaLnBrk="1" latinLnBrk="0" hangingPunct="1">
              <a:spcBef>
                <a:spcPct val="0"/>
              </a:spcBef>
              <a:buNone/>
              <a:defRPr kumimoji="1" sz="4400" b="0" kern="1200" cap="none">
                <a:solidFill>
                  <a:srgbClr val="FFFFFF"/>
                </a:solidFill>
                <a:latin typeface="+mj-lt"/>
                <a:ea typeface="+mj-ea"/>
                <a:cs typeface="+mj-cs"/>
              </a:defRPr>
            </a:lvl1pPr>
          </a:lstStyle>
          <a:p>
            <a:pPr algn="ct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令和</a:t>
            </a:r>
            <a:r>
              <a:rPr lang="en-US" altLang="ja-JP" sz="2000" dirty="0">
                <a:solidFill>
                  <a:schemeClr val="tx1"/>
                </a:solidFill>
                <a:latin typeface="UD デジタル 教科書体 NP-B" panose="02020700000000000000" pitchFamily="18" charset="-128"/>
                <a:ea typeface="UD デジタル 教科書体 NP-B" panose="02020700000000000000" pitchFamily="18" charset="-128"/>
              </a:rPr>
              <a:t>4</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年</a:t>
            </a:r>
            <a:r>
              <a:rPr lang="ja-JP" altLang="en-US" sz="2000" dirty="0">
                <a:solidFill>
                  <a:schemeClr val="tx1"/>
                </a:solidFill>
                <a:latin typeface="UD デジタル 教科書体 NP-B" panose="02020700000000000000" pitchFamily="18" charset="-128"/>
                <a:ea typeface="UD デジタル 教科書体 NP-B" panose="02020700000000000000" pitchFamily="18" charset="-128"/>
              </a:rPr>
              <a:t>２</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月</a:t>
            </a:r>
            <a:endPar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ctr"/>
            <a:endPar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ctr"/>
            <a:r>
              <a:rPr lang="ja-JP" altLang="en-US" sz="2400" dirty="0" err="1" smtClean="0">
                <a:solidFill>
                  <a:schemeClr val="tx1"/>
                </a:solidFill>
                <a:latin typeface="UD デジタル 教科書体 NP-B" panose="02020700000000000000" pitchFamily="18" charset="-128"/>
                <a:ea typeface="UD デジタル 教科書体 NP-B" panose="02020700000000000000" pitchFamily="18" charset="-128"/>
              </a:rPr>
              <a:t>大阪府障がい</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者雇用促進センター</a:t>
            </a:r>
            <a:endParaRPr lang="en-US" altLang="ja-JP" sz="24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ctr"/>
            <a:r>
              <a:rPr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（大阪府商工労働部 </a:t>
            </a: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雇用</a:t>
            </a:r>
            <a:r>
              <a:rPr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推進室 就業</a:t>
            </a: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促進課 </a:t>
            </a:r>
            <a:r>
              <a:rPr lang="ja-JP" altLang="en-US" sz="1600" dirty="0" err="1" smtClean="0">
                <a:solidFill>
                  <a:schemeClr val="tx1"/>
                </a:solidFill>
                <a:latin typeface="UD デジタル 教科書体 NP-B" panose="02020700000000000000" pitchFamily="18" charset="-128"/>
                <a:ea typeface="UD デジタル 教科書体 NP-B" panose="02020700000000000000" pitchFamily="18" charset="-128"/>
              </a:rPr>
              <a:t>障</a:t>
            </a:r>
            <a:r>
              <a:rPr lang="ja-JP" altLang="en-US" sz="1600" dirty="0" err="1">
                <a:solidFill>
                  <a:schemeClr val="tx1"/>
                </a:solidFill>
                <a:latin typeface="UD デジタル 教科書体 NP-B" panose="02020700000000000000" pitchFamily="18" charset="-128"/>
                <a:ea typeface="UD デジタル 教科書体 NP-B" panose="02020700000000000000" pitchFamily="18" charset="-128"/>
              </a:rPr>
              <a:t>がい</a:t>
            </a:r>
            <a:r>
              <a:rPr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者雇用促進グループ）</a:t>
            </a:r>
            <a:endParaRPr lang="ja-JP" altLang="en-US" sz="1600" dirty="0">
              <a:solidFill>
                <a:schemeClr val="tx1"/>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663345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502" y="520460"/>
            <a:ext cx="8964488" cy="990600"/>
          </a:xfrm>
        </p:spPr>
        <p:txBody>
          <a:bodyPr>
            <a:noAutofit/>
          </a:bodyPr>
          <a:lstStyle/>
          <a:p>
            <a:r>
              <a:rPr lang="ja-JP" altLang="en-US" sz="2800" dirty="0" smtClean="0">
                <a:latin typeface="UD デジタル 教科書体 NP-B" panose="02020700000000000000" pitchFamily="18" charset="-128"/>
                <a:ea typeface="UD デジタル 教科書体 NP-B" panose="02020700000000000000" pitchFamily="18" charset="-128"/>
              </a:rPr>
              <a:t>「合理的配慮のための対話シート」活用の主な流れ</a:t>
            </a:r>
            <a:endParaRPr kumimoji="1" lang="ja-JP" altLang="en-US" sz="2800" dirty="0">
              <a:latin typeface="UD デジタル 教科書体 NP-B" panose="02020700000000000000" pitchFamily="18" charset="-128"/>
              <a:ea typeface="UD デジタル 教科書体 NP-B" panose="02020700000000000000" pitchFamily="18" charset="-128"/>
            </a:endParaRPr>
          </a:p>
        </p:txBody>
      </p:sp>
      <p:sp>
        <p:nvSpPr>
          <p:cNvPr id="3" name="コンテンツ プレースホルダー 2"/>
          <p:cNvSpPr>
            <a:spLocks noGrp="1"/>
          </p:cNvSpPr>
          <p:nvPr>
            <p:ph idx="1"/>
          </p:nvPr>
        </p:nvSpPr>
        <p:spPr>
          <a:xfrm>
            <a:off x="2646525" y="1788118"/>
            <a:ext cx="6177508" cy="1328663"/>
          </a:xfrm>
        </p:spPr>
        <p:txBody>
          <a:bodyPr>
            <a:normAutofit/>
          </a:bodyPr>
          <a:lstStyle/>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１．</a:t>
            </a:r>
            <a:r>
              <a:rPr lang="ja-JP" altLang="en-US" sz="2000" dirty="0">
                <a:latin typeface="UD デジタル 教科書体 NP-B" panose="02020700000000000000" pitchFamily="18" charset="-128"/>
                <a:ea typeface="UD デジタル 教科書体 NP-B" panose="02020700000000000000" pitchFamily="18" charset="-128"/>
              </a:rPr>
              <a:t>社内</a:t>
            </a:r>
            <a:r>
              <a:rPr lang="ja-JP" altLang="en-US" sz="2000" dirty="0" smtClean="0">
                <a:latin typeface="UD デジタル 教科書体 NP-B" panose="02020700000000000000" pitchFamily="18" charset="-128"/>
                <a:ea typeface="UD デジタル 教科書体 NP-B" panose="02020700000000000000" pitchFamily="18" charset="-128"/>
              </a:rPr>
              <a:t>で必要性を相談し、導入するか決めます</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「いつの間にか、しなくなった</a:t>
            </a:r>
            <a:r>
              <a:rPr lang="en-US" altLang="ja-JP" sz="2000" dirty="0" smtClean="0">
                <a:latin typeface="UD デジタル 教科書体 NP-B" panose="02020700000000000000" pitchFamily="18" charset="-128"/>
                <a:ea typeface="UD デジタル 教科書体 NP-B" panose="02020700000000000000" pitchFamily="18" charset="-128"/>
              </a:rPr>
              <a:t>…</a:t>
            </a:r>
            <a:r>
              <a:rPr lang="ja-JP" altLang="en-US" sz="2000" dirty="0" smtClean="0">
                <a:latin typeface="UD デジタル 教科書体 NP-B" panose="02020700000000000000" pitchFamily="18" charset="-128"/>
                <a:ea typeface="UD デジタル 教科書体 NP-B" panose="02020700000000000000" pitchFamily="18" charset="-128"/>
              </a:rPr>
              <a:t>」を防ぐため、</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必要性を共有してください。</a:t>
            </a:r>
            <a:endParaRPr lang="en-US" altLang="ja-JP" sz="2000" dirty="0" smtClean="0">
              <a:latin typeface="UD デジタル 教科書体 NP-B" panose="02020700000000000000" pitchFamily="18" charset="-128"/>
              <a:ea typeface="UD デジタル 教科書体 NP-B" panose="02020700000000000000" pitchFamily="18" charset="-128"/>
            </a:endParaRPr>
          </a:p>
        </p:txBody>
      </p:sp>
      <p:sp>
        <p:nvSpPr>
          <p:cNvPr id="7" name="スライド番号プレースホルダー 6"/>
          <p:cNvSpPr>
            <a:spLocks noGrp="1"/>
          </p:cNvSpPr>
          <p:nvPr>
            <p:ph type="sldNum" sz="quarter" idx="12"/>
          </p:nvPr>
        </p:nvSpPr>
        <p:spPr/>
        <p:txBody>
          <a:bodyPr>
            <a:normAutofit/>
          </a:bodyPr>
          <a:lstStyle/>
          <a:p>
            <a:fld id="{F266F6C1-BB42-4B61-9E79-5DF884A7E1F2}" type="slidenum">
              <a:rPr kumimoji="1" lang="ja-JP" altLang="en-US" smtClean="0"/>
              <a:t>10</a:t>
            </a:fld>
            <a:endParaRPr kumimoji="1" lang="ja-JP" altLang="en-US" dirty="0"/>
          </a:p>
        </p:txBody>
      </p:sp>
      <p:sp>
        <p:nvSpPr>
          <p:cNvPr id="6" name="角丸四角形 5"/>
          <p:cNvSpPr/>
          <p:nvPr/>
        </p:nvSpPr>
        <p:spPr>
          <a:xfrm>
            <a:off x="338337" y="4104023"/>
            <a:ext cx="2680575"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従業員</a:t>
            </a:r>
            <a:r>
              <a:rPr lang="ja-JP" altLang="en-US" sz="2000" b="1" dirty="0">
                <a:solidFill>
                  <a:schemeClr val="tx1"/>
                </a:solidFill>
                <a:latin typeface="UD デジタル 教科書体 NP-B" panose="02020700000000000000" pitchFamily="18" charset="-128"/>
                <a:ea typeface="UD デジタル 教科書体 NP-B" panose="02020700000000000000" pitchFamily="18" charset="-128"/>
              </a:rPr>
              <a:t>と</a:t>
            </a:r>
            <a:r>
              <a:rPr kumimoji="1"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目的を共有</a:t>
            </a:r>
            <a:endParaRPr kumimoji="1" lang="ja-JP" altLang="en-US" sz="2000" b="1"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8" name="角丸四角形 7"/>
          <p:cNvSpPr/>
          <p:nvPr/>
        </p:nvSpPr>
        <p:spPr>
          <a:xfrm>
            <a:off x="338337" y="1771802"/>
            <a:ext cx="2520280"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ツール導入の決定</a:t>
            </a:r>
            <a:endParaRPr kumimoji="1" lang="ja-JP" altLang="en-US" sz="2000" b="1" dirty="0">
              <a:solidFill>
                <a:schemeClr val="tx1"/>
              </a:solidFill>
              <a:latin typeface="UD デジタル 教科書体 NP-B" panose="02020700000000000000" pitchFamily="18" charset="-128"/>
              <a:ea typeface="UD デジタル 教科書体 NP-B" panose="02020700000000000000" pitchFamily="18" charset="-128"/>
            </a:endParaRPr>
          </a:p>
        </p:txBody>
      </p:sp>
      <p:grpSp>
        <p:nvGrpSpPr>
          <p:cNvPr id="19" name="グループ化 18"/>
          <p:cNvGrpSpPr/>
          <p:nvPr/>
        </p:nvGrpSpPr>
        <p:grpSpPr>
          <a:xfrm>
            <a:off x="1187624" y="3021365"/>
            <a:ext cx="648072" cy="1009806"/>
            <a:chOff x="1229916" y="3416785"/>
            <a:chExt cx="648072" cy="1009806"/>
          </a:xfrm>
        </p:grpSpPr>
        <p:sp>
          <p:nvSpPr>
            <p:cNvPr id="16" name="二等辺三角形 15"/>
            <p:cNvSpPr/>
            <p:nvPr/>
          </p:nvSpPr>
          <p:spPr>
            <a:xfrm rot="10800000">
              <a:off x="1229916" y="3416785"/>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15" name="二等辺三角形 14"/>
            <p:cNvSpPr/>
            <p:nvPr/>
          </p:nvSpPr>
          <p:spPr>
            <a:xfrm rot="10800000">
              <a:off x="1229916" y="3695098"/>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5" name="二等辺三角形 4"/>
            <p:cNvSpPr/>
            <p:nvPr/>
          </p:nvSpPr>
          <p:spPr>
            <a:xfrm rot="10800000">
              <a:off x="1229916" y="3994543"/>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grpSp>
      <p:sp>
        <p:nvSpPr>
          <p:cNvPr id="17" name="コンテンツ プレースホルダー 2"/>
          <p:cNvSpPr txBox="1">
            <a:spLocks/>
          </p:cNvSpPr>
          <p:nvPr/>
        </p:nvSpPr>
        <p:spPr>
          <a:xfrm>
            <a:off x="2699792" y="4031171"/>
            <a:ext cx="6829596" cy="2556074"/>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Font typeface="Wingdings"/>
              <a:buNone/>
            </a:pPr>
            <a:r>
              <a:rPr lang="ja-JP" altLang="en-US" sz="2000" dirty="0" smtClean="0">
                <a:latin typeface="UD デジタル 教科書体 NP-B" panose="02020700000000000000" pitchFamily="18" charset="-128"/>
                <a:ea typeface="UD デジタル 教科書体 NP-B" panose="02020700000000000000" pitchFamily="18" charset="-128"/>
              </a:rPr>
              <a:t>　２．なぜ利用するのか、従業員に対し</a:t>
            </a:r>
            <a:r>
              <a:rPr lang="ja-JP" altLang="en-US" sz="2000" dirty="0">
                <a:solidFill>
                  <a:srgbClr val="FF0000"/>
                </a:solidFill>
                <a:latin typeface="UD デジタル 教科書体 NP-B" panose="02020700000000000000" pitchFamily="18" charset="-128"/>
                <a:ea typeface="UD デジタル 教科書体 NP-B" panose="02020700000000000000" pitchFamily="18" charset="-128"/>
              </a:rPr>
              <a:t>導入</a:t>
            </a:r>
            <a:r>
              <a:rPr lang="ja-JP" altLang="en-US" sz="2000" dirty="0" smtClean="0">
                <a:solidFill>
                  <a:srgbClr val="FF0000"/>
                </a:solidFill>
                <a:latin typeface="UD デジタル 教科書体 NP-B" panose="02020700000000000000" pitchFamily="18" charset="-128"/>
                <a:ea typeface="UD デジタル 教科書体 NP-B" panose="02020700000000000000" pitchFamily="18" charset="-128"/>
              </a:rPr>
              <a:t>目的</a:t>
            </a:r>
            <a:r>
              <a:rPr lang="ja-JP" altLang="en-US" sz="2000" dirty="0" smtClean="0">
                <a:latin typeface="UD デジタル 教科書体 NP-B" panose="02020700000000000000" pitchFamily="18" charset="-128"/>
                <a:ea typeface="UD デジタル 教科書体 NP-B" panose="02020700000000000000" pitchFamily="18" charset="-128"/>
              </a:rPr>
              <a:t>を</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Font typeface="Wingdings"/>
              <a:buNone/>
            </a:pPr>
            <a:r>
              <a:rPr lang="ja-JP" altLang="en-US" sz="2000" dirty="0">
                <a:latin typeface="UD デジタル 教科書体 NP-B" panose="02020700000000000000" pitchFamily="18" charset="-128"/>
                <a:ea typeface="UD デジタル 教科書体 NP-B" panose="02020700000000000000" pitchFamily="18" charset="-128"/>
              </a:rPr>
              <a:t>　</a:t>
            </a:r>
            <a:r>
              <a:rPr lang="ja-JP" altLang="en-US" sz="2000" dirty="0" smtClean="0">
                <a:latin typeface="UD デジタル 教科書体 NP-B" panose="02020700000000000000" pitchFamily="18" charset="-128"/>
                <a:ea typeface="UD デジタル 教科書体 NP-B" panose="02020700000000000000" pitchFamily="18" charset="-128"/>
              </a:rPr>
              <a:t>　　説明します。一方的に指示するのではなく、</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Font typeface="Wingdings"/>
              <a:buNone/>
            </a:pPr>
            <a:r>
              <a:rPr lang="ja-JP" altLang="en-US" sz="2000" dirty="0">
                <a:latin typeface="UD デジタル 教科書体 NP-B" panose="02020700000000000000" pitchFamily="18" charset="-128"/>
                <a:ea typeface="UD デジタル 教科書体 NP-B" panose="02020700000000000000" pitchFamily="18" charset="-128"/>
              </a:rPr>
              <a:t>　</a:t>
            </a:r>
            <a:r>
              <a:rPr lang="ja-JP" altLang="en-US" sz="2000" dirty="0" smtClean="0">
                <a:latin typeface="UD デジタル 教科書体 NP-B" panose="02020700000000000000" pitchFamily="18" charset="-128"/>
                <a:ea typeface="UD デジタル 教科書体 NP-B" panose="02020700000000000000" pitchFamily="18" charset="-128"/>
              </a:rPr>
              <a:t>　　双方で目的を共有していることが大切です</a:t>
            </a:r>
            <a:r>
              <a:rPr lang="ja-JP" altLang="en-US" sz="2000" dirty="0">
                <a:latin typeface="UD デジタル 教科書体 NP-B" panose="02020700000000000000" pitchFamily="18" charset="-128"/>
                <a:ea typeface="UD デジタル 教科書体 NP-B" panose="02020700000000000000" pitchFamily="18" charset="-128"/>
              </a:rPr>
              <a:t>。</a:t>
            </a:r>
            <a:endParaRPr lang="en-US" altLang="ja-JP" sz="18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1800" b="1" dirty="0">
                <a:solidFill>
                  <a:srgbClr val="0000FF"/>
                </a:solidFill>
                <a:latin typeface="UD デジタル 教科書体 NP-B" panose="02020700000000000000" pitchFamily="18" charset="-128"/>
                <a:ea typeface="UD デジタル 教科書体 NP-B" panose="02020700000000000000" pitchFamily="18" charset="-128"/>
              </a:rPr>
              <a:t>　</a:t>
            </a:r>
            <a:r>
              <a:rPr lang="ja-JP" altLang="en-US" sz="1800" b="1" dirty="0" smtClean="0">
                <a:solidFill>
                  <a:srgbClr val="0000FF"/>
                </a:solidFill>
                <a:latin typeface="UD デジタル 教科書体 NP-B" panose="02020700000000000000" pitchFamily="18" charset="-128"/>
                <a:ea typeface="UD デジタル 教科書体 NP-B" panose="02020700000000000000" pitchFamily="18" charset="-128"/>
              </a:rPr>
              <a:t>　・</a:t>
            </a:r>
            <a:r>
              <a:rPr lang="ja-JP" altLang="en-US" sz="1800" b="1" dirty="0">
                <a:solidFill>
                  <a:srgbClr val="0000FF"/>
                </a:solidFill>
                <a:latin typeface="UD デジタル 教科書体 NP-B" panose="02020700000000000000" pitchFamily="18" charset="-128"/>
                <a:ea typeface="UD デジタル 教科書体 NP-B" panose="02020700000000000000" pitchFamily="18" charset="-128"/>
              </a:rPr>
              <a:t>必要な配慮が提供できるように</a:t>
            </a:r>
            <a:endParaRPr lang="en-US" altLang="ja-JP" sz="1800" b="1" dirty="0">
              <a:solidFill>
                <a:srgbClr val="0000FF"/>
              </a:solidFill>
              <a:latin typeface="UD デジタル 教科書体 NP-B" panose="02020700000000000000" pitchFamily="18" charset="-128"/>
              <a:ea typeface="UD デジタル 教科書体 NP-B" panose="02020700000000000000" pitchFamily="18" charset="-128"/>
            </a:endParaRPr>
          </a:p>
          <a:p>
            <a:pPr marL="0" indent="0">
              <a:buNone/>
            </a:pPr>
            <a:r>
              <a:rPr lang="ja-JP" altLang="en-US" sz="1800" b="1" dirty="0">
                <a:solidFill>
                  <a:srgbClr val="0000FF"/>
                </a:solidFill>
                <a:latin typeface="UD デジタル 教科書体 NP-B" panose="02020700000000000000" pitchFamily="18" charset="-128"/>
                <a:ea typeface="UD デジタル 教科書体 NP-B" panose="02020700000000000000" pitchFamily="18" charset="-128"/>
              </a:rPr>
              <a:t>　　・働きやすい職場を作るために　等</a:t>
            </a:r>
            <a:endParaRPr lang="en-US" altLang="ja-JP" sz="1800" b="1" dirty="0">
              <a:solidFill>
                <a:srgbClr val="0000FF"/>
              </a:solidFill>
              <a:latin typeface="UD デジタル 教科書体 NP-B" panose="02020700000000000000" pitchFamily="18" charset="-128"/>
              <a:ea typeface="UD デジタル 教科書体 NP-B" panose="02020700000000000000" pitchFamily="18" charset="-128"/>
            </a:endParaRPr>
          </a:p>
          <a:p>
            <a:pPr marL="0" indent="0">
              <a:buFont typeface="Wingdings"/>
              <a:buNone/>
            </a:pPr>
            <a:endParaRPr lang="en-US" altLang="ja-JP" sz="1800" b="1" dirty="0" smtClean="0">
              <a:solidFill>
                <a:srgbClr val="0000FF"/>
              </a:solidFill>
              <a:latin typeface="UD デジタル 教科書体 NP-B" panose="02020700000000000000" pitchFamily="18" charset="-128"/>
              <a:ea typeface="UD デジタル 教科書体 NP-B" panose="02020700000000000000" pitchFamily="18" charset="-128"/>
            </a:endParaRPr>
          </a:p>
        </p:txBody>
      </p:sp>
      <p:sp>
        <p:nvSpPr>
          <p:cNvPr id="18" name="正方形/長方形 17"/>
          <p:cNvSpPr/>
          <p:nvPr/>
        </p:nvSpPr>
        <p:spPr>
          <a:xfrm rot="20534191">
            <a:off x="15695" y="4210922"/>
            <a:ext cx="677108" cy="1349445"/>
          </a:xfrm>
          <a:prstGeom prst="rect">
            <a:avLst/>
          </a:prstGeom>
          <a:noFill/>
          <a:effectLst/>
        </p:spPr>
        <p:txBody>
          <a:bodyPr vert="eaVert"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3200" b="1" cap="none" spc="50" dirty="0" smtClean="0">
                <a:ln w="11430"/>
                <a:solidFill>
                  <a:srgbClr val="FF0000"/>
                </a:solidFill>
                <a:latin typeface="UD デジタル 教科書体 NP-B" panose="02020700000000000000" pitchFamily="18" charset="-128"/>
                <a:ea typeface="UD デジタル 教科書体 NP-B" panose="02020700000000000000" pitchFamily="18" charset="-128"/>
              </a:rPr>
              <a:t>重要！</a:t>
            </a:r>
            <a:endParaRPr lang="ja-JP" altLang="en-US" sz="3200" b="1" cap="none" spc="50" dirty="0">
              <a:ln w="11430"/>
              <a:solidFill>
                <a:srgbClr val="FF0000"/>
              </a:solidFill>
              <a:latin typeface="UD デジタル 教科書体 NP-B" panose="02020700000000000000" pitchFamily="18" charset="-128"/>
              <a:ea typeface="UD デジタル 教科書体 NP-B" panose="02020700000000000000" pitchFamily="18" charset="-128"/>
            </a:endParaRPr>
          </a:p>
        </p:txBody>
      </p:sp>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spTree>
    <p:extLst>
      <p:ext uri="{BB962C8B-B14F-4D97-AF65-F5344CB8AC3E}">
        <p14:creationId xmlns:p14="http://schemas.microsoft.com/office/powerpoint/2010/main" val="2505425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71800" y="1217118"/>
            <a:ext cx="5908084" cy="1314322"/>
          </a:xfrm>
        </p:spPr>
        <p:txBody>
          <a:bodyPr>
            <a:noAutofit/>
          </a:bodyPr>
          <a:lstStyle/>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３．安心して記入できる環境作り</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①　シートを確認できる人を決める　　</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②　</a:t>
            </a:r>
            <a:r>
              <a:rPr lang="ja-JP" altLang="en-US" sz="2000" dirty="0">
                <a:latin typeface="UD デジタル 教科書体 NP-B" panose="02020700000000000000" pitchFamily="18" charset="-128"/>
                <a:ea typeface="UD デジタル 教科書体 NP-B" panose="02020700000000000000" pitchFamily="18" charset="-128"/>
              </a:rPr>
              <a:t>パスワードや書庫の管理方法を</a:t>
            </a:r>
            <a:r>
              <a:rPr lang="ja-JP" altLang="en-US" sz="2000" dirty="0" smtClean="0">
                <a:latin typeface="UD デジタル 教科書体 NP-B" panose="02020700000000000000" pitchFamily="18" charset="-128"/>
                <a:ea typeface="UD デジタル 教科書体 NP-B" panose="02020700000000000000" pitchFamily="18" charset="-128"/>
              </a:rPr>
              <a:t>決める</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③　就労支援機関等の協力を得る</a:t>
            </a:r>
            <a:endParaRPr lang="en-US" altLang="ja-JP" sz="2000" dirty="0" smtClean="0">
              <a:latin typeface="UD デジタル 教科書体 NP-B" panose="02020700000000000000" pitchFamily="18" charset="-128"/>
              <a:ea typeface="UD デジタル 教科書体 NP-B" panose="02020700000000000000" pitchFamily="18" charset="-128"/>
            </a:endParaRPr>
          </a:p>
        </p:txBody>
      </p:sp>
      <p:sp>
        <p:nvSpPr>
          <p:cNvPr id="7" name="スライド番号プレースホルダー 6"/>
          <p:cNvSpPr>
            <a:spLocks noGrp="1"/>
          </p:cNvSpPr>
          <p:nvPr>
            <p:ph type="sldNum" sz="quarter" idx="12"/>
          </p:nvPr>
        </p:nvSpPr>
        <p:spPr>
          <a:xfrm>
            <a:off x="8570676" y="6571056"/>
            <a:ext cx="533400" cy="244476"/>
          </a:xfrm>
        </p:spPr>
        <p:txBody>
          <a:bodyPr>
            <a:normAutofit/>
          </a:bodyPr>
          <a:lstStyle/>
          <a:p>
            <a:fld id="{F266F6C1-BB42-4B61-9E79-5DF884A7E1F2}" type="slidenum">
              <a:rPr kumimoji="1" lang="ja-JP" altLang="en-US" smtClean="0"/>
              <a:t>11</a:t>
            </a:fld>
            <a:endParaRPr kumimoji="1" lang="ja-JP" altLang="en-US" dirty="0"/>
          </a:p>
        </p:txBody>
      </p:sp>
      <p:sp>
        <p:nvSpPr>
          <p:cNvPr id="5" name="角丸四角形 4"/>
          <p:cNvSpPr/>
          <p:nvPr/>
        </p:nvSpPr>
        <p:spPr>
          <a:xfrm>
            <a:off x="192606" y="3178622"/>
            <a:ext cx="2520280"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latin typeface="UD デジタル 教科書体 NP-B" panose="02020700000000000000" pitchFamily="18" charset="-128"/>
                <a:ea typeface="UD デジタル 教科書体 NP-B" panose="02020700000000000000" pitchFamily="18" charset="-128"/>
              </a:rPr>
              <a:t>日々の運用</a:t>
            </a:r>
            <a:endParaRPr kumimoji="1" lang="ja-JP" altLang="en-US" sz="2800" b="1"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6" name="角丸四角形 5"/>
          <p:cNvSpPr/>
          <p:nvPr/>
        </p:nvSpPr>
        <p:spPr>
          <a:xfrm>
            <a:off x="192610" y="1268760"/>
            <a:ext cx="2520280"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情報共有者</a:t>
            </a:r>
            <a:endParaRPr lang="en-US" altLang="ja-JP" sz="20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セキュリティ管理</a:t>
            </a:r>
            <a:endParaRPr kumimoji="1" lang="en-US" altLang="ja-JP" sz="20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ctr"/>
            <a:r>
              <a:rPr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支援</a:t>
            </a:r>
            <a:r>
              <a:rPr lang="ja-JP" altLang="en-US" sz="2000" b="1" dirty="0">
                <a:solidFill>
                  <a:schemeClr val="tx1"/>
                </a:solidFill>
                <a:latin typeface="UD デジタル 教科書体 NP-B" panose="02020700000000000000" pitchFamily="18" charset="-128"/>
                <a:ea typeface="UD デジタル 教科書体 NP-B" panose="02020700000000000000" pitchFamily="18" charset="-128"/>
              </a:rPr>
              <a:t>機関</a:t>
            </a:r>
            <a:endParaRPr kumimoji="1" lang="ja-JP" altLang="en-US" sz="2000" b="1"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4" name="二等辺三角形 13"/>
          <p:cNvSpPr/>
          <p:nvPr/>
        </p:nvSpPr>
        <p:spPr>
          <a:xfrm rot="10800000">
            <a:off x="1111102" y="2618481"/>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15" name="二等辺三角形 14"/>
          <p:cNvSpPr/>
          <p:nvPr/>
        </p:nvSpPr>
        <p:spPr>
          <a:xfrm rot="10800000">
            <a:off x="1124200" y="4489901"/>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20" name="角丸四角形 19"/>
          <p:cNvSpPr/>
          <p:nvPr/>
        </p:nvSpPr>
        <p:spPr>
          <a:xfrm>
            <a:off x="179512" y="5072231"/>
            <a:ext cx="2520280"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UD デジタル 教科書体 NP-B" panose="02020700000000000000" pitchFamily="18" charset="-128"/>
                <a:ea typeface="UD デジタル 教科書体 NP-B" panose="02020700000000000000" pitchFamily="18" charset="-128"/>
              </a:rPr>
              <a:t>定期的な振り返り</a:t>
            </a:r>
            <a:endParaRPr kumimoji="1" lang="ja-JP" altLang="en-US" sz="2000" b="1"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1" name="コンテンツ プレースホルダー 2"/>
          <p:cNvSpPr txBox="1">
            <a:spLocks/>
          </p:cNvSpPr>
          <p:nvPr/>
        </p:nvSpPr>
        <p:spPr>
          <a:xfrm>
            <a:off x="2786150" y="3178622"/>
            <a:ext cx="5784526" cy="1709418"/>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None/>
            </a:pPr>
            <a:r>
              <a:rPr lang="ja-JP" altLang="en-US" sz="2000" dirty="0">
                <a:latin typeface="UD デジタル 教科書体 NP-B" panose="02020700000000000000" pitchFamily="18" charset="-128"/>
                <a:ea typeface="UD デジタル 教科書体 NP-B" panose="02020700000000000000" pitchFamily="18" charset="-128"/>
              </a:rPr>
              <a:t>４．適切</a:t>
            </a:r>
            <a:r>
              <a:rPr lang="ja-JP" altLang="en-US" sz="2000" dirty="0" smtClean="0">
                <a:latin typeface="UD デジタル 教科書体 NP-B" panose="02020700000000000000" pitchFamily="18" charset="-128"/>
                <a:ea typeface="UD デジタル 教科書体 NP-B" panose="02020700000000000000" pitchFamily="18" charset="-128"/>
              </a:rPr>
              <a:t>な配慮</a:t>
            </a:r>
            <a:r>
              <a:rPr lang="ja-JP" altLang="en-US" sz="2000" dirty="0">
                <a:latin typeface="UD デジタル 教科書体 NP-B" panose="02020700000000000000" pitchFamily="18" charset="-128"/>
                <a:ea typeface="UD デジタル 教科書体 NP-B" panose="02020700000000000000" pitchFamily="18" charset="-128"/>
              </a:rPr>
              <a:t>の提供</a:t>
            </a:r>
            <a:endParaRPr lang="en-US" altLang="ja-JP" sz="2000" dirty="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a:latin typeface="UD デジタル 教科書体 NP-B" panose="02020700000000000000" pitchFamily="18" charset="-128"/>
                <a:ea typeface="UD デジタル 教科書体 NP-B" panose="02020700000000000000" pitchFamily="18" charset="-128"/>
              </a:rPr>
              <a:t>　</a:t>
            </a:r>
            <a:r>
              <a:rPr lang="en-US" altLang="ja-JP" sz="2000" dirty="0">
                <a:latin typeface="UD デジタル 教科書体 NP-B" panose="02020700000000000000" pitchFamily="18" charset="-128"/>
                <a:ea typeface="UD デジタル 教科書体 NP-B" panose="02020700000000000000" pitchFamily="18" charset="-128"/>
              </a:rPr>
              <a:t>『</a:t>
            </a:r>
            <a:r>
              <a:rPr lang="ja-JP" altLang="en-US" sz="2000" dirty="0">
                <a:latin typeface="UD デジタル 教科書体 NP-B" panose="02020700000000000000" pitchFamily="18" charset="-128"/>
                <a:ea typeface="UD デジタル 教科書体 NP-B" panose="02020700000000000000" pitchFamily="18" charset="-128"/>
              </a:rPr>
              <a:t>シートを作って終わり</a:t>
            </a:r>
            <a:r>
              <a:rPr lang="en-US" altLang="ja-JP" sz="2000" dirty="0">
                <a:latin typeface="UD デジタル 教科書体 NP-B" panose="02020700000000000000" pitchFamily="18" charset="-128"/>
                <a:ea typeface="UD デジタル 教科書体 NP-B" panose="02020700000000000000" pitchFamily="18" charset="-128"/>
              </a:rPr>
              <a:t>』</a:t>
            </a:r>
            <a:r>
              <a:rPr lang="ja-JP" altLang="en-US" sz="2000" dirty="0">
                <a:latin typeface="UD デジタル 教科書体 NP-B" panose="02020700000000000000" pitchFamily="18" charset="-128"/>
                <a:ea typeface="UD デジタル 教科書体 NP-B" panose="02020700000000000000" pitchFamily="18" charset="-128"/>
              </a:rPr>
              <a:t>ではなく、ご本人</a:t>
            </a:r>
            <a:r>
              <a:rPr lang="ja-JP" altLang="en-US" sz="2000" dirty="0" smtClean="0">
                <a:latin typeface="UD デジタル 教科書体 NP-B" panose="02020700000000000000" pitchFamily="18" charset="-128"/>
                <a:ea typeface="UD デジタル 教科書体 NP-B" panose="02020700000000000000" pitchFamily="18" charset="-128"/>
              </a:rPr>
              <a:t>、　</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a:latin typeface="UD デジタル 教科書体 NP-B" panose="02020700000000000000" pitchFamily="18" charset="-128"/>
                <a:ea typeface="UD デジタル 教科書体 NP-B" panose="02020700000000000000" pitchFamily="18" charset="-128"/>
              </a:rPr>
              <a:t>　</a:t>
            </a:r>
            <a:r>
              <a:rPr lang="ja-JP" altLang="en-US" sz="2000" dirty="0" smtClean="0">
                <a:latin typeface="UD デジタル 教科書体 NP-B" panose="02020700000000000000" pitchFamily="18" charset="-128"/>
                <a:ea typeface="UD デジタル 教科書体 NP-B" panose="02020700000000000000" pitchFamily="18" charset="-128"/>
              </a:rPr>
              <a:t>一緒</a:t>
            </a:r>
            <a:r>
              <a:rPr lang="ja-JP" altLang="en-US" sz="2000" dirty="0">
                <a:latin typeface="UD デジタル 教科書体 NP-B" panose="02020700000000000000" pitchFamily="18" charset="-128"/>
                <a:ea typeface="UD デジタル 教科書体 NP-B" panose="02020700000000000000" pitchFamily="18" charset="-128"/>
              </a:rPr>
              <a:t>に働く従業員が困っていないか確認し</a:t>
            </a:r>
            <a:r>
              <a:rPr lang="ja-JP" altLang="en-US" sz="2000" dirty="0" smtClean="0">
                <a:latin typeface="UD デジタル 教科書体 NP-B" panose="02020700000000000000" pitchFamily="18" charset="-128"/>
                <a:ea typeface="UD デジタル 教科書体 NP-B" panose="02020700000000000000" pitchFamily="18" charset="-128"/>
              </a:rPr>
              <a:t>、</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rPr>
              <a:t>　定期的に見直しを行う。</a:t>
            </a:r>
            <a:endParaRPr lang="en-US" altLang="ja-JP" sz="2000" dirty="0">
              <a:latin typeface="UD デジタル 教科書体 NP-B" panose="02020700000000000000" pitchFamily="18" charset="-128"/>
              <a:ea typeface="UD デジタル 教科書体 NP-B" panose="02020700000000000000" pitchFamily="18" charset="-128"/>
            </a:endParaRPr>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sp>
        <p:nvSpPr>
          <p:cNvPr id="16" name="コンテンツ プレースホルダー 2"/>
          <p:cNvSpPr txBox="1">
            <a:spLocks/>
          </p:cNvSpPr>
          <p:nvPr/>
        </p:nvSpPr>
        <p:spPr>
          <a:xfrm>
            <a:off x="2787007" y="4921949"/>
            <a:ext cx="6120680" cy="1728192"/>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Font typeface="Wingdings"/>
              <a:buNone/>
            </a:pPr>
            <a:r>
              <a:rPr lang="ja-JP" altLang="en-US" sz="2000" dirty="0" smtClean="0">
                <a:latin typeface="UD デジタル 教科書体 NP-B" panose="02020700000000000000" pitchFamily="18" charset="-128"/>
                <a:ea typeface="UD デジタル 教科書体 NP-B" panose="02020700000000000000" pitchFamily="18" charset="-128"/>
              </a:rPr>
              <a:t>５．引継ぎや就労支援機関との連携に活用する</a:t>
            </a:r>
            <a:endParaRPr lang="en-US" altLang="ja-JP" sz="2000" dirty="0" smtClean="0">
              <a:latin typeface="UD デジタル 教科書体 NP-B" panose="02020700000000000000" pitchFamily="18" charset="-128"/>
              <a:ea typeface="UD デジタル 教科書体 NP-B" panose="02020700000000000000" pitchFamily="18" charset="-128"/>
            </a:endParaRPr>
          </a:p>
          <a:p>
            <a:pPr marL="0" indent="0">
              <a:buFont typeface="Wingdings"/>
              <a:buNone/>
            </a:pPr>
            <a:r>
              <a:rPr lang="ja-JP" altLang="en-US" sz="2000" dirty="0" smtClean="0">
                <a:latin typeface="UD デジタル 教科書体 NP-B" panose="02020700000000000000" pitchFamily="18" charset="-128"/>
                <a:ea typeface="UD デジタル 教科書体 NP-B" panose="02020700000000000000" pitchFamily="18" charset="-128"/>
              </a:rPr>
              <a:t>　定期的な振り返りを蓄積させることで、人事異動</a:t>
            </a:r>
            <a:r>
              <a:rPr lang="en-US" altLang="ja-JP" sz="2000" dirty="0" smtClean="0">
                <a:latin typeface="UD デジタル 教科書体 NP-B" panose="02020700000000000000" pitchFamily="18" charset="-128"/>
                <a:ea typeface="UD デジタル 教科書体 NP-B" panose="02020700000000000000" pitchFamily="18" charset="-128"/>
              </a:rPr>
              <a:t/>
            </a:r>
            <a:br>
              <a:rPr lang="en-US" altLang="ja-JP" sz="2000" dirty="0" smtClean="0">
                <a:latin typeface="UD デジタル 教科書体 NP-B" panose="02020700000000000000" pitchFamily="18" charset="-128"/>
                <a:ea typeface="UD デジタル 教科書体 NP-B" panose="02020700000000000000" pitchFamily="18" charset="-128"/>
              </a:rPr>
            </a:br>
            <a:r>
              <a:rPr lang="ja-JP" altLang="en-US" sz="2000" dirty="0" smtClean="0">
                <a:latin typeface="UD デジタル 教科書体 NP-B" panose="02020700000000000000" pitchFamily="18" charset="-128"/>
                <a:ea typeface="UD デジタル 教科書体 NP-B" panose="02020700000000000000" pitchFamily="18" charset="-128"/>
              </a:rPr>
              <a:t>　の引継ぎに対応しやすくなる。就労支援機関に振</a:t>
            </a:r>
            <a:r>
              <a:rPr lang="en-US" altLang="ja-JP" sz="2000" dirty="0">
                <a:latin typeface="UD デジタル 教科書体 NP-B" panose="02020700000000000000" pitchFamily="18" charset="-128"/>
                <a:ea typeface="UD デジタル 教科書体 NP-B" panose="02020700000000000000" pitchFamily="18" charset="-128"/>
              </a:rPr>
              <a:t/>
            </a:r>
            <a:br>
              <a:rPr lang="en-US" altLang="ja-JP" sz="2000" dirty="0">
                <a:latin typeface="UD デジタル 教科書体 NP-B" panose="02020700000000000000" pitchFamily="18" charset="-128"/>
                <a:ea typeface="UD デジタル 教科書体 NP-B" panose="02020700000000000000" pitchFamily="18" charset="-128"/>
              </a:rPr>
            </a:br>
            <a:r>
              <a:rPr lang="ja-JP" altLang="en-US" sz="2000" dirty="0" smtClean="0">
                <a:latin typeface="UD デジタル 教科書体 NP-B" panose="02020700000000000000" pitchFamily="18" charset="-128"/>
                <a:ea typeface="UD デジタル 教科書体 NP-B" panose="02020700000000000000" pitchFamily="18" charset="-128"/>
              </a:rPr>
              <a:t>　</a:t>
            </a:r>
            <a:r>
              <a:rPr lang="ja-JP" altLang="en-US" sz="2000" dirty="0" err="1" smtClean="0">
                <a:latin typeface="UD デジタル 教科書体 NP-B" panose="02020700000000000000" pitchFamily="18" charset="-128"/>
                <a:ea typeface="UD デジタル 教科書体 NP-B" panose="02020700000000000000" pitchFamily="18" charset="-128"/>
              </a:rPr>
              <a:t>り</a:t>
            </a:r>
            <a:r>
              <a:rPr lang="ja-JP" altLang="en-US" sz="2000" dirty="0" smtClean="0">
                <a:latin typeface="UD デジタル 教科書体 NP-B" panose="02020700000000000000" pitchFamily="18" charset="-128"/>
                <a:ea typeface="UD デジタル 教科書体 NP-B" panose="02020700000000000000" pitchFamily="18" charset="-128"/>
              </a:rPr>
              <a:t>返りに入ってもらう他、振り返りシートを渡す</a:t>
            </a:r>
            <a:r>
              <a:rPr lang="en-US" altLang="ja-JP" sz="2000" dirty="0" smtClean="0">
                <a:latin typeface="UD デジタル 教科書体 NP-B" panose="02020700000000000000" pitchFamily="18" charset="-128"/>
                <a:ea typeface="UD デジタル 教科書体 NP-B" panose="02020700000000000000" pitchFamily="18" charset="-128"/>
              </a:rPr>
              <a:t/>
            </a:r>
            <a:br>
              <a:rPr lang="en-US" altLang="ja-JP" sz="2000" dirty="0" smtClean="0">
                <a:latin typeface="UD デジタル 教科書体 NP-B" panose="02020700000000000000" pitchFamily="18" charset="-128"/>
                <a:ea typeface="UD デジタル 教科書体 NP-B" panose="02020700000000000000" pitchFamily="18" charset="-128"/>
              </a:rPr>
            </a:br>
            <a:r>
              <a:rPr lang="ja-JP" altLang="en-US" sz="2000" dirty="0" smtClean="0">
                <a:latin typeface="UD デジタル 教科書体 NP-B" panose="02020700000000000000" pitchFamily="18" charset="-128"/>
                <a:ea typeface="UD デジタル 教科書体 NP-B" panose="02020700000000000000" pitchFamily="18" charset="-128"/>
              </a:rPr>
              <a:t>　だけでも情報共有に有効。</a:t>
            </a:r>
            <a:endParaRPr lang="en-US" altLang="ja-JP" sz="2000" dirty="0">
              <a:latin typeface="UD デジタル 教科書体 NP-B" panose="02020700000000000000" pitchFamily="18" charset="-128"/>
              <a:ea typeface="UD デジタル 教科書体 NP-B" panose="02020700000000000000" pitchFamily="18" charset="-128"/>
            </a:endParaRPr>
          </a:p>
        </p:txBody>
      </p:sp>
      <p:sp>
        <p:nvSpPr>
          <p:cNvPr id="17" name="タイトル 1"/>
          <p:cNvSpPr txBox="1">
            <a:spLocks/>
          </p:cNvSpPr>
          <p:nvPr/>
        </p:nvSpPr>
        <p:spPr>
          <a:xfrm>
            <a:off x="218254" y="370031"/>
            <a:ext cx="8964488" cy="9906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800" dirty="0" smtClean="0">
                <a:latin typeface="UD デジタル 教科書体 NP-B" panose="02020700000000000000" pitchFamily="18" charset="-128"/>
                <a:ea typeface="UD デジタル 教科書体 NP-B" panose="02020700000000000000" pitchFamily="18" charset="-128"/>
              </a:rPr>
              <a:t>「合理的配慮のための対話シート」活用の主な流れ</a:t>
            </a:r>
            <a:endParaRPr lang="ja-JP" altLang="en-US" sz="2800"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730099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42863" y="3520157"/>
            <a:ext cx="9043987" cy="2911521"/>
          </a:xfrm>
          <a:prstGeom prst="roundRect">
            <a:avLst>
              <a:gd name="adj" fmla="val 3724"/>
            </a:avLst>
          </a:prstGeom>
          <a:solidFill>
            <a:schemeClr val="bg1"/>
          </a:solidFill>
          <a:ln>
            <a:solidFill>
              <a:srgbClr val="0000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P-B" panose="02020700000000000000" pitchFamily="18" charset="-128"/>
              <a:ea typeface="UD デジタル 教科書体 NP-B" panose="02020700000000000000" pitchFamily="18" charset="-128"/>
            </a:endParaRPr>
          </a:p>
        </p:txBody>
      </p:sp>
      <p:sp>
        <p:nvSpPr>
          <p:cNvPr id="10" name="Rectangle 16"/>
          <p:cNvSpPr txBox="1">
            <a:spLocks noChangeArrowheads="1"/>
          </p:cNvSpPr>
          <p:nvPr/>
        </p:nvSpPr>
        <p:spPr>
          <a:xfrm>
            <a:off x="6289508" y="4749864"/>
            <a:ext cx="1820310" cy="339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endParaRPr lang="ja-JP" altLang="en-US" sz="800" dirty="0">
              <a:solidFill>
                <a:schemeClr val="tx1">
                  <a:lumMod val="75000"/>
                  <a:lumOff val="25000"/>
                </a:schemeClr>
              </a:solidFill>
              <a:latin typeface="+mn-ea"/>
              <a:ea typeface="+mn-ea"/>
            </a:endParaRPr>
          </a:p>
        </p:txBody>
      </p:sp>
      <p:sp>
        <p:nvSpPr>
          <p:cNvPr id="15" name="正方形/長方形 14"/>
          <p:cNvSpPr/>
          <p:nvPr/>
        </p:nvSpPr>
        <p:spPr>
          <a:xfrm>
            <a:off x="218190" y="3701450"/>
            <a:ext cx="5342642" cy="1154734"/>
          </a:xfrm>
          <a:prstGeom prst="rect">
            <a:avLst/>
          </a:prstGeom>
          <a:noFill/>
          <a:ln>
            <a:noFill/>
          </a:ln>
        </p:spPr>
        <p:style>
          <a:lnRef idx="1">
            <a:schemeClr val="dk1"/>
          </a:lnRef>
          <a:fillRef idx="2">
            <a:schemeClr val="dk1"/>
          </a:fillRef>
          <a:effectRef idx="1">
            <a:schemeClr val="dk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spcAft>
                <a:spcPts val="0"/>
              </a:spcAft>
            </a:pPr>
            <a:r>
              <a:rPr lang="ja-JP" altLang="en-US" kern="100" dirty="0"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府内企業の精神・発達障がいのある従業員の雇用・職場定着支援に取り組んでいます。</a:t>
            </a:r>
            <a:endParaRPr lang="en-US" altLang="ja-JP" kern="100" dirty="0"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a:spcAft>
                <a:spcPts val="0"/>
              </a:spcAft>
            </a:pPr>
            <a:r>
              <a:rPr lang="en-US" altLang="ja-JP" kern="100" dirty="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r>
              <a:rPr lang="ja-JP" altLang="en-US" kern="100" dirty="0"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他の</a:t>
            </a:r>
            <a:r>
              <a:rPr lang="ja-JP" altLang="en-US" kern="100" dirty="0" err="1"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障がい</a:t>
            </a:r>
            <a:r>
              <a:rPr lang="ja-JP" altLang="en-US" kern="100" dirty="0"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者雇用に関するサポートも対応可</a:t>
            </a:r>
            <a:r>
              <a:rPr lang="en-US" altLang="ja-JP" kern="100" dirty="0"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endParaRPr lang="ja-JP" altLang="en-US" kern="100" dirty="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p:txBody>
      </p:sp>
      <p:sp>
        <p:nvSpPr>
          <p:cNvPr id="24" name="正方形/長方形 23"/>
          <p:cNvSpPr/>
          <p:nvPr/>
        </p:nvSpPr>
        <p:spPr>
          <a:xfrm>
            <a:off x="12070" y="2978194"/>
            <a:ext cx="9074780" cy="457530"/>
          </a:xfrm>
          <a:prstGeom prst="rect">
            <a:avLst/>
          </a:prstGeom>
          <a:solidFill>
            <a:srgbClr val="00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お気軽に</a:t>
            </a:r>
            <a:r>
              <a:rPr lang="ja-JP" altLang="en-US" sz="22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お問い合わせ</a:t>
            </a:r>
            <a:r>
              <a:rPr lang="ja-JP" altLang="en-US" sz="22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ください。</a:t>
            </a:r>
            <a:endParaRPr lang="en-US" altLang="ja-JP" sz="22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p:txBody>
      </p:sp>
      <p:sp>
        <p:nvSpPr>
          <p:cNvPr id="5" name="正方形/長方形 4"/>
          <p:cNvSpPr/>
          <p:nvPr/>
        </p:nvSpPr>
        <p:spPr>
          <a:xfrm>
            <a:off x="122666" y="4582197"/>
            <a:ext cx="5327253" cy="1765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◆相談窓口</a:t>
            </a:r>
            <a:endParaRPr lang="en-US" altLang="ja-JP"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r>
              <a:rPr lang="ja-JP" altLang="en-US" sz="1600" dirty="0" err="1" smtClean="0">
                <a:solidFill>
                  <a:schemeClr val="tx1"/>
                </a:solidFill>
                <a:latin typeface="UD デジタル 教科書体 NP-B" panose="02020700000000000000" pitchFamily="18" charset="-128"/>
                <a:ea typeface="UD デジタル 教科書体 NP-B" panose="02020700000000000000" pitchFamily="18" charset="-128"/>
              </a:rPr>
              <a:t>大阪府障</a:t>
            </a:r>
            <a:r>
              <a:rPr lang="ja-JP" altLang="en-US" sz="1600" dirty="0" err="1">
                <a:solidFill>
                  <a:schemeClr val="tx1"/>
                </a:solidFill>
                <a:latin typeface="UD デジタル 教科書体 NP-B" panose="02020700000000000000" pitchFamily="18" charset="-128"/>
                <a:ea typeface="UD デジタル 教科書体 NP-B" panose="02020700000000000000" pitchFamily="18" charset="-128"/>
              </a:rPr>
              <a:t>がい</a:t>
            </a: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者雇用促進センター</a:t>
            </a:r>
            <a:endParaRPr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大阪府商工労働部 雇用推進室 就業促進課 </a:t>
            </a:r>
            <a:r>
              <a:rPr lang="ja-JP" altLang="en-US" sz="1200" dirty="0" err="1">
                <a:solidFill>
                  <a:schemeClr val="tx1"/>
                </a:solidFill>
                <a:latin typeface="UD デジタル 教科書体 NP-B" panose="02020700000000000000" pitchFamily="18" charset="-128"/>
                <a:ea typeface="UD デジタル 教科書体 NP-B" panose="02020700000000000000" pitchFamily="18" charset="-128"/>
              </a:rPr>
              <a:t>障がい</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者雇用促進</a:t>
            </a:r>
            <a:r>
              <a:rPr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グループ</a:t>
            </a:r>
            <a:endParaRPr lang="en-US" altLang="ja-JP" sz="14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r>
              <a:rPr lang="ja-JP" altLang="en-US"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大阪市中央区北浜東３－１４</a:t>
            </a:r>
            <a:r>
              <a:rPr lang="ja-JP" altLang="en-US" sz="14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　</a:t>
            </a:r>
            <a:r>
              <a:rPr lang="ja-JP" altLang="en-US"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エル・おおさか　本館</a:t>
            </a:r>
            <a:r>
              <a:rPr lang="en-US" altLang="ja-JP"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11</a:t>
            </a:r>
            <a:r>
              <a:rPr lang="ja-JP" altLang="en-US"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階</a:t>
            </a:r>
            <a:endParaRPr lang="en-US" altLang="ja-JP"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r>
              <a:rPr lang="ja-JP" altLang="en-US" sz="14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　</a:t>
            </a:r>
            <a:r>
              <a:rPr lang="ja-JP" altLang="en-US"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ＴＥＬ： ０６－６３６０－９０７７</a:t>
            </a:r>
            <a:endParaRPr lang="en-US" altLang="ja-JP"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r>
              <a:rPr lang="ja-JP" altLang="en-US" sz="14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　</a:t>
            </a:r>
            <a:r>
              <a:rPr lang="en-US" altLang="ja-JP"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E-mail</a:t>
            </a:r>
            <a:r>
              <a:rPr lang="ja-JP" altLang="en-US"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r>
              <a:rPr lang="en-US" altLang="ja-JP" sz="1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 </a:t>
            </a:r>
            <a:r>
              <a:rPr lang="en-US" altLang="ja-JP" sz="14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shugyosokushin-g04@gbox.pref.osaka.lg.jp</a:t>
            </a:r>
          </a:p>
        </p:txBody>
      </p:sp>
      <p:sp>
        <p:nvSpPr>
          <p:cNvPr id="11" name="コンテンツ プレースホルダー 2"/>
          <p:cNvSpPr txBox="1">
            <a:spLocks/>
          </p:cNvSpPr>
          <p:nvPr/>
        </p:nvSpPr>
        <p:spPr>
          <a:xfrm>
            <a:off x="107504" y="2060812"/>
            <a:ext cx="8955986" cy="123255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ja-JP" altLang="en-US" sz="2300" dirty="0">
              <a:solidFill>
                <a:srgbClr val="FF0000"/>
              </a:solidFill>
              <a:latin typeface="+mn-ea"/>
              <a:cs typeface="Meiryo UI" panose="020B0604030504040204" pitchFamily="50" charset="-128"/>
            </a:endParaRPr>
          </a:p>
        </p:txBody>
      </p:sp>
      <p:sp>
        <p:nvSpPr>
          <p:cNvPr id="12" name="正方形/長方形 11"/>
          <p:cNvSpPr/>
          <p:nvPr/>
        </p:nvSpPr>
        <p:spPr>
          <a:xfrm>
            <a:off x="-15776" y="316754"/>
            <a:ext cx="9048749" cy="476672"/>
          </a:xfrm>
          <a:prstGeom prst="rect">
            <a:avLst/>
          </a:prstGeom>
          <a:noFill/>
          <a:ln>
            <a:noFill/>
          </a:ln>
        </p:spPr>
        <p:style>
          <a:lnRef idx="1">
            <a:schemeClr val="dk1"/>
          </a:lnRef>
          <a:fillRef idx="2">
            <a:schemeClr val="dk1"/>
          </a:fillRef>
          <a:effectRef idx="1">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lvl="0" algn="ctr"/>
            <a:r>
              <a:rPr lang="ja-JP" altLang="en-US" sz="2400" b="1" kern="100" dirty="0" smtClean="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～データのダウンロード方法など～</a:t>
            </a:r>
            <a:endParaRPr lang="ja-JP" altLang="en-US" sz="2400" b="1" kern="100" dirty="0">
              <a:solidFill>
                <a:srgbClr val="000099"/>
              </a:solidFill>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p:txBody>
      </p:sp>
      <p:sp>
        <p:nvSpPr>
          <p:cNvPr id="14" name="スライド番号プレースホルダー 4"/>
          <p:cNvSpPr txBox="1">
            <a:spLocks/>
          </p:cNvSpPr>
          <p:nvPr/>
        </p:nvSpPr>
        <p:spPr>
          <a:xfrm>
            <a:off x="8532440" y="6480718"/>
            <a:ext cx="531050" cy="260648"/>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BC50A73-7F1D-4723-98DF-0211EC5CE189}" type="slidenum">
              <a:rPr lang="ja-JP" altLang="en-US" smtClean="0">
                <a:solidFill>
                  <a:schemeClr val="tx1"/>
                </a:solidFill>
              </a:rPr>
              <a:pPr/>
              <a:t>12</a:t>
            </a:fld>
            <a:endParaRPr lang="ja-JP" altLang="en-US" dirty="0">
              <a:solidFill>
                <a:schemeClr val="tx1"/>
              </a:solidFill>
            </a:endParaRPr>
          </a:p>
        </p:txBody>
      </p:sp>
      <p:sp>
        <p:nvSpPr>
          <p:cNvPr id="13" name="コンテンツ プレースホルダー 2"/>
          <p:cNvSpPr txBox="1">
            <a:spLocks/>
          </p:cNvSpPr>
          <p:nvPr/>
        </p:nvSpPr>
        <p:spPr>
          <a:xfrm>
            <a:off x="87835" y="729964"/>
            <a:ext cx="9036496" cy="237698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7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marL="0" indent="0">
              <a:buNone/>
            </a:pPr>
            <a:r>
              <a:rPr lang="ja-JP" altLang="en-US" sz="2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大阪府ホームページで様式のダウンロードが可能です。</a:t>
            </a:r>
            <a:endParaRPr lang="en-US" altLang="ja-JP" sz="24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「雇用</a:t>
            </a:r>
            <a:r>
              <a:rPr lang="ja-JP" altLang="en-US" sz="20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管理のための対話シート」　様式データに</a:t>
            </a:r>
            <a:r>
              <a:rPr lang="ja-JP" altLang="en-US" sz="20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ついて</a:t>
            </a:r>
            <a:endParaRPr lang="en-US" altLang="ja-JP" sz="18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marL="0" indent="0">
              <a:buNone/>
            </a:pPr>
            <a:r>
              <a:rPr lang="ja-JP" altLang="en-US" sz="20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「合理的配慮の</a:t>
            </a:r>
            <a:r>
              <a:rPr lang="ja-JP" altLang="en-US" sz="20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ための対話シート」　様式データに</a:t>
            </a:r>
            <a:r>
              <a:rPr lang="ja-JP" altLang="en-US" sz="20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ついて</a:t>
            </a:r>
            <a:endParaRPr lang="en-US" altLang="ja-JP" sz="18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marL="0" indent="0">
              <a:buNone/>
            </a:pPr>
            <a:endParaRPr lang="ja-JP" altLang="en-US" sz="6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marL="0" indent="0">
              <a:buNone/>
            </a:pPr>
            <a:r>
              <a:rPr lang="ja-JP" altLang="en-US" sz="16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r>
              <a:rPr lang="en-US" altLang="ja-JP" sz="16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hlinkClick r:id="rId3"/>
              </a:rPr>
              <a:t>https://www.pref.osaka.lg.jp/koyotaisaku/management/taiwa_sheets.html</a:t>
            </a:r>
            <a:r>
              <a:rPr lang="ja-JP" altLang="en-US" sz="1100" dirty="0" smtClean="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a:t>
            </a:r>
            <a:endParaRPr lang="ja-JP" altLang="en-US" sz="14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pPr marL="0" indent="0">
              <a:buNone/>
            </a:pPr>
            <a:endParaRPr lang="ja-JP" altLang="en-US" sz="17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p:txBody>
      </p:sp>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2280" y="3644658"/>
            <a:ext cx="3542786" cy="2662517"/>
          </a:xfrm>
          <a:prstGeom prst="rect">
            <a:avLst/>
          </a:prstGeom>
        </p:spPr>
      </p:pic>
      <p:pic>
        <p:nvPicPr>
          <p:cNvPr id="18" name="図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28272" y="1131971"/>
            <a:ext cx="1093079" cy="1093079"/>
          </a:xfrm>
          <a:prstGeom prst="rect">
            <a:avLst/>
          </a:prstGeom>
        </p:spPr>
      </p:pic>
    </p:spTree>
    <p:extLst>
      <p:ext uri="{BB962C8B-B14F-4D97-AF65-F5344CB8AC3E}">
        <p14:creationId xmlns:p14="http://schemas.microsoft.com/office/powerpoint/2010/main" val="3006834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descr="D:\HayashiRy\Desktop\うまくいかない中サイズ.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0313" y="3375920"/>
            <a:ext cx="1836724" cy="152044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p:cNvGrpSpPr/>
          <p:nvPr/>
        </p:nvGrpSpPr>
        <p:grpSpPr>
          <a:xfrm>
            <a:off x="5519598" y="5060407"/>
            <a:ext cx="3263108" cy="1612704"/>
            <a:chOff x="868804" y="2826567"/>
            <a:chExt cx="2194373" cy="1111301"/>
          </a:xfrm>
        </p:grpSpPr>
        <p:pic>
          <p:nvPicPr>
            <p:cNvPr id="17" name="Picture 4" descr="D:\HayashiRy\Desktop\新しいフォルダー\女性社員困り小.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161" y="2936218"/>
              <a:ext cx="655016" cy="83176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D:\HayashiRy\Desktop\新しいフォルダー\男性社員困り小.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918" y="2826567"/>
              <a:ext cx="655016" cy="8317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D:\HayashiRy\Desktop\新しいフォルダー\年配社員困り小.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8804" y="2962181"/>
              <a:ext cx="701803" cy="831767"/>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p:cNvGrpSpPr/>
            <p:nvPr/>
          </p:nvGrpSpPr>
          <p:grpSpPr>
            <a:xfrm>
              <a:off x="1214564" y="3526042"/>
              <a:ext cx="790862" cy="411826"/>
              <a:chOff x="1010429" y="5954932"/>
              <a:chExt cx="790862" cy="411826"/>
            </a:xfrm>
          </p:grpSpPr>
          <p:sp>
            <p:nvSpPr>
              <p:cNvPr id="23" name="雲 22"/>
              <p:cNvSpPr/>
              <p:nvPr/>
            </p:nvSpPr>
            <p:spPr>
              <a:xfrm rot="20905361">
                <a:off x="1010429" y="5954932"/>
                <a:ext cx="790862" cy="411826"/>
              </a:xfrm>
              <a:prstGeom prst="cloud">
                <a:avLst/>
              </a:prstGeom>
              <a:solidFill>
                <a:srgbClr val="FFEDB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Tw Cen MT"/>
                  <a:ea typeface="HGPｺﾞｼｯｸE" panose="020B0900000000000000" pitchFamily="50" charset="-128"/>
                  <a:cs typeface="+mn-cs"/>
                </a:endParaRPr>
              </a:p>
            </p:txBody>
          </p:sp>
          <p:sp>
            <p:nvSpPr>
              <p:cNvPr id="24" name="正方形/長方形 23"/>
              <p:cNvSpPr/>
              <p:nvPr/>
            </p:nvSpPr>
            <p:spPr>
              <a:xfrm rot="20960574">
                <a:off x="1076912" y="5995896"/>
                <a:ext cx="657893" cy="27571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50" normalizeH="0" baseline="0" noProof="0" dirty="0" smtClean="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uLnTx/>
                    <a:uFillTx/>
                    <a:latin typeface="UD デジタル 教科書体 NP-B" panose="02020700000000000000" pitchFamily="18" charset="-128"/>
                    <a:ea typeface="UD デジタル 教科書体 NP-B" panose="02020700000000000000" pitchFamily="18" charset="-128"/>
                  </a:rPr>
                  <a:t>モヤ</a:t>
                </a:r>
                <a:endParaRPr kumimoji="1" lang="ja-JP" altLang="en-US" sz="2000" b="1" i="0" u="none" strike="noStrike" kern="1200" cap="none" spc="50" normalizeH="0" baseline="0" noProof="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uLnTx/>
                  <a:uFillTx/>
                  <a:latin typeface="UD デジタル 教科書体 NP-B" panose="02020700000000000000" pitchFamily="18" charset="-128"/>
                  <a:ea typeface="UD デジタル 教科書体 NP-B" panose="02020700000000000000" pitchFamily="18" charset="-128"/>
                </a:endParaRPr>
              </a:p>
            </p:txBody>
          </p:sp>
        </p:grpSp>
        <p:grpSp>
          <p:nvGrpSpPr>
            <p:cNvPr id="14" name="グループ化 13"/>
            <p:cNvGrpSpPr/>
            <p:nvPr/>
          </p:nvGrpSpPr>
          <p:grpSpPr>
            <a:xfrm>
              <a:off x="2089989" y="3522758"/>
              <a:ext cx="728002" cy="389294"/>
              <a:chOff x="2434817" y="6163179"/>
              <a:chExt cx="1163638" cy="671487"/>
            </a:xfrm>
          </p:grpSpPr>
          <p:sp>
            <p:nvSpPr>
              <p:cNvPr id="15" name="雲 14"/>
              <p:cNvSpPr/>
              <p:nvPr/>
            </p:nvSpPr>
            <p:spPr>
              <a:xfrm rot="1002002">
                <a:off x="2434817" y="6163179"/>
                <a:ext cx="1163638" cy="671487"/>
              </a:xfrm>
              <a:prstGeom prst="cloud">
                <a:avLst/>
              </a:prstGeom>
              <a:solidFill>
                <a:srgbClr val="FFEDB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Tw Cen MT"/>
                  <a:ea typeface="HGPｺﾞｼｯｸE" panose="020B0900000000000000" pitchFamily="50" charset="-128"/>
                  <a:cs typeface="+mn-cs"/>
                </a:endParaRPr>
              </a:p>
            </p:txBody>
          </p:sp>
          <p:sp>
            <p:nvSpPr>
              <p:cNvPr id="16" name="正方形/長方形 15"/>
              <p:cNvSpPr/>
              <p:nvPr/>
            </p:nvSpPr>
            <p:spPr>
              <a:xfrm rot="420857">
                <a:off x="2518626" y="6205953"/>
                <a:ext cx="967994" cy="47557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50" normalizeH="0" baseline="0" noProof="0" dirty="0" smtClean="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uLnTx/>
                    <a:uFillTx/>
                    <a:latin typeface="UD デジタル 教科書体 NP-B" panose="02020700000000000000" pitchFamily="18" charset="-128"/>
                    <a:ea typeface="UD デジタル 教科書体 NP-B" panose="02020700000000000000" pitchFamily="18" charset="-128"/>
                  </a:rPr>
                  <a:t>モヤ</a:t>
                </a:r>
                <a:endParaRPr kumimoji="1" lang="ja-JP" altLang="en-US" sz="2000" b="1" i="0" u="none" strike="noStrike" kern="1200" cap="none" spc="50" normalizeH="0" baseline="0" noProof="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uLnTx/>
                  <a:uFillTx/>
                  <a:latin typeface="UD デジタル 教科書体 NP-B" panose="02020700000000000000" pitchFamily="18" charset="-128"/>
                  <a:ea typeface="UD デジタル 教科書体 NP-B" panose="02020700000000000000" pitchFamily="18" charset="-128"/>
                </a:endParaRPr>
              </a:p>
            </p:txBody>
          </p:sp>
        </p:grpSp>
      </p:grpSp>
      <p:sp>
        <p:nvSpPr>
          <p:cNvPr id="70" name="スライド番号プレースホルダー 4"/>
          <p:cNvSpPr txBox="1">
            <a:spLocks/>
          </p:cNvSpPr>
          <p:nvPr/>
        </p:nvSpPr>
        <p:spPr>
          <a:xfrm>
            <a:off x="8591697" y="6553461"/>
            <a:ext cx="529429" cy="225816"/>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BC50A73-7F1D-4723-98DF-0211EC5CE189}" type="slidenum">
              <a:rPr kumimoji="1" lang="ja-JP" altLang="en-US" sz="900" b="0" i="0" u="none" strike="noStrike" kern="1200" cap="none" spc="0" normalizeH="0" baseline="0" noProof="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1"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テキスト ボックス 3"/>
          <p:cNvSpPr txBox="1"/>
          <p:nvPr/>
        </p:nvSpPr>
        <p:spPr>
          <a:xfrm>
            <a:off x="179512" y="972092"/>
            <a:ext cx="9117551" cy="3231654"/>
          </a:xfrm>
          <a:prstGeom prst="rect">
            <a:avLst/>
          </a:prstGeom>
          <a:noFill/>
        </p:spPr>
        <p:txBody>
          <a:bodyPr wrap="square" rtlCol="0">
            <a:spAutoFit/>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体調</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が悪そうだけれども、</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なんて声をかけていいか</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わからない</a:t>
            </a:r>
            <a:endParaRPr kumimoji="1" lang="en-US" altLang="ja-JP"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昨日</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まで普段通り仕事をしていた</a:t>
            </a: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のに、</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突然</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調子を崩して休んでしまった</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こちら</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の言いたいことが</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うまく</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伝わらない</a:t>
            </a:r>
            <a:endParaRPr kumimoji="1" lang="en-US" altLang="ja-JP"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対応</a:t>
            </a: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が必要そうだけれども、</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何</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をすればいいかわからず時間だけが過ぎてしまう</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自分</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の業務に追われ、</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対応が遅れて</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しまう</a:t>
            </a:r>
            <a:endParaRPr kumimoji="1" lang="en-US" altLang="ja-JP"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相手</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に響く</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コミュニケーションやそのコツがわからない</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従業員</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との</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信頼関係が築けていない</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p"/>
              <a:tabLst/>
              <a:defRPr/>
            </a:pPr>
            <a:r>
              <a:rPr kumimoji="1" lang="ja-JP" altLang="en-US" sz="17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a:t>
            </a:r>
            <a:r>
              <a:rPr kumimoji="1" lang="ja-JP" altLang="en-US" sz="17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どこ</a:t>
            </a:r>
            <a:r>
              <a:rPr kumimoji="1" lang="ja-JP" altLang="en-US" sz="17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まで</a:t>
            </a:r>
            <a:r>
              <a:rPr kumimoji="1" lang="ja-JP" altLang="en-US"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仕事を任せていいかわからない</a:t>
            </a:r>
            <a:endParaRPr kumimoji="1" lang="en-US" altLang="ja-JP" sz="17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988872" y="5578948"/>
            <a:ext cx="476380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コミュニケーションが</a:t>
            </a:r>
            <a:r>
              <a:rPr kumimoji="1" lang="ja-JP" altLang="en-US" sz="18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うまく</a:t>
            </a:r>
            <a:r>
              <a:rPr kumimoji="1" lang="ja-JP" altLang="en-US"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いかない、</a:t>
            </a:r>
            <a:endParaRPr kumimoji="1" lang="en-US" altLang="ja-JP"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仕事がうまくまわらない</a:t>
            </a:r>
            <a:endParaRPr kumimoji="1" lang="en-US" altLang="ja-JP"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何とかしないと・・・とは思うけれど</a:t>
            </a:r>
            <a:r>
              <a:rPr kumimoji="1" lang="ja-JP" altLang="en-US"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endParaRPr kumimoji="1" lang="en-US" altLang="ja-JP"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どう</a:t>
            </a:r>
            <a:r>
              <a:rPr kumimoji="1" lang="ja-JP" altLang="en-US" sz="18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すれば・・・！</a:t>
            </a:r>
            <a:r>
              <a:rPr kumimoji="1" lang="ja-JP" altLang="en-US" sz="18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endParaRPr kumimoji="1" lang="ja-JP" altLang="en-US" sz="18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p:txBody>
      </p:sp>
      <p:sp>
        <p:nvSpPr>
          <p:cNvPr id="18" name="テキスト ボックス 17"/>
          <p:cNvSpPr txBox="1"/>
          <p:nvPr/>
        </p:nvSpPr>
        <p:spPr>
          <a:xfrm>
            <a:off x="526142" y="5219531"/>
            <a:ext cx="499345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dirty="0" smtClean="0">
                <a:ln>
                  <a:noFill/>
                </a:ln>
                <a:solidFill>
                  <a:srgbClr val="FF0000"/>
                </a:solidFill>
                <a:effectLst/>
                <a:uLnTx/>
                <a:uFill>
                  <a:solidFill>
                    <a:srgbClr val="FF0000"/>
                  </a:solidFill>
                </a:uFill>
                <a:latin typeface="UD デジタル 教科書体 NP-B" panose="02020700000000000000" pitchFamily="18" charset="-128"/>
                <a:ea typeface="UD デジタル 教科書体 NP-B" panose="02020700000000000000" pitchFamily="18" charset="-128"/>
              </a:rPr>
              <a:t>どのくらいチェックがつきましたか？</a:t>
            </a:r>
            <a:endParaRPr kumimoji="1" lang="ja-JP" altLang="en-US" sz="2000" b="1" i="0" u="sng" strike="noStrike" kern="1200" cap="none" spc="0" normalizeH="0" baseline="0" noProof="0" dirty="0">
              <a:ln>
                <a:noFill/>
              </a:ln>
              <a:solidFill>
                <a:srgbClr val="FF0000"/>
              </a:solidFill>
              <a:effectLst/>
              <a:uLnTx/>
              <a:uFill>
                <a:solidFill>
                  <a:srgbClr val="FF0000"/>
                </a:solidFill>
              </a:uFill>
              <a:latin typeface="UD デジタル 教科書体 NP-B" panose="02020700000000000000" pitchFamily="18" charset="-128"/>
              <a:ea typeface="UD デジタル 教科書体 NP-B" panose="02020700000000000000" pitchFamily="18" charset="-128"/>
            </a:endParaRPr>
          </a:p>
        </p:txBody>
      </p:sp>
      <p:sp>
        <p:nvSpPr>
          <p:cNvPr id="21" name="タイトル 1"/>
          <p:cNvSpPr txBox="1">
            <a:spLocks/>
          </p:cNvSpPr>
          <p:nvPr/>
        </p:nvSpPr>
        <p:spPr>
          <a:xfrm>
            <a:off x="3575" y="14468"/>
            <a:ext cx="9144000" cy="1038267"/>
          </a:xfrm>
          <a:prstGeom prst="rect">
            <a:avLst/>
          </a:prstGeom>
        </p:spPr>
        <p:txBody>
          <a:bodyP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大阪府が作成した</a:t>
            </a:r>
            <a:endParaRPr kumimoji="1" lang="en-US" altLang="ja-JP"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endParaRPr>
          </a:p>
          <a:p>
            <a:pPr>
              <a:defRPr/>
            </a:pPr>
            <a:r>
              <a:rPr kumimoji="1" lang="ja-JP" altLang="en-US"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状態がわかる！見える</a:t>
            </a:r>
            <a:r>
              <a:rPr kumimoji="1" lang="ja-JP" altLang="en-US" sz="24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a:t>
            </a:r>
            <a:r>
              <a:rPr lang="en-US" altLang="ja-JP" sz="2400" dirty="0">
                <a:solidFill>
                  <a:srgbClr val="17406D"/>
                </a:solidFill>
                <a:latin typeface="UD デジタル 教科書体 NP-B" panose="02020700000000000000" pitchFamily="18" charset="-128"/>
                <a:ea typeface="UD デジタル 教科書体 NP-B" panose="02020700000000000000" pitchFamily="18" charset="-128"/>
              </a:rPr>
              <a:t>2</a:t>
            </a:r>
            <a:r>
              <a:rPr lang="ja-JP" altLang="en-US" sz="2400" dirty="0">
                <a:solidFill>
                  <a:srgbClr val="17406D"/>
                </a:solidFill>
                <a:latin typeface="UD デジタル 教科書体 NP-B" panose="02020700000000000000" pitchFamily="18" charset="-128"/>
                <a:ea typeface="UD デジタル 教科書体 NP-B" panose="02020700000000000000" pitchFamily="18" charset="-128"/>
              </a:rPr>
              <a:t>種類の「雇用管理ツール」</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rgbClr val="775F55"/>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22" name="図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spTree>
    <p:extLst>
      <p:ext uri="{BB962C8B-B14F-4D97-AF65-F5344CB8AC3E}">
        <p14:creationId xmlns:p14="http://schemas.microsoft.com/office/powerpoint/2010/main" val="36845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スライド番号プレースホルダー 4"/>
          <p:cNvSpPr txBox="1">
            <a:spLocks/>
          </p:cNvSpPr>
          <p:nvPr/>
        </p:nvSpPr>
        <p:spPr>
          <a:xfrm>
            <a:off x="8532441" y="6480717"/>
            <a:ext cx="531050" cy="315890"/>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BC50A73-7F1D-4723-98DF-0211EC5CE189}" type="slidenum">
              <a:rPr kumimoji="1" lang="ja-JP" altLang="en-US" sz="900" b="0" i="0" u="none" strike="noStrike" kern="1200" cap="none" spc="0" normalizeH="0" baseline="0" noProof="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1"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タイトル 1"/>
          <p:cNvSpPr txBox="1">
            <a:spLocks/>
          </p:cNvSpPr>
          <p:nvPr/>
        </p:nvSpPr>
        <p:spPr>
          <a:xfrm>
            <a:off x="3575" y="14468"/>
            <a:ext cx="9144000" cy="1038267"/>
          </a:xfrm>
          <a:prstGeom prst="rect">
            <a:avLst/>
          </a:prstGeom>
        </p:spPr>
        <p:txBody>
          <a:bodyP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大阪府が作成した</a:t>
            </a:r>
            <a:endParaRPr kumimoji="1" lang="en-US" altLang="ja-JP"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状態がわかる！見える</a:t>
            </a:r>
            <a:r>
              <a:rPr kumimoji="1" lang="ja-JP" altLang="en-US" sz="24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a:t>
            </a:r>
            <a:r>
              <a:rPr kumimoji="1" lang="en-US" altLang="ja-JP" sz="24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2</a:t>
            </a:r>
            <a:r>
              <a:rPr kumimoji="1" lang="ja-JP" altLang="en-US" sz="24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rPr>
              <a:t>種類の「</a:t>
            </a:r>
            <a:r>
              <a:rPr lang="ja-JP" altLang="en-US" sz="2400" dirty="0" smtClean="0">
                <a:solidFill>
                  <a:srgbClr val="17406D"/>
                </a:solidFill>
                <a:latin typeface="UD デジタル 教科書体 NP-B" panose="02020700000000000000" pitchFamily="18" charset="-128"/>
                <a:ea typeface="UD デジタル 教科書体 NP-B" panose="02020700000000000000" pitchFamily="18" charset="-128"/>
              </a:rPr>
              <a:t>雇用管理ツール」</a:t>
            </a:r>
            <a:endParaRPr kumimoji="1" lang="ja-JP" altLang="en-US" sz="24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rgbClr val="775F55"/>
              </a:solidFill>
              <a:effectLst/>
              <a:uLnTx/>
              <a:uFillTx/>
              <a:latin typeface="HGPｺﾞｼｯｸE" panose="020B0900000000000000" pitchFamily="50" charset="-128"/>
              <a:ea typeface="HGPｺﾞｼｯｸE" panose="020B0900000000000000" pitchFamily="50" charset="-128"/>
              <a:cs typeface="+mj-cs"/>
            </a:endParaRPr>
          </a:p>
        </p:txBody>
      </p:sp>
      <p:pic>
        <p:nvPicPr>
          <p:cNvPr id="33" name="図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1892" y="186490"/>
            <a:ext cx="1224136" cy="346220"/>
          </a:xfrm>
          <a:prstGeom prst="rect">
            <a:avLst/>
          </a:prstGeom>
        </p:spPr>
      </p:pic>
      <p:sp>
        <p:nvSpPr>
          <p:cNvPr id="34" name="角丸四角形 33"/>
          <p:cNvSpPr/>
          <p:nvPr/>
        </p:nvSpPr>
        <p:spPr>
          <a:xfrm>
            <a:off x="301757" y="1146283"/>
            <a:ext cx="8496209" cy="5329933"/>
          </a:xfrm>
          <a:prstGeom prst="roundRect">
            <a:avLst/>
          </a:prstGeom>
          <a:solidFill>
            <a:srgbClr val="FBE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　希望する配慮とその理由がわかり、配慮が提供しやすくなる</a:t>
            </a:r>
            <a:endParaRPr kumimoji="1" lang="en-US" altLang="ja-JP" sz="2000" b="0" i="0" u="none" strike="noStrike" kern="1200" cap="none" spc="0" normalizeH="0" baseline="0" noProof="0" dirty="0" smtClean="0">
              <a:ln>
                <a:noFill/>
              </a:ln>
              <a:solidFill>
                <a:schemeClr val="tx1"/>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　配慮点を知ることで障がいのある従業員への理解が深まる</a:t>
            </a:r>
            <a:endPar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chemeClr val="tx1"/>
                </a:solidFill>
                <a:effectLst/>
                <a:uLnTx/>
                <a:uFillTx/>
                <a:latin typeface="UD デジタル 教科書体 NP-B" panose="02020700000000000000" pitchFamily="18" charset="-128"/>
                <a:ea typeface="UD デジタル 教科書体 NP-B" panose="02020700000000000000" pitchFamily="18" charset="-128"/>
              </a:rPr>
              <a:t>・　</a:t>
            </a:r>
            <a:r>
              <a:rPr lang="ja-JP" altLang="en-US" sz="2000" dirty="0">
                <a:solidFill>
                  <a:schemeClr val="tx1"/>
                </a:solidFill>
                <a:latin typeface="UD デジタル 教科書体 NP-B" panose="02020700000000000000" pitchFamily="18" charset="-128"/>
                <a:ea typeface="UD デジタル 教科書体 NP-B" panose="02020700000000000000" pitchFamily="18" charset="-128"/>
              </a:rPr>
              <a:t>働きやすい</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職場整備を行うことで、職場定着が促進できる</a:t>
            </a:r>
            <a:endParaRPr kumimoji="1" lang="en-US" altLang="ja-JP" sz="2000" b="0" i="0" u="none" strike="noStrike" kern="1200" cap="none" spc="0" normalizeH="0" baseline="0" noProof="0" dirty="0" smtClean="0">
              <a:ln>
                <a:noFill/>
              </a:ln>
              <a:solidFill>
                <a:schemeClr val="tx1"/>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　継続して利用することで、対応方法の蓄積ができる</a:t>
            </a:r>
            <a:endPar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schemeClr val="tx1"/>
              </a:solidFill>
              <a:effectLst/>
              <a:uLnTx/>
              <a:uFillTx/>
              <a:latin typeface="UD デジタル 教科書体 NP-B" panose="02020700000000000000" pitchFamily="18" charset="-128"/>
              <a:ea typeface="UD デジタル 教科書体 NP-B" panose="02020700000000000000" pitchFamily="18" charset="-128"/>
            </a:endParaRPr>
          </a:p>
        </p:txBody>
      </p:sp>
      <p:pic>
        <p:nvPicPr>
          <p:cNvPr id="54" name="Picture 6" descr="D:\HayashiRy\Desktop\新しいフォルダー\分かり合う２小.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9353" y="3811249"/>
            <a:ext cx="2699844" cy="2294868"/>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1106029" y="1224757"/>
            <a:ext cx="6887664" cy="707886"/>
          </a:xfrm>
          <a:prstGeom prst="rect">
            <a:avLst/>
          </a:prstGeom>
          <a:noFill/>
        </p:spPr>
        <p:txBody>
          <a:bodyPr wrap="square" rtlCol="0">
            <a:spAutoFit/>
          </a:bodyPr>
          <a:lstStyle/>
          <a:p>
            <a:pPr lvl="0">
              <a:defRPr/>
            </a:pPr>
            <a:r>
              <a:rPr kumimoji="1" lang="ja-JP" altLang="en-US" sz="20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企業で雇用管理ツール（</a:t>
            </a:r>
            <a:r>
              <a:rPr lang="ja-JP" altLang="en-US" sz="2000" dirty="0">
                <a:latin typeface="UD デジタル 教科書体 NP-B" panose="02020700000000000000" pitchFamily="18" charset="-128"/>
                <a:ea typeface="UD デジタル 教科書体 NP-B" panose="02020700000000000000" pitchFamily="18" charset="-128"/>
              </a:rPr>
              <a:t>合理的配慮のための</a:t>
            </a:r>
            <a:r>
              <a:rPr lang="ja-JP" altLang="en-US" sz="2000" dirty="0" smtClean="0">
                <a:latin typeface="UD デジタル 教科書体 NP-B" panose="02020700000000000000" pitchFamily="18" charset="-128"/>
                <a:ea typeface="UD デジタル 教科書体 NP-B" panose="02020700000000000000" pitchFamily="18" charset="-128"/>
              </a:rPr>
              <a:t>対話シート</a:t>
            </a:r>
            <a:r>
              <a:rPr lang="ja-JP" altLang="en-US" sz="2000" dirty="0">
                <a:latin typeface="UD デジタル 教科書体 NP-B" panose="02020700000000000000" pitchFamily="18" charset="-128"/>
                <a:ea typeface="UD デジタル 教科書体 NP-B" panose="02020700000000000000" pitchFamily="18" charset="-128"/>
              </a:rPr>
              <a:t>）</a:t>
            </a:r>
            <a:r>
              <a:rPr kumimoji="1" lang="ja-JP" altLang="en-US" sz="20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を活用するとこんな効果があります</a:t>
            </a:r>
            <a:endParaRPr kumimoji="1" lang="en-US" altLang="ja-JP" sz="20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p:txBody>
      </p:sp>
      <p:sp>
        <p:nvSpPr>
          <p:cNvPr id="57" name="テキスト ボックス 56"/>
          <p:cNvSpPr txBox="1"/>
          <p:nvPr/>
        </p:nvSpPr>
        <p:spPr>
          <a:xfrm>
            <a:off x="3059832" y="5805264"/>
            <a:ext cx="129040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従業員</a:t>
            </a:r>
            <a:endParaRPr kumimoji="1" lang="ja-JP" altLang="en-US" sz="14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p:txBody>
      </p:sp>
      <p:sp>
        <p:nvSpPr>
          <p:cNvPr id="58" name="テキスト ボックス 57"/>
          <p:cNvSpPr txBox="1"/>
          <p:nvPr/>
        </p:nvSpPr>
        <p:spPr>
          <a:xfrm>
            <a:off x="4734688" y="5800590"/>
            <a:ext cx="109450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企業</a:t>
            </a:r>
            <a:r>
              <a:rPr kumimoji="1" lang="ja-JP" altLang="en-US" sz="14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担当者</a:t>
            </a:r>
            <a:endParaRPr kumimoji="1" lang="ja-JP" altLang="en-US" sz="14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p:txBody>
      </p:sp>
    </p:spTree>
    <p:extLst>
      <p:ext uri="{BB962C8B-B14F-4D97-AF65-F5344CB8AC3E}">
        <p14:creationId xmlns:p14="http://schemas.microsoft.com/office/powerpoint/2010/main" val="157707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38467" y="4857009"/>
            <a:ext cx="3093373" cy="1988920"/>
          </a:xfrm>
          <a:prstGeom prst="roundRect">
            <a:avLst/>
          </a:prstGeom>
          <a:solidFill>
            <a:srgbClr val="FDCF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Tw Cen MT"/>
              <a:ea typeface="HGPｺﾞｼｯｸE" panose="020B0900000000000000" pitchFamily="50" charset="-128"/>
              <a:cs typeface="+mn-cs"/>
            </a:endParaRPr>
          </a:p>
        </p:txBody>
      </p:sp>
      <p:sp>
        <p:nvSpPr>
          <p:cNvPr id="12" name="角丸四角形 11"/>
          <p:cNvSpPr/>
          <p:nvPr/>
        </p:nvSpPr>
        <p:spPr>
          <a:xfrm>
            <a:off x="39637" y="1773999"/>
            <a:ext cx="9050943" cy="269823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Tw Cen MT"/>
              <a:ea typeface="HGPｺﾞｼｯｸE" panose="020B0900000000000000" pitchFamily="50" charset="-128"/>
              <a:cs typeface="+mn-cs"/>
            </a:endParaRPr>
          </a:p>
        </p:txBody>
      </p:sp>
      <p:sp>
        <p:nvSpPr>
          <p:cNvPr id="29" name="スライド番号プレースホルダー 4"/>
          <p:cNvSpPr txBox="1">
            <a:spLocks/>
          </p:cNvSpPr>
          <p:nvPr/>
        </p:nvSpPr>
        <p:spPr>
          <a:xfrm>
            <a:off x="8536224" y="6470865"/>
            <a:ext cx="696708" cy="327777"/>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BC50A73-7F1D-4723-98DF-0211EC5CE189}" type="slidenum">
              <a:rPr kumimoji="1" lang="ja-JP" altLang="en-US" sz="900" b="0" i="0" u="none" strike="noStrike" kern="1200" cap="none" spc="0" normalizeH="0" baseline="0" noProof="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1"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4" name="テキスト ボックス 33"/>
          <p:cNvSpPr txBox="1"/>
          <p:nvPr/>
        </p:nvSpPr>
        <p:spPr>
          <a:xfrm>
            <a:off x="3131840" y="5413890"/>
            <a:ext cx="6208850" cy="584775"/>
          </a:xfrm>
          <a:prstGeom prst="rect">
            <a:avLst/>
          </a:prstGeom>
          <a:noFill/>
          <a:ln w="317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企業</a:t>
            </a:r>
            <a:r>
              <a:rPr kumimoji="1" lang="ja-JP" altLang="en-US" sz="1600" b="1" i="0"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のみな</a:t>
            </a:r>
            <a:r>
              <a:rPr kumimoji="1" lang="ja-JP" altLang="en-US" sz="1600" b="1" i="0"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さまに、</a:t>
            </a:r>
            <a:r>
              <a:rPr kumimoji="1" lang="ja-JP" altLang="en-US" sz="1600" b="1" i="0"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雇用管理の基礎と</a:t>
            </a:r>
            <a:r>
              <a:rPr kumimoji="1" lang="ja-JP" altLang="en-US" sz="1600" b="1" i="0"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なる</a:t>
            </a:r>
            <a:endParaRPr kumimoji="1" lang="en-US" altLang="ja-JP" sz="1600" b="1" i="0"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コミュニケーション</a:t>
            </a:r>
            <a:r>
              <a:rPr kumimoji="1" lang="ja-JP" altLang="en-US" sz="1600" b="1" i="0" u="sng"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を円滑に進めていただくため</a:t>
            </a:r>
            <a:r>
              <a:rPr kumimoji="1" lang="ja-JP" altLang="en-US" sz="1600" b="1" i="0" u="sng"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のツール</a:t>
            </a:r>
            <a:r>
              <a:rPr kumimoji="1" lang="ja-JP" altLang="en-US" sz="1600" b="1" i="0"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です</a:t>
            </a:r>
            <a:r>
              <a:rPr kumimoji="1" lang="ja-JP" altLang="en-US" sz="16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endParaRPr kumimoji="1" lang="en-US" altLang="ja-JP" sz="1600" b="1"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p:txBody>
      </p:sp>
      <p:sp>
        <p:nvSpPr>
          <p:cNvPr id="11" name="テキスト ボックス 10"/>
          <p:cNvSpPr txBox="1"/>
          <p:nvPr/>
        </p:nvSpPr>
        <p:spPr>
          <a:xfrm>
            <a:off x="39637" y="3576336"/>
            <a:ext cx="269979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①</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雇用管理のための対話</a:t>
            </a: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シート</a:t>
            </a:r>
            <a:endParaRPr kumimoji="1" lang="en-US" altLang="ja-JP"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状態チェック編）</a:t>
            </a:r>
            <a:r>
              <a:rPr kumimoji="1" lang="en-US" altLang="ja-JP"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endPar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p:txBody>
      </p:sp>
      <p:sp>
        <p:nvSpPr>
          <p:cNvPr id="56" name="テキスト ボックス 55"/>
          <p:cNvSpPr txBox="1"/>
          <p:nvPr/>
        </p:nvSpPr>
        <p:spPr>
          <a:xfrm>
            <a:off x="2355387" y="4010570"/>
            <a:ext cx="258526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②</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雇用管理のための対話</a:t>
            </a: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シート</a:t>
            </a:r>
            <a:endParaRPr kumimoji="1" lang="en-US" altLang="ja-JP"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体調管理編）</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p>
        </p:txBody>
      </p:sp>
      <p:sp>
        <p:nvSpPr>
          <p:cNvPr id="57" name="テキスト ボックス 56"/>
          <p:cNvSpPr txBox="1"/>
          <p:nvPr/>
        </p:nvSpPr>
        <p:spPr>
          <a:xfrm>
            <a:off x="4236580" y="3548905"/>
            <a:ext cx="253828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③</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雇用管理のための対話</a:t>
            </a: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シート</a:t>
            </a:r>
            <a:endParaRPr kumimoji="1" lang="en-US" altLang="ja-JP"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目標管理編）</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p>
        </p:txBody>
      </p:sp>
      <p:sp>
        <p:nvSpPr>
          <p:cNvPr id="58" name="テキスト ボックス 57"/>
          <p:cNvSpPr txBox="1"/>
          <p:nvPr/>
        </p:nvSpPr>
        <p:spPr>
          <a:xfrm>
            <a:off x="6681731" y="3572656"/>
            <a:ext cx="276250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④</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業務日誌（基本編）</a:t>
            </a:r>
            <a:r>
              <a:rPr kumimoji="1" lang="en-US" altLang="ja-JP"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p>
          <a:p>
            <a:pPr marL="0" marR="0" lvl="0" indent="0" algn="l" defTabSz="914400" rtl="0" eaLnBrk="1" fontAlgn="auto" latinLnBrk="0" hangingPunct="1">
              <a:lnSpc>
                <a:spcPct val="100000"/>
              </a:lnSpc>
              <a:spcBef>
                <a:spcPts val="0"/>
              </a:spcBef>
              <a:spcAft>
                <a:spcPts val="0"/>
              </a:spcAft>
              <a:buClr>
                <a:srgbClr val="DD8047"/>
              </a:buClr>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⑤</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業務日誌（疲労度確認編）</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p>
        </p:txBody>
      </p:sp>
      <p:sp>
        <p:nvSpPr>
          <p:cNvPr id="59" name="テキスト ボックス 58"/>
          <p:cNvSpPr txBox="1"/>
          <p:nvPr/>
        </p:nvSpPr>
        <p:spPr>
          <a:xfrm>
            <a:off x="131745" y="6533304"/>
            <a:ext cx="325173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DD8047"/>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⑥</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合理的配慮のための対話シート</a:t>
            </a:r>
            <a:r>
              <a:rPr kumimoji="1" lang="en-US" altLang="ja-JP" sz="12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a:t>
            </a:r>
          </a:p>
        </p:txBody>
      </p:sp>
      <p:sp>
        <p:nvSpPr>
          <p:cNvPr id="13" name="テキスト ボックス 12"/>
          <p:cNvSpPr txBox="1"/>
          <p:nvPr/>
        </p:nvSpPr>
        <p:spPr>
          <a:xfrm>
            <a:off x="235262" y="1544811"/>
            <a:ext cx="2236510" cy="338554"/>
          </a:xfrm>
          <a:prstGeom prst="rect">
            <a:avLst/>
          </a:prstGeom>
          <a:solidFill>
            <a:schemeClr val="bg1"/>
          </a:solidFill>
          <a:ln w="31750">
            <a:solidFill>
              <a:schemeClr val="accent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１．日々の</a:t>
            </a:r>
            <a:r>
              <a:rPr kumimoji="1" lang="ja-JP" altLang="en-US" sz="16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状態確認用</a:t>
            </a:r>
          </a:p>
        </p:txBody>
      </p:sp>
      <p:sp>
        <p:nvSpPr>
          <p:cNvPr id="61" name="テキスト ボックス 60"/>
          <p:cNvSpPr txBox="1"/>
          <p:nvPr/>
        </p:nvSpPr>
        <p:spPr>
          <a:xfrm>
            <a:off x="235261" y="4559944"/>
            <a:ext cx="2236510" cy="338554"/>
          </a:xfrm>
          <a:prstGeom prst="rect">
            <a:avLst/>
          </a:prstGeom>
          <a:solidFill>
            <a:schemeClr val="bg1"/>
          </a:solidFill>
          <a:ln w="31750">
            <a:solidFill>
              <a:srgbClr val="FA76D7"/>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２．中長期的</a:t>
            </a:r>
            <a:r>
              <a:rPr kumimoji="1" lang="ja-JP" altLang="en-US" sz="16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な</a:t>
            </a:r>
            <a:r>
              <a:rPr kumimoji="1" lang="ja-JP" altLang="en-US" sz="16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確認用</a:t>
            </a:r>
            <a:endParaRPr kumimoji="1" lang="ja-JP" altLang="en-US" sz="1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p:txBody>
      </p:sp>
      <p:sp>
        <p:nvSpPr>
          <p:cNvPr id="45" name="タイトル 1"/>
          <p:cNvSpPr txBox="1">
            <a:spLocks/>
          </p:cNvSpPr>
          <p:nvPr/>
        </p:nvSpPr>
        <p:spPr>
          <a:xfrm>
            <a:off x="88932" y="479990"/>
            <a:ext cx="9144000" cy="992828"/>
          </a:xfrm>
          <a:prstGeom prst="rect">
            <a:avLst/>
          </a:prstGeom>
        </p:spPr>
        <p:txBody>
          <a:bodyP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rPr>
              <a:t>大阪府が作成した</a:t>
            </a:r>
            <a:endParaRPr kumimoji="1" lang="en-US" altLang="ja-JP" sz="28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endParaRPr>
          </a:p>
          <a:p>
            <a:pPr lvl="0">
              <a:defRPr/>
            </a:pPr>
            <a:r>
              <a:rPr kumimoji="1" lang="ja-JP" altLang="en-US" sz="28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rPr>
              <a:t>状態</a:t>
            </a:r>
            <a:r>
              <a:rPr kumimoji="1" lang="ja-JP" altLang="en-US" sz="28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rPr>
              <a:t>が</a:t>
            </a:r>
            <a:r>
              <a:rPr kumimoji="1" lang="ja-JP" altLang="en-US" sz="28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rPr>
              <a:t>わかる！見える！</a:t>
            </a:r>
            <a:r>
              <a:rPr kumimoji="1" lang="en-US" altLang="ja-JP" sz="28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rPr>
              <a:t>2</a:t>
            </a:r>
            <a:r>
              <a:rPr kumimoji="1" lang="ja-JP" altLang="en-US" sz="2800" b="0" i="0" u="none" strike="noStrike" kern="1200" cap="none" spc="0" normalizeH="0" baseline="0" noProof="0" dirty="0" smtClean="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rPr>
              <a:t>種類の</a:t>
            </a:r>
            <a:r>
              <a:rPr lang="ja-JP" altLang="en-US" sz="2800" dirty="0" smtClean="0">
                <a:solidFill>
                  <a:srgbClr val="17406D"/>
                </a:solidFill>
                <a:latin typeface="UD デジタル 教科書体 NP-B" panose="02020700000000000000" pitchFamily="18" charset="-128"/>
                <a:ea typeface="UD デジタル 教科書体 NP-B" panose="02020700000000000000" pitchFamily="18" charset="-128"/>
              </a:rPr>
              <a:t>「</a:t>
            </a:r>
            <a:r>
              <a:rPr lang="ja-JP" altLang="en-US" sz="2800" dirty="0">
                <a:solidFill>
                  <a:srgbClr val="17406D"/>
                </a:solidFill>
                <a:latin typeface="UD デジタル 教科書体 NP-B" panose="02020700000000000000" pitchFamily="18" charset="-128"/>
                <a:ea typeface="UD デジタル 教科書体 NP-B" panose="02020700000000000000" pitchFamily="18" charset="-128"/>
              </a:rPr>
              <a:t>雇用管理ツール」</a:t>
            </a:r>
            <a:endParaRPr kumimoji="1" lang="ja-JP" altLang="en-US" sz="2800" b="0" i="0" u="none" strike="noStrike" kern="1200" cap="none" spc="0" normalizeH="0" baseline="0" noProof="0" dirty="0">
              <a:ln>
                <a:noFill/>
              </a:ln>
              <a:solidFill>
                <a:srgbClr val="17406D"/>
              </a:solidFill>
              <a:effectLst/>
              <a:uLnTx/>
              <a:uFillTx/>
              <a:latin typeface="UD デジタル 教科書体 NP-B" panose="02020700000000000000" pitchFamily="18" charset="-128"/>
              <a:ea typeface="UD デジタル 教科書体 NP-B" panose="02020700000000000000" pitchFamily="18" charset="-128"/>
            </a:endParaRPr>
          </a:p>
        </p:txBody>
      </p:sp>
      <p:pic>
        <p:nvPicPr>
          <p:cNvPr id="30" name="図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0442" y="146870"/>
            <a:ext cx="1224136" cy="346220"/>
          </a:xfrm>
          <a:prstGeom prst="rect">
            <a:avLst/>
          </a:prstGeom>
        </p:spPr>
      </p:pic>
      <p:grpSp>
        <p:nvGrpSpPr>
          <p:cNvPr id="42" name="グループ化 41"/>
          <p:cNvGrpSpPr/>
          <p:nvPr/>
        </p:nvGrpSpPr>
        <p:grpSpPr>
          <a:xfrm>
            <a:off x="173314" y="2054208"/>
            <a:ext cx="2252515" cy="1486502"/>
            <a:chOff x="3419872" y="2420888"/>
            <a:chExt cx="5650920" cy="3954047"/>
          </a:xfrm>
        </p:grpSpPr>
        <p:sp>
          <p:nvSpPr>
            <p:cNvPr id="43" name="正方形/長方形 42"/>
            <p:cNvSpPr/>
            <p:nvPr/>
          </p:nvSpPr>
          <p:spPr>
            <a:xfrm>
              <a:off x="3419872" y="2420888"/>
              <a:ext cx="5650920" cy="39540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Tw Cen MT"/>
                <a:ea typeface="UD デジタル 教科書体 NP-R"/>
                <a:cs typeface="+mn-cs"/>
              </a:endParaRPr>
            </a:p>
          </p:txBody>
        </p:sp>
        <p:pic>
          <p:nvPicPr>
            <p:cNvPr id="44" name="図 43"/>
            <p:cNvPicPr>
              <a:picLocks noChangeAspect="1"/>
            </p:cNvPicPr>
            <p:nvPr/>
          </p:nvPicPr>
          <p:blipFill>
            <a:blip r:embed="rId4"/>
            <a:stretch>
              <a:fillRect/>
            </a:stretch>
          </p:blipFill>
          <p:spPr>
            <a:xfrm>
              <a:off x="3491879" y="2541077"/>
              <a:ext cx="5578913" cy="3816984"/>
            </a:xfrm>
            <a:prstGeom prst="rect">
              <a:avLst/>
            </a:prstGeom>
            <a:ln>
              <a:solidFill>
                <a:schemeClr val="tx1"/>
              </a:solidFill>
            </a:ln>
          </p:spPr>
        </p:pic>
      </p:grpSp>
      <p:pic>
        <p:nvPicPr>
          <p:cNvPr id="3" name="図 2"/>
          <p:cNvPicPr>
            <a:picLocks noChangeAspect="1"/>
          </p:cNvPicPr>
          <p:nvPr/>
        </p:nvPicPr>
        <p:blipFill rotWithShape="1">
          <a:blip r:embed="rId5"/>
          <a:srcRect l="7058"/>
          <a:stretch/>
        </p:blipFill>
        <p:spPr>
          <a:xfrm>
            <a:off x="2482752" y="1929278"/>
            <a:ext cx="1804738" cy="1888905"/>
          </a:xfrm>
          <a:prstGeom prst="rect">
            <a:avLst/>
          </a:prstGeom>
          <a:ln>
            <a:solidFill>
              <a:schemeClr val="tx1"/>
            </a:solidFill>
          </a:ln>
        </p:spPr>
      </p:pic>
      <p:pic>
        <p:nvPicPr>
          <p:cNvPr id="4" name="図 3"/>
          <p:cNvPicPr>
            <a:picLocks noChangeAspect="1"/>
          </p:cNvPicPr>
          <p:nvPr/>
        </p:nvPicPr>
        <p:blipFill>
          <a:blip r:embed="rId6"/>
          <a:stretch>
            <a:fillRect/>
          </a:stretch>
        </p:blipFill>
        <p:spPr>
          <a:xfrm>
            <a:off x="4393589" y="1923587"/>
            <a:ext cx="2248767" cy="1643622"/>
          </a:xfrm>
          <a:prstGeom prst="rect">
            <a:avLst/>
          </a:prstGeom>
          <a:ln>
            <a:solidFill>
              <a:schemeClr val="tx1"/>
            </a:solidFill>
          </a:ln>
        </p:spPr>
      </p:pic>
      <p:sp>
        <p:nvSpPr>
          <p:cNvPr id="2" name="正方形/長方形 1"/>
          <p:cNvSpPr/>
          <p:nvPr/>
        </p:nvSpPr>
        <p:spPr>
          <a:xfrm>
            <a:off x="6774861" y="1951694"/>
            <a:ext cx="2109717" cy="162464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grpSp>
        <p:nvGrpSpPr>
          <p:cNvPr id="24" name="グループ化 23"/>
          <p:cNvGrpSpPr/>
          <p:nvPr/>
        </p:nvGrpSpPr>
        <p:grpSpPr>
          <a:xfrm>
            <a:off x="6785328" y="1960294"/>
            <a:ext cx="2088783" cy="1624642"/>
            <a:chOff x="3860676" y="2202383"/>
            <a:chExt cx="5247828" cy="3746897"/>
          </a:xfrm>
        </p:grpSpPr>
        <p:pic>
          <p:nvPicPr>
            <p:cNvPr id="25" name="図 24"/>
            <p:cNvPicPr>
              <a:picLocks noChangeAspect="1"/>
            </p:cNvPicPr>
            <p:nvPr/>
          </p:nvPicPr>
          <p:blipFill>
            <a:blip r:embed="rId7"/>
            <a:stretch>
              <a:fillRect/>
            </a:stretch>
          </p:blipFill>
          <p:spPr>
            <a:xfrm>
              <a:off x="3866560" y="2265986"/>
              <a:ext cx="5182780" cy="3661000"/>
            </a:xfrm>
            <a:prstGeom prst="rect">
              <a:avLst/>
            </a:prstGeom>
          </p:spPr>
        </p:pic>
        <p:sp>
          <p:nvSpPr>
            <p:cNvPr id="26" name="正方形/長方形 25"/>
            <p:cNvSpPr/>
            <p:nvPr/>
          </p:nvSpPr>
          <p:spPr>
            <a:xfrm>
              <a:off x="3860676" y="2202383"/>
              <a:ext cx="5247828" cy="37468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p:cNvGrpSpPr/>
          <p:nvPr/>
        </p:nvGrpSpPr>
        <p:grpSpPr>
          <a:xfrm>
            <a:off x="164569" y="4965357"/>
            <a:ext cx="2802782" cy="1609436"/>
            <a:chOff x="210151" y="4941168"/>
            <a:chExt cx="2802782" cy="1609436"/>
          </a:xfrm>
        </p:grpSpPr>
        <p:sp>
          <p:nvSpPr>
            <p:cNvPr id="31" name="正方形/長方形 30"/>
            <p:cNvSpPr/>
            <p:nvPr/>
          </p:nvSpPr>
          <p:spPr>
            <a:xfrm>
              <a:off x="235261" y="4941168"/>
              <a:ext cx="2752563" cy="15679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図 31"/>
            <p:cNvPicPr>
              <a:picLocks noChangeAspect="1"/>
            </p:cNvPicPr>
            <p:nvPr/>
          </p:nvPicPr>
          <p:blipFill rotWithShape="1">
            <a:blip r:embed="rId8"/>
            <a:srcRect t="15044"/>
            <a:stretch/>
          </p:blipFill>
          <p:spPr>
            <a:xfrm>
              <a:off x="210151" y="4945789"/>
              <a:ext cx="2802782" cy="1604815"/>
            </a:xfrm>
            <a:prstGeom prst="rect">
              <a:avLst/>
            </a:prstGeom>
          </p:spPr>
        </p:pic>
      </p:grpSp>
      <p:pic>
        <p:nvPicPr>
          <p:cNvPr id="33" name="図 32"/>
          <p:cNvPicPr>
            <a:picLocks noChangeAspect="1"/>
          </p:cNvPicPr>
          <p:nvPr/>
        </p:nvPicPr>
        <p:blipFill>
          <a:blip r:embed="rId9"/>
          <a:stretch>
            <a:fillRect/>
          </a:stretch>
        </p:blipFill>
        <p:spPr>
          <a:xfrm>
            <a:off x="6759192" y="1925704"/>
            <a:ext cx="2125386" cy="1658718"/>
          </a:xfrm>
          <a:prstGeom prst="rect">
            <a:avLst/>
          </a:prstGeom>
          <a:ln w="9525">
            <a:solidFill>
              <a:schemeClr val="tx1"/>
            </a:solidFill>
          </a:ln>
        </p:spPr>
      </p:pic>
    </p:spTree>
    <p:extLst>
      <p:ext uri="{BB962C8B-B14F-4D97-AF65-F5344CB8AC3E}">
        <p14:creationId xmlns:p14="http://schemas.microsoft.com/office/powerpoint/2010/main" val="2459983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636" y="591232"/>
            <a:ext cx="8208443" cy="914400"/>
          </a:xfrm>
        </p:spPr>
        <p:txBody>
          <a:bodyPr>
            <a:noAutofit/>
          </a:bodyPr>
          <a:lstStyle/>
          <a:p>
            <a:r>
              <a:rPr lang="ja-JP" altLang="en-US" dirty="0">
                <a:latin typeface="UD デジタル 教科書体 NP-B" panose="02020700000000000000" pitchFamily="18" charset="-128"/>
                <a:ea typeface="UD デジタル 教科書体 NP-B" panose="02020700000000000000" pitchFamily="18" charset="-128"/>
              </a:rPr>
              <a:t>合理的</a:t>
            </a:r>
            <a:r>
              <a:rPr lang="ja-JP" altLang="en-US" dirty="0" smtClean="0">
                <a:latin typeface="UD デジタル 教科書体 NP-B" panose="02020700000000000000" pitchFamily="18" charset="-128"/>
                <a:ea typeface="UD デジタル 教科書体 NP-B" panose="02020700000000000000" pitchFamily="18" charset="-128"/>
              </a:rPr>
              <a:t>配慮って</a:t>
            </a:r>
            <a:r>
              <a:rPr lang="ja-JP" altLang="en-US" dirty="0">
                <a:latin typeface="UD デジタル 教科書体 NP-B" panose="02020700000000000000" pitchFamily="18" charset="-128"/>
                <a:ea typeface="UD デジタル 教科書体 NP-B" panose="02020700000000000000" pitchFamily="18" charset="-128"/>
              </a:rPr>
              <a:t>どんな</a:t>
            </a:r>
            <a:r>
              <a:rPr lang="ja-JP" altLang="en-US" dirty="0" smtClean="0">
                <a:latin typeface="UD デジタル 教科書体 NP-B" panose="02020700000000000000" pitchFamily="18" charset="-128"/>
                <a:ea typeface="UD デジタル 教科書体 NP-B" panose="02020700000000000000" pitchFamily="18" charset="-128"/>
              </a:rPr>
              <a:t>こと？</a:t>
            </a:r>
            <a:endParaRPr lang="ja-JP" altLang="en-US" dirty="0">
              <a:latin typeface="UD デジタル 教科書体 NP-B" panose="02020700000000000000" pitchFamily="18" charset="-128"/>
              <a:ea typeface="UD デジタル 教科書体 NP-B" panose="02020700000000000000" pitchFamily="18" charset="-128"/>
            </a:endParaRPr>
          </a:p>
        </p:txBody>
      </p:sp>
      <p:sp>
        <p:nvSpPr>
          <p:cNvPr id="20" name="スライド番号プレースホルダー 7"/>
          <p:cNvSpPr>
            <a:spLocks noGrp="1"/>
          </p:cNvSpPr>
          <p:nvPr>
            <p:ph type="sldNum" sz="quarter" idx="12"/>
          </p:nvPr>
        </p:nvSpPr>
        <p:spPr>
          <a:xfrm>
            <a:off x="8456243" y="6380506"/>
            <a:ext cx="492369" cy="225670"/>
          </a:xfrm>
        </p:spPr>
        <p:txBody>
          <a:bodyPr>
            <a:normAutofit lnSpcReduction="10000"/>
          </a:bodyPr>
          <a:lstStyle/>
          <a:p>
            <a:fld id="{F266F6C1-BB42-4B61-9E79-5DF884A7E1F2}" type="slidenum">
              <a:rPr kumimoji="1" lang="ja-JP" altLang="en-US" smtClean="0"/>
              <a:t>5</a:t>
            </a:fld>
            <a:endParaRPr kumimoji="1" lang="ja-JP" altLang="en-US" dirty="0"/>
          </a:p>
        </p:txBody>
      </p:sp>
      <p:sp>
        <p:nvSpPr>
          <p:cNvPr id="5" name="正方形/長方形 4"/>
          <p:cNvSpPr/>
          <p:nvPr/>
        </p:nvSpPr>
        <p:spPr>
          <a:xfrm>
            <a:off x="447635" y="1541597"/>
            <a:ext cx="8208443" cy="29168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E68422"/>
              </a:buClr>
            </a:pP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平成２８年４月から</a:t>
            </a:r>
            <a:r>
              <a:rPr lang="ja-JP" altLang="en-US" dirty="0" smtClean="0">
                <a:solidFill>
                  <a:schemeClr val="tx1"/>
                </a:solidFill>
                <a:latin typeface="UD デジタル 教科書体 NP-B" panose="02020700000000000000" pitchFamily="18" charset="-128"/>
                <a:ea typeface="UD デジタル 教科書体 NP-B" panose="02020700000000000000" pitchFamily="18" charset="-128"/>
              </a:rPr>
              <a:t>、雇用</a:t>
            </a: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の分野で</a:t>
            </a:r>
            <a:r>
              <a:rPr lang="ja-JP" altLang="en-US" dirty="0" err="1">
                <a:solidFill>
                  <a:schemeClr val="tx1"/>
                </a:solidFill>
                <a:latin typeface="UD デジタル 教科書体 NP-B" panose="02020700000000000000" pitchFamily="18" charset="-128"/>
                <a:ea typeface="UD デジタル 教科書体 NP-B" panose="02020700000000000000" pitchFamily="18" charset="-128"/>
              </a:rPr>
              <a:t>障がい</a:t>
            </a: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者に対する合理的配慮の提供が</a:t>
            </a:r>
            <a:r>
              <a:rPr lang="ja-JP" altLang="en-US" dirty="0" smtClean="0">
                <a:solidFill>
                  <a:schemeClr val="tx1"/>
                </a:solidFill>
                <a:latin typeface="UD デジタル 教科書体 NP-B" panose="02020700000000000000" pitchFamily="18" charset="-128"/>
                <a:ea typeface="UD デジタル 教科書体 NP-B" panose="02020700000000000000" pitchFamily="18" charset="-128"/>
              </a:rPr>
              <a:t>義務化されました。</a:t>
            </a:r>
            <a:endParaRPr lang="en-US" altLang="ja-JP" dirty="0" smtClean="0">
              <a:solidFill>
                <a:schemeClr val="tx1"/>
              </a:solidFill>
              <a:latin typeface="UD デジタル 教科書体 NP-B" panose="02020700000000000000" pitchFamily="18" charset="-128"/>
              <a:ea typeface="UD デジタル 教科書体 NP-B" panose="02020700000000000000" pitchFamily="18" charset="-128"/>
            </a:endParaRPr>
          </a:p>
          <a:p>
            <a:pPr>
              <a:buClr>
                <a:srgbClr val="E68422"/>
              </a:buClr>
            </a:pPr>
            <a:endParaRPr lang="en-US" altLang="ja-JP"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lang="en-US" altLang="ja-JP" dirty="0">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dirty="0" smtClean="0">
                <a:solidFill>
                  <a:schemeClr val="tx1"/>
                </a:solidFill>
                <a:latin typeface="UD デジタル 教科書体 NP-B" panose="02020700000000000000" pitchFamily="18" charset="-128"/>
                <a:ea typeface="UD デジタル 教科書体 NP-B" panose="02020700000000000000" pitchFamily="18" charset="-128"/>
              </a:rPr>
              <a:t>合理的</a:t>
            </a: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配慮は障害者一人一人の状態や職場の状況などに応じて求められるものが異なり、多様かつ、個別性が高いものです。 </a:t>
            </a:r>
          </a:p>
          <a:p>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したがって、具体的にどのような措置をとるかについては、障害者と事業主とでよく話し合った上で決めていただく必要があります。 </a:t>
            </a:r>
          </a:p>
          <a:p>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合理的配慮は個々の事情がある障害者と事業主との相互理解の中で提供されるべきもの</a:t>
            </a:r>
            <a:r>
              <a:rPr lang="ja-JP" altLang="en-US" dirty="0" smtClean="0">
                <a:solidFill>
                  <a:schemeClr val="tx1"/>
                </a:solidFill>
                <a:latin typeface="UD デジタル 教科書体 NP-B" panose="02020700000000000000" pitchFamily="18" charset="-128"/>
                <a:ea typeface="UD デジタル 教科書体 NP-B" panose="02020700000000000000" pitchFamily="18" charset="-128"/>
              </a:rPr>
              <a:t>です。</a:t>
            </a:r>
            <a:r>
              <a:rPr lang="en-US" altLang="ja-JP" dirty="0">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（厚生労働省「</a:t>
            </a:r>
            <a:r>
              <a:rPr lang="ja-JP" altLang="en-US" sz="1200" b="1" dirty="0" smtClean="0">
                <a:solidFill>
                  <a:schemeClr val="tx1"/>
                </a:solidFill>
                <a:latin typeface="UD デジタル 教科書体 NP-B" panose="02020700000000000000" pitchFamily="18" charset="-128"/>
                <a:ea typeface="UD デジタル 教科書体 NP-B" panose="02020700000000000000" pitchFamily="18" charset="-128"/>
              </a:rPr>
              <a:t>雇用</a:t>
            </a:r>
            <a:r>
              <a:rPr lang="ja-JP" altLang="en-US" sz="1200" b="1" dirty="0">
                <a:solidFill>
                  <a:schemeClr val="tx1"/>
                </a:solidFill>
                <a:latin typeface="UD デジタル 教科書体 NP-B" panose="02020700000000000000" pitchFamily="18" charset="-128"/>
                <a:ea typeface="UD デジタル 教科書体 NP-B" panose="02020700000000000000" pitchFamily="18" charset="-128"/>
              </a:rPr>
              <a:t>の分野における障害者の差別禁止及び合理的配慮の</a:t>
            </a:r>
            <a:r>
              <a:rPr lang="ja-JP" altLang="en-US" sz="1200" b="1" dirty="0" smtClean="0">
                <a:solidFill>
                  <a:schemeClr val="tx1"/>
                </a:solidFill>
                <a:latin typeface="UD デジタル 教科書体 NP-B" panose="02020700000000000000" pitchFamily="18" charset="-128"/>
                <a:ea typeface="UD デジタル 教科書体 NP-B" panose="02020700000000000000" pitchFamily="18" charset="-128"/>
              </a:rPr>
              <a:t>提供義務 周知用リーフレット」より抜粋</a:t>
            </a:r>
            <a:r>
              <a:rPr lang="ja-JP" altLang="en-US" sz="1200" b="1" dirty="0" smtClean="0">
                <a:solidFill>
                  <a:schemeClr val="tx1"/>
                </a:solidFill>
              </a:rPr>
              <a:t>）</a:t>
            </a:r>
            <a:endParaRPr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p:txBody>
      </p:sp>
      <p:pic>
        <p:nvPicPr>
          <p:cNvPr id="10" name="図 9" descr="会議のイラスト（男女混合）">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7149" y="4525372"/>
            <a:ext cx="1446999" cy="1320908"/>
          </a:xfrm>
          <a:prstGeom prst="rect">
            <a:avLst/>
          </a:prstGeom>
          <a:noFill/>
          <a:ln>
            <a:noFill/>
          </a:ln>
        </p:spPr>
      </p:pic>
      <p:sp>
        <p:nvSpPr>
          <p:cNvPr id="28" name="コンテンツ プレースホルダー 2"/>
          <p:cNvSpPr txBox="1">
            <a:spLocks/>
          </p:cNvSpPr>
          <p:nvPr/>
        </p:nvSpPr>
        <p:spPr>
          <a:xfrm>
            <a:off x="447636" y="4791450"/>
            <a:ext cx="8006512" cy="158905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None/>
            </a:pPr>
            <a:r>
              <a:rPr lang="ja-JP" altLang="en-US" sz="1846" b="1" u="sng" dirty="0" smtClean="0">
                <a:latin typeface="UD デジタル 教科書体 NP-B" panose="02020700000000000000" pitchFamily="18" charset="-128"/>
                <a:ea typeface="UD デジタル 教科書体 NP-B" panose="02020700000000000000" pitchFamily="18" charset="-128"/>
              </a:rPr>
              <a:t>話し合った配慮内容は変更可能です</a:t>
            </a:r>
            <a:endParaRPr lang="en-US" altLang="ja-JP" sz="1846" b="1" u="sng" dirty="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1846" dirty="0">
                <a:latin typeface="UD デジタル 教科書体 NP-B" panose="02020700000000000000" pitchFamily="18" charset="-128"/>
                <a:ea typeface="UD デジタル 教科書体 NP-B" panose="02020700000000000000" pitchFamily="18" charset="-128"/>
              </a:rPr>
              <a:t>・一度決めた配慮内容でも、状況に応じて</a:t>
            </a:r>
            <a:r>
              <a:rPr lang="ja-JP" altLang="en-US" sz="1846" dirty="0" smtClean="0">
                <a:latin typeface="UD デジタル 教科書体 NP-B" panose="02020700000000000000" pitchFamily="18" charset="-128"/>
                <a:ea typeface="UD デジタル 教科書体 NP-B" panose="02020700000000000000" pitchFamily="18" charset="-128"/>
              </a:rPr>
              <a:t>変更できま</a:t>
            </a:r>
            <a:r>
              <a:rPr lang="ja-JP" altLang="en-US" sz="1846" dirty="0">
                <a:latin typeface="UD デジタル 教科書体 NP-B" panose="02020700000000000000" pitchFamily="18" charset="-128"/>
                <a:ea typeface="UD デジタル 教科書体 NP-B" panose="02020700000000000000" pitchFamily="18" charset="-128"/>
              </a:rPr>
              <a:t>す</a:t>
            </a:r>
            <a:endParaRPr lang="en-US" altLang="ja-JP" sz="1846" dirty="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1846" dirty="0">
                <a:latin typeface="UD デジタル 教科書体 NP-B" panose="02020700000000000000" pitchFamily="18" charset="-128"/>
                <a:ea typeface="UD デジタル 教科書体 NP-B" panose="02020700000000000000" pitchFamily="18" charset="-128"/>
              </a:rPr>
              <a:t>・見直しの期間は</a:t>
            </a:r>
            <a:r>
              <a:rPr lang="ja-JP" altLang="en-US" sz="1846" dirty="0" smtClean="0">
                <a:latin typeface="UD デジタル 教科書体 NP-B" panose="02020700000000000000" pitchFamily="18" charset="-128"/>
                <a:ea typeface="UD デジタル 教科書体 NP-B" panose="02020700000000000000" pitchFamily="18" charset="-128"/>
              </a:rPr>
              <a:t>、</a:t>
            </a:r>
            <a:r>
              <a:rPr lang="ja-JP" altLang="en-US" sz="1846" dirty="0">
                <a:latin typeface="UD デジタル 教科書体 NP-B" panose="02020700000000000000" pitchFamily="18" charset="-128"/>
                <a:ea typeface="UD デジタル 教科書体 NP-B" panose="02020700000000000000" pitchFamily="18" charset="-128"/>
              </a:rPr>
              <a:t>採用</a:t>
            </a:r>
            <a:r>
              <a:rPr lang="ja-JP" altLang="en-US" sz="1846" dirty="0" smtClean="0">
                <a:latin typeface="UD デジタル 教科書体 NP-B" panose="02020700000000000000" pitchFamily="18" charset="-128"/>
                <a:ea typeface="UD デジタル 教科書体 NP-B" panose="02020700000000000000" pitchFamily="18" charset="-128"/>
              </a:rPr>
              <a:t>当初</a:t>
            </a:r>
            <a:r>
              <a:rPr lang="ja-JP" altLang="en-US" sz="1846" dirty="0">
                <a:latin typeface="UD デジタル 教科書体 NP-B" panose="02020700000000000000" pitchFamily="18" charset="-128"/>
                <a:ea typeface="UD デジタル 教科書体 NP-B" panose="02020700000000000000" pitchFamily="18" charset="-128"/>
              </a:rPr>
              <a:t>は短めに</a:t>
            </a:r>
            <a:r>
              <a:rPr lang="ja-JP" altLang="en-US" sz="1846" dirty="0" smtClean="0">
                <a:latin typeface="UD デジタル 教科書体 NP-B" panose="02020700000000000000" pitchFamily="18" charset="-128"/>
                <a:ea typeface="UD デジタル 教科書体 NP-B" panose="02020700000000000000" pitchFamily="18" charset="-128"/>
              </a:rPr>
              <a:t>設定しましょ</a:t>
            </a:r>
            <a:r>
              <a:rPr lang="ja-JP" altLang="en-US" sz="1846" dirty="0">
                <a:latin typeface="UD デジタル 教科書体 NP-B" panose="02020700000000000000" pitchFamily="18" charset="-128"/>
                <a:ea typeface="UD デジタル 教科書体 NP-B" panose="02020700000000000000" pitchFamily="18" charset="-128"/>
              </a:rPr>
              <a:t>う</a:t>
            </a:r>
            <a:endParaRPr lang="en-US" altLang="ja-JP" sz="1846" dirty="0">
              <a:latin typeface="UD デジタル 教科書体 NP-B" panose="02020700000000000000" pitchFamily="18" charset="-128"/>
              <a:ea typeface="UD デジタル 教科書体 NP-B" panose="02020700000000000000" pitchFamily="18" charset="-128"/>
            </a:endParaRPr>
          </a:p>
          <a:p>
            <a:pPr marL="0" indent="0">
              <a:buNone/>
            </a:pPr>
            <a:r>
              <a:rPr lang="ja-JP" altLang="en-US" sz="1846" dirty="0">
                <a:latin typeface="UD デジタル 教科書体 NP-B" panose="02020700000000000000" pitchFamily="18" charset="-128"/>
                <a:ea typeface="UD デジタル 教科書体 NP-B" panose="02020700000000000000" pitchFamily="18" charset="-128"/>
              </a:rPr>
              <a:t>　例）入社前、</a:t>
            </a:r>
            <a:r>
              <a:rPr lang="ja-JP" altLang="en-US" sz="1846" dirty="0" smtClean="0">
                <a:latin typeface="UD デジタル 教科書体 NP-B" panose="02020700000000000000" pitchFamily="18" charset="-128"/>
                <a:ea typeface="UD デジタル 教科書体 NP-B" panose="02020700000000000000" pitchFamily="18" charset="-128"/>
              </a:rPr>
              <a:t>入社</a:t>
            </a:r>
            <a:r>
              <a:rPr lang="en-US" altLang="ja-JP" sz="1846" dirty="0" smtClean="0">
                <a:latin typeface="UD デジタル 教科書体 NP-B" panose="02020700000000000000" pitchFamily="18" charset="-128"/>
                <a:ea typeface="UD デジタル 教科書体 NP-B" panose="02020700000000000000" pitchFamily="18" charset="-128"/>
              </a:rPr>
              <a:t>3</a:t>
            </a:r>
            <a:r>
              <a:rPr lang="ja-JP" altLang="en-US" sz="1846" dirty="0" smtClean="0">
                <a:latin typeface="UD デジタル 教科書体 NP-B" panose="02020700000000000000" pitchFamily="18" charset="-128"/>
                <a:ea typeface="UD デジタル 教科書体 NP-B" panose="02020700000000000000" pitchFamily="18" charset="-128"/>
              </a:rPr>
              <a:t>か月目、</a:t>
            </a:r>
            <a:r>
              <a:rPr lang="en-US" altLang="ja-JP" sz="1846" dirty="0" smtClean="0">
                <a:latin typeface="UD デジタル 教科書体 NP-B" panose="02020700000000000000" pitchFamily="18" charset="-128"/>
                <a:ea typeface="UD デジタル 教科書体 NP-B" panose="02020700000000000000" pitchFamily="18" charset="-128"/>
              </a:rPr>
              <a:t>6</a:t>
            </a:r>
            <a:r>
              <a:rPr lang="ja-JP" altLang="en-US" sz="1846" dirty="0" smtClean="0">
                <a:latin typeface="UD デジタル 教科書体 NP-B" panose="02020700000000000000" pitchFamily="18" charset="-128"/>
                <a:ea typeface="UD デジタル 教科書体 NP-B" panose="02020700000000000000" pitchFamily="18" charset="-128"/>
              </a:rPr>
              <a:t>か月目、</a:t>
            </a:r>
            <a:r>
              <a:rPr lang="en-US" altLang="ja-JP" sz="1846" dirty="0" smtClean="0">
                <a:latin typeface="UD デジタル 教科書体 NP-B" panose="02020700000000000000" pitchFamily="18" charset="-128"/>
                <a:ea typeface="UD デジタル 教科書体 NP-B" panose="02020700000000000000" pitchFamily="18" charset="-128"/>
              </a:rPr>
              <a:t>1</a:t>
            </a:r>
            <a:r>
              <a:rPr lang="ja-JP" altLang="en-US" sz="1846" dirty="0" smtClean="0">
                <a:latin typeface="UD デジタル 教科書体 NP-B" panose="02020700000000000000" pitchFamily="18" charset="-128"/>
                <a:ea typeface="UD デジタル 教科書体 NP-B" panose="02020700000000000000" pitchFamily="18" charset="-128"/>
              </a:rPr>
              <a:t>年目</a:t>
            </a:r>
            <a:r>
              <a:rPr lang="ja-JP" altLang="en-US" sz="1846" dirty="0">
                <a:latin typeface="UD デジタル 教科書体 NP-B" panose="02020700000000000000" pitchFamily="18" charset="-128"/>
                <a:ea typeface="UD デジタル 教科書体 NP-B" panose="02020700000000000000" pitchFamily="18" charset="-128"/>
              </a:rPr>
              <a:t>、</a:t>
            </a:r>
            <a:r>
              <a:rPr lang="ja-JP" altLang="en-US" sz="1846" dirty="0" smtClean="0">
                <a:latin typeface="UD デジタル 教科書体 NP-B" panose="02020700000000000000" pitchFamily="18" charset="-128"/>
                <a:ea typeface="UD デジタル 教科書体 NP-B" panose="02020700000000000000" pitchFamily="18" charset="-128"/>
              </a:rPr>
              <a:t>以後</a:t>
            </a:r>
            <a:r>
              <a:rPr lang="en-US" altLang="ja-JP" sz="1846" dirty="0">
                <a:latin typeface="UD デジタル 教科書体 NP-B" panose="02020700000000000000" pitchFamily="18" charset="-128"/>
                <a:ea typeface="UD デジタル 教科書体 NP-B" panose="02020700000000000000" pitchFamily="18" charset="-128"/>
              </a:rPr>
              <a:t>1</a:t>
            </a:r>
            <a:r>
              <a:rPr lang="ja-JP" altLang="en-US" sz="1846" dirty="0" smtClean="0">
                <a:latin typeface="UD デジタル 教科書体 NP-B" panose="02020700000000000000" pitchFamily="18" charset="-128"/>
                <a:ea typeface="UD デジタル 教科書体 NP-B" panose="02020700000000000000" pitchFamily="18" charset="-128"/>
              </a:rPr>
              <a:t>年毎</a:t>
            </a:r>
            <a:r>
              <a:rPr lang="ja-JP" altLang="en-US" sz="1846" dirty="0">
                <a:latin typeface="UD デジタル 教科書体 NP-B" panose="02020700000000000000" pitchFamily="18" charset="-128"/>
                <a:ea typeface="UD デジタル 教科書体 NP-B" panose="02020700000000000000" pitchFamily="18" charset="-128"/>
              </a:rPr>
              <a:t>　等</a:t>
            </a:r>
            <a:endParaRPr lang="en-US" altLang="ja-JP" sz="1846" dirty="0">
              <a:latin typeface="UD デジタル 教科書体 NP-B" panose="02020700000000000000" pitchFamily="18" charset="-128"/>
              <a:ea typeface="UD デジタル 教科書体 NP-B" panose="02020700000000000000" pitchFamily="18" charset="-128"/>
            </a:endParaRPr>
          </a:p>
        </p:txBody>
      </p:sp>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spTree>
    <p:extLst>
      <p:ext uri="{BB962C8B-B14F-4D97-AF65-F5344CB8AC3E}">
        <p14:creationId xmlns:p14="http://schemas.microsoft.com/office/powerpoint/2010/main" val="26106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544" y="597414"/>
            <a:ext cx="8270268" cy="914400"/>
          </a:xfrm>
        </p:spPr>
        <p:txBody>
          <a:bodyPr>
            <a:noAutofit/>
          </a:bodyPr>
          <a:lstStyle/>
          <a:p>
            <a:r>
              <a:rPr lang="ja-JP" altLang="en-US" sz="3508" dirty="0">
                <a:latin typeface="UD デジタル 教科書体 NP-B" panose="02020700000000000000" pitchFamily="18" charset="-128"/>
                <a:ea typeface="UD デジタル 教科書体 NP-B" panose="02020700000000000000" pitchFamily="18" charset="-128"/>
              </a:rPr>
              <a:t>　</a:t>
            </a:r>
            <a:r>
              <a:rPr lang="ja-JP" altLang="en-US" sz="3508" dirty="0" smtClean="0">
                <a:latin typeface="UD デジタル 教科書体 NP-B" panose="02020700000000000000" pitchFamily="18" charset="-128"/>
                <a:ea typeface="UD デジタル 教科書体 NP-B" panose="02020700000000000000" pitchFamily="18" charset="-128"/>
              </a:rPr>
              <a:t>合理的</a:t>
            </a:r>
            <a:r>
              <a:rPr lang="ja-JP" altLang="en-US" sz="3508" dirty="0">
                <a:latin typeface="UD デジタル 教科書体 NP-B" panose="02020700000000000000" pitchFamily="18" charset="-128"/>
                <a:ea typeface="UD デジタル 教科書体 NP-B" panose="02020700000000000000" pitchFamily="18" charset="-128"/>
              </a:rPr>
              <a:t>配慮のための対話</a:t>
            </a:r>
            <a:r>
              <a:rPr lang="ja-JP" altLang="en-US" sz="3508" dirty="0" smtClean="0">
                <a:latin typeface="UD デジタル 教科書体 NP-B" panose="02020700000000000000" pitchFamily="18" charset="-128"/>
                <a:ea typeface="UD デジタル 教科書体 NP-B" panose="02020700000000000000" pitchFamily="18" charset="-128"/>
              </a:rPr>
              <a:t>シート</a:t>
            </a:r>
            <a:endParaRPr lang="en-US" altLang="ja-JP" sz="3508" dirty="0">
              <a:latin typeface="UD デジタル 教科書体 NP-B" panose="02020700000000000000" pitchFamily="18" charset="-128"/>
              <a:ea typeface="UD デジタル 教科書体 NP-B" panose="02020700000000000000" pitchFamily="18" charset="-128"/>
            </a:endParaRPr>
          </a:p>
        </p:txBody>
      </p:sp>
      <p:sp>
        <p:nvSpPr>
          <p:cNvPr id="3" name="コンテンツ プレースホルダー 2"/>
          <p:cNvSpPr>
            <a:spLocks noGrp="1"/>
          </p:cNvSpPr>
          <p:nvPr>
            <p:ph idx="1"/>
          </p:nvPr>
        </p:nvSpPr>
        <p:spPr>
          <a:xfrm>
            <a:off x="428364" y="1557905"/>
            <a:ext cx="8331765" cy="4612756"/>
          </a:xfrm>
        </p:spPr>
        <p:txBody>
          <a:bodyPr>
            <a:normAutofit/>
          </a:bodyPr>
          <a:lstStyle/>
          <a:p>
            <a:pPr marL="0" indent="0">
              <a:buNone/>
            </a:pPr>
            <a:r>
              <a:rPr lang="ja-JP" altLang="en-US" sz="2215" dirty="0">
                <a:solidFill>
                  <a:srgbClr val="00B050"/>
                </a:solidFill>
                <a:latin typeface="UD デジタル 教科書体 NP-B" panose="02020700000000000000" pitchFamily="18" charset="-128"/>
                <a:ea typeface="UD デジタル 教科書体 NP-B" panose="02020700000000000000" pitchFamily="18" charset="-128"/>
              </a:rPr>
              <a:t>　</a:t>
            </a:r>
            <a:r>
              <a:rPr lang="ja-JP" altLang="en-US" sz="2215" dirty="0" smtClean="0">
                <a:latin typeface="UD デジタル 教科書体 NP-B" panose="02020700000000000000" pitchFamily="18" charset="-128"/>
                <a:ea typeface="UD デジタル 教科書体 NP-B" panose="02020700000000000000" pitchFamily="18" charset="-128"/>
              </a:rPr>
              <a:t>事業主（企業担当者）・</a:t>
            </a:r>
            <a:r>
              <a:rPr lang="ja-JP" altLang="en-US" sz="2215" dirty="0">
                <a:latin typeface="UD デジタル 教科書体 NP-B" panose="02020700000000000000" pitchFamily="18" charset="-128"/>
                <a:ea typeface="UD デジタル 教科書体 NP-B" panose="02020700000000000000" pitchFamily="18" charset="-128"/>
              </a:rPr>
              <a:t>障がいのある従業員・就労支援機関が</a:t>
            </a:r>
            <a:r>
              <a:rPr lang="ja-JP" altLang="en-US" sz="2215" dirty="0" smtClean="0">
                <a:latin typeface="UD デジタル 教科書体 NP-B" panose="02020700000000000000" pitchFamily="18" charset="-128"/>
                <a:ea typeface="UD デジタル 教科書体 NP-B" panose="02020700000000000000" pitchFamily="18" charset="-128"/>
              </a:rPr>
              <a:t>、雇用</a:t>
            </a:r>
            <a:r>
              <a:rPr lang="ja-JP" altLang="en-US" sz="2215" dirty="0">
                <a:latin typeface="UD デジタル 教科書体 NP-B" panose="02020700000000000000" pitchFamily="18" charset="-128"/>
                <a:ea typeface="UD デジタル 教科書体 NP-B" panose="02020700000000000000" pitchFamily="18" charset="-128"/>
              </a:rPr>
              <a:t>分野での「配慮」を相互</a:t>
            </a:r>
            <a:r>
              <a:rPr lang="ja-JP" altLang="en-US" sz="2215" dirty="0" smtClean="0">
                <a:latin typeface="UD デジタル 教科書体 NP-B" panose="02020700000000000000" pitchFamily="18" charset="-128"/>
                <a:ea typeface="UD デジタル 教科書体 NP-B" panose="02020700000000000000" pitchFamily="18" charset="-128"/>
              </a:rPr>
              <a:t>理解しやすいシートです。</a:t>
            </a:r>
            <a:endParaRPr lang="en-US" altLang="zh-TW" sz="2215" dirty="0">
              <a:latin typeface="UD デジタル 教科書体 NP-B" panose="02020700000000000000" pitchFamily="18" charset="-128"/>
              <a:ea typeface="UD デジタル 教科書体 NP-B" panose="02020700000000000000" pitchFamily="18" charset="-128"/>
            </a:endParaRPr>
          </a:p>
        </p:txBody>
      </p:sp>
      <p:sp>
        <p:nvSpPr>
          <p:cNvPr id="8" name="スライド番号プレースホルダー 7"/>
          <p:cNvSpPr>
            <a:spLocks noGrp="1"/>
          </p:cNvSpPr>
          <p:nvPr>
            <p:ph type="sldNum" sz="quarter" idx="12"/>
          </p:nvPr>
        </p:nvSpPr>
        <p:spPr/>
        <p:txBody>
          <a:bodyPr>
            <a:normAutofit/>
          </a:bodyPr>
          <a:lstStyle/>
          <a:p>
            <a:pPr>
              <a:defRPr/>
            </a:pPr>
            <a:fld id="{F266F6C1-BB42-4B61-9E79-5DF884A7E1F2}" type="slidenum">
              <a:rPr kumimoji="1" lang="ja-JP" altLang="en-US">
                <a:solidFill>
                  <a:prstClr val="black"/>
                </a:solidFill>
              </a:rPr>
              <a:pPr>
                <a:defRPr/>
              </a:pPr>
              <a:t>6</a:t>
            </a:fld>
            <a:endParaRPr kumimoji="1" lang="ja-JP" altLang="en-US" dirty="0">
              <a:solidFill>
                <a:prstClr val="black"/>
              </a:solidFill>
            </a:endParaRPr>
          </a:p>
        </p:txBody>
      </p:sp>
      <p:sp>
        <p:nvSpPr>
          <p:cNvPr id="15" name="テキスト ボックス 14"/>
          <p:cNvSpPr txBox="1"/>
          <p:nvPr/>
        </p:nvSpPr>
        <p:spPr>
          <a:xfrm>
            <a:off x="428364" y="2892576"/>
            <a:ext cx="3467971" cy="2877198"/>
          </a:xfrm>
          <a:prstGeom prst="rect">
            <a:avLst/>
          </a:prstGeom>
          <a:noFill/>
        </p:spPr>
        <p:txBody>
          <a:bodyPr wrap="square" rtlCol="0">
            <a:spAutoFit/>
          </a:bodyPr>
          <a:lstStyle/>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・どうしてその配慮が必要か記入　　</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してもらうことで、従業員を</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より理解しやすくなります。</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738" dirty="0">
                <a:solidFill>
                  <a:prstClr val="black"/>
                </a:solidFill>
                <a:latin typeface="UD デジタル 教科書体 NP-B" panose="02020700000000000000" pitchFamily="18" charset="-128"/>
                <a:ea typeface="UD デジタル 教科書体 NP-B" panose="02020700000000000000" pitchFamily="18" charset="-128"/>
              </a:rPr>
              <a:t>　</a:t>
            </a:r>
            <a:endParaRPr lang="en-US" altLang="ja-JP" sz="738"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smtClean="0">
                <a:solidFill>
                  <a:prstClr val="black"/>
                </a:solidFill>
                <a:latin typeface="UD デジタル 教科書体 NP-B" panose="02020700000000000000" pitchFamily="18" charset="-128"/>
                <a:ea typeface="UD デジタル 教科書体 NP-B" panose="02020700000000000000" pitchFamily="18" charset="-128"/>
              </a:rPr>
              <a:t>・</a:t>
            </a:r>
            <a:r>
              <a:rPr lang="ja-JP" altLang="en-US" sz="1662" dirty="0" smtClean="0">
                <a:latin typeface="UD デジタル 教科書体 NP-B" panose="02020700000000000000" pitchFamily="18" charset="-128"/>
                <a:ea typeface="UD デジタル 教科書体 NP-B" panose="02020700000000000000" pitchFamily="18" charset="-128"/>
              </a:rPr>
              <a:t>就労支援</a:t>
            </a:r>
            <a:r>
              <a:rPr lang="ja-JP" altLang="en-US" sz="1662" dirty="0">
                <a:latin typeface="UD デジタル 教科書体 NP-B" panose="02020700000000000000" pitchFamily="18" charset="-128"/>
                <a:ea typeface="UD デジタル 教科書体 NP-B" panose="02020700000000000000" pitchFamily="18" charset="-128"/>
              </a:rPr>
              <a:t>機関</a:t>
            </a: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を交えた定期的</a:t>
            </a:r>
            <a:r>
              <a:rPr lang="ja-JP" altLang="en-US" sz="1662" dirty="0" smtClean="0">
                <a:solidFill>
                  <a:prstClr val="black"/>
                </a:solidFill>
                <a:latin typeface="UD デジタル 教科書体 NP-B" panose="02020700000000000000" pitchFamily="18" charset="-128"/>
                <a:ea typeface="UD デジタル 教科書体 NP-B" panose="02020700000000000000" pitchFamily="18" charset="-128"/>
              </a:rPr>
              <a:t>な　　</a:t>
            </a:r>
            <a:endParaRPr lang="en-US" altLang="ja-JP" sz="1662" dirty="0" smtClean="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a:t>
            </a:r>
            <a:r>
              <a:rPr lang="ja-JP" altLang="en-US" sz="1662" dirty="0" smtClean="0">
                <a:solidFill>
                  <a:prstClr val="black"/>
                </a:solidFill>
                <a:latin typeface="UD デジタル 教科書体 NP-B" panose="02020700000000000000" pitchFamily="18" charset="-128"/>
                <a:ea typeface="UD デジタル 教科書体 NP-B" panose="02020700000000000000" pitchFamily="18" charset="-128"/>
              </a:rPr>
              <a:t>振り返り</a:t>
            </a: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にも利用でき、</a:t>
            </a:r>
            <a:r>
              <a:rPr lang="ja-JP" altLang="en-US" sz="1662" dirty="0" smtClean="0">
                <a:solidFill>
                  <a:prstClr val="black"/>
                </a:solidFill>
                <a:latin typeface="UD デジタル 教科書体 NP-B" panose="02020700000000000000" pitchFamily="18" charset="-128"/>
                <a:ea typeface="UD デジタル 教科書体 NP-B" panose="02020700000000000000" pitchFamily="18" charset="-128"/>
              </a:rPr>
              <a:t>中長期</a:t>
            </a:r>
            <a:endParaRPr lang="en-US" altLang="ja-JP" sz="1662" dirty="0" smtClean="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a:t>
            </a:r>
            <a:r>
              <a:rPr lang="ja-JP" altLang="en-US" sz="1662" dirty="0" smtClean="0">
                <a:solidFill>
                  <a:prstClr val="black"/>
                </a:solidFill>
                <a:latin typeface="UD デジタル 教科書体 NP-B" panose="02020700000000000000" pitchFamily="18" charset="-128"/>
                <a:ea typeface="UD デジタル 教科書体 NP-B" panose="02020700000000000000" pitchFamily="18" charset="-128"/>
              </a:rPr>
              <a:t>的な雇用</a:t>
            </a: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管理がしやすくなり</a:t>
            </a:r>
            <a:r>
              <a:rPr lang="ja-JP" altLang="en-US" sz="1662" dirty="0" err="1" smtClean="0">
                <a:solidFill>
                  <a:prstClr val="black"/>
                </a:solidFill>
                <a:latin typeface="UD デジタル 教科書体 NP-B" panose="02020700000000000000" pitchFamily="18" charset="-128"/>
                <a:ea typeface="UD デジタル 教科書体 NP-B" panose="02020700000000000000" pitchFamily="18" charset="-128"/>
              </a:rPr>
              <a:t>ま</a:t>
            </a:r>
            <a:endParaRPr lang="en-US" altLang="ja-JP" sz="1662" dirty="0" smtClean="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a:t>
            </a:r>
            <a:r>
              <a:rPr lang="ja-JP" altLang="en-US" sz="1662" dirty="0" smtClean="0">
                <a:solidFill>
                  <a:prstClr val="black"/>
                </a:solidFill>
                <a:latin typeface="UD デジタル 教科書体 NP-B" panose="02020700000000000000" pitchFamily="18" charset="-128"/>
                <a:ea typeface="UD デジタル 教科書体 NP-B" panose="02020700000000000000" pitchFamily="18" charset="-128"/>
              </a:rPr>
              <a:t>す</a:t>
            </a: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endParaRPr lang="en-US" altLang="ja-JP" sz="738"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・本当に必要な配慮が聞き取れて</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いるか、心配な事業所にお勧め　　</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a:p>
            <a:pPr>
              <a:defRPr/>
            </a:pPr>
            <a:r>
              <a:rPr lang="ja-JP" altLang="en-US" sz="1662" dirty="0">
                <a:solidFill>
                  <a:prstClr val="black"/>
                </a:solidFill>
                <a:latin typeface="UD デジタル 教科書体 NP-B" panose="02020700000000000000" pitchFamily="18" charset="-128"/>
                <a:ea typeface="UD デジタル 教科書体 NP-B" panose="02020700000000000000" pitchFamily="18" charset="-128"/>
              </a:rPr>
              <a:t>　です。</a:t>
            </a:r>
            <a:endParaRPr lang="en-US" altLang="ja-JP" sz="1662" dirty="0">
              <a:solidFill>
                <a:prstClr val="black"/>
              </a:solidFill>
              <a:latin typeface="UD デジタル 教科書体 NP-B" panose="02020700000000000000" pitchFamily="18" charset="-128"/>
              <a:ea typeface="UD デジタル 教科書体 NP-B" panose="02020700000000000000" pitchFamily="18" charset="-128"/>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2776" y="5712951"/>
            <a:ext cx="971267" cy="852287"/>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graphicFrame>
        <p:nvGraphicFramePr>
          <p:cNvPr id="6" name="オブジェクト 5"/>
          <p:cNvGraphicFramePr>
            <a:graphicFrameLocks noChangeAspect="1"/>
          </p:cNvGraphicFramePr>
          <p:nvPr>
            <p:extLst>
              <p:ext uri="{D42A27DB-BD31-4B8C-83A1-F6EECF244321}">
                <p14:modId xmlns:p14="http://schemas.microsoft.com/office/powerpoint/2010/main" val="749718795"/>
              </p:ext>
            </p:extLst>
          </p:nvPr>
        </p:nvGraphicFramePr>
        <p:xfrm>
          <a:off x="3810590" y="2685778"/>
          <a:ext cx="5090281" cy="3418447"/>
        </p:xfrm>
        <a:graphic>
          <a:graphicData uri="http://schemas.openxmlformats.org/presentationml/2006/ole">
            <mc:AlternateContent xmlns:mc="http://schemas.openxmlformats.org/markup-compatibility/2006">
              <mc:Choice xmlns:v="urn:schemas-microsoft-com:vml" Requires="v">
                <p:oleObj spid="_x0000_s2065" name="ワークシート" r:id="rId6" imgW="11515624" imgH="7734127" progId="Excel.Sheet.12">
                  <p:embed/>
                </p:oleObj>
              </mc:Choice>
              <mc:Fallback>
                <p:oleObj name="ワークシート" r:id="rId6" imgW="11515624" imgH="7734127" progId="Excel.Sheet.12">
                  <p:embed/>
                  <p:pic>
                    <p:nvPicPr>
                      <p:cNvPr id="0" name=""/>
                      <p:cNvPicPr/>
                      <p:nvPr/>
                    </p:nvPicPr>
                    <p:blipFill>
                      <a:blip r:embed="rId7"/>
                      <a:stretch>
                        <a:fillRect/>
                      </a:stretch>
                    </p:blipFill>
                    <p:spPr>
                      <a:xfrm>
                        <a:off x="3810590" y="2685778"/>
                        <a:ext cx="5090281" cy="3418447"/>
                      </a:xfrm>
                      <a:prstGeom prst="rect">
                        <a:avLst/>
                      </a:prstGeom>
                    </p:spPr>
                  </p:pic>
                </p:oleObj>
              </mc:Fallback>
            </mc:AlternateContent>
          </a:graphicData>
        </a:graphic>
      </p:graphicFrame>
    </p:spTree>
    <p:extLst>
      <p:ext uri="{BB962C8B-B14F-4D97-AF65-F5344CB8AC3E}">
        <p14:creationId xmlns:p14="http://schemas.microsoft.com/office/powerpoint/2010/main" val="201894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30472245"/>
              </p:ext>
            </p:extLst>
          </p:nvPr>
        </p:nvGraphicFramePr>
        <p:xfrm>
          <a:off x="72006" y="1522378"/>
          <a:ext cx="8964490" cy="4878669"/>
        </p:xfrm>
        <a:graphic>
          <a:graphicData uri="http://schemas.openxmlformats.org/drawingml/2006/table">
            <a:tbl>
              <a:tblPr/>
              <a:tblGrid>
                <a:gridCol w="281374">
                  <a:extLst>
                    <a:ext uri="{9D8B030D-6E8A-4147-A177-3AD203B41FA5}">
                      <a16:colId xmlns:a16="http://schemas.microsoft.com/office/drawing/2014/main" val="20000"/>
                    </a:ext>
                  </a:extLst>
                </a:gridCol>
                <a:gridCol w="1073665">
                  <a:extLst>
                    <a:ext uri="{9D8B030D-6E8A-4147-A177-3AD203B41FA5}">
                      <a16:colId xmlns:a16="http://schemas.microsoft.com/office/drawing/2014/main" val="20001"/>
                    </a:ext>
                  </a:extLst>
                </a:gridCol>
                <a:gridCol w="1073665">
                  <a:extLst>
                    <a:ext uri="{9D8B030D-6E8A-4147-A177-3AD203B41FA5}">
                      <a16:colId xmlns:a16="http://schemas.microsoft.com/office/drawing/2014/main" val="20002"/>
                    </a:ext>
                  </a:extLst>
                </a:gridCol>
                <a:gridCol w="1076134">
                  <a:extLst>
                    <a:ext uri="{9D8B030D-6E8A-4147-A177-3AD203B41FA5}">
                      <a16:colId xmlns:a16="http://schemas.microsoft.com/office/drawing/2014/main" val="20003"/>
                    </a:ext>
                  </a:extLst>
                </a:gridCol>
                <a:gridCol w="1076134">
                  <a:extLst>
                    <a:ext uri="{9D8B030D-6E8A-4147-A177-3AD203B41FA5}">
                      <a16:colId xmlns:a16="http://schemas.microsoft.com/office/drawing/2014/main" val="20004"/>
                    </a:ext>
                  </a:extLst>
                </a:gridCol>
                <a:gridCol w="1076134">
                  <a:extLst>
                    <a:ext uri="{9D8B030D-6E8A-4147-A177-3AD203B41FA5}">
                      <a16:colId xmlns:a16="http://schemas.microsoft.com/office/drawing/2014/main" val="20005"/>
                    </a:ext>
                  </a:extLst>
                </a:gridCol>
                <a:gridCol w="1076134">
                  <a:extLst>
                    <a:ext uri="{9D8B030D-6E8A-4147-A177-3AD203B41FA5}">
                      <a16:colId xmlns:a16="http://schemas.microsoft.com/office/drawing/2014/main" val="20006"/>
                    </a:ext>
                  </a:extLst>
                </a:gridCol>
                <a:gridCol w="1076134">
                  <a:extLst>
                    <a:ext uri="{9D8B030D-6E8A-4147-A177-3AD203B41FA5}">
                      <a16:colId xmlns:a16="http://schemas.microsoft.com/office/drawing/2014/main" val="20007"/>
                    </a:ext>
                  </a:extLst>
                </a:gridCol>
                <a:gridCol w="1076134">
                  <a:extLst>
                    <a:ext uri="{9D8B030D-6E8A-4147-A177-3AD203B41FA5}">
                      <a16:colId xmlns:a16="http://schemas.microsoft.com/office/drawing/2014/main" val="20008"/>
                    </a:ext>
                  </a:extLst>
                </a:gridCol>
                <a:gridCol w="78982">
                  <a:extLst>
                    <a:ext uri="{9D8B030D-6E8A-4147-A177-3AD203B41FA5}">
                      <a16:colId xmlns:a16="http://schemas.microsoft.com/office/drawing/2014/main" val="20009"/>
                    </a:ext>
                  </a:extLst>
                </a:gridCol>
              </a:tblGrid>
              <a:tr h="231427">
                <a:tc gridSpan="10">
                  <a:txBody>
                    <a:bodyPr/>
                    <a:lstStyle/>
                    <a:p>
                      <a:pPr algn="ctr" fontAlgn="ctr"/>
                      <a:r>
                        <a:rPr lang="ja-JP" altLang="en-US" sz="12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合理的配慮のための対話シート　</a:t>
                      </a:r>
                      <a:r>
                        <a:rPr lang="ja-JP" altLang="en-US" sz="1200" b="0" i="0" u="sng"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氏名 </a:t>
                      </a:r>
                      <a:r>
                        <a:rPr lang="ja-JP" altLang="en-US" sz="1200" b="0" i="0" u="sng"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障がいのある方の氏名　</a:t>
                      </a:r>
                      <a:r>
                        <a:rPr lang="ja-JP" altLang="en-US" sz="12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200" b="0" i="0" u="sng"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支援機関</a:t>
                      </a:r>
                      <a:r>
                        <a:rPr lang="ja-JP" altLang="en-US" sz="1200" b="0" i="0" u="sng" strike="noStrike" baseline="0"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200" b="0" i="0" u="sng"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共同作成した就労支援機関名</a:t>
                      </a:r>
                      <a:r>
                        <a:rPr lang="ja-JP" altLang="en-US" sz="1200" b="0" i="0" u="sng"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（担当：</a:t>
                      </a:r>
                      <a:r>
                        <a:rPr lang="ja-JP" altLang="en-US" sz="1200" b="0" i="0" u="sng" strike="noStrike" baseline="0"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200" b="0" i="0" u="sng"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担当者名</a:t>
                      </a:r>
                      <a:r>
                        <a:rPr lang="ja-JP" altLang="en-US" sz="1200" b="0" i="0" u="sng"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1578">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a:noFill/>
                    </a:lnT>
                    <a:lnB>
                      <a:noFill/>
                    </a:lnB>
                  </a:tcPr>
                </a:tc>
                <a:tc gridSpan="2">
                  <a:txBody>
                    <a:bodyPr/>
                    <a:lstStyle/>
                    <a:p>
                      <a:pPr algn="ctr" fontAlgn="ctr"/>
                      <a:r>
                        <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事業主への配慮希望</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配慮の目的と効果</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セルフケア</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調整内容</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a:noFill/>
                    </a:lnT>
                    <a:lnB>
                      <a:noFill/>
                    </a:lnB>
                  </a:tcPr>
                </a:tc>
                <a:extLst>
                  <a:ext uri="{0D108BD9-81ED-4DB2-BD59-A6C34878D82A}">
                    <a16:rowId xmlns:a16="http://schemas.microsoft.com/office/drawing/2014/main" val="10001"/>
                  </a:ext>
                </a:extLst>
              </a:tr>
              <a:tr h="252764">
                <a:tc rowSpan="6">
                  <a:txBody>
                    <a:bodyPr/>
                    <a:lstStyle/>
                    <a:p>
                      <a:pPr algn="ctr" fontAlgn="ctr"/>
                      <a:r>
                        <a:rPr lang="en-US" altLang="ja-JP"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a:t>
                      </a: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rowSpan="6" gridSpan="2">
                  <a:txBody>
                    <a:bodyPr/>
                    <a:lstStyle/>
                    <a:p>
                      <a:pPr algn="l" fontAlgn="t"/>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障がいのある方が能力を</a:t>
                      </a:r>
                      <a:endPar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endParaRPr>
                    </a:p>
                    <a:p>
                      <a:pPr algn="l" fontAlgn="t"/>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発揮するために必要な</a:t>
                      </a:r>
                      <a:endPar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endParaRPr>
                    </a:p>
                    <a:p>
                      <a:pPr algn="l" fontAlgn="t"/>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配慮を記入します</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6" hMerge="1">
                  <a:txBody>
                    <a:bodyPr/>
                    <a:lstStyle/>
                    <a:p>
                      <a:endParaRPr kumimoji="1" lang="ja-JP" altLang="en-US"/>
                    </a:p>
                  </a:txBody>
                  <a:tcPr/>
                </a:tc>
                <a:tc rowSpan="6" gridSpan="2">
                  <a:txBody>
                    <a:bodyPr/>
                    <a:lstStyle/>
                    <a:p>
                      <a:pPr algn="l" fontAlgn="ctr"/>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希望する配慮による効果</a:t>
                      </a:r>
                      <a:endPar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endParaRPr>
                    </a:p>
                    <a:p>
                      <a:pPr algn="l" fontAlgn="ctr"/>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と目的を記入します</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hMerge="1">
                  <a:txBody>
                    <a:bodyPr/>
                    <a:lstStyle/>
                    <a:p>
                      <a:endParaRPr kumimoji="1" lang="ja-JP" altLang="en-US"/>
                    </a:p>
                  </a:txBody>
                  <a:tcPr/>
                </a:tc>
                <a:tc rowSpan="6" gridSpan="2">
                  <a:txBody>
                    <a:bodyPr/>
                    <a:lstStyle/>
                    <a:p>
                      <a:pPr algn="l" fontAlgn="ctr"/>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苦手なことをカバーする</a:t>
                      </a:r>
                      <a:endPar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endParaRPr>
                    </a:p>
                    <a:p>
                      <a:pPr algn="l" fontAlgn="ctr"/>
                      <a:r>
                        <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ために自発的に行う</a:t>
                      </a:r>
                      <a:endPar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endParaRPr>
                    </a:p>
                    <a:p>
                      <a:pPr algn="l" fontAlgn="ctr"/>
                      <a:r>
                        <a:rPr lang="en-US" altLang="ja-JP"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自己管理を記入します</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hMerge="1">
                  <a:txBody>
                    <a:bodyPr/>
                    <a:lstStyle/>
                    <a:p>
                      <a:endParaRPr kumimoji="1" lang="ja-JP" altLang="en-US"/>
                    </a:p>
                  </a:txBody>
                  <a:tcPr/>
                </a:tc>
                <a:tc rowSpan="6" gridSpan="2">
                  <a:txBody>
                    <a:bodyPr/>
                    <a:lstStyle/>
                    <a:p>
                      <a:pPr algn="l" fontAlgn="ctr"/>
                      <a:r>
                        <a:rPr lang="ja-JP" altLang="en-US" sz="1400" b="1" i="0" u="none" strike="noStrike" dirty="0" smtClean="0">
                          <a:solidFill>
                            <a:srgbClr val="0070C0"/>
                          </a:solidFill>
                          <a:effectLst/>
                          <a:latin typeface="UD デジタル 教科書体 NP-B" panose="02020700000000000000" pitchFamily="18" charset="-128"/>
                          <a:ea typeface="UD デジタル 教科書体 NP-B" panose="02020700000000000000" pitchFamily="18" charset="-128"/>
                        </a:rPr>
                        <a:t> 事業主（企業担当者）と障がいのある方（と支援者）で話し合った 内容を記入してください</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rowSpan="6"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endParaRPr lang="ja-JP" altLang="en-US" dirty="0">
                        <a:latin typeface="UD デジタル 教科書体 NP-B" panose="02020700000000000000" pitchFamily="18" charset="-128"/>
                        <a:ea typeface="UD デジタル 教科書体 NP-B" panose="02020700000000000000" pitchFamily="18" charset="-128"/>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52764">
                <a:tc rowSpan="4">
                  <a:txBody>
                    <a:bodyPr/>
                    <a:lstStyle/>
                    <a:p>
                      <a:pPr algn="ctr" fontAlgn="ctr"/>
                      <a:r>
                        <a:rPr lang="en-US" altLang="ja-JP"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2</a:t>
                      </a: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rowSpan="4" gridSpan="2">
                  <a:txBody>
                    <a:bodyPr/>
                    <a:lstStyle/>
                    <a:p>
                      <a:pPr algn="ctr" fontAlgn="t"/>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4" hMerge="1">
                  <a:txBody>
                    <a:bodyPr/>
                    <a:lstStyle/>
                    <a:p>
                      <a:endParaRPr kumimoji="1" lang="ja-JP" altLang="en-US"/>
                    </a:p>
                  </a:txBody>
                  <a:tcPr/>
                </a:tc>
                <a:tc rowSpan="4" gridSpan="2">
                  <a:txBody>
                    <a:bodyPr/>
                    <a:lstStyle/>
                    <a:p>
                      <a:pPr algn="ctr" fontAlgn="ct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kumimoji="1" lang="ja-JP" altLang="en-US"/>
                    </a:p>
                  </a:txBody>
                  <a:tcPr/>
                </a:tc>
                <a:tc rowSpan="4" gridSpan="2">
                  <a:txBody>
                    <a:bodyPr/>
                    <a:lstStyle/>
                    <a:p>
                      <a:pPr algn="ctr" fontAlgn="ct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kumimoji="1" lang="ja-JP" altLang="en-US"/>
                    </a:p>
                  </a:txBody>
                  <a:tcPr/>
                </a:tc>
                <a:tc rowSpan="4" gridSpan="2">
                  <a:txBody>
                    <a:bodyPr/>
                    <a:lstStyle/>
                    <a:p>
                      <a:pPr algn="ctr" fontAlgn="ct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rowSpan="4"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9"/>
                  </a:ext>
                </a:extLst>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8663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174010">
                <a:tc>
                  <a:txBody>
                    <a:bodyPr/>
                    <a:lstStyle/>
                    <a:p>
                      <a:pPr algn="l" fontAlgn="ctr"/>
                      <a:endParaRPr lang="ja-JP" altLang="en-US"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a:noFill/>
                    </a:lnR>
                    <a:lnT>
                      <a:noFill/>
                    </a:lnT>
                    <a:lnB>
                      <a:noFill/>
                    </a:lnB>
                  </a:tcPr>
                </a:tc>
                <a:tc gridSpan="2">
                  <a:txBody>
                    <a:bodyPr/>
                    <a:lstStyle/>
                    <a:p>
                      <a:pPr algn="l" fontAlgn="b"/>
                      <a:r>
                        <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得意・不得意・特性等</a:t>
                      </a:r>
                    </a:p>
                  </a:txBody>
                  <a:tcPr marL="6727" marR="6727" marT="67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1"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a:noFill/>
                    </a:lnT>
                    <a:lnB>
                      <a:noFill/>
                    </a:lnB>
                  </a:tcPr>
                </a:tc>
                <a:extLst>
                  <a:ext uri="{0D108BD9-81ED-4DB2-BD59-A6C34878D82A}">
                    <a16:rowId xmlns:a16="http://schemas.microsoft.com/office/drawing/2014/main" val="10012"/>
                  </a:ext>
                </a:extLst>
              </a:tr>
              <a:tr h="252764">
                <a:tc>
                  <a:txBody>
                    <a:bodyPr/>
                    <a:lstStyle/>
                    <a:p>
                      <a:pPr algn="l" fontAlgn="ctr"/>
                      <a:endParaRPr lang="ja-JP" altLang="en-US"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（例）真面目な性格で丁寧に仕事に取り組みます。疲れが緊張状態では気づきにくい特性がありますので訓練時は疲れ具合のチェック表をつけていました。</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3"/>
                  </a:ext>
                </a:extLst>
              </a:tr>
              <a:tr h="311852">
                <a:tc>
                  <a:txBody>
                    <a:bodyPr/>
                    <a:lstStyle/>
                    <a:p>
                      <a:pPr algn="l" fontAlgn="ctr"/>
                      <a:endParaRPr lang="ja-JP" altLang="en-US"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rowSpan="2" grid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70C0"/>
                          </a:solidFill>
                          <a:effectLst/>
                          <a:uLnTx/>
                          <a:uFillTx/>
                          <a:latin typeface="UD デジタル 教科書体 NP-B" panose="02020700000000000000" pitchFamily="18" charset="-128"/>
                          <a:ea typeface="UD デジタル 教科書体 NP-B" panose="02020700000000000000" pitchFamily="18" charset="-128"/>
                          <a:cs typeface="+mn-cs"/>
                        </a:rPr>
                        <a:t>　障がいのある方が、事業主に伝えたい情報を記入します</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4"/>
                  </a:ext>
                </a:extLst>
              </a:tr>
              <a:tr h="287231">
                <a:tc>
                  <a:txBody>
                    <a:bodyPr/>
                    <a:lstStyle/>
                    <a:p>
                      <a:pPr algn="l" fontAlgn="ctr"/>
                      <a:endParaRPr lang="ja-JP" altLang="en-US"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5"/>
                  </a:ext>
                </a:extLst>
              </a:tr>
              <a:tr h="252764">
                <a:tc>
                  <a:txBody>
                    <a:bodyPr/>
                    <a:lstStyle/>
                    <a:p>
                      <a:pPr algn="l" fontAlgn="ctr"/>
                      <a:endParaRPr lang="ja-JP" altLang="en-US" sz="9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a:noFill/>
                    </a:lnR>
                    <a:lnT>
                      <a:noFill/>
                    </a:lnT>
                    <a:lnB>
                      <a:noFill/>
                    </a:lnB>
                  </a:tcPr>
                </a:tc>
                <a:tc gridSpan="2">
                  <a:txBody>
                    <a:bodyPr/>
                    <a:lstStyle/>
                    <a:p>
                      <a:pPr algn="l" fontAlgn="b"/>
                      <a:r>
                        <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内容共有</a:t>
                      </a:r>
                    </a:p>
                  </a:txBody>
                  <a:tcPr marL="6727" marR="6727" marT="67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1"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a:noFill/>
                    </a:lnT>
                    <a:lnB>
                      <a:noFill/>
                    </a:lnB>
                  </a:tcPr>
                </a:tc>
                <a:extLst>
                  <a:ext uri="{0D108BD9-81ED-4DB2-BD59-A6C34878D82A}">
                    <a16:rowId xmlns:a16="http://schemas.microsoft.com/office/drawing/2014/main" val="10016"/>
                  </a:ext>
                </a:extLst>
              </a:tr>
              <a:tr h="252764">
                <a:tc>
                  <a:txBody>
                    <a:bodyPr/>
                    <a:lstStyle/>
                    <a:p>
                      <a:pPr algn="l" fontAlgn="ctr"/>
                      <a:endParaRPr lang="ja-JP" altLang="en-US" sz="9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所属　　　　</a:t>
                      </a:r>
                      <a:endPar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7"/>
                  </a:ext>
                </a:extLst>
              </a:tr>
              <a:tr h="252764">
                <a:tc>
                  <a:txBody>
                    <a:bodyPr/>
                    <a:lstStyle/>
                    <a:p>
                      <a:pPr algn="l" fontAlgn="ctr"/>
                      <a:endParaRPr lang="ja-JP" altLang="en-US" sz="9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氏名　　　　　</a:t>
                      </a:r>
                      <a:endPar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8"/>
                  </a:ext>
                </a:extLst>
              </a:tr>
              <a:tr h="237992">
                <a:tc>
                  <a:txBody>
                    <a:bodyPr/>
                    <a:lstStyle/>
                    <a:p>
                      <a:pPr algn="l" fontAlgn="ctr"/>
                      <a:endPar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fontAlgn="ct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年</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月</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日</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（次回更新予定　</a:t>
                      </a: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年</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000" b="0" i="0" u="none" strike="noStrike" baseline="0"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400" b="1" i="0" u="none" strike="noStrike" baseline="0" dirty="0" smtClean="0">
                          <a:solidFill>
                            <a:srgbClr val="000000"/>
                          </a:solidFill>
                          <a:effectLst/>
                          <a:latin typeface="UD デジタル 教科書体 NP-B" panose="02020700000000000000" pitchFamily="18" charset="-128"/>
                          <a:ea typeface="UD デジタル 教科書体 NP-B" panose="02020700000000000000" pitchFamily="18" charset="-128"/>
                        </a:rPr>
                        <a:t>　</a:t>
                      </a:r>
                      <a:r>
                        <a:rPr lang="ja-JP" altLang="en-US" sz="1000" b="0" i="0" u="none" strike="noStrike" dirty="0" smtClean="0">
                          <a:solidFill>
                            <a:srgbClr val="000000"/>
                          </a:solidFill>
                          <a:effectLst/>
                          <a:latin typeface="UD デジタル 教科書体 NP-B" panose="02020700000000000000" pitchFamily="18" charset="-128"/>
                          <a:ea typeface="UD デジタル 教科書体 NP-B" panose="02020700000000000000" pitchFamily="18" charset="-128"/>
                        </a:rPr>
                        <a:t>月</a:t>
                      </a:r>
                      <a:r>
                        <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6727" marR="6727" marT="6727"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10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6727" marR="6727" marT="6727" marB="0" anchor="b">
                    <a:lnL>
                      <a:noFill/>
                    </a:lnL>
                    <a:lnR>
                      <a:noFill/>
                    </a:lnR>
                    <a:lnT>
                      <a:noFill/>
                    </a:lnT>
                    <a:lnB>
                      <a:noFill/>
                    </a:lnB>
                  </a:tcPr>
                </a:tc>
                <a:extLst>
                  <a:ext uri="{0D108BD9-81ED-4DB2-BD59-A6C34878D82A}">
                    <a16:rowId xmlns:a16="http://schemas.microsoft.com/office/drawing/2014/main" val="10019"/>
                  </a:ext>
                </a:extLst>
              </a:tr>
            </a:tbl>
          </a:graphicData>
        </a:graphic>
      </p:graphicFrame>
      <p:sp>
        <p:nvSpPr>
          <p:cNvPr id="2" name="タイトル 1"/>
          <p:cNvSpPr>
            <a:spLocks noGrp="1"/>
          </p:cNvSpPr>
          <p:nvPr>
            <p:ph type="title"/>
          </p:nvPr>
        </p:nvSpPr>
        <p:spPr>
          <a:xfrm>
            <a:off x="21839" y="300044"/>
            <a:ext cx="8576058" cy="990600"/>
          </a:xfrm>
        </p:spPr>
        <p:txBody>
          <a:bodyPr>
            <a:noAutofit/>
          </a:bodyPr>
          <a:lstStyle/>
          <a:p>
            <a:r>
              <a:rPr lang="ja-JP" altLang="en-US" sz="3600" dirty="0" smtClean="0">
                <a:latin typeface="UD デジタル 教科書体 NP-B" panose="02020700000000000000" pitchFamily="18" charset="-128"/>
                <a:ea typeface="UD デジタル 教科書体 NP-B" panose="02020700000000000000" pitchFamily="18" charset="-128"/>
              </a:rPr>
              <a:t>　合理的</a:t>
            </a:r>
            <a:r>
              <a:rPr lang="ja-JP" altLang="en-US" sz="3600" dirty="0">
                <a:latin typeface="UD デジタル 教科書体 NP-B" panose="02020700000000000000" pitchFamily="18" charset="-128"/>
                <a:ea typeface="UD デジタル 教科書体 NP-B" panose="02020700000000000000" pitchFamily="18" charset="-128"/>
              </a:rPr>
              <a:t>配慮のための対話</a:t>
            </a:r>
            <a:r>
              <a:rPr lang="ja-JP" altLang="en-US" sz="3600" dirty="0" smtClean="0">
                <a:latin typeface="UD デジタル 教科書体 NP-B" panose="02020700000000000000" pitchFamily="18" charset="-128"/>
                <a:ea typeface="UD デジタル 教科書体 NP-B" panose="02020700000000000000" pitchFamily="18" charset="-128"/>
              </a:rPr>
              <a:t>シート</a:t>
            </a:r>
            <a:r>
              <a:rPr lang="en-US" altLang="ja-JP" sz="3600" dirty="0">
                <a:latin typeface="UD デジタル 教科書体 NP-B" panose="02020700000000000000" pitchFamily="18" charset="-128"/>
                <a:ea typeface="UD デジタル 教科書体 NP-B" panose="02020700000000000000" pitchFamily="18" charset="-128"/>
              </a:rPr>
              <a:t/>
            </a:r>
            <a:br>
              <a:rPr lang="en-US" altLang="ja-JP" sz="3600" dirty="0">
                <a:latin typeface="UD デジタル 教科書体 NP-B" panose="02020700000000000000" pitchFamily="18" charset="-128"/>
                <a:ea typeface="UD デジタル 教科書体 NP-B" panose="02020700000000000000" pitchFamily="18" charset="-128"/>
              </a:rPr>
            </a:br>
            <a:r>
              <a:rPr lang="ja-JP" altLang="en-US" sz="3600" dirty="0" smtClean="0">
                <a:latin typeface="UD デジタル 教科書体 NP-B" panose="02020700000000000000" pitchFamily="18" charset="-128"/>
                <a:ea typeface="UD デジタル 教科書体 NP-B" panose="02020700000000000000" pitchFamily="18" charset="-128"/>
              </a:rPr>
              <a:t>　記入内容</a:t>
            </a:r>
            <a:endParaRPr lang="en-US" altLang="ja-JP" sz="3600" dirty="0">
              <a:latin typeface="UD デジタル 教科書体 NP-B" panose="02020700000000000000" pitchFamily="18" charset="-128"/>
              <a:ea typeface="UD デジタル 教科書体 NP-B" panose="02020700000000000000" pitchFamily="18" charset="-128"/>
            </a:endParaRPr>
          </a:p>
        </p:txBody>
      </p:sp>
      <p:sp>
        <p:nvSpPr>
          <p:cNvPr id="10" name="スライド番号プレースホルダー 9"/>
          <p:cNvSpPr>
            <a:spLocks noGrp="1"/>
          </p:cNvSpPr>
          <p:nvPr>
            <p:ph type="sldNum" sz="quarter" idx="12"/>
          </p:nvPr>
        </p:nvSpPr>
        <p:spPr>
          <a:xfrm>
            <a:off x="8647112" y="6599009"/>
            <a:ext cx="533400" cy="244476"/>
          </a:xfrm>
        </p:spPr>
        <p:txBody>
          <a:bodyPr>
            <a:normAutofit/>
          </a:bodyPr>
          <a:lstStyle/>
          <a:p>
            <a:fld id="{F266F6C1-BB42-4B61-9E79-5DF884A7E1F2}" type="slidenum">
              <a:rPr kumimoji="1" lang="ja-JP" altLang="en-US" smtClean="0"/>
              <a:t>7</a:t>
            </a:fld>
            <a:endParaRPr kumimoji="1" lang="ja-JP" altLang="en-US" dirty="0"/>
          </a:p>
        </p:txBody>
      </p:sp>
      <p:sp>
        <p:nvSpPr>
          <p:cNvPr id="25" name="テキスト ボックス 24"/>
          <p:cNvSpPr txBox="1"/>
          <p:nvPr/>
        </p:nvSpPr>
        <p:spPr>
          <a:xfrm>
            <a:off x="7035765" y="3919642"/>
            <a:ext cx="1800200" cy="369332"/>
          </a:xfrm>
          <a:prstGeom prst="rect">
            <a:avLst/>
          </a:prstGeom>
          <a:noFill/>
        </p:spPr>
        <p:txBody>
          <a:bodyPr wrap="square" rtlCol="0">
            <a:spAutoFit/>
          </a:bodyPr>
          <a:lstStyle/>
          <a:p>
            <a:r>
              <a:rPr kumimoji="1" lang="ja-JP" altLang="en-US" b="1" dirty="0" smtClean="0">
                <a:solidFill>
                  <a:srgbClr val="FF0000"/>
                </a:solidFill>
                <a:latin typeface="UD デジタル 教科書体 NP-B" panose="02020700000000000000" pitchFamily="18" charset="-128"/>
                <a:ea typeface="UD デジタル 教科書体 NP-B" panose="02020700000000000000" pitchFamily="18" charset="-128"/>
              </a:rPr>
              <a:t>企業記入箇所</a:t>
            </a:r>
            <a:endParaRPr kumimoji="1" lang="ja-JP" altLang="en-US" b="1" dirty="0">
              <a:solidFill>
                <a:srgbClr val="FF0000"/>
              </a:solidFill>
              <a:latin typeface="UD デジタル 教科書体 NP-B" panose="02020700000000000000" pitchFamily="18" charset="-128"/>
              <a:ea typeface="UD デジタル 教科書体 NP-B" panose="02020700000000000000" pitchFamily="18" charset="-128"/>
            </a:endParaRPr>
          </a:p>
        </p:txBody>
      </p:sp>
      <p:sp>
        <p:nvSpPr>
          <p:cNvPr id="30" name="角丸四角形 29"/>
          <p:cNvSpPr/>
          <p:nvPr/>
        </p:nvSpPr>
        <p:spPr>
          <a:xfrm>
            <a:off x="157943" y="5589195"/>
            <a:ext cx="8784978" cy="1037893"/>
          </a:xfrm>
          <a:prstGeom prst="round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矢印コネクタ 37"/>
          <p:cNvCxnSpPr/>
          <p:nvPr/>
        </p:nvCxnSpPr>
        <p:spPr>
          <a:xfrm flipV="1">
            <a:off x="8217332" y="3573016"/>
            <a:ext cx="0" cy="394977"/>
          </a:xfrm>
          <a:prstGeom prst="straightConnector1">
            <a:avLst/>
          </a:prstGeom>
          <a:ln w="38100">
            <a:solidFill>
              <a:srgbClr val="FF5757"/>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6724428" y="4248302"/>
            <a:ext cx="1118917" cy="1444615"/>
          </a:xfrm>
          <a:prstGeom prst="straightConnector1">
            <a:avLst/>
          </a:prstGeom>
          <a:ln w="38100">
            <a:solidFill>
              <a:srgbClr val="FF5757"/>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8028384" y="4243910"/>
            <a:ext cx="188948" cy="1958583"/>
          </a:xfrm>
          <a:prstGeom prst="straightConnector1">
            <a:avLst/>
          </a:prstGeom>
          <a:ln w="38100">
            <a:solidFill>
              <a:srgbClr val="FF5757"/>
            </a:solidFill>
            <a:tailEnd type="arrow"/>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6732240" y="2021406"/>
            <a:ext cx="2129286" cy="1524001"/>
          </a:xfrm>
          <a:prstGeom prst="round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68167" y="5784273"/>
            <a:ext cx="6741021" cy="307777"/>
          </a:xfrm>
          <a:prstGeom prst="rect">
            <a:avLst/>
          </a:prstGeom>
          <a:solidFill>
            <a:schemeClr val="bg1"/>
          </a:solidFill>
        </p:spPr>
        <p:txBody>
          <a:bodyPr wrap="square" rtlCol="0">
            <a:spAutoFit/>
          </a:bodyPr>
          <a:lstStyle/>
          <a:p>
            <a:pPr marL="365760" lvl="1">
              <a:spcBef>
                <a:spcPts val="550"/>
              </a:spcBef>
              <a:buClr>
                <a:srgbClr val="94B6D2"/>
              </a:buClr>
              <a:buSzPct val="70000"/>
            </a:pPr>
            <a:r>
              <a:rPr lang="ja-JP" altLang="en-US" sz="1400" b="1" dirty="0">
                <a:solidFill>
                  <a:srgbClr val="0070C0"/>
                </a:solidFill>
                <a:latin typeface="UD デジタル 教科書体 NP-B" panose="02020700000000000000" pitchFamily="18" charset="-128"/>
                <a:ea typeface="UD デジタル 教科書体 NP-B" panose="02020700000000000000" pitchFamily="18" charset="-128"/>
              </a:rPr>
              <a:t>このシートにかかる情報を共有</a:t>
            </a:r>
            <a:r>
              <a:rPr lang="ja-JP" altLang="en-US" sz="1400" b="1" dirty="0" smtClean="0">
                <a:solidFill>
                  <a:srgbClr val="0070C0"/>
                </a:solidFill>
                <a:latin typeface="UD デジタル 教科書体 NP-B" panose="02020700000000000000" pitchFamily="18" charset="-128"/>
                <a:ea typeface="UD デジタル 教科書体 NP-B" panose="02020700000000000000" pitchFamily="18" charset="-128"/>
              </a:rPr>
              <a:t>する方の氏名、所属を</a:t>
            </a:r>
            <a:r>
              <a:rPr lang="ja-JP" altLang="en-US" sz="1400" b="1" dirty="0">
                <a:solidFill>
                  <a:srgbClr val="0070C0"/>
                </a:solidFill>
                <a:latin typeface="UD デジタル 教科書体 NP-B" panose="02020700000000000000" pitchFamily="18" charset="-128"/>
                <a:ea typeface="UD デジタル 教科書体 NP-B" panose="02020700000000000000" pitchFamily="18" charset="-128"/>
              </a:rPr>
              <a:t>記入してください</a:t>
            </a:r>
            <a:endParaRPr lang="en-US" altLang="ja-JP" sz="1400" b="1" dirty="0">
              <a:solidFill>
                <a:srgbClr val="0070C0"/>
              </a:solidFill>
              <a:latin typeface="UD デジタル 教科書体 NP-B" panose="02020700000000000000" pitchFamily="18" charset="-128"/>
              <a:ea typeface="UD デジタル 教科書体 NP-B" panose="02020700000000000000" pitchFamily="18" charset="-128"/>
            </a:endParaRPr>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9676" y="151175"/>
            <a:ext cx="1224136" cy="346220"/>
          </a:xfrm>
          <a:prstGeom prst="rect">
            <a:avLst/>
          </a:prstGeom>
        </p:spPr>
      </p:pic>
    </p:spTree>
    <p:extLst>
      <p:ext uri="{BB962C8B-B14F-4D97-AF65-F5344CB8AC3E}">
        <p14:creationId xmlns:p14="http://schemas.microsoft.com/office/powerpoint/2010/main" val="617082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28600"/>
            <a:ext cx="8892480" cy="990600"/>
          </a:xfrm>
        </p:spPr>
        <p:txBody>
          <a:bodyPr>
            <a:noAutofit/>
          </a:bodyPr>
          <a:lstStyle/>
          <a:p>
            <a:r>
              <a:rPr kumimoji="1" lang="ja-JP" altLang="en-US" dirty="0" smtClean="0">
                <a:latin typeface="UD デジタル 教科書体 NP-B" panose="02020700000000000000" pitchFamily="18" charset="-128"/>
                <a:ea typeface="UD デジタル 教科書体 NP-B" panose="02020700000000000000" pitchFamily="18" charset="-128"/>
              </a:rPr>
              <a:t>調整内容記入の</a:t>
            </a:r>
            <a:r>
              <a:rPr lang="ja-JP" altLang="en-US" dirty="0" smtClean="0">
                <a:latin typeface="UD デジタル 教科書体 NP-B" panose="02020700000000000000" pitchFamily="18" charset="-128"/>
                <a:ea typeface="UD デジタル 教科書体 NP-B" panose="02020700000000000000" pitchFamily="18" charset="-128"/>
              </a:rPr>
              <a:t>ポイント</a:t>
            </a:r>
            <a:endParaRPr kumimoji="1" lang="ja-JP" altLang="en-US" dirty="0">
              <a:latin typeface="UD デジタル 教科書体 NP-B" panose="02020700000000000000" pitchFamily="18" charset="-128"/>
              <a:ea typeface="UD デジタル 教科書体 NP-B" panose="02020700000000000000" pitchFamily="18" charset="-128"/>
            </a:endParaRPr>
          </a:p>
        </p:txBody>
      </p:sp>
      <p:sp>
        <p:nvSpPr>
          <p:cNvPr id="10" name="スライド番号プレースホルダー 9"/>
          <p:cNvSpPr>
            <a:spLocks noGrp="1"/>
          </p:cNvSpPr>
          <p:nvPr>
            <p:ph type="sldNum" sz="quarter" idx="12"/>
          </p:nvPr>
        </p:nvSpPr>
        <p:spPr>
          <a:xfrm>
            <a:off x="8563066" y="6525344"/>
            <a:ext cx="533400" cy="244476"/>
          </a:xfrm>
        </p:spPr>
        <p:txBody>
          <a:bodyPr>
            <a:normAutofit/>
          </a:bodyPr>
          <a:lstStyle/>
          <a:p>
            <a:fld id="{F266F6C1-BB42-4B61-9E79-5DF884A7E1F2}" type="slidenum">
              <a:rPr kumimoji="1" lang="ja-JP" altLang="en-US" smtClean="0"/>
              <a:t>8</a:t>
            </a:fld>
            <a:endParaRPr kumimoji="1" lang="ja-JP" altLang="en-US" dirty="0"/>
          </a:p>
        </p:txBody>
      </p:sp>
      <p:sp>
        <p:nvSpPr>
          <p:cNvPr id="6" name="テキスト ボックス 5"/>
          <p:cNvSpPr txBox="1"/>
          <p:nvPr/>
        </p:nvSpPr>
        <p:spPr>
          <a:xfrm>
            <a:off x="190217" y="1556792"/>
            <a:ext cx="8953783" cy="4339650"/>
          </a:xfrm>
          <a:prstGeom prst="rect">
            <a:avLst/>
          </a:prstGeom>
          <a:noFill/>
        </p:spPr>
        <p:txBody>
          <a:bodyPr wrap="square" rtlCol="0">
            <a:spAutoFit/>
          </a:bodyPr>
          <a:lstStyle/>
          <a:p>
            <a:pPr marL="457200" indent="-457200">
              <a:buFont typeface="Wingdings" panose="05000000000000000000" pitchFamily="2" charset="2"/>
              <a:buChar char="p"/>
            </a:pPr>
            <a:r>
              <a:rPr lang="ja-JP" altLang="en-US" sz="2800" b="1" u="sng" dirty="0" smtClean="0">
                <a:latin typeface="UD デジタル 教科書体 NP-B" panose="02020700000000000000" pitchFamily="18" charset="-128"/>
                <a:ea typeface="UD デジタル 教科書体 NP-B" panose="02020700000000000000" pitchFamily="18" charset="-128"/>
              </a:rPr>
              <a:t>配慮希望について社内で対応できる程度を検討</a:t>
            </a:r>
            <a:endParaRPr kumimoji="1" lang="en-US" altLang="ja-JP" sz="2800" b="1" u="sng" dirty="0" smtClean="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「規定休憩時間以外に少し</a:t>
            </a:r>
            <a:r>
              <a:rPr lang="ja-JP" altLang="en-US" sz="2400" dirty="0">
                <a:latin typeface="UD デジタル 教科書体 NP-B" panose="02020700000000000000" pitchFamily="18" charset="-128"/>
                <a:ea typeface="UD デジタル 教科書体 NP-B" panose="02020700000000000000" pitchFamily="18" charset="-128"/>
              </a:rPr>
              <a:t>休息</a:t>
            </a:r>
            <a:r>
              <a:rPr lang="ja-JP" altLang="en-US" sz="2400" dirty="0" smtClean="0">
                <a:latin typeface="UD デジタル 教科書体 NP-B" panose="02020700000000000000" pitchFamily="18" charset="-128"/>
                <a:ea typeface="UD デジタル 教科書体 NP-B" panose="02020700000000000000" pitchFamily="18" charset="-128"/>
              </a:rPr>
              <a:t>時間がほしい」</a:t>
            </a:r>
            <a:endParaRPr lang="en-US" altLang="ja-JP" sz="2400" dirty="0" smtClean="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「月</a:t>
            </a:r>
            <a:r>
              <a:rPr lang="en-US" altLang="ja-JP" sz="2400" dirty="0" smtClean="0">
                <a:latin typeface="UD デジタル 教科書体 NP-B" panose="02020700000000000000" pitchFamily="18" charset="-128"/>
                <a:ea typeface="UD デジタル 教科書体 NP-B" panose="02020700000000000000" pitchFamily="18" charset="-128"/>
              </a:rPr>
              <a:t>1</a:t>
            </a:r>
            <a:r>
              <a:rPr lang="ja-JP" altLang="en-US" sz="2400" dirty="0" smtClean="0">
                <a:latin typeface="UD デジタル 教科書体 NP-B" panose="02020700000000000000" pitchFamily="18" charset="-128"/>
                <a:ea typeface="UD デジタル 教科書体 NP-B" panose="02020700000000000000" pitchFamily="18" charset="-128"/>
              </a:rPr>
              <a:t>回、通院のための休暇がほしい」</a:t>
            </a:r>
            <a:endParaRPr lang="en-US" altLang="ja-JP" sz="2400" dirty="0" smtClean="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 現場の裁量で可能か、就業規則の見直しが必要か等</a:t>
            </a:r>
            <a:endParaRPr kumimoji="1" lang="en-US" altLang="ja-JP" sz="2400" dirty="0" smtClean="0">
              <a:latin typeface="UD デジタル 教科書体 NP-B" panose="02020700000000000000" pitchFamily="18" charset="-128"/>
              <a:ea typeface="UD デジタル 教科書体 NP-B" panose="02020700000000000000" pitchFamily="18" charset="-128"/>
            </a:endParaRPr>
          </a:p>
          <a:p>
            <a:endParaRPr kumimoji="1" lang="en-US" altLang="ja-JP" sz="1600" dirty="0" smtClean="0">
              <a:latin typeface="UD デジタル 教科書体 NP-B" panose="02020700000000000000" pitchFamily="18" charset="-128"/>
              <a:ea typeface="UD デジタル 教科書体 NP-B" panose="02020700000000000000" pitchFamily="18" charset="-128"/>
            </a:endParaRPr>
          </a:p>
          <a:p>
            <a:pPr marL="457200" indent="-457200">
              <a:buFont typeface="Wingdings" panose="05000000000000000000" pitchFamily="2" charset="2"/>
              <a:buChar char="p"/>
            </a:pPr>
            <a:r>
              <a:rPr lang="ja-JP" altLang="en-US" sz="2800" b="1" u="sng" dirty="0" smtClean="0">
                <a:latin typeface="UD デジタル 教科書体 NP-B" panose="02020700000000000000" pitchFamily="18" charset="-128"/>
                <a:ea typeface="UD デジタル 教科書体 NP-B" panose="02020700000000000000" pitchFamily="18" charset="-128"/>
              </a:rPr>
              <a:t>希望通りの配慮が難しい場合には代替案を提案</a:t>
            </a:r>
            <a:endParaRPr lang="en-US" altLang="ja-JP" sz="2800" b="1" u="sng" dirty="0" smtClean="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「個室で作業をさせてほしい」</a:t>
            </a:r>
            <a:endParaRPr lang="en-US" altLang="ja-JP" sz="2400" dirty="0" smtClean="0">
              <a:latin typeface="UD デジタル 教科書体 NP-B" panose="02020700000000000000" pitchFamily="18" charset="-128"/>
              <a:ea typeface="UD デジタル 教科書体 NP-B" panose="02020700000000000000" pitchFamily="18" charset="-128"/>
            </a:endParaRPr>
          </a:p>
          <a:p>
            <a:r>
              <a:rPr kumimoji="1" lang="ja-JP" altLang="en-US" sz="2400" dirty="0">
                <a:latin typeface="UD デジタル 教科書体 NP-B" panose="02020700000000000000" pitchFamily="18" charset="-128"/>
                <a:ea typeface="UD デジタル 教科書体 NP-B" panose="02020700000000000000" pitchFamily="18" charset="-128"/>
              </a:rPr>
              <a:t>　</a:t>
            </a:r>
            <a:r>
              <a:rPr kumimoji="1" lang="ja-JP" altLang="en-US" sz="2400" dirty="0" smtClean="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「個室を用意することは難しいですが、</a:t>
            </a:r>
            <a:endParaRPr lang="en-US" altLang="ja-JP" sz="2400" dirty="0" smtClean="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パーテーションの設置やイヤーマフ</a:t>
            </a:r>
            <a:r>
              <a:rPr lang="en-US" altLang="ja-JP" sz="1200" dirty="0" smtClean="0">
                <a:latin typeface="UD デジタル 教科書体 NP-B" panose="02020700000000000000" pitchFamily="18" charset="-128"/>
                <a:ea typeface="UD デジタル 教科書体 NP-B" panose="02020700000000000000" pitchFamily="18" charset="-128"/>
              </a:rPr>
              <a:t>※</a:t>
            </a:r>
            <a:r>
              <a:rPr lang="en-US" altLang="ja-JP" sz="1200" dirty="0">
                <a:latin typeface="UD デジタル 教科書体 NP-B" panose="02020700000000000000" pitchFamily="18" charset="-128"/>
                <a:ea typeface="UD デジタル 教科書体 NP-B" panose="02020700000000000000" pitchFamily="18" charset="-128"/>
              </a:rPr>
              <a:t>1</a:t>
            </a:r>
            <a:r>
              <a:rPr lang="ja-JP" altLang="en-US" sz="2400" dirty="0" smtClean="0">
                <a:latin typeface="UD デジタル 教科書体 NP-B" panose="02020700000000000000" pitchFamily="18" charset="-128"/>
                <a:ea typeface="UD デジタル 教科書体 NP-B" panose="02020700000000000000" pitchFamily="18" charset="-128"/>
              </a:rPr>
              <a:t>の使用に</a:t>
            </a:r>
            <a:endParaRPr lang="en-US" altLang="ja-JP" sz="2400" dirty="0" smtClean="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　　　　　 ついては対応できます」等</a:t>
            </a:r>
            <a:endParaRPr lang="en-US" altLang="ja-JP" sz="2400" dirty="0" smtClean="0">
              <a:latin typeface="UD デジタル 教科書体 NP-B" panose="02020700000000000000" pitchFamily="18" charset="-128"/>
              <a:ea typeface="UD デジタル 教科書体 NP-B" panose="02020700000000000000" pitchFamily="18" charset="-128"/>
            </a:endParaRPr>
          </a:p>
          <a:p>
            <a:r>
              <a:rPr kumimoji="1" lang="en-US" altLang="ja-JP" sz="2400" dirty="0">
                <a:latin typeface="UD デジタル 教科書体 NP-B" panose="02020700000000000000" pitchFamily="18" charset="-128"/>
                <a:ea typeface="UD デジタル 教科書体 NP-B" panose="02020700000000000000" pitchFamily="18" charset="-128"/>
              </a:rPr>
              <a:t> </a:t>
            </a:r>
            <a:r>
              <a:rPr kumimoji="1" lang="en-US" altLang="ja-JP" sz="2400" dirty="0" smtClean="0">
                <a:latin typeface="UD デジタル 教科書体 NP-B" panose="02020700000000000000" pitchFamily="18" charset="-128"/>
                <a:ea typeface="UD デジタル 教科書体 NP-B" panose="02020700000000000000" pitchFamily="18" charset="-128"/>
              </a:rPr>
              <a:t>          </a:t>
            </a:r>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a:p>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9676" y="151175"/>
            <a:ext cx="1224136" cy="346220"/>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8144" y="5724750"/>
            <a:ext cx="984922" cy="1045070"/>
          </a:xfrm>
          <a:prstGeom prst="rect">
            <a:avLst/>
          </a:prstGeom>
        </p:spPr>
      </p:pic>
      <p:sp>
        <p:nvSpPr>
          <p:cNvPr id="4" name="正方形/長方形 3"/>
          <p:cNvSpPr/>
          <p:nvPr/>
        </p:nvSpPr>
        <p:spPr>
          <a:xfrm>
            <a:off x="4716016" y="5669448"/>
            <a:ext cx="3847050" cy="11003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rgbClr val="00B050"/>
                </a:solidFill>
                <a:latin typeface="UD デジタル 教科書体 NP-B" panose="02020700000000000000" pitchFamily="18" charset="-128"/>
                <a:ea typeface="UD デジタル 教科書体 NP-B" panose="02020700000000000000" pitchFamily="18" charset="-128"/>
              </a:rPr>
              <a:t>※1</a:t>
            </a:r>
            <a:r>
              <a:rPr lang="ja-JP" altLang="en-US" sz="1400" dirty="0" smtClean="0">
                <a:solidFill>
                  <a:srgbClr val="00B050"/>
                </a:solidFill>
                <a:latin typeface="UD デジタル 教科書体 NP-B" panose="02020700000000000000" pitchFamily="18" charset="-128"/>
                <a:ea typeface="UD デジタル 教科書体 NP-B" panose="02020700000000000000" pitchFamily="18" charset="-128"/>
              </a:rPr>
              <a:t>　イヤーマフ</a:t>
            </a:r>
            <a:r>
              <a:rPr lang="ja-JP" altLang="en-US" sz="1400" dirty="0">
                <a:solidFill>
                  <a:srgbClr val="00B050"/>
                </a:solidFill>
                <a:latin typeface="UD デジタル 教科書体 NP-B" panose="02020700000000000000" pitchFamily="18" charset="-128"/>
                <a:ea typeface="UD デジタル 教科書体 NP-B" panose="02020700000000000000" pitchFamily="18" charset="-128"/>
              </a:rPr>
              <a:t>と</a:t>
            </a:r>
            <a:r>
              <a:rPr lang="ja-JP" altLang="en-US" sz="1400" dirty="0" smtClean="0">
                <a:solidFill>
                  <a:srgbClr val="00B050"/>
                </a:solidFill>
                <a:latin typeface="UD デジタル 教科書体 NP-B" panose="02020700000000000000" pitchFamily="18" charset="-128"/>
                <a:ea typeface="UD デジタル 教科書体 NP-B" panose="02020700000000000000" pitchFamily="18" charset="-128"/>
              </a:rPr>
              <a:t>は防音保護具</a:t>
            </a:r>
            <a:endParaRPr lang="en-US" altLang="ja-JP" sz="1400" dirty="0" smtClean="0">
              <a:solidFill>
                <a:srgbClr val="00B050"/>
              </a:solidFill>
              <a:latin typeface="UD デジタル 教科書体 NP-B" panose="02020700000000000000" pitchFamily="18" charset="-128"/>
              <a:ea typeface="UD デジタル 教科書体 NP-B" panose="02020700000000000000" pitchFamily="18" charset="-128"/>
            </a:endParaRPr>
          </a:p>
          <a:p>
            <a:r>
              <a:rPr lang="ja-JP" altLang="en-US" sz="1400" dirty="0" smtClean="0">
                <a:solidFill>
                  <a:srgbClr val="00B050"/>
                </a:solidFill>
                <a:latin typeface="UD デジタル 教科書体 NP-B" panose="02020700000000000000" pitchFamily="18" charset="-128"/>
                <a:ea typeface="UD デジタル 教科書体 NP-B" panose="02020700000000000000" pitchFamily="18" charset="-128"/>
              </a:rPr>
              <a:t>のひとつで、周囲の不快な音を</a:t>
            </a:r>
            <a:endParaRPr lang="en-US" altLang="ja-JP" sz="1400" dirty="0" smtClean="0">
              <a:solidFill>
                <a:srgbClr val="00B050"/>
              </a:solidFill>
              <a:latin typeface="UD デジタル 教科書体 NP-B" panose="02020700000000000000" pitchFamily="18" charset="-128"/>
              <a:ea typeface="UD デジタル 教科書体 NP-B" panose="02020700000000000000" pitchFamily="18" charset="-128"/>
            </a:endParaRPr>
          </a:p>
          <a:p>
            <a:r>
              <a:rPr lang="ja-JP" altLang="en-US" sz="1400" dirty="0" smtClean="0">
                <a:solidFill>
                  <a:srgbClr val="00B050"/>
                </a:solidFill>
                <a:latin typeface="UD デジタル 教科書体 NP-B" panose="02020700000000000000" pitchFamily="18" charset="-128"/>
                <a:ea typeface="UD デジタル 教科書体 NP-B" panose="02020700000000000000" pitchFamily="18" charset="-128"/>
              </a:rPr>
              <a:t>軽減することができます。</a:t>
            </a:r>
            <a:endParaRPr kumimoji="1" lang="ja-JP" altLang="en-US" sz="1400" dirty="0">
              <a:solidFill>
                <a:srgbClr val="00B050"/>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67090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3865" y="474785"/>
            <a:ext cx="8208443" cy="914400"/>
          </a:xfrm>
        </p:spPr>
        <p:txBody>
          <a:bodyPr>
            <a:noAutofit/>
          </a:bodyPr>
          <a:lstStyle/>
          <a:p>
            <a:r>
              <a:rPr kumimoji="1" lang="ja-JP" altLang="en-US" dirty="0" smtClean="0">
                <a:latin typeface="UD デジタル 教科書体 NP-B" panose="02020700000000000000" pitchFamily="18" charset="-128"/>
                <a:ea typeface="UD デジタル 教科書体 NP-B" panose="02020700000000000000" pitchFamily="18" charset="-128"/>
              </a:rPr>
              <a:t>導入説明にあたっての留意点</a:t>
            </a:r>
            <a:endParaRPr kumimoji="1" lang="ja-JP" altLang="en-US" dirty="0">
              <a:latin typeface="UD デジタル 教科書体 NP-B" panose="02020700000000000000" pitchFamily="18" charset="-128"/>
              <a:ea typeface="UD デジタル 教科書体 NP-B" panose="02020700000000000000" pitchFamily="18" charset="-128"/>
            </a:endParaRPr>
          </a:p>
        </p:txBody>
      </p:sp>
      <p:sp>
        <p:nvSpPr>
          <p:cNvPr id="10" name="スライド番号プレースホルダー 9"/>
          <p:cNvSpPr>
            <a:spLocks noGrp="1"/>
          </p:cNvSpPr>
          <p:nvPr>
            <p:ph type="sldNum" sz="quarter" idx="12"/>
          </p:nvPr>
        </p:nvSpPr>
        <p:spPr>
          <a:xfrm>
            <a:off x="8256061" y="6287164"/>
            <a:ext cx="492369" cy="225670"/>
          </a:xfrm>
        </p:spPr>
        <p:txBody>
          <a:bodyPr>
            <a:normAutofit lnSpcReduction="10000"/>
          </a:bodyPr>
          <a:lstStyle/>
          <a:p>
            <a:fld id="{F266F6C1-BB42-4B61-9E79-5DF884A7E1F2}" type="slidenum">
              <a:rPr kumimoji="1" lang="ja-JP" altLang="en-US" smtClean="0"/>
              <a:t>9</a:t>
            </a:fld>
            <a:endParaRPr kumimoji="1" lang="ja-JP" altLang="en-US" dirty="0"/>
          </a:p>
        </p:txBody>
      </p:sp>
      <p:sp>
        <p:nvSpPr>
          <p:cNvPr id="6" name="テキスト ボックス 5"/>
          <p:cNvSpPr txBox="1"/>
          <p:nvPr/>
        </p:nvSpPr>
        <p:spPr>
          <a:xfrm>
            <a:off x="527278" y="1633019"/>
            <a:ext cx="8265030" cy="4410310"/>
          </a:xfrm>
          <a:prstGeom prst="rect">
            <a:avLst/>
          </a:prstGeom>
          <a:noFill/>
        </p:spPr>
        <p:txBody>
          <a:bodyPr wrap="square" rtlCol="0">
            <a:spAutoFit/>
          </a:bodyPr>
          <a:lstStyle/>
          <a:p>
            <a:pPr marL="422041" indent="-422041">
              <a:buFont typeface="Wingdings" panose="05000000000000000000" pitchFamily="2" charset="2"/>
              <a:buChar char="p"/>
            </a:pPr>
            <a:r>
              <a:rPr lang="ja-JP" altLang="en-US" sz="2585" b="1" u="sng" dirty="0">
                <a:latin typeface="UD デジタル 教科書体 NP-B" panose="02020700000000000000" pitchFamily="18" charset="-128"/>
                <a:ea typeface="UD デジタル 教科書体 NP-B" panose="02020700000000000000" pitchFamily="18" charset="-128"/>
              </a:rPr>
              <a:t>話しやすい環境や</a:t>
            </a:r>
            <a:r>
              <a:rPr lang="ja-JP" altLang="en-US" sz="2585" b="1" u="sng" dirty="0" smtClean="0">
                <a:latin typeface="UD デジタル 教科書体 NP-B" panose="02020700000000000000" pitchFamily="18" charset="-128"/>
                <a:ea typeface="UD デジタル 教科書体 NP-B" panose="02020700000000000000" pitchFamily="18" charset="-128"/>
              </a:rPr>
              <a:t>雰囲気</a:t>
            </a:r>
            <a:r>
              <a:rPr lang="ja-JP" altLang="en-US" sz="2585" b="1" u="sng" dirty="0">
                <a:latin typeface="UD デジタル 教科書体 NP-B" panose="02020700000000000000" pitchFamily="18" charset="-128"/>
                <a:ea typeface="UD デジタル 教科書体 NP-B" panose="02020700000000000000" pitchFamily="18" charset="-128"/>
              </a:rPr>
              <a:t>作</a:t>
            </a:r>
            <a:r>
              <a:rPr lang="ja-JP" altLang="en-US" sz="2585" b="1" u="sng" dirty="0" smtClean="0">
                <a:latin typeface="UD デジタル 教科書体 NP-B" panose="02020700000000000000" pitchFamily="18" charset="-128"/>
                <a:ea typeface="UD デジタル 教科書体 NP-B" panose="02020700000000000000" pitchFamily="18" charset="-128"/>
              </a:rPr>
              <a:t>りを</a:t>
            </a:r>
            <a:r>
              <a:rPr lang="ja-JP" altLang="en-US" sz="2585" b="1" u="sng" dirty="0">
                <a:latin typeface="UD デジタル 教科書体 NP-B" panose="02020700000000000000" pitchFamily="18" charset="-128"/>
                <a:ea typeface="UD デジタル 教科書体 NP-B" panose="02020700000000000000" pitchFamily="18" charset="-128"/>
              </a:rPr>
              <a:t>心がける</a:t>
            </a:r>
            <a:endParaRPr lang="en-US" altLang="ja-JP" sz="2585" b="1" u="sng"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・プライバシーが保たれるスペースで話をする</a:t>
            </a:r>
            <a:endParaRPr lang="en-US" altLang="ja-JP" sz="1846"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・言葉より</a:t>
            </a:r>
            <a:r>
              <a:rPr lang="ja-JP" altLang="en-US" sz="1846" dirty="0" smtClean="0">
                <a:latin typeface="UD デジタル 教科書体 NP-B" panose="02020700000000000000" pitchFamily="18" charset="-128"/>
                <a:ea typeface="UD デジタル 教科書体 NP-B" panose="02020700000000000000" pitchFamily="18" charset="-128"/>
              </a:rPr>
              <a:t>も、態度か</a:t>
            </a:r>
            <a:r>
              <a:rPr lang="ja-JP" altLang="en-US" sz="1846" dirty="0">
                <a:latin typeface="UD デジタル 教科書体 NP-B" panose="02020700000000000000" pitchFamily="18" charset="-128"/>
                <a:ea typeface="UD デジタル 教科書体 NP-B" panose="02020700000000000000" pitchFamily="18" charset="-128"/>
              </a:rPr>
              <a:t>ら</a:t>
            </a:r>
            <a:r>
              <a:rPr lang="ja-JP" altLang="en-US" sz="1846" dirty="0" smtClean="0">
                <a:latin typeface="UD デジタル 教科書体 NP-B" panose="02020700000000000000" pitchFamily="18" charset="-128"/>
                <a:ea typeface="UD デジタル 教科書体 NP-B" panose="02020700000000000000" pitchFamily="18" charset="-128"/>
              </a:rPr>
              <a:t>気持ち</a:t>
            </a:r>
            <a:r>
              <a:rPr lang="ja-JP" altLang="en-US" sz="1846" dirty="0">
                <a:latin typeface="UD デジタル 教科書体 NP-B" panose="02020700000000000000" pitchFamily="18" charset="-128"/>
                <a:ea typeface="UD デジタル 教科書体 NP-B" panose="02020700000000000000" pitchFamily="18" charset="-128"/>
              </a:rPr>
              <a:t>が伝わることを理解する</a:t>
            </a:r>
            <a:endParaRPr lang="en-US" altLang="ja-JP" sz="1846"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・「無理だよ」等の否定的な発言を本人へ伝えることは避ける</a:t>
            </a:r>
            <a:endParaRPr lang="en-US" altLang="ja-JP" sz="1846" dirty="0">
              <a:latin typeface="UD デジタル 教科書体 NP-B" panose="02020700000000000000" pitchFamily="18" charset="-128"/>
              <a:ea typeface="UD デジタル 教科書体 NP-B" panose="02020700000000000000" pitchFamily="18" charset="-128"/>
            </a:endParaRPr>
          </a:p>
          <a:p>
            <a:endParaRPr lang="en-US" altLang="ja-JP" sz="1846" dirty="0">
              <a:latin typeface="UD デジタル 教科書体 NP-B" panose="02020700000000000000" pitchFamily="18" charset="-128"/>
              <a:ea typeface="UD デジタル 教科書体 NP-B" panose="02020700000000000000" pitchFamily="18" charset="-128"/>
            </a:endParaRPr>
          </a:p>
          <a:p>
            <a:endParaRPr lang="en-US" altLang="ja-JP" sz="923" dirty="0">
              <a:latin typeface="UD デジタル 教科書体 NP-B" panose="02020700000000000000" pitchFamily="18" charset="-128"/>
              <a:ea typeface="UD デジタル 教科書体 NP-B" panose="02020700000000000000" pitchFamily="18" charset="-128"/>
            </a:endParaRPr>
          </a:p>
          <a:p>
            <a:pPr marL="422041" indent="-422041">
              <a:buFont typeface="Wingdings" panose="05000000000000000000" pitchFamily="2" charset="2"/>
              <a:buChar char="p"/>
            </a:pPr>
            <a:r>
              <a:rPr lang="ja-JP" altLang="en-US" sz="2585" b="1" u="sng" dirty="0">
                <a:latin typeface="UD デジタル 教科書体 NP-B" panose="02020700000000000000" pitchFamily="18" charset="-128"/>
                <a:ea typeface="UD デジタル 教科書体 NP-B" panose="02020700000000000000" pitchFamily="18" charset="-128"/>
              </a:rPr>
              <a:t>配慮内容を理由とした以下の行為は厳禁です</a:t>
            </a:r>
            <a:endParaRPr lang="en-US" altLang="ja-JP" sz="2585" b="1" u="sng"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・解雇、雇い止め、転職推奨、不当な動機・目的による配置転換や</a:t>
            </a:r>
            <a:endParaRPr lang="en-US" altLang="ja-JP" sz="1846"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職位の</a:t>
            </a:r>
            <a:r>
              <a:rPr lang="ja-JP" altLang="en-US" sz="1846" dirty="0" smtClean="0">
                <a:latin typeface="UD デジタル 教科書体 NP-B" panose="02020700000000000000" pitchFamily="18" charset="-128"/>
                <a:ea typeface="UD デジタル 教科書体 NP-B" panose="02020700000000000000" pitchFamily="18" charset="-128"/>
              </a:rPr>
              <a:t>変更</a:t>
            </a:r>
            <a:r>
              <a:rPr lang="ja-JP" altLang="en-US" sz="1846" dirty="0">
                <a:latin typeface="UD デジタル 教科書体 NP-B" panose="02020700000000000000" pitchFamily="18" charset="-128"/>
                <a:ea typeface="UD デジタル 教科書体 NP-B" panose="02020700000000000000" pitchFamily="18" charset="-128"/>
              </a:rPr>
              <a:t>等</a:t>
            </a:r>
            <a:endParaRPr lang="en-US" altLang="ja-JP" sz="1846"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・不当な対応を行った場合は、企業側の責任を問われることもあります</a:t>
            </a:r>
            <a:endParaRPr lang="en-US" altLang="ja-JP" sz="1846" dirty="0">
              <a:latin typeface="UD デジタル 教科書体 NP-B" panose="02020700000000000000" pitchFamily="18" charset="-128"/>
              <a:ea typeface="UD デジタル 教科書体 NP-B" panose="02020700000000000000" pitchFamily="18" charset="-128"/>
            </a:endParaRPr>
          </a:p>
          <a:p>
            <a:endParaRPr lang="en-US" altLang="ja-JP" sz="1846" dirty="0">
              <a:latin typeface="UD デジタル 教科書体 NP-B" panose="02020700000000000000" pitchFamily="18" charset="-128"/>
              <a:ea typeface="UD デジタル 教科書体 NP-B" panose="02020700000000000000" pitchFamily="18" charset="-128"/>
            </a:endParaRPr>
          </a:p>
          <a:p>
            <a:endParaRPr lang="en-US" altLang="ja-JP" sz="923" u="sng" dirty="0">
              <a:latin typeface="UD デジタル 教科書体 NP-B" panose="02020700000000000000" pitchFamily="18" charset="-128"/>
              <a:ea typeface="UD デジタル 教科書体 NP-B" panose="02020700000000000000" pitchFamily="18" charset="-128"/>
            </a:endParaRPr>
          </a:p>
          <a:p>
            <a:pPr marL="422041" indent="-422041">
              <a:buFont typeface="Wingdings" panose="05000000000000000000" pitchFamily="2" charset="2"/>
              <a:buChar char="p"/>
            </a:pPr>
            <a:r>
              <a:rPr lang="ja-JP" altLang="en-US" sz="2585" b="1" u="sng" dirty="0">
                <a:latin typeface="UD デジタル 教科書体 NP-B" panose="02020700000000000000" pitchFamily="18" charset="-128"/>
                <a:ea typeface="UD デジタル 教科書体 NP-B" panose="02020700000000000000" pitchFamily="18" charset="-128"/>
              </a:rPr>
              <a:t>その場で配慮内容を決める必要はありません</a:t>
            </a:r>
            <a:endParaRPr lang="en-US" altLang="ja-JP" sz="2585" b="1" u="sng"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・配慮希望の内容によっては</a:t>
            </a:r>
            <a:r>
              <a:rPr lang="ja-JP" altLang="en-US" sz="1846" dirty="0" smtClean="0">
                <a:latin typeface="UD デジタル 教科書体 NP-B" panose="02020700000000000000" pitchFamily="18" charset="-128"/>
                <a:ea typeface="UD デジタル 教科書体 NP-B" panose="02020700000000000000" pitchFamily="18" charset="-128"/>
              </a:rPr>
              <a:t>、一度社内で検討し返答してください</a:t>
            </a:r>
            <a:endParaRPr lang="en-US" altLang="ja-JP" sz="1846" dirty="0">
              <a:latin typeface="UD デジタル 教科書体 NP-B" panose="02020700000000000000" pitchFamily="18" charset="-128"/>
              <a:ea typeface="UD デジタル 教科書体 NP-B" panose="02020700000000000000" pitchFamily="18" charset="-128"/>
            </a:endParaRPr>
          </a:p>
          <a:p>
            <a:r>
              <a:rPr lang="ja-JP" altLang="en-US" sz="1846" dirty="0">
                <a:latin typeface="UD デジタル 教科書体 NP-B" panose="02020700000000000000" pitchFamily="18" charset="-128"/>
                <a:ea typeface="UD デジタル 教科書体 NP-B" panose="02020700000000000000" pitchFamily="18" charset="-128"/>
              </a:rPr>
              <a:t>　　</a:t>
            </a:r>
            <a:r>
              <a:rPr lang="ja-JP" altLang="en-US" sz="1846" dirty="0" smtClean="0">
                <a:latin typeface="UD デジタル 教科書体 NP-B" panose="02020700000000000000" pitchFamily="18" charset="-128"/>
                <a:ea typeface="UD デジタル 教科書体 NP-B" panose="02020700000000000000" pitchFamily="18" charset="-128"/>
              </a:rPr>
              <a:t>・代替案なら対応できる場合は、その旨ご</a:t>
            </a:r>
            <a:r>
              <a:rPr lang="ja-JP" altLang="en-US" sz="1846" dirty="0">
                <a:latin typeface="UD デジタル 教科書体 NP-B" panose="02020700000000000000" pitchFamily="18" charset="-128"/>
                <a:ea typeface="UD デジタル 教科書体 NP-B" panose="02020700000000000000" pitchFamily="18" charset="-128"/>
              </a:rPr>
              <a:t>本人</a:t>
            </a:r>
            <a:r>
              <a:rPr lang="ja-JP" altLang="en-US" sz="1846" dirty="0" smtClean="0">
                <a:latin typeface="UD デジタル 教科書体 NP-B" panose="02020700000000000000" pitchFamily="18" charset="-128"/>
                <a:ea typeface="UD デジタル 教科書体 NP-B" panose="02020700000000000000" pitchFamily="18" charset="-128"/>
              </a:rPr>
              <a:t>へ伝え相談してください</a:t>
            </a:r>
            <a:endParaRPr lang="en-US" altLang="ja-JP" sz="1846" dirty="0">
              <a:latin typeface="UD デジタル 教科書体 NP-B" panose="02020700000000000000" pitchFamily="18" charset="-128"/>
              <a:ea typeface="UD デジタル 教科書体 NP-B" panose="02020700000000000000" pitchFamily="18"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7215" y="208303"/>
            <a:ext cx="1224136" cy="346220"/>
          </a:xfrm>
          <a:prstGeom prst="rect">
            <a:avLst/>
          </a:prstGeom>
        </p:spPr>
      </p:pic>
    </p:spTree>
    <p:extLst>
      <p:ext uri="{BB962C8B-B14F-4D97-AF65-F5344CB8AC3E}">
        <p14:creationId xmlns:p14="http://schemas.microsoft.com/office/powerpoint/2010/main" val="252187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6535</TotalTime>
  <Words>1801</Words>
  <Application>Microsoft Office PowerPoint</Application>
  <PresentationFormat>画面に合わせる (4:3)</PresentationFormat>
  <Paragraphs>211</Paragraphs>
  <Slides>12</Slides>
  <Notes>12</Notes>
  <HiddenSlides>0</HiddenSlides>
  <MMClips>0</MMClips>
  <ScaleCrop>false</ScaleCrop>
  <HeadingPairs>
    <vt:vector size="8" baseType="variant">
      <vt:variant>
        <vt:lpstr>使用されているフォント</vt:lpstr>
      </vt:variant>
      <vt:variant>
        <vt:i4>12</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26" baseType="lpstr">
      <vt:lpstr>HGPｺﾞｼｯｸE</vt:lpstr>
      <vt:lpstr>HG丸ｺﾞｼｯｸM-PRO</vt:lpstr>
      <vt:lpstr>Meiryo UI</vt:lpstr>
      <vt:lpstr>ＭＳ Ｐゴシック</vt:lpstr>
      <vt:lpstr>UD デジタル 教科書体 NP-B</vt:lpstr>
      <vt:lpstr>UD デジタル 教科書体 NP-R</vt:lpstr>
      <vt:lpstr>游ゴシック</vt:lpstr>
      <vt:lpstr>游ゴシック Light</vt:lpstr>
      <vt:lpstr>Arial</vt:lpstr>
      <vt:lpstr>Calibri</vt:lpstr>
      <vt:lpstr>Tw Cen MT</vt:lpstr>
      <vt:lpstr>Wingdings</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合理的配慮ってどんなこと？</vt:lpstr>
      <vt:lpstr>　合理的配慮のための対話シート</vt:lpstr>
      <vt:lpstr>　合理的配慮のための対話シート 　記入内容</vt:lpstr>
      <vt:lpstr>調整内容記入のポイント</vt:lpstr>
      <vt:lpstr>導入説明にあたっての留意点</vt:lpstr>
      <vt:lpstr>「合理的配慮のための対話シート」活用の主な流れ</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林　涼子</dc:creator>
  <cp:lastModifiedBy>池増　亮太</cp:lastModifiedBy>
  <cp:revision>462</cp:revision>
  <cp:lastPrinted>2022-01-05T05:22:08Z</cp:lastPrinted>
  <dcterms:created xsi:type="dcterms:W3CDTF">2016-04-04T07:18:58Z</dcterms:created>
  <dcterms:modified xsi:type="dcterms:W3CDTF">2022-03-17T07:32:54Z</dcterms:modified>
</cp:coreProperties>
</file>