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7"/>
  </p:notesMasterIdLst>
  <p:sldIdLst>
    <p:sldId id="256" r:id="rId2"/>
    <p:sldId id="268" r:id="rId3"/>
    <p:sldId id="273" r:id="rId4"/>
    <p:sldId id="265" r:id="rId5"/>
    <p:sldId id="266" r:id="rId6"/>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3" d="100"/>
          <a:sy n="53" d="100"/>
        </p:scale>
        <p:origin x="2268" y="7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BE5F296-65E2-46D7-B787-243CC10ED025}" type="datetimeFigureOut">
              <a:rPr kumimoji="1" lang="ja-JP" altLang="en-US" smtClean="0"/>
              <a:t>2022/1/28</a:t>
            </a:fld>
            <a:endParaRPr kumimoji="1" lang="ja-JP" altLang="en-US"/>
          </a:p>
        </p:txBody>
      </p:sp>
      <p:sp>
        <p:nvSpPr>
          <p:cNvPr id="4" name="スライド イメージ プレースホルダー 3"/>
          <p:cNvSpPr>
            <a:spLocks noGrp="1" noRot="1" noChangeAspect="1"/>
          </p:cNvSpPr>
          <p:nvPr>
            <p:ph type="sldImg" idx="2"/>
          </p:nvPr>
        </p:nvSpPr>
        <p:spPr>
          <a:xfrm>
            <a:off x="2146300" y="1243013"/>
            <a:ext cx="25146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596CE24C-51FF-4604-9818-1854AAAF053E}" type="slidenum">
              <a:rPr kumimoji="1" lang="ja-JP" altLang="en-US" smtClean="0"/>
              <a:t>‹#›</a:t>
            </a:fld>
            <a:endParaRPr kumimoji="1" lang="ja-JP" altLang="en-US"/>
          </a:p>
        </p:txBody>
      </p:sp>
    </p:spTree>
    <p:extLst>
      <p:ext uri="{BB962C8B-B14F-4D97-AF65-F5344CB8AC3E}">
        <p14:creationId xmlns:p14="http://schemas.microsoft.com/office/powerpoint/2010/main" val="34272973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9" name="Title 8"/>
          <p:cNvSpPr>
            <a:spLocks noGrp="1"/>
          </p:cNvSpPr>
          <p:nvPr>
            <p:ph type="ctrTitle"/>
          </p:nvPr>
        </p:nvSpPr>
        <p:spPr>
          <a:xfrm>
            <a:off x="400050" y="1828800"/>
            <a:ext cx="5888736" cy="24384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マスター タイトルの書式設定</a:t>
            </a:r>
            <a:endParaRPr kumimoji="0" lang="en-US"/>
          </a:p>
        </p:txBody>
      </p:sp>
      <p:sp>
        <p:nvSpPr>
          <p:cNvPr id="17" name="Subtitle 16"/>
          <p:cNvSpPr>
            <a:spLocks noGrp="1"/>
          </p:cNvSpPr>
          <p:nvPr>
            <p:ph type="subTitle" idx="1"/>
          </p:nvPr>
        </p:nvSpPr>
        <p:spPr>
          <a:xfrm>
            <a:off x="400050" y="4304715"/>
            <a:ext cx="5891022" cy="23368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30" name="Date Placeholder 29"/>
          <p:cNvSpPr>
            <a:spLocks noGrp="1"/>
          </p:cNvSpPr>
          <p:nvPr>
            <p:ph type="dt" sz="half" idx="10"/>
          </p:nvPr>
        </p:nvSpPr>
        <p:spPr/>
        <p:txBody>
          <a:bodyPr/>
          <a:lstStyle/>
          <a:p>
            <a:fld id="{DFECC2F1-4212-4B49-9075-700FD465DDED}" type="datetime1">
              <a:rPr kumimoji="1" lang="ja-JP" altLang="en-US" smtClean="0"/>
              <a:t>2022/1/28</a:t>
            </a:fld>
            <a:endParaRPr kumimoji="1" lang="ja-JP" altLang="en-US"/>
          </a:p>
        </p:txBody>
      </p:sp>
      <p:sp>
        <p:nvSpPr>
          <p:cNvPr id="19" name="Footer Placeholder 18"/>
          <p:cNvSpPr>
            <a:spLocks noGrp="1"/>
          </p:cNvSpPr>
          <p:nvPr>
            <p:ph type="ftr" sz="quarter" idx="11"/>
          </p:nvPr>
        </p:nvSpPr>
        <p:spPr/>
        <p:txBody>
          <a:bodyPr/>
          <a:lstStyle/>
          <a:p>
            <a:endParaRPr kumimoji="1" lang="ja-JP" altLang="en-US"/>
          </a:p>
        </p:txBody>
      </p:sp>
      <p:sp>
        <p:nvSpPr>
          <p:cNvPr id="27" name="Slide Number Placeholder 26"/>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ja-JP" altLang="en-US" smtClean="0"/>
              <a:t>マスター タイトルの書式設定</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33F87B78-3349-4455-9B92-86AAC510C67E}" type="datetime1">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1219202"/>
            <a:ext cx="1543050" cy="6949017"/>
          </a:xfrm>
        </p:spPr>
        <p:txBody>
          <a:bodyPr vert="eaVert"/>
          <a:lstStyle/>
          <a:p>
            <a:r>
              <a:rPr kumimoji="0" lang="ja-JP" altLang="en-US" smtClean="0"/>
              <a:t>マスター タイトルの書式設定</a:t>
            </a:r>
            <a:endParaRPr kumimoji="0" lang="en-US"/>
          </a:p>
        </p:txBody>
      </p:sp>
      <p:sp>
        <p:nvSpPr>
          <p:cNvPr id="3" name="Vertical Text Placeholder 2"/>
          <p:cNvSpPr>
            <a:spLocks noGrp="1"/>
          </p:cNvSpPr>
          <p:nvPr>
            <p:ph type="body" orient="vert" idx="1"/>
          </p:nvPr>
        </p:nvSpPr>
        <p:spPr>
          <a:xfrm>
            <a:off x="342900" y="1219202"/>
            <a:ext cx="4514850" cy="6949017"/>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AA165E68-3D91-42EA-969D-B6BEEB564707}" type="datetime1">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ja-JP" altLang="en-US" smtClean="0"/>
              <a:t>マスター タイトルの書式設定</a:t>
            </a:r>
            <a:endParaRPr kumimoji="0" lang="en-US"/>
          </a:p>
        </p:txBody>
      </p:sp>
      <p:sp>
        <p:nvSpPr>
          <p:cNvPr id="3" name="Content Placeholder 2"/>
          <p:cNvSpPr>
            <a:spLocks noGrp="1"/>
          </p:cNvSpPr>
          <p:nvPr>
            <p:ph idx="1"/>
          </p:nvPr>
        </p:nvSpPr>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401BE601-421D-47C1-A3A9-DE07BEDB0181}" type="datetime1">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397764" y="1755648"/>
            <a:ext cx="5829300" cy="1816608"/>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マスター タイトルの書式設定</a:t>
            </a:r>
            <a:endParaRPr kumimoji="0" lang="en-US"/>
          </a:p>
        </p:txBody>
      </p:sp>
      <p:sp>
        <p:nvSpPr>
          <p:cNvPr id="3" name="Text Placeholder 2"/>
          <p:cNvSpPr>
            <a:spLocks noGrp="1"/>
          </p:cNvSpPr>
          <p:nvPr>
            <p:ph type="body" idx="1"/>
          </p:nvPr>
        </p:nvSpPr>
        <p:spPr>
          <a:xfrm>
            <a:off x="397764" y="3606219"/>
            <a:ext cx="5829300" cy="2012949"/>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Date Placeholder 3"/>
          <p:cNvSpPr>
            <a:spLocks noGrp="1"/>
          </p:cNvSpPr>
          <p:nvPr>
            <p:ph type="dt" sz="half" idx="10"/>
          </p:nvPr>
        </p:nvSpPr>
        <p:spPr/>
        <p:txBody>
          <a:bodyPr/>
          <a:lstStyle/>
          <a:p>
            <a:fld id="{A5F950F6-2C6F-4966-A5B2-5796797BBD98}" type="datetime1">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342900" y="938784"/>
            <a:ext cx="6172200" cy="1524000"/>
          </a:xfrm>
        </p:spPr>
        <p:txBody>
          <a:bodyPr/>
          <a:lstStyle/>
          <a:p>
            <a:r>
              <a:rPr kumimoji="0" lang="ja-JP" altLang="en-US" smtClean="0"/>
              <a:t>マスター タイトルの書式設定</a:t>
            </a:r>
            <a:endParaRPr kumimoji="0" lang="en-US"/>
          </a:p>
        </p:txBody>
      </p:sp>
      <p:sp>
        <p:nvSpPr>
          <p:cNvPr id="3" name="Content Placeholder 2"/>
          <p:cNvSpPr>
            <a:spLocks noGrp="1"/>
          </p:cNvSpPr>
          <p:nvPr>
            <p:ph sz="half" idx="1"/>
          </p:nvPr>
        </p:nvSpPr>
        <p:spPr>
          <a:xfrm>
            <a:off x="342900" y="2560113"/>
            <a:ext cx="3028950" cy="591312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Content Placeholder 3"/>
          <p:cNvSpPr>
            <a:spLocks noGrp="1"/>
          </p:cNvSpPr>
          <p:nvPr>
            <p:ph sz="half" idx="2"/>
          </p:nvPr>
        </p:nvSpPr>
        <p:spPr>
          <a:xfrm>
            <a:off x="3486150" y="2560113"/>
            <a:ext cx="3028950" cy="591312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Date Placeholder 4"/>
          <p:cNvSpPr>
            <a:spLocks noGrp="1"/>
          </p:cNvSpPr>
          <p:nvPr>
            <p:ph type="dt" sz="half" idx="10"/>
          </p:nvPr>
        </p:nvSpPr>
        <p:spPr/>
        <p:txBody>
          <a:bodyPr/>
          <a:lstStyle/>
          <a:p>
            <a:fld id="{47E21350-7C61-44D1-965F-4165052D60D5}" type="datetime1">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342900" y="938784"/>
            <a:ext cx="6172200" cy="1524000"/>
          </a:xfrm>
        </p:spPr>
        <p:txBody>
          <a:bodyPr tIns="45720" anchor="b"/>
          <a:lstStyle>
            <a:lvl1pPr>
              <a:defRPr/>
            </a:lvl1pPr>
          </a:lstStyle>
          <a:p>
            <a:r>
              <a:rPr kumimoji="0" lang="ja-JP" altLang="en-US" smtClean="0"/>
              <a:t>マスター タイトルの書式設定</a:t>
            </a:r>
            <a:endParaRPr kumimoji="0" lang="en-US"/>
          </a:p>
        </p:txBody>
      </p:sp>
      <p:sp>
        <p:nvSpPr>
          <p:cNvPr id="3" name="Text Placeholder 2"/>
          <p:cNvSpPr>
            <a:spLocks noGrp="1"/>
          </p:cNvSpPr>
          <p:nvPr>
            <p:ph type="body" idx="1"/>
          </p:nvPr>
        </p:nvSpPr>
        <p:spPr>
          <a:xfrm>
            <a:off x="342900" y="2473664"/>
            <a:ext cx="3030141" cy="879136"/>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Text Placeholder 3"/>
          <p:cNvSpPr>
            <a:spLocks noGrp="1"/>
          </p:cNvSpPr>
          <p:nvPr>
            <p:ph type="body" sz="half" idx="3"/>
          </p:nvPr>
        </p:nvSpPr>
        <p:spPr>
          <a:xfrm>
            <a:off x="3483769" y="2479677"/>
            <a:ext cx="3031331" cy="873124"/>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5" name="Content Placeholder 4"/>
          <p:cNvSpPr>
            <a:spLocks noGrp="1"/>
          </p:cNvSpPr>
          <p:nvPr>
            <p:ph sz="quarter" idx="2"/>
          </p:nvPr>
        </p:nvSpPr>
        <p:spPr>
          <a:xfrm>
            <a:off x="342900" y="3352800"/>
            <a:ext cx="3030141" cy="5127627"/>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Content Placeholder 5"/>
          <p:cNvSpPr>
            <a:spLocks noGrp="1"/>
          </p:cNvSpPr>
          <p:nvPr>
            <p:ph sz="quarter" idx="4"/>
          </p:nvPr>
        </p:nvSpPr>
        <p:spPr>
          <a:xfrm>
            <a:off x="3483769" y="3352800"/>
            <a:ext cx="3031331" cy="5127627"/>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Date Placeholder 6"/>
          <p:cNvSpPr>
            <a:spLocks noGrp="1"/>
          </p:cNvSpPr>
          <p:nvPr>
            <p:ph type="dt" sz="half" idx="10"/>
          </p:nvPr>
        </p:nvSpPr>
        <p:spPr/>
        <p:txBody>
          <a:bodyPr/>
          <a:lstStyle/>
          <a:p>
            <a:fld id="{6A7DFE2D-C4AE-442A-B71E-091D6DE3C467}" type="datetime1">
              <a:rPr kumimoji="1" lang="ja-JP" altLang="en-US" smtClean="0"/>
              <a:t>2022/1/28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342900" y="938784"/>
            <a:ext cx="6229350" cy="1524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ja-JP" altLang="en-US" smtClean="0"/>
              <a:t>マスター タイトルの書式設定</a:t>
            </a:r>
            <a:endParaRPr kumimoji="0" lang="en-US"/>
          </a:p>
        </p:txBody>
      </p:sp>
      <p:sp>
        <p:nvSpPr>
          <p:cNvPr id="3" name="Date Placeholder 2"/>
          <p:cNvSpPr>
            <a:spLocks noGrp="1"/>
          </p:cNvSpPr>
          <p:nvPr>
            <p:ph type="dt" sz="half" idx="10"/>
          </p:nvPr>
        </p:nvSpPr>
        <p:spPr/>
        <p:txBody>
          <a:bodyPr/>
          <a:lstStyle/>
          <a:p>
            <a:fld id="{A44E8E11-2BC2-462C-A20F-F2DFE1C3972C}" type="datetime1">
              <a:rPr kumimoji="1" lang="ja-JP" altLang="en-US" smtClean="0"/>
              <a:t>2022/1/28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22367-9DB2-4CCD-BC8B-A4D902B37F27}" type="datetime1">
              <a:rPr kumimoji="1" lang="ja-JP" altLang="en-US" smtClean="0"/>
              <a:t>2022/1/28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14350" y="685803"/>
            <a:ext cx="2057400" cy="154940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ja-JP" altLang="en-US" smtClean="0"/>
              <a:t>マスター タイトルの書式設定</a:t>
            </a:r>
            <a:endParaRPr kumimoji="0" lang="en-US"/>
          </a:p>
        </p:txBody>
      </p:sp>
      <p:sp>
        <p:nvSpPr>
          <p:cNvPr id="3" name="Text Placeholder 2"/>
          <p:cNvSpPr>
            <a:spLocks noGrp="1"/>
          </p:cNvSpPr>
          <p:nvPr>
            <p:ph type="body" idx="2"/>
          </p:nvPr>
        </p:nvSpPr>
        <p:spPr>
          <a:xfrm>
            <a:off x="514350" y="2235200"/>
            <a:ext cx="2057400" cy="6096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ja-JP" altLang="en-US" smtClean="0"/>
              <a:t>マスター テキストの書式設定</a:t>
            </a:r>
          </a:p>
        </p:txBody>
      </p:sp>
      <p:sp>
        <p:nvSpPr>
          <p:cNvPr id="4" name="Content Placeholder 3"/>
          <p:cNvSpPr>
            <a:spLocks noGrp="1"/>
          </p:cNvSpPr>
          <p:nvPr>
            <p:ph sz="half" idx="1"/>
          </p:nvPr>
        </p:nvSpPr>
        <p:spPr>
          <a:xfrm>
            <a:off x="2681287" y="2235200"/>
            <a:ext cx="3833813" cy="6096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Date Placeholder 4"/>
          <p:cNvSpPr>
            <a:spLocks noGrp="1"/>
          </p:cNvSpPr>
          <p:nvPr>
            <p:ph type="dt" sz="half" idx="10"/>
          </p:nvPr>
        </p:nvSpPr>
        <p:spPr/>
        <p:txBody>
          <a:bodyPr/>
          <a:lstStyle/>
          <a:p>
            <a:fld id="{16042CE2-EB73-4EEF-9B06-E3EA8EEB4752}" type="datetime1">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Snip and Round Single Corner Rectangle 8"/>
          <p:cNvSpPr/>
          <p:nvPr/>
        </p:nvSpPr>
        <p:spPr>
          <a:xfrm rot="420000" flipV="1">
            <a:off x="2374315" y="1477436"/>
            <a:ext cx="3943350" cy="54864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6003101" y="7146359"/>
            <a:ext cx="116586" cy="207264"/>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457200" y="1569329"/>
            <a:ext cx="1659636" cy="2110161"/>
          </a:xfrm>
        </p:spPr>
        <p:txBody>
          <a:bodyPr vert="horz" lIns="45720" tIns="45720" rIns="45720" bIns="45720" anchor="b"/>
          <a:lstStyle>
            <a:lvl1pPr algn="l">
              <a:buNone/>
              <a:defRPr sz="2000" b="1">
                <a:solidFill>
                  <a:schemeClr val="tx2"/>
                </a:solidFill>
              </a:defRPr>
            </a:lvl1pPr>
          </a:lstStyle>
          <a:p>
            <a:r>
              <a:rPr kumimoji="0" lang="ja-JP" altLang="en-US" smtClean="0"/>
              <a:t>マスター タイトルの書式設定</a:t>
            </a:r>
            <a:endParaRPr kumimoji="0" lang="en-US"/>
          </a:p>
        </p:txBody>
      </p:sp>
      <p:sp>
        <p:nvSpPr>
          <p:cNvPr id="4" name="Text Placeholder 3"/>
          <p:cNvSpPr>
            <a:spLocks noGrp="1"/>
          </p:cNvSpPr>
          <p:nvPr>
            <p:ph type="body" sz="half" idx="2"/>
          </p:nvPr>
        </p:nvSpPr>
        <p:spPr>
          <a:xfrm>
            <a:off x="457200" y="3771713"/>
            <a:ext cx="1657350" cy="290576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5" name="Date Placeholder 4"/>
          <p:cNvSpPr>
            <a:spLocks noGrp="1"/>
          </p:cNvSpPr>
          <p:nvPr>
            <p:ph type="dt" sz="half" idx="10"/>
          </p:nvPr>
        </p:nvSpPr>
        <p:spPr/>
        <p:txBody>
          <a:bodyPr/>
          <a:lstStyle/>
          <a:p>
            <a:fld id="{DDA0BE08-642C-4F81-BC7F-D3A34F3346D2}" type="datetime1">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057900" y="8475134"/>
            <a:ext cx="457200" cy="486833"/>
          </a:xfrm>
        </p:spPr>
        <p:txBody>
          <a:bodyPr/>
          <a:lstStyle/>
          <a:p>
            <a:fld id="{F3E5EDE9-C1E3-4BA7-9C72-D92CDC7F1C7A}" type="slidenum">
              <a:rPr kumimoji="1" lang="ja-JP" altLang="en-US" smtClean="0"/>
              <a:t>‹#›</a:t>
            </a:fld>
            <a:endParaRPr kumimoji="1" lang="ja-JP" altLang="en-US"/>
          </a:p>
        </p:txBody>
      </p:sp>
      <p:sp>
        <p:nvSpPr>
          <p:cNvPr id="3" name="Picture Placeholder 2"/>
          <p:cNvSpPr>
            <a:spLocks noGrp="1"/>
          </p:cNvSpPr>
          <p:nvPr>
            <p:ph type="pic" idx="1"/>
          </p:nvPr>
        </p:nvSpPr>
        <p:spPr>
          <a:xfrm rot="420000">
            <a:off x="2614345" y="1599356"/>
            <a:ext cx="3463290" cy="524256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ja-JP" altLang="en-US" smtClean="0"/>
              <a:t>アイコンをクリックして図を追加</a:t>
            </a:r>
            <a:endParaRPr kumimoji="0" lang="en-US" dirty="0"/>
          </a:p>
        </p:txBody>
      </p:sp>
      <p:sp>
        <p:nvSpPr>
          <p:cNvPr id="10" name="Freeform 9"/>
          <p:cNvSpPr>
            <a:spLocks/>
          </p:cNvSpPr>
          <p:nvPr/>
        </p:nvSpPr>
        <p:spPr bwMode="auto">
          <a:xfrm flipV="1">
            <a:off x="-7144" y="7755467"/>
            <a:ext cx="6872288" cy="138853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3286125" y="8293101"/>
            <a:ext cx="3571875" cy="8509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7144" y="-9525"/>
            <a:ext cx="6872288" cy="138853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3286125" y="-9525"/>
            <a:ext cx="3571875" cy="8509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342900" y="938784"/>
            <a:ext cx="6172200" cy="1524000"/>
          </a:xfrm>
          <a:prstGeom prst="rect">
            <a:avLst/>
          </a:prstGeom>
        </p:spPr>
        <p:txBody>
          <a:bodyPr vert="horz" lIns="0" rIns="0" bIns="0" anchor="b">
            <a:normAutofit/>
          </a:bodyPr>
          <a:lstStyle/>
          <a:p>
            <a:r>
              <a:rPr kumimoji="0" lang="ja-JP" altLang="en-US" smtClean="0"/>
              <a:t>マスター タイトルの書式設定</a:t>
            </a:r>
            <a:endParaRPr kumimoji="0" lang="en-US"/>
          </a:p>
        </p:txBody>
      </p:sp>
      <p:sp>
        <p:nvSpPr>
          <p:cNvPr id="30" name="Text Placeholder 29"/>
          <p:cNvSpPr>
            <a:spLocks noGrp="1"/>
          </p:cNvSpPr>
          <p:nvPr>
            <p:ph type="body" idx="1"/>
          </p:nvPr>
        </p:nvSpPr>
        <p:spPr>
          <a:xfrm>
            <a:off x="342900" y="2580640"/>
            <a:ext cx="6172200" cy="5852160"/>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Date Placeholder 9"/>
          <p:cNvSpPr>
            <a:spLocks noGrp="1"/>
          </p:cNvSpPr>
          <p:nvPr>
            <p:ph type="dt" sz="half" idx="2"/>
          </p:nvPr>
        </p:nvSpPr>
        <p:spPr>
          <a:xfrm>
            <a:off x="342900" y="8475134"/>
            <a:ext cx="1600200" cy="48683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59D42D3-79E0-46C2-86E0-A0223DE65AB3}" type="datetime1">
              <a:rPr kumimoji="1" lang="ja-JP" altLang="en-US" smtClean="0"/>
              <a:t>2022/1/28</a:t>
            </a:fld>
            <a:endParaRPr kumimoji="1" lang="ja-JP" altLang="en-US"/>
          </a:p>
        </p:txBody>
      </p:sp>
      <p:sp>
        <p:nvSpPr>
          <p:cNvPr id="22" name="Footer Placeholder 21"/>
          <p:cNvSpPr>
            <a:spLocks noGrp="1"/>
          </p:cNvSpPr>
          <p:nvPr>
            <p:ph type="ftr" sz="quarter" idx="3"/>
          </p:nvPr>
        </p:nvSpPr>
        <p:spPr>
          <a:xfrm>
            <a:off x="2000250" y="8475134"/>
            <a:ext cx="2514600" cy="48683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kumimoji="1" lang="ja-JP" altLang="en-US"/>
          </a:p>
        </p:txBody>
      </p:sp>
      <p:sp>
        <p:nvSpPr>
          <p:cNvPr id="18" name="Slide Number Placeholder 17"/>
          <p:cNvSpPr>
            <a:spLocks noGrp="1"/>
          </p:cNvSpPr>
          <p:nvPr>
            <p:ph type="sldNum" sz="quarter" idx="4"/>
          </p:nvPr>
        </p:nvSpPr>
        <p:spPr>
          <a:xfrm>
            <a:off x="5943600" y="8475134"/>
            <a:ext cx="571500" cy="486833"/>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E5EDE9-C1E3-4BA7-9C72-D92CDC7F1C7A}" type="slidenum">
              <a:rPr kumimoji="1" lang="ja-JP" altLang="en-US" smtClean="0"/>
              <a:t>‹#›</a:t>
            </a:fld>
            <a:endParaRPr kumimoji="1" lang="ja-JP" altLang="en-US"/>
          </a:p>
        </p:txBody>
      </p:sp>
      <p:grpSp>
        <p:nvGrpSpPr>
          <p:cNvPr id="2" name="Group 1"/>
          <p:cNvGrpSpPr/>
          <p:nvPr/>
        </p:nvGrpSpPr>
        <p:grpSpPr>
          <a:xfrm>
            <a:off x="-14263" y="269877"/>
            <a:ext cx="6885411" cy="865632"/>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hf hdr="0" ftr="0" dt="0"/>
  <p:txStyles>
    <p:titleStyle>
      <a:lvl1pPr algn="l" rtl="0" eaLnBrk="1" latinLnBrk="0" hangingPunct="1">
        <a:spcBef>
          <a:spcPct val="0"/>
        </a:spcBef>
        <a:buNone/>
        <a:defRPr kumimoji="1"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937360" y="1116995"/>
            <a:ext cx="5089140" cy="1849030"/>
          </a:xfrm>
        </p:spPr>
        <p:txBody>
          <a:bodyPr>
            <a:normAutofit/>
          </a:bodyPr>
          <a:lstStyle/>
          <a:p>
            <a:pPr algn="l"/>
            <a:r>
              <a:rPr lang="ja-JP" altLang="ja-JP" sz="4000" dirty="0">
                <a:effectLst>
                  <a:outerShdw blurRad="38100" dist="38100" dir="2700000" algn="tl">
                    <a:srgbClr val="000000">
                      <a:alpha val="43137"/>
                    </a:srgbClr>
                  </a:outerShdw>
                </a:effectLst>
              </a:rPr>
              <a:t>合理的配慮のための</a:t>
            </a:r>
            <a:r>
              <a:rPr lang="en-US" altLang="ja-JP" sz="4000" dirty="0">
                <a:effectLst>
                  <a:outerShdw blurRad="38100" dist="38100" dir="2700000" algn="tl">
                    <a:srgbClr val="000000">
                      <a:alpha val="43137"/>
                    </a:srgbClr>
                  </a:outerShdw>
                </a:effectLst>
              </a:rPr>
              <a:t/>
            </a:r>
            <a:br>
              <a:rPr lang="en-US" altLang="ja-JP" sz="4000" dirty="0">
                <a:effectLst>
                  <a:outerShdw blurRad="38100" dist="38100" dir="2700000" algn="tl">
                    <a:srgbClr val="000000">
                      <a:alpha val="43137"/>
                    </a:srgbClr>
                  </a:outerShdw>
                </a:effectLst>
              </a:rPr>
            </a:br>
            <a:r>
              <a:rPr lang="ja-JP" altLang="ja-JP" sz="4000" dirty="0">
                <a:effectLst>
                  <a:outerShdw blurRad="38100" dist="38100" dir="2700000" algn="tl">
                    <a:srgbClr val="000000">
                      <a:alpha val="43137"/>
                    </a:srgbClr>
                  </a:outerShdw>
                </a:effectLst>
              </a:rPr>
              <a:t>対話</a:t>
            </a:r>
            <a:r>
              <a:rPr lang="ja-JP" altLang="ja-JP" sz="4000" dirty="0" smtClean="0">
                <a:effectLst>
                  <a:outerShdw blurRad="38100" dist="38100" dir="2700000" algn="tl">
                    <a:srgbClr val="000000">
                      <a:alpha val="43137"/>
                    </a:srgbClr>
                  </a:outerShdw>
                </a:effectLst>
              </a:rPr>
              <a:t>シート</a:t>
            </a:r>
            <a:r>
              <a:rPr lang="en-US" altLang="ja-JP" sz="4000" dirty="0">
                <a:effectLst>
                  <a:outerShdw blurRad="38100" dist="38100" dir="2700000" algn="tl">
                    <a:srgbClr val="000000">
                      <a:alpha val="43137"/>
                    </a:srgbClr>
                  </a:outerShdw>
                </a:effectLst>
              </a:rPr>
              <a:t/>
            </a:r>
            <a:br>
              <a:rPr lang="en-US" altLang="ja-JP" sz="4000" dirty="0">
                <a:effectLst>
                  <a:outerShdw blurRad="38100" dist="38100" dir="2700000" algn="tl">
                    <a:srgbClr val="000000">
                      <a:alpha val="43137"/>
                    </a:srgbClr>
                  </a:outerShdw>
                </a:effectLst>
              </a:rPr>
            </a:br>
            <a:endParaRPr kumimoji="1" lang="ja-JP" altLang="en-US" sz="3600" dirty="0"/>
          </a:p>
        </p:txBody>
      </p:sp>
      <p:sp>
        <p:nvSpPr>
          <p:cNvPr id="3" name="サブタイトル 2"/>
          <p:cNvSpPr>
            <a:spLocks noGrp="1"/>
          </p:cNvSpPr>
          <p:nvPr>
            <p:ph type="subTitle" idx="1"/>
          </p:nvPr>
        </p:nvSpPr>
        <p:spPr>
          <a:xfrm>
            <a:off x="1937360" y="2523323"/>
            <a:ext cx="4577688" cy="648071"/>
          </a:xfrm>
        </p:spPr>
        <p:txBody>
          <a:bodyPr>
            <a:normAutofit/>
          </a:bodyPr>
          <a:lstStyle/>
          <a:p>
            <a:r>
              <a:rPr lang="ja-JP" altLang="en-US" sz="2800" dirty="0">
                <a:solidFill>
                  <a:schemeClr val="accent3"/>
                </a:solidFill>
                <a:latin typeface="+mj-ea"/>
                <a:ea typeface="+mj-ea"/>
              </a:rPr>
              <a:t>障</a:t>
            </a:r>
            <a:r>
              <a:rPr lang="ja-JP" altLang="en-US" sz="2800" dirty="0" smtClean="0">
                <a:solidFill>
                  <a:schemeClr val="accent3"/>
                </a:solidFill>
                <a:latin typeface="+mj-ea"/>
                <a:ea typeface="+mj-ea"/>
              </a:rPr>
              <a:t>がいの</a:t>
            </a:r>
            <a:r>
              <a:rPr lang="ja-JP" altLang="en-US" sz="2800" dirty="0">
                <a:solidFill>
                  <a:schemeClr val="accent3"/>
                </a:solidFill>
                <a:latin typeface="+mj-ea"/>
                <a:ea typeface="+mj-ea"/>
              </a:rPr>
              <a:t>ある</a:t>
            </a:r>
            <a:r>
              <a:rPr lang="ja-JP" altLang="en-US" sz="2800" dirty="0" smtClean="0">
                <a:solidFill>
                  <a:schemeClr val="accent3"/>
                </a:solidFill>
                <a:latin typeface="+mj-ea"/>
                <a:ea typeface="+mj-ea"/>
              </a:rPr>
              <a:t>方用 </a:t>
            </a:r>
            <a:r>
              <a:rPr kumimoji="1" lang="ja-JP" altLang="en-US" sz="2800" dirty="0" smtClean="0">
                <a:solidFill>
                  <a:schemeClr val="accent3"/>
                </a:solidFill>
                <a:latin typeface="+mj-ea"/>
                <a:ea typeface="+mj-ea"/>
              </a:rPr>
              <a:t>活用ガイド</a:t>
            </a:r>
            <a:endParaRPr kumimoji="1" lang="en-US" altLang="ja-JP" sz="2800" dirty="0" smtClean="0">
              <a:solidFill>
                <a:schemeClr val="accent3"/>
              </a:solidFill>
              <a:latin typeface="+mj-ea"/>
              <a:ea typeface="+mj-ea"/>
            </a:endParaRPr>
          </a:p>
          <a:p>
            <a:endParaRPr lang="en-US" altLang="ja-JP" sz="4000" dirty="0">
              <a:solidFill>
                <a:schemeClr val="accent3"/>
              </a:solidFill>
              <a:latin typeface="+mj-ea"/>
              <a:ea typeface="+mj-ea"/>
            </a:endParaRPr>
          </a:p>
          <a:p>
            <a:endParaRPr kumimoji="1" lang="en-US" altLang="ja-JP" sz="1600" dirty="0" smtClean="0">
              <a:latin typeface="+mj-ea"/>
              <a:ea typeface="+mj-ea"/>
            </a:endParaRPr>
          </a:p>
        </p:txBody>
      </p:sp>
      <p:sp>
        <p:nvSpPr>
          <p:cNvPr id="5" name="角丸四角形 4"/>
          <p:cNvSpPr/>
          <p:nvPr/>
        </p:nvSpPr>
        <p:spPr>
          <a:xfrm>
            <a:off x="548680" y="3229283"/>
            <a:ext cx="5832648" cy="26968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Bef>
                <a:spcPct val="20000"/>
              </a:spcBef>
              <a:buClr>
                <a:srgbClr val="E68422"/>
              </a:buClr>
              <a:buSzPct val="95000"/>
            </a:pPr>
            <a:r>
              <a:rPr lang="ja-JP" altLang="en-US" sz="1200" dirty="0" smtClean="0">
                <a:solidFill>
                  <a:schemeClr val="bg1"/>
                </a:solidFill>
              </a:rPr>
              <a:t>■　「</a:t>
            </a:r>
            <a:r>
              <a:rPr lang="ja-JP" altLang="en-US" sz="1200" dirty="0">
                <a:solidFill>
                  <a:schemeClr val="bg1"/>
                </a:solidFill>
              </a:rPr>
              <a:t>合理的配慮のための対話シート」は、話し合いをスムーズに進めるための</a:t>
            </a:r>
            <a:r>
              <a:rPr lang="ja-JP" altLang="en-US" sz="1200" dirty="0" smtClean="0">
                <a:solidFill>
                  <a:schemeClr val="bg1"/>
                </a:solidFill>
              </a:rPr>
              <a:t>手法</a:t>
            </a:r>
            <a:endParaRPr lang="en-US" altLang="ja-JP" sz="1200" dirty="0" smtClean="0">
              <a:solidFill>
                <a:schemeClr val="bg1"/>
              </a:solidFill>
            </a:endParaRPr>
          </a:p>
          <a:p>
            <a:pPr>
              <a:spcBef>
                <a:spcPct val="20000"/>
              </a:spcBef>
              <a:buClr>
                <a:srgbClr val="E68422"/>
              </a:buClr>
              <a:buSzPct val="95000"/>
            </a:pPr>
            <a:r>
              <a:rPr lang="ja-JP" altLang="en-US" sz="1200" dirty="0">
                <a:solidFill>
                  <a:schemeClr val="bg1"/>
                </a:solidFill>
              </a:rPr>
              <a:t>　</a:t>
            </a:r>
            <a:r>
              <a:rPr lang="ja-JP" altLang="en-US" sz="1200" dirty="0" smtClean="0">
                <a:solidFill>
                  <a:schemeClr val="bg1"/>
                </a:solidFill>
              </a:rPr>
              <a:t>　　の</a:t>
            </a:r>
            <a:r>
              <a:rPr lang="ja-JP" altLang="en-US" sz="1200" dirty="0">
                <a:solidFill>
                  <a:schemeClr val="bg1"/>
                </a:solidFill>
              </a:rPr>
              <a:t>一つです</a:t>
            </a:r>
            <a:r>
              <a:rPr lang="ja-JP" altLang="en-US" sz="1200" dirty="0" smtClean="0">
                <a:solidFill>
                  <a:schemeClr val="bg1"/>
                </a:solidFill>
              </a:rPr>
              <a:t>。</a:t>
            </a:r>
            <a:endParaRPr lang="en-US" altLang="ja-JP" sz="1200" dirty="0" smtClean="0">
              <a:solidFill>
                <a:schemeClr val="bg1"/>
              </a:solidFill>
            </a:endParaRPr>
          </a:p>
          <a:p>
            <a:pPr marL="274320" indent="-274320">
              <a:spcBef>
                <a:spcPct val="20000"/>
              </a:spcBef>
              <a:buClr>
                <a:srgbClr val="E68422"/>
              </a:buClr>
              <a:buSzPct val="95000"/>
              <a:buFont typeface="Wingdings 2"/>
              <a:buChar char=""/>
            </a:pPr>
            <a:endParaRPr lang="en-US" altLang="ja-JP" sz="1200" dirty="0">
              <a:solidFill>
                <a:schemeClr val="bg1"/>
              </a:solidFill>
            </a:endParaRPr>
          </a:p>
          <a:p>
            <a:pPr lvl="0">
              <a:spcBef>
                <a:spcPct val="20000"/>
              </a:spcBef>
              <a:buClr>
                <a:srgbClr val="E68422"/>
              </a:buClr>
              <a:buSzPct val="95000"/>
            </a:pPr>
            <a:r>
              <a:rPr lang="ja-JP" altLang="en-US" sz="1200" dirty="0" smtClean="0">
                <a:solidFill>
                  <a:schemeClr val="bg1"/>
                </a:solidFill>
              </a:rPr>
              <a:t>■　「</a:t>
            </a:r>
            <a:r>
              <a:rPr lang="ja-JP" altLang="en-US" sz="1200" dirty="0">
                <a:solidFill>
                  <a:schemeClr val="bg1"/>
                </a:solidFill>
              </a:rPr>
              <a:t>合理的配慮のための対話シート」は、すべての人が作らなければならない</a:t>
            </a:r>
            <a:r>
              <a:rPr lang="ja-JP" altLang="en-US" sz="1200" dirty="0" smtClean="0">
                <a:solidFill>
                  <a:schemeClr val="bg1"/>
                </a:solidFill>
              </a:rPr>
              <a:t>もの　　</a:t>
            </a:r>
            <a:endParaRPr lang="en-US" altLang="ja-JP" sz="1200" dirty="0" smtClean="0">
              <a:solidFill>
                <a:schemeClr val="bg1"/>
              </a:solidFill>
            </a:endParaRPr>
          </a:p>
          <a:p>
            <a:pPr lvl="0">
              <a:spcBef>
                <a:spcPct val="20000"/>
              </a:spcBef>
              <a:buClr>
                <a:srgbClr val="E68422"/>
              </a:buClr>
              <a:buSzPct val="95000"/>
            </a:pPr>
            <a:r>
              <a:rPr lang="ja-JP" altLang="en-US" sz="1200" dirty="0">
                <a:solidFill>
                  <a:schemeClr val="bg1"/>
                </a:solidFill>
              </a:rPr>
              <a:t>　</a:t>
            </a:r>
            <a:r>
              <a:rPr lang="ja-JP" altLang="en-US" sz="1200" dirty="0" smtClean="0">
                <a:solidFill>
                  <a:schemeClr val="bg1"/>
                </a:solidFill>
              </a:rPr>
              <a:t>　　では</a:t>
            </a:r>
            <a:r>
              <a:rPr lang="ja-JP" altLang="en-US" sz="1200" dirty="0">
                <a:solidFill>
                  <a:schemeClr val="bg1"/>
                </a:solidFill>
              </a:rPr>
              <a:t>ありません。</a:t>
            </a:r>
            <a:endParaRPr lang="en-US" altLang="ja-JP" sz="1200" dirty="0">
              <a:solidFill>
                <a:schemeClr val="bg1"/>
              </a:solidFill>
            </a:endParaRPr>
          </a:p>
          <a:p>
            <a:pPr lvl="0">
              <a:spcBef>
                <a:spcPct val="20000"/>
              </a:spcBef>
              <a:buClr>
                <a:srgbClr val="E68422"/>
              </a:buClr>
              <a:buSzPct val="95000"/>
            </a:pPr>
            <a:endParaRPr lang="en-US" altLang="ja-JP" sz="1200" dirty="0">
              <a:solidFill>
                <a:schemeClr val="bg1"/>
              </a:solidFill>
            </a:endParaRPr>
          </a:p>
          <a:p>
            <a:pPr lvl="0">
              <a:spcBef>
                <a:spcPct val="20000"/>
              </a:spcBef>
              <a:buClr>
                <a:srgbClr val="E68422"/>
              </a:buClr>
              <a:buSzPct val="95000"/>
            </a:pPr>
            <a:r>
              <a:rPr lang="ja-JP" altLang="en-US" sz="1200" dirty="0" smtClean="0">
                <a:solidFill>
                  <a:schemeClr val="bg1"/>
                </a:solidFill>
              </a:rPr>
              <a:t>■　その</a:t>
            </a:r>
            <a:r>
              <a:rPr lang="ja-JP" altLang="en-US" sz="1200" dirty="0">
                <a:solidFill>
                  <a:schemeClr val="bg1"/>
                </a:solidFill>
              </a:rPr>
              <a:t>ため、シートに書いたことを絶対にしなければならないとか、無理な状況</a:t>
            </a:r>
            <a:r>
              <a:rPr lang="ja-JP" altLang="en-US" sz="1200" dirty="0" smtClean="0">
                <a:solidFill>
                  <a:schemeClr val="bg1"/>
                </a:solidFill>
              </a:rPr>
              <a:t>の</a:t>
            </a:r>
            <a:endParaRPr lang="en-US" altLang="ja-JP" sz="1200" dirty="0" smtClean="0">
              <a:solidFill>
                <a:schemeClr val="bg1"/>
              </a:solidFill>
            </a:endParaRPr>
          </a:p>
          <a:p>
            <a:pPr lvl="0">
              <a:spcBef>
                <a:spcPct val="20000"/>
              </a:spcBef>
              <a:buClr>
                <a:srgbClr val="E68422"/>
              </a:buClr>
              <a:buSzPct val="95000"/>
            </a:pPr>
            <a:r>
              <a:rPr lang="ja-JP" altLang="en-US" sz="1200" dirty="0">
                <a:solidFill>
                  <a:schemeClr val="bg1"/>
                </a:solidFill>
              </a:rPr>
              <a:t>　</a:t>
            </a:r>
            <a:r>
              <a:rPr lang="ja-JP" altLang="en-US" sz="1200" dirty="0" smtClean="0">
                <a:solidFill>
                  <a:schemeClr val="bg1"/>
                </a:solidFill>
              </a:rPr>
              <a:t>　　とき</a:t>
            </a:r>
            <a:r>
              <a:rPr lang="ja-JP" altLang="en-US" sz="1200" dirty="0">
                <a:solidFill>
                  <a:schemeClr val="bg1"/>
                </a:solidFill>
              </a:rPr>
              <a:t>に</a:t>
            </a:r>
            <a:r>
              <a:rPr lang="ja-JP" altLang="en-US" sz="1200" dirty="0" smtClean="0">
                <a:solidFill>
                  <a:schemeClr val="bg1"/>
                </a:solidFill>
              </a:rPr>
              <a:t>も必ず</a:t>
            </a:r>
            <a:r>
              <a:rPr lang="ja-JP" altLang="en-US" sz="1200" dirty="0">
                <a:solidFill>
                  <a:schemeClr val="bg1"/>
                </a:solidFill>
              </a:rPr>
              <a:t>守らないといけないということはありません。</a:t>
            </a:r>
            <a:endParaRPr lang="en-US" altLang="ja-JP" sz="1200" dirty="0">
              <a:solidFill>
                <a:schemeClr val="bg1"/>
              </a:solidFill>
            </a:endParaRPr>
          </a:p>
          <a:p>
            <a:pPr lvl="0">
              <a:spcBef>
                <a:spcPct val="20000"/>
              </a:spcBef>
              <a:buClr>
                <a:srgbClr val="E68422"/>
              </a:buClr>
              <a:buSzPct val="95000"/>
            </a:pPr>
            <a:endParaRPr lang="ja-JP" altLang="en-US" sz="1200" dirty="0">
              <a:solidFill>
                <a:schemeClr val="bg1"/>
              </a:solidFill>
            </a:endParaRPr>
          </a:p>
          <a:p>
            <a:pPr lvl="0">
              <a:spcBef>
                <a:spcPct val="20000"/>
              </a:spcBef>
              <a:buClr>
                <a:srgbClr val="E68422"/>
              </a:buClr>
              <a:buSzPct val="95000"/>
            </a:pPr>
            <a:r>
              <a:rPr lang="ja-JP" altLang="en-US" sz="1200" dirty="0" smtClean="0">
                <a:solidFill>
                  <a:schemeClr val="bg1"/>
                </a:solidFill>
              </a:rPr>
              <a:t>■　この</a:t>
            </a:r>
            <a:r>
              <a:rPr lang="ja-JP" altLang="en-US" sz="1200" dirty="0">
                <a:solidFill>
                  <a:schemeClr val="bg1"/>
                </a:solidFill>
              </a:rPr>
              <a:t>シートの配慮希望は生活についてではなく、働くことについて書くよう</a:t>
            </a:r>
            <a:r>
              <a:rPr lang="ja-JP" altLang="en-US" sz="1200" dirty="0" smtClean="0">
                <a:solidFill>
                  <a:schemeClr val="bg1"/>
                </a:solidFill>
              </a:rPr>
              <a:t>に</a:t>
            </a:r>
            <a:endParaRPr lang="en-US" altLang="ja-JP" sz="1200" dirty="0" smtClean="0">
              <a:solidFill>
                <a:schemeClr val="bg1"/>
              </a:solidFill>
            </a:endParaRPr>
          </a:p>
          <a:p>
            <a:pPr lvl="0">
              <a:spcBef>
                <a:spcPct val="20000"/>
              </a:spcBef>
              <a:buClr>
                <a:srgbClr val="E68422"/>
              </a:buClr>
              <a:buSzPct val="95000"/>
            </a:pPr>
            <a:r>
              <a:rPr lang="ja-JP" altLang="en-US" sz="1200" dirty="0">
                <a:solidFill>
                  <a:schemeClr val="bg1"/>
                </a:solidFill>
              </a:rPr>
              <a:t>　</a:t>
            </a:r>
            <a:r>
              <a:rPr lang="ja-JP" altLang="en-US" sz="1200" dirty="0" smtClean="0">
                <a:solidFill>
                  <a:schemeClr val="bg1"/>
                </a:solidFill>
              </a:rPr>
              <a:t>　　して</a:t>
            </a:r>
            <a:r>
              <a:rPr lang="ja-JP" altLang="en-US" sz="1200" dirty="0">
                <a:solidFill>
                  <a:schemeClr val="bg1"/>
                </a:solidFill>
              </a:rPr>
              <a:t>ください。</a:t>
            </a:r>
            <a:endParaRPr lang="en-US" altLang="ja-JP" sz="1200" dirty="0">
              <a:solidFill>
                <a:schemeClr val="bg1"/>
              </a:solidFill>
            </a:endParaRPr>
          </a:p>
        </p:txBody>
      </p:sp>
      <p:sp>
        <p:nvSpPr>
          <p:cNvPr id="6" name="テキスト ボックス 5"/>
          <p:cNvSpPr txBox="1"/>
          <p:nvPr/>
        </p:nvSpPr>
        <p:spPr>
          <a:xfrm>
            <a:off x="264624" y="6359307"/>
            <a:ext cx="6400760" cy="1046440"/>
          </a:xfrm>
          <a:prstGeom prst="rect">
            <a:avLst/>
          </a:prstGeom>
          <a:noFill/>
        </p:spPr>
        <p:txBody>
          <a:bodyPr wrap="square" rtlCol="0">
            <a:spAutoFit/>
          </a:bodyPr>
          <a:lstStyle/>
          <a:p>
            <a:pPr algn="ctr"/>
            <a:r>
              <a:rPr kumimoji="1" lang="ja-JP" altLang="en-US" sz="2000" dirty="0" smtClean="0">
                <a:latin typeface="ＭＳ ゴシック" panose="020B0609070205080204" pitchFamily="49" charset="-128"/>
                <a:ea typeface="ＭＳ ゴシック" panose="020B0609070205080204" pitchFamily="49" charset="-128"/>
              </a:rPr>
              <a:t>令和</a:t>
            </a:r>
            <a:r>
              <a:rPr kumimoji="1" lang="en-US" altLang="ja-JP" sz="2000" dirty="0" smtClean="0">
                <a:latin typeface="ＭＳ ゴシック" panose="020B0609070205080204" pitchFamily="49" charset="-128"/>
                <a:ea typeface="ＭＳ ゴシック" panose="020B0609070205080204" pitchFamily="49" charset="-128"/>
              </a:rPr>
              <a:t>4</a:t>
            </a:r>
            <a:r>
              <a:rPr kumimoji="1" lang="ja-JP" altLang="en-US" sz="2000" dirty="0" smtClean="0">
                <a:latin typeface="ＭＳ ゴシック" panose="020B0609070205080204" pitchFamily="49" charset="-128"/>
                <a:ea typeface="ＭＳ ゴシック" panose="020B0609070205080204" pitchFamily="49" charset="-128"/>
              </a:rPr>
              <a:t>年</a:t>
            </a:r>
            <a:r>
              <a:rPr lang="en-US" altLang="ja-JP" sz="2000" dirty="0">
                <a:latin typeface="ＭＳ ゴシック" panose="020B0609070205080204" pitchFamily="49" charset="-128"/>
                <a:ea typeface="ＭＳ ゴシック" panose="020B0609070205080204" pitchFamily="49" charset="-128"/>
              </a:rPr>
              <a:t>2</a:t>
            </a:r>
            <a:r>
              <a:rPr kumimoji="1" lang="ja-JP" altLang="en-US" sz="2000" dirty="0" smtClean="0">
                <a:latin typeface="ＭＳ ゴシック" panose="020B0609070205080204" pitchFamily="49" charset="-128"/>
                <a:ea typeface="ＭＳ ゴシック" panose="020B0609070205080204" pitchFamily="49" charset="-128"/>
              </a:rPr>
              <a:t>月</a:t>
            </a:r>
            <a:endParaRPr kumimoji="1" lang="en-US" altLang="ja-JP" sz="2000" dirty="0" smtClean="0">
              <a:latin typeface="ＭＳ ゴシック" panose="020B0609070205080204" pitchFamily="49" charset="-128"/>
              <a:ea typeface="ＭＳ ゴシック" panose="020B0609070205080204" pitchFamily="49" charset="-128"/>
            </a:endParaRPr>
          </a:p>
          <a:p>
            <a:pPr algn="ctr"/>
            <a:r>
              <a:rPr kumimoji="1" lang="ja-JP" altLang="en-US" sz="2800" dirty="0" err="1" smtClean="0">
                <a:latin typeface="ＭＳ ゴシック" panose="020B0609070205080204" pitchFamily="49" charset="-128"/>
                <a:ea typeface="ＭＳ ゴシック" panose="020B0609070205080204" pitchFamily="49" charset="-128"/>
              </a:rPr>
              <a:t>大阪府障がい</a:t>
            </a:r>
            <a:r>
              <a:rPr kumimoji="1" lang="ja-JP" altLang="en-US" sz="2800" dirty="0" smtClean="0">
                <a:latin typeface="ＭＳ ゴシック" panose="020B0609070205080204" pitchFamily="49" charset="-128"/>
                <a:ea typeface="ＭＳ ゴシック" panose="020B0609070205080204" pitchFamily="49" charset="-128"/>
              </a:rPr>
              <a:t>者雇用促進センター</a:t>
            </a:r>
            <a:endParaRPr kumimoji="1" lang="en-US" altLang="ja-JP" sz="2800" dirty="0" smtClean="0">
              <a:latin typeface="ＭＳ ゴシック" panose="020B0609070205080204" pitchFamily="49" charset="-128"/>
              <a:ea typeface="ＭＳ ゴシック" panose="020B0609070205080204" pitchFamily="49" charset="-128"/>
            </a:endParaRPr>
          </a:p>
          <a:p>
            <a:pPr algn="ctr"/>
            <a:r>
              <a:rPr lang="ja-JP" altLang="en-US" sz="1400" dirty="0" smtClean="0">
                <a:latin typeface="ＭＳ ゴシック" panose="020B0609070205080204" pitchFamily="49" charset="-128"/>
                <a:ea typeface="ＭＳ ゴシック" panose="020B0609070205080204" pitchFamily="49" charset="-128"/>
              </a:rPr>
              <a:t>（大阪府商工労働部 </a:t>
            </a:r>
            <a:r>
              <a:rPr kumimoji="1" lang="ja-JP" altLang="en-US" sz="1400" dirty="0" smtClean="0">
                <a:latin typeface="ＭＳ ゴシック" panose="020B0609070205080204" pitchFamily="49" charset="-128"/>
                <a:ea typeface="ＭＳ ゴシック" panose="020B0609070205080204" pitchFamily="49" charset="-128"/>
              </a:rPr>
              <a:t>雇用推進室 就業促進課 </a:t>
            </a:r>
            <a:r>
              <a:rPr kumimoji="1" lang="ja-JP" altLang="en-US" sz="1400" dirty="0" err="1" smtClean="0">
                <a:latin typeface="ＭＳ ゴシック" panose="020B0609070205080204" pitchFamily="49" charset="-128"/>
                <a:ea typeface="ＭＳ ゴシック" panose="020B0609070205080204" pitchFamily="49" charset="-128"/>
              </a:rPr>
              <a:t>障がい</a:t>
            </a:r>
            <a:r>
              <a:rPr kumimoji="1" lang="ja-JP" altLang="en-US" sz="1400" dirty="0" smtClean="0">
                <a:latin typeface="ＭＳ ゴシック" panose="020B0609070205080204" pitchFamily="49" charset="-128"/>
                <a:ea typeface="ＭＳ ゴシック" panose="020B0609070205080204" pitchFamily="49" charset="-128"/>
              </a:rPr>
              <a:t>者雇用促進グループ）</a:t>
            </a:r>
            <a:endParaRPr kumimoji="1" lang="ja-JP" altLang="en-US" sz="1400" dirty="0">
              <a:latin typeface="ＭＳ ゴシック" panose="020B0609070205080204" pitchFamily="49" charset="-128"/>
              <a:ea typeface="ＭＳ ゴシック" panose="020B0609070205080204" pitchFamily="49" charset="-128"/>
            </a:endParaRPr>
          </a:p>
        </p:txBody>
      </p:sp>
      <p:pic>
        <p:nvPicPr>
          <p:cNvPr id="7" name="図 6"/>
          <p:cNvPicPr>
            <a:picLocks noChangeAspect="1"/>
          </p:cNvPicPr>
          <p:nvPr/>
        </p:nvPicPr>
        <p:blipFill>
          <a:blip r:embed="rId2"/>
          <a:stretch>
            <a:fillRect/>
          </a:stretch>
        </p:blipFill>
        <p:spPr>
          <a:xfrm flipH="1" flipV="1">
            <a:off x="0" y="7464530"/>
            <a:ext cx="6858000" cy="1679470"/>
          </a:xfrm>
          <a:prstGeom prst="rect">
            <a:avLst/>
          </a:prstGeom>
        </p:spPr>
      </p:pic>
      <p:sp>
        <p:nvSpPr>
          <p:cNvPr id="4" name="スライド番号プレースホルダー 3"/>
          <p:cNvSpPr>
            <a:spLocks noGrp="1"/>
          </p:cNvSpPr>
          <p:nvPr>
            <p:ph type="sldNum" sz="quarter" idx="12"/>
          </p:nvPr>
        </p:nvSpPr>
        <p:spPr/>
        <p:txBody>
          <a:bodyPr/>
          <a:lstStyle/>
          <a:p>
            <a:fld id="{F3E5EDE9-C1E3-4BA7-9C72-D92CDC7F1C7A}" type="slidenum">
              <a:rPr kumimoji="1" lang="ja-JP" altLang="en-US" smtClean="0"/>
              <a:t>1</a:t>
            </a:fld>
            <a:endParaRPr kumimoji="1" lang="ja-JP" altLang="en-US"/>
          </a:p>
        </p:txBody>
      </p:sp>
    </p:spTree>
    <p:extLst>
      <p:ext uri="{BB962C8B-B14F-4D97-AF65-F5344CB8AC3E}">
        <p14:creationId xmlns:p14="http://schemas.microsoft.com/office/powerpoint/2010/main" val="23114828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32656" y="1619672"/>
            <a:ext cx="6136886" cy="7344816"/>
          </a:xfrm>
        </p:spPr>
        <p:txBody>
          <a:bodyPr>
            <a:normAutofit/>
          </a:bodyPr>
          <a:lstStyle/>
          <a:p>
            <a:pPr marL="0" lv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「合理的配慮の提供」とは、募集及び採用時において、障がいのある方と障がいのない</a:t>
            </a:r>
            <a:r>
              <a:rPr lang="ja-JP" altLang="en-US" sz="1200" dirty="0">
                <a:solidFill>
                  <a:prstClr val="black"/>
                </a:solidFill>
                <a:latin typeface="ＭＳ ゴシック" panose="020B0609070205080204" pitchFamily="49" charset="-128"/>
                <a:ea typeface="ＭＳ ゴシック" panose="020B0609070205080204" pitchFamily="49" charset="-128"/>
              </a:rPr>
              <a:t>方</a:t>
            </a:r>
            <a:r>
              <a:rPr lang="ja-JP" altLang="en-US" sz="1200" dirty="0" smtClean="0">
                <a:solidFill>
                  <a:prstClr val="black"/>
                </a:solidFill>
                <a:latin typeface="ＭＳ ゴシック" panose="020B0609070205080204" pitchFamily="49" charset="-128"/>
                <a:ea typeface="ＭＳ ゴシック" panose="020B0609070205080204" pitchFamily="49" charset="-128"/>
              </a:rPr>
              <a:t>との均等な機会を確保するための措置</a:t>
            </a:r>
            <a:r>
              <a:rPr lang="ja-JP" altLang="en-US" sz="1200" dirty="0" smtClean="0">
                <a:latin typeface="ＭＳ ゴシック" panose="020B0609070205080204" pitchFamily="49" charset="-128"/>
                <a:ea typeface="ＭＳ ゴシック" panose="020B0609070205080204" pitchFamily="49" charset="-128"/>
              </a:rPr>
              <a:t>です</a:t>
            </a:r>
            <a:r>
              <a:rPr lang="ja-JP" altLang="en-US" sz="1200" dirty="0" smtClean="0">
                <a:solidFill>
                  <a:prstClr val="black"/>
                </a:solidFill>
                <a:latin typeface="ＭＳ ゴシック" panose="020B0609070205080204" pitchFamily="49" charset="-128"/>
                <a:ea typeface="ＭＳ ゴシック" panose="020B0609070205080204" pitchFamily="49" charset="-128"/>
              </a:rPr>
              <a:t>。採用後においては</a:t>
            </a:r>
            <a:r>
              <a:rPr lang="ja-JP" altLang="en-US" sz="1200" dirty="0">
                <a:solidFill>
                  <a:prstClr val="black"/>
                </a:solidFill>
                <a:latin typeface="ＭＳ ゴシック" panose="020B0609070205080204" pitchFamily="49" charset="-128"/>
                <a:ea typeface="ＭＳ ゴシック" panose="020B0609070205080204" pitchFamily="49" charset="-128"/>
              </a:rPr>
              <a:t>、障がいの</a:t>
            </a:r>
            <a:r>
              <a:rPr lang="ja-JP" altLang="en-US" sz="1200" dirty="0" smtClean="0">
                <a:solidFill>
                  <a:prstClr val="black"/>
                </a:solidFill>
                <a:latin typeface="ＭＳ ゴシック" panose="020B0609070205080204" pitchFamily="49" charset="-128"/>
                <a:ea typeface="ＭＳ ゴシック" panose="020B0609070205080204" pitchFamily="49" charset="-128"/>
              </a:rPr>
              <a:t>ある従業員と</a:t>
            </a:r>
            <a:r>
              <a:rPr lang="ja-JP" altLang="en-US" sz="1200" dirty="0">
                <a:solidFill>
                  <a:prstClr val="black"/>
                </a:solidFill>
                <a:latin typeface="ＭＳ ゴシック" panose="020B0609070205080204" pitchFamily="49" charset="-128"/>
                <a:ea typeface="ＭＳ ゴシック" panose="020B0609070205080204" pitchFamily="49" charset="-128"/>
              </a:rPr>
              <a:t>障がいの</a:t>
            </a:r>
            <a:r>
              <a:rPr lang="ja-JP" altLang="en-US" sz="1200" dirty="0" smtClean="0">
                <a:solidFill>
                  <a:prstClr val="black"/>
                </a:solidFill>
                <a:latin typeface="ＭＳ ゴシック" panose="020B0609070205080204" pitchFamily="49" charset="-128"/>
                <a:ea typeface="ＭＳ ゴシック" panose="020B0609070205080204" pitchFamily="49" charset="-128"/>
              </a:rPr>
              <a:t>ない従業員との均等な待遇の確保</a:t>
            </a:r>
            <a:r>
              <a:rPr lang="ja-JP" altLang="en-US" sz="1200" dirty="0" smtClean="0">
                <a:latin typeface="ＭＳ ゴシック" panose="020B0609070205080204" pitchFamily="49" charset="-128"/>
                <a:ea typeface="ＭＳ ゴシック" panose="020B0609070205080204" pitchFamily="49" charset="-128"/>
              </a:rPr>
              <a:t>、または障がいのある従業員</a:t>
            </a:r>
            <a:r>
              <a:rPr lang="ja-JP" altLang="en-US" sz="1200" dirty="0" smtClean="0">
                <a:solidFill>
                  <a:prstClr val="black"/>
                </a:solidFill>
                <a:latin typeface="ＭＳ ゴシック" panose="020B0609070205080204" pitchFamily="49" charset="-128"/>
                <a:ea typeface="ＭＳ ゴシック" panose="020B0609070205080204" pitchFamily="49" charset="-128"/>
              </a:rPr>
              <a:t>の能力の有効な発揮の支障となっている事情を改善するための措置のことをいいます。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配慮は必要なことですが、このような不安があるかもしれません。</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　　例：</a:t>
            </a:r>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面接時の支援者の同席、入社試験時間の延長</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　　　　通勤ラッシュを避けた勤務時間、休息の機会を設ける</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　　　　アラームの使用を認めてもらう等</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lv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職場環境や時間の経過とともに当初の配慮が不要となり、あるいは、新たな配慮が必要になることもあると思います。そのため、本シートは一度作成したら終わりではなく、定期的に運用状況を確認し、内容の見直しをお願いします。</a:t>
            </a: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476672" y="2699792"/>
            <a:ext cx="5976664" cy="830997"/>
          </a:xfrm>
          <a:prstGeom prst="rect">
            <a:avLst/>
          </a:prstGeom>
          <a:noFill/>
          <a:ln w="31750">
            <a:solidFill>
              <a:schemeClr val="tx1"/>
            </a:solidFill>
            <a:prstDash val="sysDash"/>
          </a:ln>
        </p:spPr>
        <p:txBody>
          <a:bodyPr wrap="square" rtlCol="0">
            <a:spAutoFit/>
          </a:bodyPr>
          <a:lstStyle/>
          <a:p>
            <a:pPr>
              <a:buClr>
                <a:srgbClr val="E68422"/>
              </a:buClr>
            </a:pPr>
            <a:r>
              <a:rPr lang="ja-JP" altLang="en-US" sz="1200" dirty="0" smtClean="0">
                <a:solidFill>
                  <a:prstClr val="black"/>
                </a:solidFill>
                <a:latin typeface="ＭＳ ゴシック" panose="020B0609070205080204" pitchFamily="49" charset="-128"/>
                <a:ea typeface="ＭＳ ゴシック" panose="020B0609070205080204" pitchFamily="49" charset="-128"/>
              </a:rPr>
              <a:t>能力を発揮するためにどのような配慮が必要か、次のタイミングで話し合います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buClr>
                <a:srgbClr val="E68422"/>
              </a:buClr>
            </a:pPr>
            <a:r>
              <a:rPr lang="ja-JP" altLang="en-US" sz="1200" dirty="0">
                <a:solidFill>
                  <a:prstClr val="black"/>
                </a:solidFill>
                <a:latin typeface="ＭＳ ゴシック" panose="020B0609070205080204" pitchFamily="49" charset="-128"/>
                <a:ea typeface="ＭＳ ゴシック" panose="020B0609070205080204" pitchFamily="49" charset="-128"/>
              </a:rPr>
              <a:t>〇</a:t>
            </a:r>
            <a:r>
              <a:rPr lang="ja-JP" altLang="en-US" sz="1200" dirty="0" smtClean="0">
                <a:solidFill>
                  <a:prstClr val="black"/>
                </a:solidFill>
                <a:latin typeface="ＭＳ ゴシック" panose="020B0609070205080204" pitchFamily="49" charset="-128"/>
                <a:ea typeface="ＭＳ ゴシック" panose="020B0609070205080204" pitchFamily="49" charset="-128"/>
              </a:rPr>
              <a:t>求人に応募するとき・働き始める時</a:t>
            </a:r>
            <a:r>
              <a:rPr lang="ja-JP" altLang="en-US" sz="1200" dirty="0">
                <a:solidFill>
                  <a:prstClr val="black"/>
                </a:solidFill>
                <a:latin typeface="ＭＳ ゴシック" panose="020B0609070205080204" pitchFamily="49" charset="-128"/>
                <a:ea typeface="ＭＳ ゴシック" panose="020B0609070205080204" pitchFamily="49" charset="-128"/>
              </a:rPr>
              <a:t>に</a:t>
            </a:r>
            <a:r>
              <a:rPr lang="ja-JP" altLang="en-US" sz="1200" dirty="0" smtClean="0">
                <a:solidFill>
                  <a:prstClr val="black"/>
                </a:solidFill>
                <a:latin typeface="ＭＳ ゴシック" panose="020B0609070205080204" pitchFamily="49" charset="-128"/>
                <a:ea typeface="ＭＳ ゴシック" panose="020B0609070205080204" pitchFamily="49" charset="-128"/>
              </a:rPr>
              <a:t>は、障</a:t>
            </a:r>
            <a:r>
              <a:rPr lang="ja-JP" altLang="en-US" sz="1200" dirty="0">
                <a:solidFill>
                  <a:prstClr val="black"/>
                </a:solidFill>
                <a:latin typeface="ＭＳ ゴシック" panose="020B0609070205080204" pitchFamily="49" charset="-128"/>
                <a:ea typeface="ＭＳ ゴシック" panose="020B0609070205080204" pitchFamily="49" charset="-128"/>
              </a:rPr>
              <a:t>がいのある方から事業主</a:t>
            </a:r>
            <a:r>
              <a:rPr lang="ja-JP" altLang="en-US" sz="1200" dirty="0" smtClean="0">
                <a:solidFill>
                  <a:prstClr val="black"/>
                </a:solidFill>
                <a:latin typeface="ＭＳ ゴシック" panose="020B0609070205080204" pitchFamily="49" charset="-128"/>
                <a:ea typeface="ＭＳ ゴシック" panose="020B0609070205080204" pitchFamily="49" charset="-128"/>
              </a:rPr>
              <a:t>に伝えます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buClr>
                <a:srgbClr val="E68422"/>
              </a:buClr>
            </a:pPr>
            <a:r>
              <a:rPr lang="ja-JP" altLang="en-US" sz="1200" dirty="0">
                <a:solidFill>
                  <a:prstClr val="black"/>
                </a:solidFill>
                <a:latin typeface="ＭＳ ゴシック" panose="020B0609070205080204" pitchFamily="49" charset="-128"/>
                <a:ea typeface="ＭＳ ゴシック" panose="020B0609070205080204" pitchFamily="49" charset="-128"/>
              </a:rPr>
              <a:t>〇働き始めた後は、事業主から障がいの</a:t>
            </a:r>
            <a:r>
              <a:rPr lang="ja-JP" altLang="en-US" sz="1200" dirty="0" smtClean="0">
                <a:solidFill>
                  <a:prstClr val="black"/>
                </a:solidFill>
                <a:latin typeface="ＭＳ ゴシック" panose="020B0609070205080204" pitchFamily="49" charset="-128"/>
                <a:ea typeface="ＭＳ ゴシック" panose="020B0609070205080204" pitchFamily="49" charset="-128"/>
              </a:rPr>
              <a:t>ある従業員に</a:t>
            </a:r>
            <a:r>
              <a:rPr lang="ja-JP" altLang="en-US" sz="1200" dirty="0">
                <a:solidFill>
                  <a:prstClr val="black"/>
                </a:solidFill>
                <a:latin typeface="ＭＳ ゴシック" panose="020B0609070205080204" pitchFamily="49" charset="-128"/>
                <a:ea typeface="ＭＳ ゴシック" panose="020B0609070205080204" pitchFamily="49" charset="-128"/>
              </a:rPr>
              <a:t>対し確認しますが、事業主の</a:t>
            </a:r>
            <a:r>
              <a:rPr lang="ja-JP" altLang="en-US" sz="1200" dirty="0" smtClean="0">
                <a:solidFill>
                  <a:prstClr val="black"/>
                </a:solidFill>
                <a:latin typeface="ＭＳ ゴシック" panose="020B0609070205080204" pitchFamily="49" charset="-128"/>
                <a:ea typeface="ＭＳ ゴシック" panose="020B0609070205080204" pitchFamily="49" charset="-128"/>
              </a:rPr>
              <a:t>確</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a:buClr>
                <a:srgbClr val="E68422"/>
              </a:buClr>
            </a:pPr>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認を</a:t>
            </a:r>
            <a:r>
              <a:rPr lang="ja-JP" altLang="en-US" sz="1200" dirty="0">
                <a:solidFill>
                  <a:prstClr val="black"/>
                </a:solidFill>
                <a:latin typeface="ＭＳ ゴシック" panose="020B0609070205080204" pitchFamily="49" charset="-128"/>
                <a:ea typeface="ＭＳ ゴシック" panose="020B0609070205080204" pitchFamily="49" charset="-128"/>
              </a:rPr>
              <a:t>待たず、障がいのある方から申し出ることも可能</a:t>
            </a:r>
            <a:r>
              <a:rPr lang="ja-JP" altLang="en-US" sz="1200" dirty="0" smtClean="0">
                <a:solidFill>
                  <a:prstClr val="black"/>
                </a:solidFill>
                <a:latin typeface="ＭＳ ゴシック" panose="020B0609070205080204" pitchFamily="49" charset="-128"/>
                <a:ea typeface="ＭＳ ゴシック" panose="020B0609070205080204" pitchFamily="49" charset="-128"/>
              </a:rPr>
              <a:t>です</a:t>
            </a: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grpSp>
        <p:nvGrpSpPr>
          <p:cNvPr id="2" name="グループ化 1"/>
          <p:cNvGrpSpPr/>
          <p:nvPr/>
        </p:nvGrpSpPr>
        <p:grpSpPr>
          <a:xfrm>
            <a:off x="343349" y="4212389"/>
            <a:ext cx="6159669" cy="2895146"/>
            <a:chOff x="343349" y="4212389"/>
            <a:chExt cx="6159669" cy="2895146"/>
          </a:xfrm>
        </p:grpSpPr>
        <p:sp>
          <p:nvSpPr>
            <p:cNvPr id="5" name="角丸四角形 4"/>
            <p:cNvSpPr/>
            <p:nvPr/>
          </p:nvSpPr>
          <p:spPr>
            <a:xfrm>
              <a:off x="343349" y="5868144"/>
              <a:ext cx="6159669" cy="1239391"/>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343349" y="4212389"/>
              <a:ext cx="6159669" cy="99658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489845" y="4283267"/>
              <a:ext cx="1785763" cy="1878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mj-ea"/>
                  <a:ea typeface="+mj-ea"/>
                </a:rPr>
                <a:t>事業</a:t>
              </a:r>
              <a:r>
                <a:rPr lang="ja-JP" altLang="en-US" sz="1200" dirty="0" smtClean="0">
                  <a:latin typeface="+mj-ea"/>
                </a:rPr>
                <a:t>主</a:t>
              </a:r>
              <a:r>
                <a:rPr kumimoji="1" lang="en-US" altLang="ja-JP" sz="1200" dirty="0" smtClean="0">
                  <a:latin typeface="+mj-ea"/>
                  <a:ea typeface="+mj-ea"/>
                </a:rPr>
                <a:t>(</a:t>
              </a:r>
              <a:r>
                <a:rPr kumimoji="1" lang="ja-JP" altLang="en-US" sz="1200" dirty="0" smtClean="0">
                  <a:latin typeface="+mj-ea"/>
                  <a:ea typeface="+mj-ea"/>
                </a:rPr>
                <a:t>企業担当者</a:t>
              </a:r>
              <a:r>
                <a:rPr kumimoji="1" lang="en-US" altLang="ja-JP" sz="1200" dirty="0" smtClean="0">
                  <a:latin typeface="+mj-ea"/>
                  <a:ea typeface="+mj-ea"/>
                </a:rPr>
                <a:t>)</a:t>
              </a:r>
              <a:endParaRPr kumimoji="1" lang="ja-JP" altLang="en-US" sz="1200" dirty="0">
                <a:latin typeface="+mj-ea"/>
                <a:ea typeface="+mj-ea"/>
              </a:endParaRPr>
            </a:p>
          </p:txBody>
        </p:sp>
        <p:sp>
          <p:nvSpPr>
            <p:cNvPr id="8" name="角丸四角形 7"/>
            <p:cNvSpPr/>
            <p:nvPr/>
          </p:nvSpPr>
          <p:spPr>
            <a:xfrm>
              <a:off x="3468438" y="4291132"/>
              <a:ext cx="1414547" cy="1800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mj-ea"/>
                  <a:ea typeface="+mj-ea"/>
                </a:rPr>
                <a:t>障がいのある方</a:t>
              </a:r>
              <a:endParaRPr kumimoji="1" lang="ja-JP" altLang="en-US" sz="1200" dirty="0">
                <a:latin typeface="+mj-ea"/>
                <a:ea typeface="+mj-ea"/>
              </a:endParaRPr>
            </a:p>
          </p:txBody>
        </p:sp>
        <p:sp>
          <p:nvSpPr>
            <p:cNvPr id="9" name="コンテンツ プレースホルダー 2"/>
            <p:cNvSpPr txBox="1">
              <a:spLocks/>
            </p:cNvSpPr>
            <p:nvPr/>
          </p:nvSpPr>
          <p:spPr>
            <a:xfrm>
              <a:off x="506271" y="6143978"/>
              <a:ext cx="2809506" cy="861402"/>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障</a:t>
              </a:r>
              <a:r>
                <a:rPr lang="ja-JP" altLang="en-US" sz="1200" dirty="0" smtClean="0">
                  <a:solidFill>
                    <a:prstClr val="black"/>
                  </a:solidFill>
                  <a:latin typeface="ＭＳ ゴシック" panose="020B0609070205080204" pitchFamily="49" charset="-128"/>
                  <a:ea typeface="ＭＳ ゴシック" panose="020B0609070205080204" pitchFamily="49" charset="-128"/>
                </a:rPr>
                <a:t>がいのある方がどのような配慮が</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必要かを知り、過度な負担とならない範囲で対応できるかを判断したり、</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代替案を提案する</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p:txBody>
        </p:sp>
        <p:sp>
          <p:nvSpPr>
            <p:cNvPr id="10" name="コンテンツ プレースホルダー 2"/>
            <p:cNvSpPr txBox="1">
              <a:spLocks/>
            </p:cNvSpPr>
            <p:nvPr/>
          </p:nvSpPr>
          <p:spPr>
            <a:xfrm>
              <a:off x="3548396" y="6143978"/>
              <a:ext cx="2815952" cy="931612"/>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事業主</a:t>
              </a:r>
              <a:r>
                <a:rPr lang="en-US" altLang="ja-JP"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企業担当者</a:t>
              </a:r>
              <a:r>
                <a:rPr lang="en-US" altLang="ja-JP"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に対して、自分でできるセルフケア</a:t>
              </a:r>
              <a:r>
                <a:rPr lang="en-US" altLang="ja-JP" sz="9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を行った上で、能力を発揮するための適切な配慮希望を伝える</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p:txBody>
        </p:sp>
        <p:sp>
          <p:nvSpPr>
            <p:cNvPr id="11" name="コンテンツ プレースホルダー 2"/>
            <p:cNvSpPr txBox="1">
              <a:spLocks/>
            </p:cNvSpPr>
            <p:nvPr/>
          </p:nvSpPr>
          <p:spPr>
            <a:xfrm>
              <a:off x="3374644" y="4479017"/>
              <a:ext cx="2989704" cy="644342"/>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どの程度まで配慮を求めてよいか</a:t>
              </a:r>
              <a:endParaRPr lang="ja-JP" altLang="en-US" sz="12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　どのように伝えればよい</a:t>
              </a:r>
              <a:r>
                <a:rPr lang="ja-JP" altLang="en-US" sz="1200" dirty="0" smtClean="0">
                  <a:solidFill>
                    <a:prstClr val="black"/>
                  </a:solidFill>
                  <a:latin typeface="ＭＳ ゴシック" panose="020B0609070205080204" pitchFamily="49" charset="-128"/>
                  <a:ea typeface="ＭＳ ゴシック" panose="020B0609070205080204" pitchFamily="49" charset="-128"/>
                </a:rPr>
                <a:t>か</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できない面が強調されてしまわないか</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p:txBody>
        </p:sp>
        <p:grpSp>
          <p:nvGrpSpPr>
            <p:cNvPr id="12" name="グループ化 11"/>
            <p:cNvGrpSpPr/>
            <p:nvPr/>
          </p:nvGrpSpPr>
          <p:grpSpPr>
            <a:xfrm>
              <a:off x="2200490" y="5298751"/>
              <a:ext cx="2241919" cy="435993"/>
              <a:chOff x="2150808" y="3995935"/>
              <a:chExt cx="2241919" cy="435993"/>
            </a:xfrm>
          </p:grpSpPr>
          <p:sp>
            <p:nvSpPr>
              <p:cNvPr id="13" name="二等辺三角形 12"/>
              <p:cNvSpPr/>
              <p:nvPr/>
            </p:nvSpPr>
            <p:spPr>
              <a:xfrm rot="10800000">
                <a:off x="2155877" y="4035884"/>
                <a:ext cx="2027182" cy="396044"/>
              </a:xfrm>
              <a:prstGeom prst="triangle">
                <a:avLst/>
              </a:prstGeom>
              <a:gradFill flip="none" rotWithShape="1">
                <a:gsLst>
                  <a:gs pos="100000">
                    <a:schemeClr val="accent1">
                      <a:tint val="66000"/>
                      <a:satMod val="160000"/>
                    </a:schemeClr>
                  </a:gs>
                  <a:gs pos="47000">
                    <a:schemeClr val="accent1">
                      <a:tint val="44500"/>
                      <a:satMod val="160000"/>
                    </a:schemeClr>
                  </a:gs>
                  <a:gs pos="21000">
                    <a:schemeClr val="accent1">
                      <a:tint val="23500"/>
                      <a:satMod val="160000"/>
                    </a:schemeClr>
                  </a:gs>
                </a:gsLst>
                <a:lin ang="16200000" scaled="1"/>
                <a:tileRect/>
              </a:gradFill>
              <a:ln w="3175">
                <a:gradFill flip="none" rotWithShape="1">
                  <a:gsLst>
                    <a:gs pos="0">
                      <a:schemeClr val="accent1">
                        <a:tint val="66000"/>
                        <a:satMod val="160000"/>
                      </a:schemeClr>
                    </a:gs>
                    <a:gs pos="50000">
                      <a:schemeClr val="tx2"/>
                    </a:gs>
                    <a:gs pos="100000">
                      <a:schemeClr val="accent1">
                        <a:tint val="23500"/>
                        <a:satMod val="160000"/>
                      </a:schemeClr>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2150808" y="3995935"/>
                <a:ext cx="2241919" cy="307777"/>
              </a:xfrm>
              <a:prstGeom prst="rect">
                <a:avLst/>
              </a:prstGeom>
              <a:noFill/>
            </p:spPr>
            <p:txBody>
              <a:bodyPr wrap="square" rtlCol="0">
                <a:spAutoFit/>
              </a:bodyPr>
              <a:lstStyle/>
              <a:p>
                <a:r>
                  <a:rPr kumimoji="1" lang="ja-JP" altLang="en-US" sz="1400" dirty="0" smtClean="0">
                    <a:latin typeface="ＭＳ ゴシック" panose="020B0609070205080204" pitchFamily="49" charset="-128"/>
                    <a:ea typeface="ＭＳ ゴシック" panose="020B0609070205080204" pitchFamily="49" charset="-128"/>
                  </a:rPr>
                  <a:t>以下のことが大切です</a:t>
                </a:r>
                <a:endParaRPr kumimoji="1" lang="ja-JP" altLang="en-US" sz="1400" dirty="0">
                  <a:latin typeface="ＭＳ ゴシック" panose="020B0609070205080204" pitchFamily="49" charset="-128"/>
                  <a:ea typeface="ＭＳ ゴシック" panose="020B0609070205080204" pitchFamily="49" charset="-128"/>
                </a:endParaRPr>
              </a:p>
            </p:txBody>
          </p:sp>
        </p:grpSp>
        <p:sp>
          <p:nvSpPr>
            <p:cNvPr id="16" name="角丸四角形 15"/>
            <p:cNvSpPr/>
            <p:nvPr/>
          </p:nvSpPr>
          <p:spPr>
            <a:xfrm>
              <a:off x="3452737" y="5944158"/>
              <a:ext cx="1414547" cy="1800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mj-ea"/>
                  <a:ea typeface="+mj-ea"/>
                </a:rPr>
                <a:t>障がいのある方</a:t>
              </a:r>
              <a:endParaRPr kumimoji="1" lang="ja-JP" altLang="en-US" sz="1200" dirty="0">
                <a:latin typeface="+mj-ea"/>
                <a:ea typeface="+mj-ea"/>
              </a:endParaRPr>
            </a:p>
          </p:txBody>
        </p:sp>
        <p:sp>
          <p:nvSpPr>
            <p:cNvPr id="17" name="コンテンツ プレースホルダー 2"/>
            <p:cNvSpPr txBox="1">
              <a:spLocks/>
            </p:cNvSpPr>
            <p:nvPr/>
          </p:nvSpPr>
          <p:spPr>
            <a:xfrm>
              <a:off x="506884" y="4471557"/>
              <a:ext cx="2989704" cy="644342"/>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過度な要求をされないか</a:t>
              </a: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　どのように聞き取りをすればよいか</a:t>
              </a: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　どんな準備が必要なのか</a:t>
              </a:r>
            </a:p>
            <a:p>
              <a:pPr mar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p:txBody>
        </p:sp>
      </p:grpSp>
      <p:sp>
        <p:nvSpPr>
          <p:cNvPr id="19" name="タイトル 1"/>
          <p:cNvSpPr txBox="1">
            <a:spLocks/>
          </p:cNvSpPr>
          <p:nvPr/>
        </p:nvSpPr>
        <p:spPr>
          <a:xfrm>
            <a:off x="458597" y="683566"/>
            <a:ext cx="6172200" cy="632467"/>
          </a:xfrm>
          <a:prstGeom prst="rect">
            <a:avLst/>
          </a:prstGeom>
        </p:spPr>
        <p:txBody>
          <a:bodyPr vert="horz" lIns="0" rIns="0" bIns="0" anchor="b">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000" b="0" i="0" u="none" strike="noStrike" kern="1200" cap="none" spc="0" normalizeH="0" baseline="0" noProof="0" dirty="0" smtClean="0">
                <a:ln>
                  <a:noFill/>
                </a:ln>
                <a:solidFill>
                  <a:srgbClr val="2F5897"/>
                </a:solidFill>
                <a:effectLst/>
                <a:uLnTx/>
                <a:uFillTx/>
                <a:latin typeface="Calibri"/>
                <a:ea typeface="ＭＳ Ｐゴシック"/>
                <a:cs typeface="+mj-cs"/>
              </a:rPr>
              <a:t>合理的配慮の提供義務について</a:t>
            </a:r>
            <a:endParaRPr kumimoji="1" lang="ja-JP" altLang="en-US" sz="2000" b="0" i="0" u="none" strike="noStrike" kern="1200" cap="none" spc="0" normalizeH="0" baseline="0" noProof="0" dirty="0">
              <a:ln>
                <a:noFill/>
              </a:ln>
              <a:solidFill>
                <a:srgbClr val="2F5897"/>
              </a:solidFill>
              <a:effectLst/>
              <a:uLnTx/>
              <a:uFillTx/>
              <a:latin typeface="Calibri"/>
              <a:ea typeface="ＭＳ Ｐゴシック"/>
              <a:cs typeface="+mj-cs"/>
            </a:endParaRPr>
          </a:p>
        </p:txBody>
      </p:sp>
      <p:sp>
        <p:nvSpPr>
          <p:cNvPr id="20" name="テキスト ボックス 19"/>
          <p:cNvSpPr txBox="1"/>
          <p:nvPr/>
        </p:nvSpPr>
        <p:spPr>
          <a:xfrm>
            <a:off x="4077072" y="6738203"/>
            <a:ext cx="3279332" cy="369332"/>
          </a:xfrm>
          <a:prstGeom prst="rect">
            <a:avLst/>
          </a:prstGeom>
          <a:noFill/>
        </p:spPr>
        <p:txBody>
          <a:bodyPr wrap="square" rtlCol="0">
            <a:spAutoFit/>
          </a:bodyPr>
          <a:lstStyle/>
          <a:p>
            <a:r>
              <a:rPr kumimoji="1" lang="en-US" altLang="ja-JP" sz="900" dirty="0" smtClean="0"/>
              <a:t>※</a:t>
            </a:r>
            <a:r>
              <a:rPr lang="ja-JP" altLang="en-US" sz="900" dirty="0" smtClean="0"/>
              <a:t>セルフケア：自分の状態を把握、対処し、</a:t>
            </a:r>
            <a:endParaRPr lang="en-US" altLang="ja-JP" sz="900" dirty="0" smtClean="0"/>
          </a:p>
          <a:p>
            <a:r>
              <a:rPr kumimoji="1" lang="ja-JP" altLang="en-US" sz="900" dirty="0"/>
              <a:t>　</a:t>
            </a:r>
            <a:r>
              <a:rPr kumimoji="1" lang="ja-JP" altLang="en-US" sz="900" dirty="0" smtClean="0"/>
              <a:t>　　　　　　　　必要に応じて周囲へ相談すること</a:t>
            </a:r>
            <a:endParaRPr kumimoji="1" lang="ja-JP" altLang="en-US" sz="900" dirty="0"/>
          </a:p>
        </p:txBody>
      </p:sp>
      <p:sp>
        <p:nvSpPr>
          <p:cNvPr id="21" name="角丸四角形 20"/>
          <p:cNvSpPr/>
          <p:nvPr/>
        </p:nvSpPr>
        <p:spPr>
          <a:xfrm>
            <a:off x="506271" y="5958761"/>
            <a:ext cx="1785763" cy="1878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mj-ea"/>
                <a:ea typeface="+mj-ea"/>
              </a:rPr>
              <a:t>事業</a:t>
            </a:r>
            <a:r>
              <a:rPr lang="ja-JP" altLang="en-US" sz="1200" dirty="0" smtClean="0">
                <a:latin typeface="+mj-ea"/>
              </a:rPr>
              <a:t>主</a:t>
            </a:r>
            <a:r>
              <a:rPr kumimoji="1" lang="en-US" altLang="ja-JP" sz="1200" dirty="0" smtClean="0">
                <a:latin typeface="+mj-ea"/>
                <a:ea typeface="+mj-ea"/>
              </a:rPr>
              <a:t>(</a:t>
            </a:r>
            <a:r>
              <a:rPr kumimoji="1" lang="ja-JP" altLang="en-US" sz="1200" dirty="0" smtClean="0">
                <a:latin typeface="+mj-ea"/>
                <a:ea typeface="+mj-ea"/>
              </a:rPr>
              <a:t>企業担当者</a:t>
            </a:r>
            <a:r>
              <a:rPr kumimoji="1" lang="en-US" altLang="ja-JP" sz="1200" dirty="0" smtClean="0">
                <a:latin typeface="+mj-ea"/>
                <a:ea typeface="+mj-ea"/>
              </a:rPr>
              <a:t>)</a:t>
            </a:r>
            <a:endParaRPr kumimoji="1" lang="ja-JP" altLang="en-US" sz="1200" dirty="0">
              <a:latin typeface="+mj-ea"/>
              <a:ea typeface="+mj-ea"/>
            </a:endParaRPr>
          </a:p>
        </p:txBody>
      </p:sp>
      <p:sp>
        <p:nvSpPr>
          <p:cNvPr id="15" name="スライド番号プレースホルダー 14"/>
          <p:cNvSpPr>
            <a:spLocks noGrp="1"/>
          </p:cNvSpPr>
          <p:nvPr>
            <p:ph type="sldNum" sz="quarter" idx="12"/>
          </p:nvPr>
        </p:nvSpPr>
        <p:spPr/>
        <p:txBody>
          <a:bodyPr/>
          <a:lstStyle/>
          <a:p>
            <a:fld id="{F3E5EDE9-C1E3-4BA7-9C72-D92CDC7F1C7A}" type="slidenum">
              <a:rPr kumimoji="1" lang="ja-JP" altLang="en-US" smtClean="0"/>
              <a:t>2</a:t>
            </a:fld>
            <a:endParaRPr kumimoji="1" lang="ja-JP" altLang="en-US"/>
          </a:p>
        </p:txBody>
      </p:sp>
    </p:spTree>
    <p:extLst>
      <p:ext uri="{BB962C8B-B14F-4D97-AF65-F5344CB8AC3E}">
        <p14:creationId xmlns:p14="http://schemas.microsoft.com/office/powerpoint/2010/main" val="12153422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6286" y="403979"/>
            <a:ext cx="6172200" cy="771104"/>
          </a:xfrm>
        </p:spPr>
        <p:txBody>
          <a:bodyPr>
            <a:normAutofit/>
          </a:bodyPr>
          <a:lstStyle/>
          <a:p>
            <a:r>
              <a:rPr kumimoji="1" lang="ja-JP" altLang="en-US" sz="1800" dirty="0" smtClean="0"/>
              <a:t>記入内容</a:t>
            </a:r>
            <a:endParaRPr kumimoji="1" lang="ja-JP" altLang="en-US" sz="1800" dirty="0"/>
          </a:p>
        </p:txBody>
      </p:sp>
      <p:sp>
        <p:nvSpPr>
          <p:cNvPr id="3" name="コンテンツ プレースホルダー 2"/>
          <p:cNvSpPr>
            <a:spLocks noGrp="1"/>
          </p:cNvSpPr>
          <p:nvPr>
            <p:ph idx="1"/>
          </p:nvPr>
        </p:nvSpPr>
        <p:spPr>
          <a:xfrm>
            <a:off x="223175" y="5326172"/>
            <a:ext cx="6498422" cy="3543294"/>
          </a:xfrm>
          <a:ln w="15875">
            <a:solidFill>
              <a:schemeClr val="tx1"/>
            </a:solidFill>
            <a:prstDash val="sysDash"/>
          </a:ln>
        </p:spPr>
        <p:txBody>
          <a:bodyPr numCol="2">
            <a:normAutofit fontScale="70000" lnSpcReduction="20000"/>
          </a:bodyPr>
          <a:lstStyle/>
          <a:p>
            <a:pPr marL="0" indent="0">
              <a:buNone/>
            </a:pPr>
            <a:r>
              <a:rPr lang="ja-JP" altLang="en-US" sz="1700" dirty="0" smtClean="0">
                <a:latin typeface="ＭＳ ゴシック" panose="020B0609070205080204" pitchFamily="49" charset="-128"/>
                <a:ea typeface="ＭＳ ゴシック" panose="020B0609070205080204" pitchFamily="49" charset="-128"/>
              </a:rPr>
              <a:t>①氏名</a:t>
            </a:r>
            <a:endParaRPr lang="en-US" altLang="ja-JP" sz="1700" dirty="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　</a:t>
            </a:r>
            <a:r>
              <a:rPr lang="ja-JP" altLang="en-US" sz="1700" dirty="0" smtClean="0">
                <a:latin typeface="ＭＳ ゴシック" panose="020B0609070205080204" pitchFamily="49" charset="-128"/>
                <a:ea typeface="ＭＳ ゴシック" panose="020B0609070205080204" pitchFamily="49" charset="-128"/>
              </a:rPr>
              <a:t>　障がい</a:t>
            </a:r>
            <a:r>
              <a:rPr lang="ja-JP" altLang="en-US" sz="1700" dirty="0">
                <a:latin typeface="ＭＳ ゴシック" panose="020B0609070205080204" pitchFamily="49" charset="-128"/>
                <a:ea typeface="ＭＳ ゴシック" panose="020B0609070205080204" pitchFamily="49" charset="-128"/>
              </a:rPr>
              <a:t>の</a:t>
            </a:r>
            <a:r>
              <a:rPr lang="ja-JP" altLang="en-US" sz="1700" dirty="0" smtClean="0">
                <a:latin typeface="ＭＳ ゴシック" panose="020B0609070205080204" pitchFamily="49" charset="-128"/>
                <a:ea typeface="ＭＳ ゴシック" panose="020B0609070205080204" pitchFamily="49" charset="-128"/>
              </a:rPr>
              <a:t>ある方の氏名</a:t>
            </a:r>
            <a:r>
              <a:rPr lang="ja-JP" altLang="en-US" sz="1700" dirty="0">
                <a:latin typeface="ＭＳ ゴシック" panose="020B0609070205080204" pitchFamily="49" charset="-128"/>
                <a:ea typeface="ＭＳ ゴシック" panose="020B0609070205080204" pitchFamily="49" charset="-128"/>
              </a:rPr>
              <a:t>を記入</a:t>
            </a:r>
            <a:r>
              <a:rPr lang="ja-JP" altLang="en-US" sz="1700" dirty="0" smtClean="0">
                <a:latin typeface="ＭＳ ゴシック" panose="020B0609070205080204" pitchFamily="49" charset="-128"/>
                <a:ea typeface="ＭＳ ゴシック" panose="020B0609070205080204" pitchFamily="49" charset="-128"/>
              </a:rPr>
              <a:t>します</a:t>
            </a:r>
            <a:endParaRPr kumimoji="1" lang="en-US" altLang="ja-JP" sz="1700" dirty="0" smtClean="0">
              <a:latin typeface="ＭＳ ゴシック" panose="020B0609070205080204" pitchFamily="49" charset="-128"/>
              <a:ea typeface="ＭＳ ゴシック" panose="020B0609070205080204" pitchFamily="49" charset="-128"/>
            </a:endParaRPr>
          </a:p>
          <a:p>
            <a:pPr marL="0" indent="0">
              <a:buNone/>
            </a:pPr>
            <a:endParaRPr lang="en-US" altLang="ja-JP" sz="1700" dirty="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②就労支援機関等・担当者名</a:t>
            </a:r>
            <a:endParaRPr lang="en-US" altLang="ja-JP" sz="1700" dirty="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　</a:t>
            </a:r>
            <a:r>
              <a:rPr lang="ja-JP" altLang="en-US" sz="1700" dirty="0" smtClean="0">
                <a:latin typeface="ＭＳ ゴシック" panose="020B0609070205080204" pitchFamily="49" charset="-128"/>
                <a:ea typeface="ＭＳ ゴシック" panose="020B0609070205080204" pitchFamily="49" charset="-128"/>
              </a:rPr>
              <a:t>　障がいのある方とシートを共同</a:t>
            </a:r>
            <a:r>
              <a:rPr lang="ja-JP" altLang="en-US" sz="1700" dirty="0">
                <a:latin typeface="ＭＳ ゴシック" panose="020B0609070205080204" pitchFamily="49" charset="-128"/>
                <a:ea typeface="ＭＳ ゴシック" panose="020B0609070205080204" pitchFamily="49" charset="-128"/>
              </a:rPr>
              <a:t>作成</a:t>
            </a:r>
            <a:r>
              <a:rPr lang="ja-JP" altLang="en-US" sz="1700" dirty="0" smtClean="0">
                <a:latin typeface="ＭＳ ゴシック" panose="020B0609070205080204" pitchFamily="49" charset="-128"/>
                <a:ea typeface="ＭＳ ゴシック" panose="020B0609070205080204" pitchFamily="49" charset="-128"/>
              </a:rPr>
              <a:t>した　　</a:t>
            </a:r>
            <a:endParaRPr lang="en-US" altLang="ja-JP" sz="17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　</a:t>
            </a:r>
            <a:r>
              <a:rPr lang="ja-JP" altLang="en-US" sz="1700" dirty="0" smtClean="0">
                <a:latin typeface="ＭＳ ゴシック" panose="020B0609070205080204" pitchFamily="49" charset="-128"/>
                <a:ea typeface="ＭＳ ゴシック" panose="020B0609070205080204" pitchFamily="49" charset="-128"/>
              </a:rPr>
              <a:t>　就労支援</a:t>
            </a:r>
            <a:r>
              <a:rPr lang="ja-JP" altLang="en-US" sz="1700" dirty="0">
                <a:latin typeface="ＭＳ ゴシック" panose="020B0609070205080204" pitchFamily="49" charset="-128"/>
                <a:ea typeface="ＭＳ ゴシック" panose="020B0609070205080204" pitchFamily="49" charset="-128"/>
              </a:rPr>
              <a:t>機関及び担当者名を記入</a:t>
            </a:r>
            <a:r>
              <a:rPr lang="ja-JP" altLang="en-US" sz="1700" dirty="0" smtClean="0">
                <a:latin typeface="ＭＳ ゴシック" panose="020B0609070205080204" pitchFamily="49" charset="-128"/>
                <a:ea typeface="ＭＳ ゴシック" panose="020B0609070205080204" pitchFamily="49" charset="-128"/>
              </a:rPr>
              <a:t>します</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endParaRPr lang="en-US" altLang="ja-JP" sz="1700" dirty="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③</a:t>
            </a:r>
            <a:r>
              <a:rPr lang="ja-JP" altLang="en-US" sz="1700" dirty="0" smtClean="0">
                <a:latin typeface="ＭＳ ゴシック" panose="020B0609070205080204" pitchFamily="49" charset="-128"/>
                <a:ea typeface="ＭＳ ゴシック" panose="020B0609070205080204" pitchFamily="49" charset="-128"/>
              </a:rPr>
              <a:t>事業</a:t>
            </a:r>
            <a:r>
              <a:rPr lang="ja-JP" altLang="en-US" sz="1700" dirty="0">
                <a:latin typeface="ＭＳ ゴシック" panose="020B0609070205080204" pitchFamily="49" charset="-128"/>
                <a:ea typeface="ＭＳ ゴシック" panose="020B0609070205080204" pitchFamily="49" charset="-128"/>
              </a:rPr>
              <a:t>主への</a:t>
            </a:r>
            <a:r>
              <a:rPr lang="ja-JP" altLang="en-US" sz="1700" dirty="0" smtClean="0">
                <a:latin typeface="ＭＳ ゴシック" panose="020B0609070205080204" pitchFamily="49" charset="-128"/>
                <a:ea typeface="ＭＳ ゴシック" panose="020B0609070205080204" pitchFamily="49" charset="-128"/>
              </a:rPr>
              <a:t>配慮希望</a:t>
            </a:r>
            <a:endParaRPr lang="en-US" altLang="ja-JP" sz="1700" dirty="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　　障がいのある方が</a:t>
            </a:r>
            <a:r>
              <a:rPr lang="ja-JP" altLang="en-US" sz="1700" dirty="0">
                <a:latin typeface="ＭＳ ゴシック" panose="020B0609070205080204" pitchFamily="49" charset="-128"/>
                <a:ea typeface="ＭＳ ゴシック" panose="020B0609070205080204" pitchFamily="49" charset="-128"/>
              </a:rPr>
              <a:t>能力を発揮するため</a:t>
            </a:r>
            <a:r>
              <a:rPr lang="ja-JP" altLang="en-US" sz="1700" dirty="0" smtClean="0">
                <a:latin typeface="ＭＳ ゴシック" panose="020B0609070205080204" pitchFamily="49" charset="-128"/>
                <a:ea typeface="ＭＳ ゴシック" panose="020B0609070205080204" pitchFamily="49" charset="-128"/>
              </a:rPr>
              <a:t>に</a:t>
            </a:r>
            <a:endParaRPr lang="en-US" altLang="ja-JP" sz="17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　</a:t>
            </a:r>
            <a:r>
              <a:rPr lang="ja-JP" altLang="en-US" sz="1700" dirty="0" smtClean="0">
                <a:latin typeface="ＭＳ ゴシック" panose="020B0609070205080204" pitchFamily="49" charset="-128"/>
                <a:ea typeface="ＭＳ ゴシック" panose="020B0609070205080204" pitchFamily="49" charset="-128"/>
              </a:rPr>
              <a:t>　必要な配慮</a:t>
            </a:r>
            <a:r>
              <a:rPr lang="ja-JP" altLang="en-US" sz="1700" dirty="0">
                <a:latin typeface="ＭＳ ゴシック" panose="020B0609070205080204" pitchFamily="49" charset="-128"/>
                <a:ea typeface="ＭＳ ゴシック" panose="020B0609070205080204" pitchFamily="49" charset="-128"/>
              </a:rPr>
              <a:t>を</a:t>
            </a:r>
            <a:r>
              <a:rPr lang="ja-JP" altLang="en-US" sz="1700" dirty="0" smtClean="0">
                <a:latin typeface="ＭＳ ゴシック" panose="020B0609070205080204" pitchFamily="49" charset="-128"/>
                <a:ea typeface="ＭＳ ゴシック" panose="020B0609070205080204" pitchFamily="49" charset="-128"/>
              </a:rPr>
              <a:t>記入します</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endParaRPr kumimoji="1" lang="en-US" altLang="ja-JP" sz="11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④</a:t>
            </a:r>
            <a:r>
              <a:rPr lang="ja-JP" altLang="en-US" sz="1700" dirty="0" smtClean="0">
                <a:latin typeface="ＭＳ ゴシック" panose="020B0609070205080204" pitchFamily="49" charset="-128"/>
                <a:ea typeface="ＭＳ ゴシック" panose="020B0609070205080204" pitchFamily="49" charset="-128"/>
              </a:rPr>
              <a:t>配慮</a:t>
            </a:r>
            <a:r>
              <a:rPr lang="ja-JP" altLang="en-US" sz="1700" dirty="0">
                <a:latin typeface="ＭＳ ゴシック" panose="020B0609070205080204" pitchFamily="49" charset="-128"/>
                <a:ea typeface="ＭＳ ゴシック" panose="020B0609070205080204" pitchFamily="49" charset="-128"/>
              </a:rPr>
              <a:t>の目的と</a:t>
            </a:r>
            <a:r>
              <a:rPr lang="ja-JP" altLang="en-US" sz="1700" dirty="0" smtClean="0">
                <a:latin typeface="ＭＳ ゴシック" panose="020B0609070205080204" pitchFamily="49" charset="-128"/>
                <a:ea typeface="ＭＳ ゴシック" panose="020B0609070205080204" pitchFamily="49" charset="-128"/>
              </a:rPr>
              <a:t>効果</a:t>
            </a:r>
            <a:endParaRPr lang="en-US" altLang="ja-JP" sz="1700" dirty="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　　希望する配慮による目的と効果を記入</a:t>
            </a:r>
            <a:endParaRPr lang="en-US" altLang="ja-JP" sz="1700" dirty="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　　します</a:t>
            </a:r>
            <a:endParaRPr lang="en-US" altLang="ja-JP" sz="1700" dirty="0" smtClean="0">
              <a:latin typeface="ＭＳ ゴシック" panose="020B0609070205080204" pitchFamily="49" charset="-128"/>
              <a:ea typeface="ＭＳ ゴシック" panose="020B0609070205080204" pitchFamily="49" charset="-128"/>
            </a:endParaRPr>
          </a:p>
          <a:p>
            <a:pPr marL="0" indent="0">
              <a:buNone/>
            </a:pPr>
            <a:endParaRPr lang="en-US" altLang="ja-JP" sz="11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⑤</a:t>
            </a:r>
            <a:r>
              <a:rPr lang="ja-JP" altLang="en-US" sz="1700" dirty="0" smtClean="0">
                <a:latin typeface="ＭＳ ゴシック" panose="020B0609070205080204" pitchFamily="49" charset="-128"/>
                <a:ea typeface="ＭＳ ゴシック" panose="020B0609070205080204" pitchFamily="49" charset="-128"/>
              </a:rPr>
              <a:t>セルフケア</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smtClean="0">
                <a:latin typeface="ＭＳ ゴシック" panose="020B0609070205080204" pitchFamily="49" charset="-128"/>
                <a:ea typeface="ＭＳ ゴシック" panose="020B0609070205080204" pitchFamily="49" charset="-128"/>
              </a:rPr>
              <a:t>訓練中</a:t>
            </a:r>
            <a:r>
              <a:rPr lang="ja-JP" altLang="en-US" sz="1700" dirty="0">
                <a:latin typeface="ＭＳ ゴシック" panose="020B0609070205080204" pitchFamily="49" charset="-128"/>
                <a:ea typeface="ＭＳ ゴシック" panose="020B0609070205080204" pitchFamily="49" charset="-128"/>
              </a:rPr>
              <a:t>に行った苦手なこと</a:t>
            </a:r>
            <a:r>
              <a:rPr lang="ja-JP" altLang="en-US" sz="1700" dirty="0" smtClean="0">
                <a:latin typeface="ＭＳ ゴシック" panose="020B0609070205080204" pitchFamily="49" charset="-128"/>
                <a:ea typeface="ＭＳ ゴシック" panose="020B0609070205080204" pitchFamily="49" charset="-128"/>
              </a:rPr>
              <a:t>を</a:t>
            </a:r>
            <a:r>
              <a:rPr lang="ja-JP" altLang="en-US" sz="1700" dirty="0">
                <a:latin typeface="ＭＳ ゴシック" panose="020B0609070205080204" pitchFamily="49" charset="-128"/>
                <a:ea typeface="ＭＳ ゴシック" panose="020B0609070205080204" pitchFamily="49" charset="-128"/>
              </a:rPr>
              <a:t>カバー</a:t>
            </a:r>
            <a:r>
              <a:rPr lang="ja-JP" altLang="en-US" sz="1700" dirty="0" smtClean="0">
                <a:latin typeface="ＭＳ ゴシック" panose="020B0609070205080204" pitchFamily="49" charset="-128"/>
                <a:ea typeface="ＭＳ ゴシック" panose="020B0609070205080204" pitchFamily="49" charset="-128"/>
              </a:rPr>
              <a:t>する</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smtClean="0">
                <a:latin typeface="ＭＳ ゴシック" panose="020B0609070205080204" pitchFamily="49" charset="-128"/>
                <a:ea typeface="ＭＳ ゴシック" panose="020B0609070205080204" pitchFamily="49" charset="-128"/>
              </a:rPr>
              <a:t>ため</a:t>
            </a:r>
            <a:r>
              <a:rPr lang="ja-JP" altLang="en-US" sz="1700" dirty="0">
                <a:latin typeface="ＭＳ ゴシック" panose="020B0609070205080204" pitchFamily="49" charset="-128"/>
                <a:ea typeface="ＭＳ ゴシック" panose="020B0609070205080204" pitchFamily="49" charset="-128"/>
              </a:rPr>
              <a:t>の方法や気持ちの切り替え方など</a:t>
            </a:r>
            <a:r>
              <a:rPr lang="ja-JP" altLang="en-US" sz="1700" dirty="0" smtClean="0">
                <a:latin typeface="ＭＳ ゴシック" panose="020B0609070205080204" pitchFamily="49" charset="-128"/>
                <a:ea typeface="ＭＳ ゴシック" panose="020B0609070205080204" pitchFamily="49" charset="-128"/>
              </a:rPr>
              <a:t>、</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smtClean="0">
                <a:latin typeface="ＭＳ ゴシック" panose="020B0609070205080204" pitchFamily="49" charset="-128"/>
                <a:ea typeface="ＭＳ ゴシック" panose="020B0609070205080204" pitchFamily="49" charset="-128"/>
              </a:rPr>
              <a:t>まず自分</a:t>
            </a:r>
            <a:r>
              <a:rPr lang="ja-JP" altLang="en-US" sz="1700" dirty="0">
                <a:latin typeface="ＭＳ ゴシック" panose="020B0609070205080204" pitchFamily="49" charset="-128"/>
                <a:ea typeface="ＭＳ ゴシック" panose="020B0609070205080204" pitchFamily="49" charset="-128"/>
              </a:rPr>
              <a:t>で</a:t>
            </a:r>
            <a:r>
              <a:rPr lang="ja-JP" altLang="en-US" sz="1700" dirty="0" smtClean="0">
                <a:latin typeface="ＭＳ ゴシック" panose="020B0609070205080204" pitchFamily="49" charset="-128"/>
                <a:ea typeface="ＭＳ ゴシック" panose="020B0609070205080204" pitchFamily="49" charset="-128"/>
              </a:rPr>
              <a:t>行えること</a:t>
            </a:r>
            <a:r>
              <a:rPr lang="ja-JP" altLang="en-US" sz="1700" dirty="0">
                <a:latin typeface="ＭＳ ゴシック" panose="020B0609070205080204" pitchFamily="49" charset="-128"/>
                <a:ea typeface="ＭＳ ゴシック" panose="020B0609070205080204" pitchFamily="49" charset="-128"/>
              </a:rPr>
              <a:t>を</a:t>
            </a:r>
            <a:r>
              <a:rPr lang="ja-JP" altLang="en-US" sz="1700" dirty="0" smtClean="0">
                <a:latin typeface="ＭＳ ゴシック" panose="020B0609070205080204" pitchFamily="49" charset="-128"/>
                <a:ea typeface="ＭＳ ゴシック" panose="020B0609070205080204" pitchFamily="49" charset="-128"/>
              </a:rPr>
              <a:t>記入し</a:t>
            </a:r>
            <a:r>
              <a:rPr lang="ja-JP" altLang="en-US" sz="1700" dirty="0">
                <a:latin typeface="ＭＳ ゴシック" panose="020B0609070205080204" pitchFamily="49" charset="-128"/>
                <a:ea typeface="ＭＳ ゴシック" panose="020B0609070205080204" pitchFamily="49" charset="-128"/>
              </a:rPr>
              <a:t>ます</a:t>
            </a:r>
            <a:endParaRPr lang="en-US" altLang="ja-JP" sz="1700" dirty="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⑥</a:t>
            </a:r>
            <a:r>
              <a:rPr lang="ja-JP" altLang="en-US" sz="1700" dirty="0">
                <a:latin typeface="ＭＳ ゴシック" panose="020B0609070205080204" pitchFamily="49" charset="-128"/>
                <a:ea typeface="ＭＳ ゴシック" panose="020B0609070205080204" pitchFamily="49" charset="-128"/>
              </a:rPr>
              <a:t>調整</a:t>
            </a:r>
            <a:r>
              <a:rPr lang="ja-JP" altLang="en-US" sz="1700" dirty="0" smtClean="0">
                <a:latin typeface="ＭＳ ゴシック" panose="020B0609070205080204" pitchFamily="49" charset="-128"/>
                <a:ea typeface="ＭＳ ゴシック" panose="020B0609070205080204" pitchFamily="49" charset="-128"/>
              </a:rPr>
              <a:t>内容　</a:t>
            </a:r>
            <a:endParaRPr lang="en-US" altLang="ja-JP" sz="17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　</a:t>
            </a:r>
            <a:r>
              <a:rPr lang="ja-JP" altLang="en-US" sz="1700" dirty="0" smtClean="0">
                <a:latin typeface="ＭＳ ゴシック" panose="020B0609070205080204" pitchFamily="49" charset="-128"/>
                <a:ea typeface="ＭＳ ゴシック" panose="020B0609070205080204" pitchFamily="49" charset="-128"/>
              </a:rPr>
              <a:t>　事業主</a:t>
            </a:r>
            <a:r>
              <a:rPr lang="en-US" altLang="ja-JP" sz="1700" dirty="0" smtClean="0">
                <a:latin typeface="ＭＳ ゴシック" panose="020B0609070205080204" pitchFamily="49" charset="-128"/>
                <a:ea typeface="ＭＳ ゴシック" panose="020B0609070205080204" pitchFamily="49" charset="-128"/>
              </a:rPr>
              <a:t>(</a:t>
            </a:r>
            <a:r>
              <a:rPr lang="ja-JP" altLang="en-US" sz="1700" dirty="0" smtClean="0">
                <a:latin typeface="ＭＳ ゴシック" panose="020B0609070205080204" pitchFamily="49" charset="-128"/>
                <a:ea typeface="ＭＳ ゴシック" panose="020B0609070205080204" pitchFamily="49" charset="-128"/>
              </a:rPr>
              <a:t>企業担当者</a:t>
            </a:r>
            <a:r>
              <a:rPr lang="en-US" altLang="ja-JP" sz="1700" dirty="0" smtClean="0">
                <a:latin typeface="ＭＳ ゴシック" panose="020B0609070205080204" pitchFamily="49" charset="-128"/>
                <a:ea typeface="ＭＳ ゴシック" panose="020B0609070205080204" pitchFamily="49" charset="-128"/>
              </a:rPr>
              <a:t>)</a:t>
            </a:r>
            <a:r>
              <a:rPr lang="ja-JP" altLang="en-US" sz="1700" dirty="0" err="1" smtClean="0">
                <a:latin typeface="ＭＳ ゴシック" panose="020B0609070205080204" pitchFamily="49" charset="-128"/>
                <a:ea typeface="ＭＳ ゴシック" panose="020B0609070205080204" pitchFamily="49" charset="-128"/>
              </a:rPr>
              <a:t>と障がいの</a:t>
            </a:r>
            <a:r>
              <a:rPr lang="ja-JP" altLang="en-US" sz="1700" dirty="0" smtClean="0">
                <a:latin typeface="ＭＳ ゴシック" panose="020B0609070205080204" pitchFamily="49" charset="-128"/>
                <a:ea typeface="ＭＳ ゴシック" panose="020B0609070205080204" pitchFamily="49" charset="-128"/>
              </a:rPr>
              <a:t>ある方と</a:t>
            </a:r>
            <a:endParaRPr lang="en-US" altLang="ja-JP" sz="17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　</a:t>
            </a:r>
            <a:r>
              <a:rPr lang="ja-JP" altLang="en-US" sz="1700" dirty="0" smtClean="0">
                <a:latin typeface="ＭＳ ゴシック" panose="020B0609070205080204" pitchFamily="49" charset="-128"/>
                <a:ea typeface="ＭＳ ゴシック" panose="020B0609070205080204" pitchFamily="49" charset="-128"/>
              </a:rPr>
              <a:t>　支援者</a:t>
            </a:r>
            <a:r>
              <a:rPr lang="ja-JP" altLang="en-US" sz="1700" dirty="0">
                <a:latin typeface="ＭＳ ゴシック" panose="020B0609070205080204" pitchFamily="49" charset="-128"/>
                <a:ea typeface="ＭＳ ゴシック" panose="020B0609070205080204" pitchFamily="49" charset="-128"/>
              </a:rPr>
              <a:t>で</a:t>
            </a:r>
            <a:r>
              <a:rPr lang="ja-JP" altLang="en-US" sz="1700" dirty="0" smtClean="0">
                <a:latin typeface="ＭＳ ゴシック" panose="020B0609070205080204" pitchFamily="49" charset="-128"/>
                <a:ea typeface="ＭＳ ゴシック" panose="020B0609070205080204" pitchFamily="49" charset="-128"/>
              </a:rPr>
              <a:t>話し合った内容を記入してく</a:t>
            </a:r>
            <a:r>
              <a:rPr lang="ja-JP" altLang="en-US" sz="1700" dirty="0" err="1" smtClean="0">
                <a:latin typeface="ＭＳ ゴシック" panose="020B0609070205080204" pitchFamily="49" charset="-128"/>
                <a:ea typeface="ＭＳ ゴシック" panose="020B0609070205080204" pitchFamily="49" charset="-128"/>
              </a:rPr>
              <a:t>だ</a:t>
            </a:r>
            <a:endParaRPr lang="en-US" altLang="ja-JP" sz="17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a:latin typeface="ＭＳ ゴシック" panose="020B0609070205080204" pitchFamily="49" charset="-128"/>
                <a:ea typeface="ＭＳ ゴシック" panose="020B0609070205080204" pitchFamily="49" charset="-128"/>
              </a:rPr>
              <a:t>　</a:t>
            </a:r>
            <a:r>
              <a:rPr lang="ja-JP" altLang="en-US" sz="1700" dirty="0" smtClean="0">
                <a:latin typeface="ＭＳ ゴシック" panose="020B0609070205080204" pitchFamily="49" charset="-128"/>
                <a:ea typeface="ＭＳ ゴシック" panose="020B0609070205080204" pitchFamily="49" charset="-128"/>
              </a:rPr>
              <a:t>　</a:t>
            </a:r>
            <a:r>
              <a:rPr lang="ja-JP" altLang="en-US" sz="1700" dirty="0" err="1" smtClean="0">
                <a:latin typeface="ＭＳ ゴシック" panose="020B0609070205080204" pitchFamily="49" charset="-128"/>
                <a:ea typeface="ＭＳ ゴシック" panose="020B0609070205080204" pitchFamily="49" charset="-128"/>
              </a:rPr>
              <a:t>さい</a:t>
            </a:r>
            <a:endParaRPr lang="en-US" altLang="ja-JP" sz="1800" dirty="0">
              <a:latin typeface="ＭＳ ゴシック" panose="020B0609070205080204" pitchFamily="49" charset="-128"/>
              <a:ea typeface="ＭＳ ゴシック" panose="020B0609070205080204" pitchFamily="49" charset="-128"/>
            </a:endParaRPr>
          </a:p>
          <a:p>
            <a:pPr marL="365760" lvl="1" indent="0">
              <a:buNone/>
            </a:pPr>
            <a:endParaRPr lang="en-US" altLang="ja-JP" sz="18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⑦得意</a:t>
            </a:r>
            <a:r>
              <a:rPr lang="ja-JP" altLang="en-US" sz="1700" dirty="0">
                <a:latin typeface="ＭＳ ゴシック" panose="020B0609070205080204" pitchFamily="49" charset="-128"/>
                <a:ea typeface="ＭＳ ゴシック" panose="020B0609070205080204" pitchFamily="49" charset="-128"/>
              </a:rPr>
              <a:t>・不得意・特性</a:t>
            </a:r>
            <a:r>
              <a:rPr lang="ja-JP" altLang="en-US" sz="1700" dirty="0" smtClean="0">
                <a:latin typeface="ＭＳ ゴシック" panose="020B0609070205080204" pitchFamily="49" charset="-128"/>
                <a:ea typeface="ＭＳ ゴシック" panose="020B0609070205080204" pitchFamily="49" charset="-128"/>
              </a:rPr>
              <a:t>等</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a:latin typeface="ＭＳ ゴシック" panose="020B0609070205080204" pitchFamily="49" charset="-128"/>
                <a:ea typeface="ＭＳ ゴシック" panose="020B0609070205080204" pitchFamily="49" charset="-128"/>
              </a:rPr>
              <a:t>事業</a:t>
            </a:r>
            <a:r>
              <a:rPr lang="ja-JP" altLang="en-US" sz="1700" dirty="0" smtClean="0">
                <a:latin typeface="ＭＳ ゴシック" panose="020B0609070205080204" pitchFamily="49" charset="-128"/>
                <a:ea typeface="ＭＳ ゴシック" panose="020B0609070205080204" pitchFamily="49" charset="-128"/>
              </a:rPr>
              <a:t>主</a:t>
            </a:r>
            <a:r>
              <a:rPr lang="en-US" altLang="ja-JP" sz="1700" dirty="0">
                <a:latin typeface="ＭＳ ゴシック" panose="020B0609070205080204" pitchFamily="49" charset="-128"/>
                <a:ea typeface="ＭＳ ゴシック" panose="020B0609070205080204" pitchFamily="49" charset="-128"/>
              </a:rPr>
              <a:t>(</a:t>
            </a:r>
            <a:r>
              <a:rPr lang="ja-JP" altLang="en-US" sz="1700" dirty="0">
                <a:latin typeface="ＭＳ ゴシック" panose="020B0609070205080204" pitchFamily="49" charset="-128"/>
                <a:ea typeface="ＭＳ ゴシック" panose="020B0609070205080204" pitchFamily="49" charset="-128"/>
              </a:rPr>
              <a:t>企業担当者</a:t>
            </a:r>
            <a:r>
              <a:rPr lang="en-US" altLang="ja-JP" sz="1700" dirty="0">
                <a:latin typeface="ＭＳ ゴシック" panose="020B0609070205080204" pitchFamily="49" charset="-128"/>
                <a:ea typeface="ＭＳ ゴシック" panose="020B0609070205080204" pitchFamily="49" charset="-128"/>
              </a:rPr>
              <a:t>)</a:t>
            </a:r>
            <a:r>
              <a:rPr lang="ja-JP" altLang="en-US" sz="1700" dirty="0" smtClean="0">
                <a:latin typeface="ＭＳ ゴシック" panose="020B0609070205080204" pitchFamily="49" charset="-128"/>
                <a:ea typeface="ＭＳ ゴシック" panose="020B0609070205080204" pitchFamily="49" charset="-128"/>
              </a:rPr>
              <a:t>に伝えたい情報</a:t>
            </a:r>
            <a:r>
              <a:rPr lang="ja-JP" altLang="en-US" sz="1700" dirty="0">
                <a:latin typeface="ＭＳ ゴシック" panose="020B0609070205080204" pitchFamily="49" charset="-128"/>
                <a:ea typeface="ＭＳ ゴシック" panose="020B0609070205080204" pitchFamily="49" charset="-128"/>
              </a:rPr>
              <a:t>を</a:t>
            </a:r>
            <a:r>
              <a:rPr lang="ja-JP" altLang="en-US" sz="1700" dirty="0" smtClean="0">
                <a:latin typeface="ＭＳ ゴシック" panose="020B0609070205080204" pitchFamily="49" charset="-128"/>
                <a:ea typeface="ＭＳ ゴシック" panose="020B0609070205080204" pitchFamily="49" charset="-128"/>
              </a:rPr>
              <a:t>記入します</a:t>
            </a:r>
            <a:endParaRPr lang="en-US" altLang="ja-JP" sz="1700" dirty="0">
              <a:latin typeface="ＭＳ ゴシック" panose="020B0609070205080204" pitchFamily="49" charset="-128"/>
              <a:ea typeface="ＭＳ ゴシック" panose="020B0609070205080204" pitchFamily="49" charset="-128"/>
            </a:endParaRPr>
          </a:p>
          <a:p>
            <a:pPr marL="365760" lvl="1" indent="0">
              <a:buNone/>
            </a:pPr>
            <a:endParaRPr lang="en-US" altLang="ja-JP" sz="17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⑧</a:t>
            </a:r>
            <a:r>
              <a:rPr kumimoji="1" lang="ja-JP" altLang="en-US" sz="1700" dirty="0" smtClean="0">
                <a:latin typeface="ＭＳ ゴシック" panose="020B0609070205080204" pitchFamily="49" charset="-128"/>
                <a:ea typeface="ＭＳ ゴシック" panose="020B0609070205080204" pitchFamily="49" charset="-128"/>
              </a:rPr>
              <a:t>内容共有　</a:t>
            </a:r>
            <a:endParaRPr kumimoji="1"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a:latin typeface="ＭＳ ゴシック" panose="020B0609070205080204" pitchFamily="49" charset="-128"/>
                <a:ea typeface="ＭＳ ゴシック" panose="020B0609070205080204" pitchFamily="49" charset="-128"/>
              </a:rPr>
              <a:t>このシートにかかる情報を共有する者</a:t>
            </a:r>
            <a:r>
              <a:rPr lang="ja-JP" altLang="en-US" sz="1700" dirty="0" smtClean="0">
                <a:latin typeface="ＭＳ ゴシック" panose="020B0609070205080204" pitchFamily="49" charset="-128"/>
                <a:ea typeface="ＭＳ ゴシック" panose="020B0609070205080204" pitchFamily="49" charset="-128"/>
              </a:rPr>
              <a:t>を</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smtClean="0">
                <a:latin typeface="ＭＳ ゴシック" panose="020B0609070205080204" pitchFamily="49" charset="-128"/>
                <a:ea typeface="ＭＳ ゴシック" panose="020B0609070205080204" pitchFamily="49" charset="-128"/>
              </a:rPr>
              <a:t>記入してください</a:t>
            </a:r>
            <a:endParaRPr lang="en-US" altLang="ja-JP" sz="1100" dirty="0" smtClean="0">
              <a:latin typeface="ＭＳ ゴシック" panose="020B0609070205080204" pitchFamily="49" charset="-128"/>
              <a:ea typeface="ＭＳ ゴシック" panose="020B0609070205080204" pitchFamily="49" charset="-128"/>
            </a:endParaRPr>
          </a:p>
          <a:p>
            <a:pPr marL="0" indent="0">
              <a:buNone/>
            </a:pPr>
            <a:endParaRPr lang="en-US" altLang="ja-JP" sz="1700" dirty="0" smtClean="0">
              <a:latin typeface="ＭＳ ゴシック" panose="020B0609070205080204" pitchFamily="49" charset="-128"/>
              <a:ea typeface="ＭＳ ゴシック" panose="020B0609070205080204" pitchFamily="49" charset="-128"/>
            </a:endParaRPr>
          </a:p>
          <a:p>
            <a:pPr marL="0" indent="0">
              <a:buNone/>
            </a:pPr>
            <a:r>
              <a:rPr lang="ja-JP" altLang="en-US" sz="1700" dirty="0" smtClean="0">
                <a:latin typeface="ＭＳ ゴシック" panose="020B0609070205080204" pitchFamily="49" charset="-128"/>
                <a:ea typeface="ＭＳ ゴシック" panose="020B0609070205080204" pitchFamily="49" charset="-128"/>
              </a:rPr>
              <a:t>⑨日付　</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smtClean="0">
                <a:latin typeface="ＭＳ ゴシック" panose="020B0609070205080204" pitchFamily="49" charset="-128"/>
                <a:ea typeface="ＭＳ ゴシック" panose="020B0609070205080204" pitchFamily="49" charset="-128"/>
              </a:rPr>
              <a:t>調整内容</a:t>
            </a:r>
            <a:r>
              <a:rPr lang="ja-JP" altLang="en-US" sz="1700" dirty="0">
                <a:latin typeface="ＭＳ ゴシック" panose="020B0609070205080204" pitchFamily="49" charset="-128"/>
                <a:ea typeface="ＭＳ ゴシック" panose="020B0609070205080204" pitchFamily="49" charset="-128"/>
              </a:rPr>
              <a:t>を記入した</a:t>
            </a:r>
            <a:r>
              <a:rPr lang="ja-JP" altLang="en-US" sz="1700" dirty="0" smtClean="0">
                <a:latin typeface="ＭＳ ゴシック" panose="020B0609070205080204" pitchFamily="49" charset="-128"/>
                <a:ea typeface="ＭＳ ゴシック" panose="020B0609070205080204" pitchFamily="49" charset="-128"/>
              </a:rPr>
              <a:t>日付です</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smtClean="0">
                <a:latin typeface="ＭＳ ゴシック" panose="020B0609070205080204" pitchFamily="49" charset="-128"/>
                <a:ea typeface="ＭＳ ゴシック" panose="020B0609070205080204" pitchFamily="49" charset="-128"/>
              </a:rPr>
              <a:t>雇用後</a:t>
            </a:r>
            <a:r>
              <a:rPr lang="ja-JP" altLang="en-US" sz="1700" dirty="0">
                <a:latin typeface="ＭＳ ゴシック" panose="020B0609070205080204" pitchFamily="49" charset="-128"/>
                <a:ea typeface="ＭＳ ゴシック" panose="020B0609070205080204" pitchFamily="49" charset="-128"/>
              </a:rPr>
              <a:t>においては次回更新予定日も</a:t>
            </a:r>
            <a:r>
              <a:rPr lang="ja-JP" altLang="en-US" sz="1700" dirty="0" smtClean="0">
                <a:latin typeface="ＭＳ ゴシック" panose="020B0609070205080204" pitchFamily="49" charset="-128"/>
                <a:ea typeface="ＭＳ ゴシック" panose="020B0609070205080204" pitchFamily="49" charset="-128"/>
              </a:rPr>
              <a:t>記入</a:t>
            </a:r>
            <a:endParaRPr lang="en-US" altLang="ja-JP" sz="1700" dirty="0" smtClean="0">
              <a:latin typeface="ＭＳ ゴシック" panose="020B0609070205080204" pitchFamily="49" charset="-128"/>
              <a:ea typeface="ＭＳ ゴシック" panose="020B0609070205080204" pitchFamily="49" charset="-128"/>
            </a:endParaRPr>
          </a:p>
          <a:p>
            <a:pPr marL="365760" lvl="1" indent="0">
              <a:buNone/>
            </a:pPr>
            <a:r>
              <a:rPr lang="ja-JP" altLang="en-US" sz="1700" dirty="0" smtClean="0">
                <a:latin typeface="ＭＳ ゴシック" panose="020B0609070205080204" pitchFamily="49" charset="-128"/>
                <a:ea typeface="ＭＳ ゴシック" panose="020B0609070205080204" pitchFamily="49" charset="-128"/>
              </a:rPr>
              <a:t>して</a:t>
            </a:r>
            <a:r>
              <a:rPr lang="ja-JP" altLang="en-US" sz="1700" dirty="0">
                <a:latin typeface="ＭＳ ゴシック" panose="020B0609070205080204" pitchFamily="49" charset="-128"/>
                <a:ea typeface="ＭＳ ゴシック" panose="020B0609070205080204" pitchFamily="49" charset="-128"/>
              </a:rPr>
              <a:t>ください</a:t>
            </a:r>
            <a:endParaRPr lang="en-US" altLang="ja-JP" sz="1700"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1176781" y="2468923"/>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③</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7" name="テキスト ボックス 6"/>
          <p:cNvSpPr txBox="1"/>
          <p:nvPr/>
        </p:nvSpPr>
        <p:spPr>
          <a:xfrm>
            <a:off x="2529830" y="2468923"/>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④</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a:off x="3886427" y="2468923"/>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⑤</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5266134" y="2468923"/>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⑥</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10" name="テキスト ボックス 9"/>
          <p:cNvSpPr txBox="1"/>
          <p:nvPr/>
        </p:nvSpPr>
        <p:spPr>
          <a:xfrm>
            <a:off x="2880798" y="4168210"/>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⑦</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11" name="テキスト ボックス 10"/>
          <p:cNvSpPr txBox="1"/>
          <p:nvPr/>
        </p:nvSpPr>
        <p:spPr>
          <a:xfrm>
            <a:off x="1328235" y="4593226"/>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⑧</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12" name="テキスト ボックス 11"/>
          <p:cNvSpPr txBox="1"/>
          <p:nvPr/>
        </p:nvSpPr>
        <p:spPr>
          <a:xfrm>
            <a:off x="2865190" y="1175083"/>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①</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13" name="テキスト ボックス 12"/>
          <p:cNvSpPr txBox="1"/>
          <p:nvPr/>
        </p:nvSpPr>
        <p:spPr>
          <a:xfrm>
            <a:off x="4339687" y="1179845"/>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②</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14" name="テキスト ボックス 13"/>
          <p:cNvSpPr txBox="1"/>
          <p:nvPr/>
        </p:nvSpPr>
        <p:spPr>
          <a:xfrm>
            <a:off x="3310000" y="4847770"/>
            <a:ext cx="490194" cy="307777"/>
          </a:xfrm>
          <a:prstGeom prst="rect">
            <a:avLst/>
          </a:prstGeom>
          <a:noFill/>
        </p:spPr>
        <p:txBody>
          <a:bodyPr wrap="square" rtlCol="0">
            <a:spAutoFit/>
          </a:bodyPr>
          <a:lstStyle/>
          <a:p>
            <a:r>
              <a:rPr lang="ja-JP" altLang="en-US" sz="1400" dirty="0" smtClean="0">
                <a:solidFill>
                  <a:srgbClr val="FF0000"/>
                </a:solidFill>
                <a:latin typeface="ＭＳ ゴシック" panose="020B0609070205080204" pitchFamily="49" charset="-128"/>
                <a:ea typeface="ＭＳ ゴシック" panose="020B0609070205080204" pitchFamily="49" charset="-128"/>
              </a:rPr>
              <a:t>⑨</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21" name="角丸四角形 20"/>
          <p:cNvSpPr/>
          <p:nvPr/>
        </p:nvSpPr>
        <p:spPr>
          <a:xfrm>
            <a:off x="1016033" y="4665798"/>
            <a:ext cx="5077851" cy="219053"/>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3327791" y="4915079"/>
            <a:ext cx="2876172" cy="22957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4819988" y="2260056"/>
            <a:ext cx="1237998" cy="72550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2204864" y="913271"/>
            <a:ext cx="4653136" cy="276999"/>
          </a:xfrm>
          <a:prstGeom prst="rect">
            <a:avLst/>
          </a:prstGeom>
          <a:noFill/>
        </p:spPr>
        <p:txBody>
          <a:bodyPr wrap="square" rtlCol="0">
            <a:spAutoFit/>
          </a:bodyPr>
          <a:lstStyle/>
          <a:p>
            <a:r>
              <a:rPr kumimoji="1" lang="en-US" altLang="ja-JP" sz="1200" dirty="0" smtClean="0">
                <a:solidFill>
                  <a:srgbClr val="FF0000"/>
                </a:solidFill>
                <a:latin typeface="ＭＳ ゴシック" panose="020B0609070205080204" pitchFamily="49" charset="-128"/>
                <a:ea typeface="ＭＳ ゴシック" panose="020B0609070205080204" pitchFamily="49" charset="-128"/>
              </a:rPr>
              <a:t>※</a:t>
            </a:r>
            <a:r>
              <a:rPr lang="ja-JP" altLang="en-US" sz="1200" dirty="0">
                <a:solidFill>
                  <a:srgbClr val="FF0000"/>
                </a:solidFill>
                <a:latin typeface="ＭＳ ゴシック" panose="020B0609070205080204" pitchFamily="49" charset="-128"/>
                <a:ea typeface="ＭＳ ゴシック" panose="020B0609070205080204" pitchFamily="49" charset="-128"/>
              </a:rPr>
              <a:t>⑥</a:t>
            </a:r>
            <a:r>
              <a:rPr kumimoji="1" lang="ja-JP" altLang="en-US" sz="1200" dirty="0" smtClean="0">
                <a:solidFill>
                  <a:srgbClr val="FF0000"/>
                </a:solidFill>
                <a:latin typeface="ＭＳ ゴシック" panose="020B0609070205080204" pitchFamily="49" charset="-128"/>
                <a:ea typeface="ＭＳ ゴシック" panose="020B0609070205080204" pitchFamily="49" charset="-128"/>
              </a:rPr>
              <a:t> </a:t>
            </a:r>
            <a:r>
              <a:rPr lang="ja-JP" altLang="en-US" sz="1200" dirty="0">
                <a:solidFill>
                  <a:srgbClr val="FF0000"/>
                </a:solidFill>
                <a:latin typeface="ＭＳ ゴシック" panose="020B0609070205080204" pitchFamily="49" charset="-128"/>
                <a:ea typeface="ＭＳ ゴシック" panose="020B0609070205080204" pitchFamily="49" charset="-128"/>
              </a:rPr>
              <a:t>⑧</a:t>
            </a:r>
            <a:r>
              <a:rPr kumimoji="1" lang="ja-JP" altLang="en-US" sz="1200" dirty="0" smtClean="0">
                <a:solidFill>
                  <a:srgbClr val="FF0000"/>
                </a:solidFill>
                <a:latin typeface="ＭＳ ゴシック" panose="020B0609070205080204" pitchFamily="49" charset="-128"/>
                <a:ea typeface="ＭＳ ゴシック" panose="020B0609070205080204" pitchFamily="49" charset="-128"/>
              </a:rPr>
              <a:t> ⑨ </a:t>
            </a:r>
            <a:r>
              <a:rPr kumimoji="1" lang="ja-JP" altLang="en-US" sz="1200" dirty="0" smtClean="0">
                <a:latin typeface="ＭＳ ゴシック" panose="020B0609070205080204" pitchFamily="49" charset="-128"/>
                <a:ea typeface="ＭＳ ゴシック" panose="020B0609070205080204" pitchFamily="49" charset="-128"/>
              </a:rPr>
              <a:t>は話し合い後に</a:t>
            </a:r>
            <a:r>
              <a:rPr lang="ja-JP" altLang="en-US" sz="1200" dirty="0">
                <a:latin typeface="ＭＳ ゴシック" panose="020B0609070205080204" pitchFamily="49" charset="-128"/>
                <a:ea typeface="ＭＳ ゴシック" panose="020B0609070205080204" pitchFamily="49" charset="-128"/>
              </a:rPr>
              <a:t>企業</a:t>
            </a:r>
            <a:r>
              <a:rPr kumimoji="1" lang="ja-JP" altLang="en-US" sz="1200" dirty="0" smtClean="0">
                <a:latin typeface="ＭＳ ゴシック" panose="020B0609070205080204" pitchFamily="49" charset="-128"/>
                <a:ea typeface="ＭＳ ゴシック" panose="020B0609070205080204" pitchFamily="49" charset="-128"/>
              </a:rPr>
              <a:t>担当者が記入します</a:t>
            </a:r>
            <a:endParaRPr kumimoji="1" lang="ja-JP" altLang="en-US" sz="1200" dirty="0">
              <a:solidFill>
                <a:srgbClr val="FF0000"/>
              </a:solidFill>
              <a:latin typeface="ＭＳ ゴシック" panose="020B0609070205080204" pitchFamily="49" charset="-128"/>
              <a:ea typeface="ＭＳ ゴシック" panose="020B0609070205080204" pitchFamily="49" charset="-128"/>
            </a:endParaRPr>
          </a:p>
        </p:txBody>
      </p:sp>
      <p:sp>
        <p:nvSpPr>
          <p:cNvPr id="45" name="テキスト ボックス 44"/>
          <p:cNvSpPr txBox="1"/>
          <p:nvPr/>
        </p:nvSpPr>
        <p:spPr>
          <a:xfrm>
            <a:off x="4386488" y="7681154"/>
            <a:ext cx="1800000" cy="184666"/>
          </a:xfrm>
          <a:prstGeom prst="rect">
            <a:avLst/>
          </a:prstGeom>
          <a:solidFill>
            <a:srgbClr val="FF0000"/>
          </a:solidFill>
        </p:spPr>
        <p:txBody>
          <a:bodyPr wrap="square" tIns="0" bIns="0" rtlCol="0" anchor="ctr" anchorCtr="0">
            <a:spAutoFit/>
          </a:bodyPr>
          <a:lstStyle/>
          <a:p>
            <a:r>
              <a:rPr kumimoji="1" lang="ja-JP" altLang="en-US" sz="1200" dirty="0" smtClean="0">
                <a:solidFill>
                  <a:schemeClr val="bg1"/>
                </a:solidFill>
              </a:rPr>
              <a:t>★</a:t>
            </a:r>
            <a:r>
              <a:rPr lang="ja-JP" altLang="en-US" sz="1200" dirty="0">
                <a:solidFill>
                  <a:schemeClr val="bg1"/>
                </a:solidFill>
              </a:rPr>
              <a:t>企業</a:t>
            </a:r>
            <a:r>
              <a:rPr kumimoji="1" lang="ja-JP" altLang="en-US" sz="1200" dirty="0" smtClean="0">
                <a:solidFill>
                  <a:schemeClr val="bg1"/>
                </a:solidFill>
              </a:rPr>
              <a:t>担当者記入欄</a:t>
            </a:r>
            <a:endParaRPr kumimoji="1" lang="ja-JP" altLang="en-US" sz="1200" dirty="0">
              <a:solidFill>
                <a:schemeClr val="bg1"/>
              </a:solidFill>
            </a:endParaRPr>
          </a:p>
        </p:txBody>
      </p:sp>
      <p:sp>
        <p:nvSpPr>
          <p:cNvPr id="46" name="テキスト ボックス 45"/>
          <p:cNvSpPr txBox="1"/>
          <p:nvPr/>
        </p:nvSpPr>
        <p:spPr>
          <a:xfrm>
            <a:off x="4366134" y="6951696"/>
            <a:ext cx="1800000" cy="184666"/>
          </a:xfrm>
          <a:prstGeom prst="rect">
            <a:avLst/>
          </a:prstGeom>
          <a:solidFill>
            <a:srgbClr val="FF0000"/>
          </a:solidFill>
        </p:spPr>
        <p:txBody>
          <a:bodyPr wrap="square" tIns="0" bIns="0" rtlCol="0" anchor="ctr" anchorCtr="0">
            <a:spAutoFit/>
          </a:bodyPr>
          <a:lstStyle/>
          <a:p>
            <a:r>
              <a:rPr kumimoji="1" lang="ja-JP" altLang="en-US" sz="1200" dirty="0" smtClean="0">
                <a:solidFill>
                  <a:schemeClr val="bg1"/>
                </a:solidFill>
              </a:rPr>
              <a:t>★</a:t>
            </a:r>
            <a:r>
              <a:rPr lang="ja-JP" altLang="en-US" sz="1200" dirty="0">
                <a:solidFill>
                  <a:schemeClr val="bg1"/>
                </a:solidFill>
              </a:rPr>
              <a:t>企業</a:t>
            </a:r>
            <a:r>
              <a:rPr kumimoji="1" lang="ja-JP" altLang="en-US" sz="1200" dirty="0" smtClean="0">
                <a:solidFill>
                  <a:schemeClr val="bg1"/>
                </a:solidFill>
              </a:rPr>
              <a:t>担当者記入欄</a:t>
            </a:r>
            <a:endParaRPr kumimoji="1" lang="ja-JP" altLang="en-US" sz="1200" dirty="0">
              <a:solidFill>
                <a:schemeClr val="bg1"/>
              </a:solidFill>
            </a:endParaRPr>
          </a:p>
        </p:txBody>
      </p:sp>
      <p:sp>
        <p:nvSpPr>
          <p:cNvPr id="47" name="テキスト ボックス 46"/>
          <p:cNvSpPr txBox="1"/>
          <p:nvPr/>
        </p:nvSpPr>
        <p:spPr>
          <a:xfrm>
            <a:off x="4391788" y="5323438"/>
            <a:ext cx="1800000" cy="184666"/>
          </a:xfrm>
          <a:prstGeom prst="rect">
            <a:avLst/>
          </a:prstGeom>
          <a:solidFill>
            <a:srgbClr val="FF0000"/>
          </a:solidFill>
        </p:spPr>
        <p:txBody>
          <a:bodyPr wrap="square" tIns="0" bIns="0" rtlCol="0" anchor="ctr" anchorCtr="0">
            <a:spAutoFit/>
          </a:bodyPr>
          <a:lstStyle/>
          <a:p>
            <a:r>
              <a:rPr kumimoji="1" lang="ja-JP" altLang="en-US" sz="1200" dirty="0" smtClean="0">
                <a:solidFill>
                  <a:schemeClr val="bg1"/>
                </a:solidFill>
              </a:rPr>
              <a:t>★</a:t>
            </a:r>
            <a:r>
              <a:rPr lang="ja-JP" altLang="en-US" sz="1200" dirty="0">
                <a:solidFill>
                  <a:schemeClr val="bg1"/>
                </a:solidFill>
              </a:rPr>
              <a:t>企業</a:t>
            </a:r>
            <a:r>
              <a:rPr kumimoji="1" lang="ja-JP" altLang="en-US" sz="1200" dirty="0" smtClean="0">
                <a:solidFill>
                  <a:schemeClr val="bg1"/>
                </a:solidFill>
              </a:rPr>
              <a:t>担当者記入欄</a:t>
            </a:r>
            <a:endParaRPr kumimoji="1" lang="ja-JP" altLang="en-US" sz="1200" dirty="0">
              <a:solidFill>
                <a:schemeClr val="bg1"/>
              </a:solidFill>
            </a:endParaRPr>
          </a:p>
        </p:txBody>
      </p:sp>
      <p:grpSp>
        <p:nvGrpSpPr>
          <p:cNvPr id="6" name="Group 4"/>
          <p:cNvGrpSpPr>
            <a:grpSpLocks noChangeAspect="1"/>
          </p:cNvGrpSpPr>
          <p:nvPr/>
        </p:nvGrpSpPr>
        <p:grpSpPr bwMode="auto">
          <a:xfrm>
            <a:off x="549275" y="1266825"/>
            <a:ext cx="5637222" cy="3789363"/>
            <a:chOff x="346" y="798"/>
            <a:chExt cx="3551" cy="2387"/>
          </a:xfrm>
        </p:grpSpPr>
        <p:grpSp>
          <p:nvGrpSpPr>
            <p:cNvPr id="16" name="Group 205"/>
            <p:cNvGrpSpPr>
              <a:grpSpLocks/>
            </p:cNvGrpSpPr>
            <p:nvPr/>
          </p:nvGrpSpPr>
          <p:grpSpPr bwMode="auto">
            <a:xfrm>
              <a:off x="346" y="798"/>
              <a:ext cx="3545" cy="2382"/>
              <a:chOff x="346" y="798"/>
              <a:chExt cx="3545" cy="2382"/>
            </a:xfrm>
          </p:grpSpPr>
          <p:sp>
            <p:nvSpPr>
              <p:cNvPr id="1067" name="Rectangle 5"/>
              <p:cNvSpPr>
                <a:spLocks noChangeArrowheads="1"/>
              </p:cNvSpPr>
              <p:nvPr/>
            </p:nvSpPr>
            <p:spPr bwMode="auto">
              <a:xfrm>
                <a:off x="458" y="1382"/>
                <a:ext cx="854" cy="1060"/>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68" name="Rectangle 6"/>
              <p:cNvSpPr>
                <a:spLocks noChangeArrowheads="1"/>
              </p:cNvSpPr>
              <p:nvPr/>
            </p:nvSpPr>
            <p:spPr bwMode="auto">
              <a:xfrm>
                <a:off x="3011" y="1382"/>
                <a:ext cx="854" cy="1060"/>
              </a:xfrm>
              <a:prstGeom prst="rect">
                <a:avLst/>
              </a:prstGeom>
              <a:solidFill>
                <a:srgbClr val="FCD5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69" name="Rectangle 7"/>
              <p:cNvSpPr>
                <a:spLocks noChangeArrowheads="1"/>
              </p:cNvSpPr>
              <p:nvPr/>
            </p:nvSpPr>
            <p:spPr bwMode="auto">
              <a:xfrm>
                <a:off x="466" y="2551"/>
                <a:ext cx="493" cy="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（例）真面目な性格で丁寧に仕事に取り組みます。</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70" name="Rectangle 8"/>
              <p:cNvSpPr>
                <a:spLocks noChangeArrowheads="1"/>
              </p:cNvSpPr>
              <p:nvPr/>
            </p:nvSpPr>
            <p:spPr bwMode="auto">
              <a:xfrm>
                <a:off x="1447" y="2551"/>
                <a:ext cx="1042" cy="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疲れが緊張状態では気づきにくい特性がありますので訓練時は疲れ具合のチェック表をつけていました。</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71" name="Rectangle 9"/>
              <p:cNvSpPr>
                <a:spLocks noChangeArrowheads="1"/>
              </p:cNvSpPr>
              <p:nvPr/>
            </p:nvSpPr>
            <p:spPr bwMode="auto">
              <a:xfrm>
                <a:off x="551" y="810"/>
                <a:ext cx="590" cy="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合理的配慮のための対話シート　　</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72" name="Rectangle 10"/>
              <p:cNvSpPr>
                <a:spLocks noChangeArrowheads="1"/>
              </p:cNvSpPr>
              <p:nvPr/>
            </p:nvSpPr>
            <p:spPr bwMode="auto">
              <a:xfrm>
                <a:off x="1546" y="810"/>
                <a:ext cx="487" cy="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氏名　　　　　　　　　　　　　　　</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73" name="Rectangle 11"/>
              <p:cNvSpPr>
                <a:spLocks noChangeArrowheads="1"/>
              </p:cNvSpPr>
              <p:nvPr/>
            </p:nvSpPr>
            <p:spPr bwMode="auto">
              <a:xfrm>
                <a:off x="1546" y="868"/>
                <a:ext cx="79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74" name="Rectangle 12"/>
              <p:cNvSpPr>
                <a:spLocks noChangeArrowheads="1"/>
              </p:cNvSpPr>
              <p:nvPr/>
            </p:nvSpPr>
            <p:spPr bwMode="auto">
              <a:xfrm>
                <a:off x="2342" y="810"/>
                <a:ext cx="65" cy="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　</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75" name="Rectangle 13"/>
              <p:cNvSpPr>
                <a:spLocks noChangeArrowheads="1"/>
              </p:cNvSpPr>
              <p:nvPr/>
            </p:nvSpPr>
            <p:spPr bwMode="auto">
              <a:xfrm>
                <a:off x="2386" y="810"/>
                <a:ext cx="769" cy="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支援機関　　　　　　　　　　　　（担当：　　　　　　）</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76" name="Rectangle 14"/>
              <p:cNvSpPr>
                <a:spLocks noChangeArrowheads="1"/>
              </p:cNvSpPr>
              <p:nvPr/>
            </p:nvSpPr>
            <p:spPr bwMode="auto">
              <a:xfrm>
                <a:off x="2386" y="868"/>
                <a:ext cx="130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77" name="Rectangle 15"/>
              <p:cNvSpPr>
                <a:spLocks noChangeArrowheads="1"/>
              </p:cNvSpPr>
              <p:nvPr/>
            </p:nvSpPr>
            <p:spPr bwMode="auto">
              <a:xfrm>
                <a:off x="469" y="2469"/>
                <a:ext cx="273"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得意・不得意・特性等</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78" name="Rectangle 16"/>
              <p:cNvSpPr>
                <a:spLocks noChangeArrowheads="1"/>
              </p:cNvSpPr>
              <p:nvPr/>
            </p:nvSpPr>
            <p:spPr bwMode="auto">
              <a:xfrm>
                <a:off x="2171" y="2386"/>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79" name="Rectangle 17"/>
              <p:cNvSpPr>
                <a:spLocks noChangeArrowheads="1"/>
              </p:cNvSpPr>
              <p:nvPr/>
            </p:nvSpPr>
            <p:spPr bwMode="auto">
              <a:xfrm>
                <a:off x="3022" y="1858"/>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80" name="Rectangle 18"/>
              <p:cNvSpPr>
                <a:spLocks noChangeArrowheads="1"/>
              </p:cNvSpPr>
              <p:nvPr/>
            </p:nvSpPr>
            <p:spPr bwMode="auto">
              <a:xfrm>
                <a:off x="3022" y="2386"/>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81" name="Rectangle 19"/>
              <p:cNvSpPr>
                <a:spLocks noChangeArrowheads="1"/>
              </p:cNvSpPr>
              <p:nvPr/>
            </p:nvSpPr>
            <p:spPr bwMode="auto">
              <a:xfrm>
                <a:off x="352" y="1271"/>
                <a:ext cx="76"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（例）</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82" name="Rectangle 20"/>
              <p:cNvSpPr>
                <a:spLocks noChangeArrowheads="1"/>
              </p:cNvSpPr>
              <p:nvPr/>
            </p:nvSpPr>
            <p:spPr bwMode="auto">
              <a:xfrm>
                <a:off x="390" y="1623"/>
                <a:ext cx="53"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1</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83" name="Rectangle 21"/>
              <p:cNvSpPr>
                <a:spLocks noChangeArrowheads="1"/>
              </p:cNvSpPr>
              <p:nvPr/>
            </p:nvSpPr>
            <p:spPr bwMode="auto">
              <a:xfrm>
                <a:off x="390" y="2152"/>
                <a:ext cx="53"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2</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84" name="Rectangle 22"/>
              <p:cNvSpPr>
                <a:spLocks noChangeArrowheads="1"/>
              </p:cNvSpPr>
              <p:nvPr/>
            </p:nvSpPr>
            <p:spPr bwMode="auto">
              <a:xfrm>
                <a:off x="634" y="1142"/>
                <a:ext cx="273"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事業主への配慮希望</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85" name="Rectangle 23"/>
              <p:cNvSpPr>
                <a:spLocks noChangeArrowheads="1"/>
              </p:cNvSpPr>
              <p:nvPr/>
            </p:nvSpPr>
            <p:spPr bwMode="auto">
              <a:xfrm>
                <a:off x="1520" y="1142"/>
                <a:ext cx="247"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配慮の目的と効果</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86" name="Rectangle 24"/>
              <p:cNvSpPr>
                <a:spLocks noChangeArrowheads="1"/>
              </p:cNvSpPr>
              <p:nvPr/>
            </p:nvSpPr>
            <p:spPr bwMode="auto">
              <a:xfrm>
                <a:off x="2462" y="1142"/>
                <a:ext cx="156"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セルフケア</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87" name="Rectangle 25"/>
              <p:cNvSpPr>
                <a:spLocks noChangeArrowheads="1"/>
              </p:cNvSpPr>
              <p:nvPr/>
            </p:nvSpPr>
            <p:spPr bwMode="auto">
              <a:xfrm>
                <a:off x="3328" y="1142"/>
                <a:ext cx="135"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調整内容</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88" name="Rectangle 26"/>
              <p:cNvSpPr>
                <a:spLocks noChangeArrowheads="1"/>
              </p:cNvSpPr>
              <p:nvPr/>
            </p:nvSpPr>
            <p:spPr bwMode="auto">
              <a:xfrm>
                <a:off x="2171" y="1241"/>
                <a:ext cx="805"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休</a:t>
                </a:r>
                <a:r>
                  <a:rPr kumimoji="0" lang="ja-JP" altLang="en-US" sz="6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息</a:t>
                </a:r>
                <a:r>
                  <a:rPr kumimoji="0" lang="ja-JP" altLang="ja-JP" sz="6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時間で回復するようストレッチなど</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089" name="Rectangle 27"/>
              <p:cNvSpPr>
                <a:spLocks noChangeArrowheads="1"/>
              </p:cNvSpPr>
              <p:nvPr/>
            </p:nvSpPr>
            <p:spPr bwMode="auto">
              <a:xfrm>
                <a:off x="2171" y="1303"/>
                <a:ext cx="329"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気分転換法を活用します</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090" name="Rectangle 28"/>
              <p:cNvSpPr>
                <a:spLocks noChangeArrowheads="1"/>
              </p:cNvSpPr>
              <p:nvPr/>
            </p:nvSpPr>
            <p:spPr bwMode="auto">
              <a:xfrm>
                <a:off x="3022" y="1241"/>
                <a:ext cx="823"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600" i="1" dirty="0">
                    <a:solidFill>
                      <a:srgbClr val="000000"/>
                    </a:solidFill>
                    <a:latin typeface="ＭＳ Ｐゴシック" panose="020B0600070205080204" pitchFamily="50" charset="-128"/>
                  </a:rPr>
                  <a:t>午前・午後</a:t>
                </a:r>
                <a:r>
                  <a:rPr kumimoji="0" lang="en-US" altLang="ja-JP" sz="600" i="1" dirty="0">
                    <a:solidFill>
                      <a:srgbClr val="000000"/>
                    </a:solidFill>
                    <a:latin typeface="ＭＳ Ｐゴシック" panose="020B0600070205080204" pitchFamily="50" charset="-128"/>
                  </a:rPr>
                  <a:t>2</a:t>
                </a:r>
                <a:r>
                  <a:rPr kumimoji="0" lang="ja-JP" altLang="en-US" sz="600" i="1" dirty="0">
                    <a:solidFill>
                      <a:srgbClr val="000000"/>
                    </a:solidFill>
                    <a:latin typeface="ＭＳ Ｐゴシック" panose="020B0600070205080204" pitchFamily="50" charset="-128"/>
                  </a:rPr>
                  <a:t>回、休息時間を設けます。</a:t>
                </a:r>
              </a:p>
              <a:p>
                <a:pPr lvl="0"/>
                <a:r>
                  <a:rPr kumimoji="0" lang="ja-JP" altLang="en-US" sz="600" i="1" dirty="0">
                    <a:solidFill>
                      <a:srgbClr val="000000"/>
                    </a:solidFill>
                    <a:latin typeface="ＭＳ Ｐゴシック" panose="020B0600070205080204" pitchFamily="50" charset="-128"/>
                  </a:rPr>
                  <a:t>ストレッチなどは随時行って構いません。</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092" name="Rectangle 30"/>
              <p:cNvSpPr>
                <a:spLocks noChangeArrowheads="1"/>
              </p:cNvSpPr>
              <p:nvPr/>
            </p:nvSpPr>
            <p:spPr bwMode="auto">
              <a:xfrm>
                <a:off x="2171" y="1861"/>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93" name="Rectangle 31"/>
              <p:cNvSpPr>
                <a:spLocks noChangeArrowheads="1"/>
              </p:cNvSpPr>
              <p:nvPr/>
            </p:nvSpPr>
            <p:spPr bwMode="auto">
              <a:xfrm>
                <a:off x="469" y="1241"/>
                <a:ext cx="605"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昼休憩以外に５分間の</a:t>
                </a:r>
                <a:r>
                  <a:rPr kumimoji="0" lang="ja-JP" altLang="en-US" sz="600" dirty="0">
                    <a:solidFill>
                      <a:srgbClr val="000000"/>
                    </a:solidFill>
                    <a:latin typeface="ＭＳ Ｐゴシック" panose="020B0600070205080204" pitchFamily="50" charset="-128"/>
                    <a:ea typeface="ＭＳ Ｐゴシック" panose="020B0600070205080204" pitchFamily="50" charset="-128"/>
                  </a:rPr>
                  <a:t>休息</a:t>
                </a:r>
                <a:r>
                  <a:rPr kumimoji="0" lang="ja-JP" altLang="ja-JP" sz="6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を</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094" name="Rectangle 32"/>
              <p:cNvSpPr>
                <a:spLocks noChangeArrowheads="1"/>
              </p:cNvSpPr>
              <p:nvPr/>
            </p:nvSpPr>
            <p:spPr bwMode="auto">
              <a:xfrm>
                <a:off x="469" y="1303"/>
                <a:ext cx="426"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２回設けていただけると有難いです</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095" name="Rectangle 33"/>
              <p:cNvSpPr>
                <a:spLocks noChangeArrowheads="1"/>
              </p:cNvSpPr>
              <p:nvPr/>
            </p:nvSpPr>
            <p:spPr bwMode="auto">
              <a:xfrm>
                <a:off x="1320" y="1241"/>
                <a:ext cx="238"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集中力を回復させ</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96" name="Rectangle 34"/>
              <p:cNvSpPr>
                <a:spLocks noChangeArrowheads="1"/>
              </p:cNvSpPr>
              <p:nvPr/>
            </p:nvSpPr>
            <p:spPr bwMode="auto">
              <a:xfrm>
                <a:off x="1320" y="1303"/>
                <a:ext cx="690"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600" b="0" i="0" u="none" strike="noStrike" cap="none" normalizeH="0" baseline="0" dirty="0" smtClean="0">
                    <a:ln>
                      <a:noFill/>
                    </a:ln>
                    <a:solidFill>
                      <a:schemeClr val="tx1"/>
                    </a:solidFill>
                    <a:effectLst/>
                    <a:latin typeface="Arial" panose="020B0604020202020204" pitchFamily="34" charset="0"/>
                  </a:rPr>
                  <a:t>業務ミスを出さないようにするため</a:t>
                </a:r>
                <a:endParaRPr kumimoji="0" lang="ja-JP" altLang="ja-JP" sz="600" b="0" i="0" u="none" strike="noStrike" cap="none" normalizeH="0" baseline="0" dirty="0" smtClean="0">
                  <a:ln>
                    <a:noFill/>
                  </a:ln>
                  <a:solidFill>
                    <a:schemeClr val="tx1"/>
                  </a:solidFill>
                  <a:effectLst/>
                  <a:latin typeface="Arial" panose="020B0604020202020204" pitchFamily="34" charset="0"/>
                </a:endParaRPr>
              </a:p>
            </p:txBody>
          </p:sp>
          <p:sp>
            <p:nvSpPr>
              <p:cNvPr id="1097" name="Rectangle 35"/>
              <p:cNvSpPr>
                <a:spLocks noChangeArrowheads="1"/>
              </p:cNvSpPr>
              <p:nvPr/>
            </p:nvSpPr>
            <p:spPr bwMode="auto">
              <a:xfrm>
                <a:off x="469" y="1861"/>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98" name="Rectangle 36"/>
              <p:cNvSpPr>
                <a:spLocks noChangeArrowheads="1"/>
              </p:cNvSpPr>
              <p:nvPr/>
            </p:nvSpPr>
            <p:spPr bwMode="auto">
              <a:xfrm>
                <a:off x="469" y="2389"/>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99" name="Rectangle 37"/>
              <p:cNvSpPr>
                <a:spLocks noChangeArrowheads="1"/>
              </p:cNvSpPr>
              <p:nvPr/>
            </p:nvSpPr>
            <p:spPr bwMode="auto">
              <a:xfrm>
                <a:off x="1320" y="1861"/>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00" name="Rectangle 38"/>
              <p:cNvSpPr>
                <a:spLocks noChangeArrowheads="1"/>
              </p:cNvSpPr>
              <p:nvPr/>
            </p:nvSpPr>
            <p:spPr bwMode="auto">
              <a:xfrm>
                <a:off x="1320" y="2389"/>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01" name="Rectangle 39"/>
              <p:cNvSpPr>
                <a:spLocks noChangeArrowheads="1"/>
              </p:cNvSpPr>
              <p:nvPr/>
            </p:nvSpPr>
            <p:spPr bwMode="auto">
              <a:xfrm>
                <a:off x="2171" y="2956"/>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02" name="Rectangle 40"/>
              <p:cNvSpPr>
                <a:spLocks noChangeArrowheads="1"/>
              </p:cNvSpPr>
              <p:nvPr/>
            </p:nvSpPr>
            <p:spPr bwMode="auto">
              <a:xfrm>
                <a:off x="469" y="2780"/>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03" name="Rectangle 41"/>
              <p:cNvSpPr>
                <a:spLocks noChangeArrowheads="1"/>
              </p:cNvSpPr>
              <p:nvPr/>
            </p:nvSpPr>
            <p:spPr bwMode="auto">
              <a:xfrm>
                <a:off x="2171" y="3044"/>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04" name="Rectangle 42"/>
              <p:cNvSpPr>
                <a:spLocks noChangeArrowheads="1"/>
              </p:cNvSpPr>
              <p:nvPr/>
            </p:nvSpPr>
            <p:spPr bwMode="auto">
              <a:xfrm>
                <a:off x="3022" y="2956"/>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05" name="Rectangle 43"/>
              <p:cNvSpPr>
                <a:spLocks noChangeArrowheads="1"/>
              </p:cNvSpPr>
              <p:nvPr/>
            </p:nvSpPr>
            <p:spPr bwMode="auto">
              <a:xfrm>
                <a:off x="2347" y="3112"/>
                <a:ext cx="1544"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700" dirty="0">
                    <a:solidFill>
                      <a:srgbClr val="000000"/>
                    </a:solidFill>
                    <a:latin typeface="ＭＳ Ｐゴシック" panose="020B0600070205080204" pitchFamily="50" charset="-128"/>
                    <a:ea typeface="ＭＳ Ｐゴシック" panose="020B0600070205080204" pitchFamily="50" charset="-128"/>
                  </a:rPr>
                  <a:t>令和</a:t>
                </a:r>
                <a:r>
                  <a:rPr kumimoji="0" lang="ja-JP" altLang="ja-JP" sz="7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　　　年　　　月　　　日（次回更新予定　</a:t>
                </a:r>
                <a:r>
                  <a:rPr kumimoji="0" lang="ja-JP" altLang="en-US" sz="700" dirty="0">
                    <a:solidFill>
                      <a:srgbClr val="000000"/>
                    </a:solidFill>
                    <a:latin typeface="ＭＳ Ｐゴシック" panose="020B0600070205080204" pitchFamily="50" charset="-128"/>
                    <a:ea typeface="ＭＳ Ｐゴシック" panose="020B0600070205080204" pitchFamily="50" charset="-128"/>
                  </a:rPr>
                  <a:t>令和</a:t>
                </a:r>
                <a:r>
                  <a:rPr kumimoji="0" lang="ja-JP" altLang="ja-JP" sz="7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　　　年　　　月）</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106" name="Rectangle 44"/>
              <p:cNvSpPr>
                <a:spLocks noChangeArrowheads="1"/>
              </p:cNvSpPr>
              <p:nvPr/>
            </p:nvSpPr>
            <p:spPr bwMode="auto">
              <a:xfrm>
                <a:off x="3022" y="3041"/>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07" name="Rectangle 45"/>
              <p:cNvSpPr>
                <a:spLocks noChangeArrowheads="1"/>
              </p:cNvSpPr>
              <p:nvPr/>
            </p:nvSpPr>
            <p:spPr bwMode="auto">
              <a:xfrm>
                <a:off x="469" y="3026"/>
                <a:ext cx="79"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氏名</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08" name="Rectangle 46"/>
              <p:cNvSpPr>
                <a:spLocks noChangeArrowheads="1"/>
              </p:cNvSpPr>
              <p:nvPr/>
            </p:nvSpPr>
            <p:spPr bwMode="auto">
              <a:xfrm>
                <a:off x="1320" y="3041"/>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09" name="Rectangle 47"/>
              <p:cNvSpPr>
                <a:spLocks noChangeArrowheads="1"/>
              </p:cNvSpPr>
              <p:nvPr/>
            </p:nvSpPr>
            <p:spPr bwMode="auto">
              <a:xfrm>
                <a:off x="469" y="2938"/>
                <a:ext cx="79"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所属</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10" name="Rectangle 48"/>
              <p:cNvSpPr>
                <a:spLocks noChangeArrowheads="1"/>
              </p:cNvSpPr>
              <p:nvPr/>
            </p:nvSpPr>
            <p:spPr bwMode="auto">
              <a:xfrm>
                <a:off x="1320" y="2953"/>
                <a:ext cx="24"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11" name="Rectangle 49"/>
              <p:cNvSpPr>
                <a:spLocks noChangeArrowheads="1"/>
              </p:cNvSpPr>
              <p:nvPr/>
            </p:nvSpPr>
            <p:spPr bwMode="auto">
              <a:xfrm>
                <a:off x="469" y="2859"/>
                <a:ext cx="135"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内容共有</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12" name="Line 50"/>
              <p:cNvSpPr>
                <a:spLocks noChangeShapeType="1"/>
              </p:cNvSpPr>
              <p:nvPr/>
            </p:nvSpPr>
            <p:spPr bwMode="auto">
              <a:xfrm>
                <a:off x="458" y="798"/>
                <a:ext cx="0" cy="3"/>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13" name="Rectangle 51"/>
              <p:cNvSpPr>
                <a:spLocks noChangeArrowheads="1"/>
              </p:cNvSpPr>
              <p:nvPr/>
            </p:nvSpPr>
            <p:spPr bwMode="auto">
              <a:xfrm>
                <a:off x="458" y="798"/>
                <a:ext cx="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14" name="Line 52"/>
              <p:cNvSpPr>
                <a:spLocks noChangeShapeType="1"/>
              </p:cNvSpPr>
              <p:nvPr/>
            </p:nvSpPr>
            <p:spPr bwMode="auto">
              <a:xfrm>
                <a:off x="883" y="798"/>
                <a:ext cx="0" cy="3"/>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15" name="Rectangle 53"/>
              <p:cNvSpPr>
                <a:spLocks noChangeArrowheads="1"/>
              </p:cNvSpPr>
              <p:nvPr/>
            </p:nvSpPr>
            <p:spPr bwMode="auto">
              <a:xfrm>
                <a:off x="883" y="798"/>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16" name="Line 54"/>
              <p:cNvSpPr>
                <a:spLocks noChangeShapeType="1"/>
              </p:cNvSpPr>
              <p:nvPr/>
            </p:nvSpPr>
            <p:spPr bwMode="auto">
              <a:xfrm>
                <a:off x="1309" y="798"/>
                <a:ext cx="0" cy="3"/>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17" name="Rectangle 55"/>
              <p:cNvSpPr>
                <a:spLocks noChangeArrowheads="1"/>
              </p:cNvSpPr>
              <p:nvPr/>
            </p:nvSpPr>
            <p:spPr bwMode="auto">
              <a:xfrm>
                <a:off x="1309" y="798"/>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18" name="Line 56"/>
              <p:cNvSpPr>
                <a:spLocks noChangeShapeType="1"/>
              </p:cNvSpPr>
              <p:nvPr/>
            </p:nvSpPr>
            <p:spPr bwMode="auto">
              <a:xfrm>
                <a:off x="1734" y="798"/>
                <a:ext cx="0" cy="3"/>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19" name="Rectangle 57"/>
              <p:cNvSpPr>
                <a:spLocks noChangeArrowheads="1"/>
              </p:cNvSpPr>
              <p:nvPr/>
            </p:nvSpPr>
            <p:spPr bwMode="auto">
              <a:xfrm>
                <a:off x="1734" y="798"/>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20" name="Line 58"/>
              <p:cNvSpPr>
                <a:spLocks noChangeShapeType="1"/>
              </p:cNvSpPr>
              <p:nvPr/>
            </p:nvSpPr>
            <p:spPr bwMode="auto">
              <a:xfrm>
                <a:off x="2160" y="798"/>
                <a:ext cx="0" cy="3"/>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21" name="Rectangle 59"/>
              <p:cNvSpPr>
                <a:spLocks noChangeArrowheads="1"/>
              </p:cNvSpPr>
              <p:nvPr/>
            </p:nvSpPr>
            <p:spPr bwMode="auto">
              <a:xfrm>
                <a:off x="2160" y="798"/>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22" name="Line 60"/>
              <p:cNvSpPr>
                <a:spLocks noChangeShapeType="1"/>
              </p:cNvSpPr>
              <p:nvPr/>
            </p:nvSpPr>
            <p:spPr bwMode="auto">
              <a:xfrm>
                <a:off x="2585" y="798"/>
                <a:ext cx="0" cy="3"/>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23" name="Rectangle 61"/>
              <p:cNvSpPr>
                <a:spLocks noChangeArrowheads="1"/>
              </p:cNvSpPr>
              <p:nvPr/>
            </p:nvSpPr>
            <p:spPr bwMode="auto">
              <a:xfrm>
                <a:off x="2585" y="798"/>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24" name="Line 62"/>
              <p:cNvSpPr>
                <a:spLocks noChangeShapeType="1"/>
              </p:cNvSpPr>
              <p:nvPr/>
            </p:nvSpPr>
            <p:spPr bwMode="auto">
              <a:xfrm>
                <a:off x="3011" y="798"/>
                <a:ext cx="0" cy="3"/>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25" name="Rectangle 63"/>
              <p:cNvSpPr>
                <a:spLocks noChangeArrowheads="1"/>
              </p:cNvSpPr>
              <p:nvPr/>
            </p:nvSpPr>
            <p:spPr bwMode="auto">
              <a:xfrm>
                <a:off x="3011" y="798"/>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26" name="Line 64"/>
              <p:cNvSpPr>
                <a:spLocks noChangeShapeType="1"/>
              </p:cNvSpPr>
              <p:nvPr/>
            </p:nvSpPr>
            <p:spPr bwMode="auto">
              <a:xfrm>
                <a:off x="3436" y="798"/>
                <a:ext cx="0" cy="3"/>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27" name="Rectangle 65"/>
              <p:cNvSpPr>
                <a:spLocks noChangeArrowheads="1"/>
              </p:cNvSpPr>
              <p:nvPr/>
            </p:nvSpPr>
            <p:spPr bwMode="auto">
              <a:xfrm>
                <a:off x="3436" y="798"/>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28" name="Line 66"/>
              <p:cNvSpPr>
                <a:spLocks noChangeShapeType="1"/>
              </p:cNvSpPr>
              <p:nvPr/>
            </p:nvSpPr>
            <p:spPr bwMode="auto">
              <a:xfrm>
                <a:off x="3862" y="798"/>
                <a:ext cx="0" cy="3"/>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29" name="Rectangle 67"/>
              <p:cNvSpPr>
                <a:spLocks noChangeArrowheads="1"/>
              </p:cNvSpPr>
              <p:nvPr/>
            </p:nvSpPr>
            <p:spPr bwMode="auto">
              <a:xfrm>
                <a:off x="3862" y="798"/>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30" name="Line 68"/>
              <p:cNvSpPr>
                <a:spLocks noChangeShapeType="1"/>
              </p:cNvSpPr>
              <p:nvPr/>
            </p:nvSpPr>
            <p:spPr bwMode="auto">
              <a:xfrm>
                <a:off x="346" y="1206"/>
                <a:ext cx="112"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31" name="Rectangle 69"/>
              <p:cNvSpPr>
                <a:spLocks noChangeArrowheads="1"/>
              </p:cNvSpPr>
              <p:nvPr/>
            </p:nvSpPr>
            <p:spPr bwMode="auto">
              <a:xfrm>
                <a:off x="346" y="1206"/>
                <a:ext cx="11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32" name="Line 70"/>
              <p:cNvSpPr>
                <a:spLocks noChangeShapeType="1"/>
              </p:cNvSpPr>
              <p:nvPr/>
            </p:nvSpPr>
            <p:spPr bwMode="auto">
              <a:xfrm>
                <a:off x="458" y="880"/>
                <a:ext cx="0" cy="32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33" name="Rectangle 71"/>
              <p:cNvSpPr>
                <a:spLocks noChangeArrowheads="1"/>
              </p:cNvSpPr>
              <p:nvPr/>
            </p:nvSpPr>
            <p:spPr bwMode="auto">
              <a:xfrm>
                <a:off x="458" y="880"/>
                <a:ext cx="2" cy="32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34" name="Line 72"/>
              <p:cNvSpPr>
                <a:spLocks noChangeShapeType="1"/>
              </p:cNvSpPr>
              <p:nvPr/>
            </p:nvSpPr>
            <p:spPr bwMode="auto">
              <a:xfrm>
                <a:off x="1309" y="880"/>
                <a:ext cx="0" cy="32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35" name="Rectangle 73"/>
              <p:cNvSpPr>
                <a:spLocks noChangeArrowheads="1"/>
              </p:cNvSpPr>
              <p:nvPr/>
            </p:nvSpPr>
            <p:spPr bwMode="auto">
              <a:xfrm>
                <a:off x="1309" y="880"/>
                <a:ext cx="3" cy="32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36" name="Line 74"/>
              <p:cNvSpPr>
                <a:spLocks noChangeShapeType="1"/>
              </p:cNvSpPr>
              <p:nvPr/>
            </p:nvSpPr>
            <p:spPr bwMode="auto">
              <a:xfrm>
                <a:off x="2160" y="880"/>
                <a:ext cx="0" cy="32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37" name="Rectangle 75"/>
              <p:cNvSpPr>
                <a:spLocks noChangeArrowheads="1"/>
              </p:cNvSpPr>
              <p:nvPr/>
            </p:nvSpPr>
            <p:spPr bwMode="auto">
              <a:xfrm>
                <a:off x="2160" y="880"/>
                <a:ext cx="3" cy="32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38" name="Line 76"/>
              <p:cNvSpPr>
                <a:spLocks noChangeShapeType="1"/>
              </p:cNvSpPr>
              <p:nvPr/>
            </p:nvSpPr>
            <p:spPr bwMode="auto">
              <a:xfrm>
                <a:off x="3011" y="880"/>
                <a:ext cx="0" cy="32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39" name="Rectangle 77"/>
              <p:cNvSpPr>
                <a:spLocks noChangeArrowheads="1"/>
              </p:cNvSpPr>
              <p:nvPr/>
            </p:nvSpPr>
            <p:spPr bwMode="auto">
              <a:xfrm>
                <a:off x="3011" y="880"/>
                <a:ext cx="3" cy="32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40" name="Line 78"/>
              <p:cNvSpPr>
                <a:spLocks noChangeShapeType="1"/>
              </p:cNvSpPr>
              <p:nvPr/>
            </p:nvSpPr>
            <p:spPr bwMode="auto">
              <a:xfrm>
                <a:off x="460" y="1206"/>
                <a:ext cx="34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41" name="Rectangle 79"/>
              <p:cNvSpPr>
                <a:spLocks noChangeArrowheads="1"/>
              </p:cNvSpPr>
              <p:nvPr/>
            </p:nvSpPr>
            <p:spPr bwMode="auto">
              <a:xfrm>
                <a:off x="460" y="1206"/>
                <a:ext cx="340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42" name="Line 80"/>
              <p:cNvSpPr>
                <a:spLocks noChangeShapeType="1"/>
              </p:cNvSpPr>
              <p:nvPr/>
            </p:nvSpPr>
            <p:spPr bwMode="auto">
              <a:xfrm>
                <a:off x="3862" y="880"/>
                <a:ext cx="0" cy="32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43" name="Rectangle 81"/>
              <p:cNvSpPr>
                <a:spLocks noChangeArrowheads="1"/>
              </p:cNvSpPr>
              <p:nvPr/>
            </p:nvSpPr>
            <p:spPr bwMode="auto">
              <a:xfrm>
                <a:off x="3862" y="880"/>
                <a:ext cx="3" cy="32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44" name="Line 82"/>
              <p:cNvSpPr>
                <a:spLocks noChangeShapeType="1"/>
              </p:cNvSpPr>
              <p:nvPr/>
            </p:nvSpPr>
            <p:spPr bwMode="auto">
              <a:xfrm>
                <a:off x="346" y="1294"/>
                <a:ext cx="3"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45" name="Rectangle 83"/>
              <p:cNvSpPr>
                <a:spLocks noChangeArrowheads="1"/>
              </p:cNvSpPr>
              <p:nvPr/>
            </p:nvSpPr>
            <p:spPr bwMode="auto">
              <a:xfrm>
                <a:off x="346" y="1294"/>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46" name="Line 84"/>
              <p:cNvSpPr>
                <a:spLocks noChangeShapeType="1"/>
              </p:cNvSpPr>
              <p:nvPr/>
            </p:nvSpPr>
            <p:spPr bwMode="auto">
              <a:xfrm>
                <a:off x="346" y="1382"/>
                <a:ext cx="112"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47" name="Rectangle 85"/>
              <p:cNvSpPr>
                <a:spLocks noChangeArrowheads="1"/>
              </p:cNvSpPr>
              <p:nvPr/>
            </p:nvSpPr>
            <p:spPr bwMode="auto">
              <a:xfrm>
                <a:off x="346" y="1382"/>
                <a:ext cx="11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48" name="Line 86"/>
              <p:cNvSpPr>
                <a:spLocks noChangeShapeType="1"/>
              </p:cNvSpPr>
              <p:nvPr/>
            </p:nvSpPr>
            <p:spPr bwMode="auto">
              <a:xfrm>
                <a:off x="460" y="1382"/>
                <a:ext cx="34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49" name="Rectangle 87"/>
              <p:cNvSpPr>
                <a:spLocks noChangeArrowheads="1"/>
              </p:cNvSpPr>
              <p:nvPr/>
            </p:nvSpPr>
            <p:spPr bwMode="auto">
              <a:xfrm>
                <a:off x="460" y="1382"/>
                <a:ext cx="340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50" name="Line 88"/>
              <p:cNvSpPr>
                <a:spLocks noChangeShapeType="1"/>
              </p:cNvSpPr>
              <p:nvPr/>
            </p:nvSpPr>
            <p:spPr bwMode="auto">
              <a:xfrm>
                <a:off x="346" y="1470"/>
                <a:ext cx="3"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51" name="Rectangle 89"/>
              <p:cNvSpPr>
                <a:spLocks noChangeArrowheads="1"/>
              </p:cNvSpPr>
              <p:nvPr/>
            </p:nvSpPr>
            <p:spPr bwMode="auto">
              <a:xfrm>
                <a:off x="346" y="1470"/>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52" name="Line 90"/>
              <p:cNvSpPr>
                <a:spLocks noChangeShapeType="1"/>
              </p:cNvSpPr>
              <p:nvPr/>
            </p:nvSpPr>
            <p:spPr bwMode="auto">
              <a:xfrm>
                <a:off x="346" y="1558"/>
                <a:ext cx="3"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53" name="Rectangle 91"/>
              <p:cNvSpPr>
                <a:spLocks noChangeArrowheads="1"/>
              </p:cNvSpPr>
              <p:nvPr/>
            </p:nvSpPr>
            <p:spPr bwMode="auto">
              <a:xfrm>
                <a:off x="346" y="1558"/>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54" name="Line 92"/>
              <p:cNvSpPr>
                <a:spLocks noChangeShapeType="1"/>
              </p:cNvSpPr>
              <p:nvPr/>
            </p:nvSpPr>
            <p:spPr bwMode="auto">
              <a:xfrm>
                <a:off x="346" y="1647"/>
                <a:ext cx="3"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55" name="Rectangle 93"/>
              <p:cNvSpPr>
                <a:spLocks noChangeArrowheads="1"/>
              </p:cNvSpPr>
              <p:nvPr/>
            </p:nvSpPr>
            <p:spPr bwMode="auto">
              <a:xfrm>
                <a:off x="346" y="1647"/>
                <a:ext cx="3" cy="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56" name="Line 94"/>
              <p:cNvSpPr>
                <a:spLocks noChangeShapeType="1"/>
              </p:cNvSpPr>
              <p:nvPr/>
            </p:nvSpPr>
            <p:spPr bwMode="auto">
              <a:xfrm>
                <a:off x="346" y="1735"/>
                <a:ext cx="3"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57" name="Rectangle 95"/>
              <p:cNvSpPr>
                <a:spLocks noChangeArrowheads="1"/>
              </p:cNvSpPr>
              <p:nvPr/>
            </p:nvSpPr>
            <p:spPr bwMode="auto">
              <a:xfrm>
                <a:off x="346" y="1735"/>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58" name="Line 96"/>
              <p:cNvSpPr>
                <a:spLocks noChangeShapeType="1"/>
              </p:cNvSpPr>
              <p:nvPr/>
            </p:nvSpPr>
            <p:spPr bwMode="auto">
              <a:xfrm>
                <a:off x="346" y="1823"/>
                <a:ext cx="3"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59" name="Rectangle 97"/>
              <p:cNvSpPr>
                <a:spLocks noChangeArrowheads="1"/>
              </p:cNvSpPr>
              <p:nvPr/>
            </p:nvSpPr>
            <p:spPr bwMode="auto">
              <a:xfrm>
                <a:off x="346" y="1823"/>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60" name="Line 98"/>
              <p:cNvSpPr>
                <a:spLocks noChangeShapeType="1"/>
              </p:cNvSpPr>
              <p:nvPr/>
            </p:nvSpPr>
            <p:spPr bwMode="auto">
              <a:xfrm>
                <a:off x="346" y="1911"/>
                <a:ext cx="112"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61" name="Rectangle 99"/>
              <p:cNvSpPr>
                <a:spLocks noChangeArrowheads="1"/>
              </p:cNvSpPr>
              <p:nvPr/>
            </p:nvSpPr>
            <p:spPr bwMode="auto">
              <a:xfrm>
                <a:off x="346" y="1911"/>
                <a:ext cx="11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62" name="Line 100"/>
              <p:cNvSpPr>
                <a:spLocks noChangeShapeType="1"/>
              </p:cNvSpPr>
              <p:nvPr/>
            </p:nvSpPr>
            <p:spPr bwMode="auto">
              <a:xfrm>
                <a:off x="460" y="1911"/>
                <a:ext cx="34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63" name="Rectangle 101"/>
              <p:cNvSpPr>
                <a:spLocks noChangeArrowheads="1"/>
              </p:cNvSpPr>
              <p:nvPr/>
            </p:nvSpPr>
            <p:spPr bwMode="auto">
              <a:xfrm>
                <a:off x="460" y="1911"/>
                <a:ext cx="340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64" name="Line 102"/>
              <p:cNvSpPr>
                <a:spLocks noChangeShapeType="1"/>
              </p:cNvSpPr>
              <p:nvPr/>
            </p:nvSpPr>
            <p:spPr bwMode="auto">
              <a:xfrm>
                <a:off x="346" y="1999"/>
                <a:ext cx="3"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65" name="Rectangle 103"/>
              <p:cNvSpPr>
                <a:spLocks noChangeArrowheads="1"/>
              </p:cNvSpPr>
              <p:nvPr/>
            </p:nvSpPr>
            <p:spPr bwMode="auto">
              <a:xfrm>
                <a:off x="346" y="1999"/>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66" name="Line 104"/>
              <p:cNvSpPr>
                <a:spLocks noChangeShapeType="1"/>
              </p:cNvSpPr>
              <p:nvPr/>
            </p:nvSpPr>
            <p:spPr bwMode="auto">
              <a:xfrm>
                <a:off x="346" y="2087"/>
                <a:ext cx="3"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67" name="Rectangle 105"/>
              <p:cNvSpPr>
                <a:spLocks noChangeArrowheads="1"/>
              </p:cNvSpPr>
              <p:nvPr/>
            </p:nvSpPr>
            <p:spPr bwMode="auto">
              <a:xfrm>
                <a:off x="346" y="2087"/>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68" name="Line 106"/>
              <p:cNvSpPr>
                <a:spLocks noChangeShapeType="1"/>
              </p:cNvSpPr>
              <p:nvPr/>
            </p:nvSpPr>
            <p:spPr bwMode="auto">
              <a:xfrm>
                <a:off x="346" y="2175"/>
                <a:ext cx="3"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69" name="Rectangle 107"/>
              <p:cNvSpPr>
                <a:spLocks noChangeArrowheads="1"/>
              </p:cNvSpPr>
              <p:nvPr/>
            </p:nvSpPr>
            <p:spPr bwMode="auto">
              <a:xfrm>
                <a:off x="346" y="2175"/>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70" name="Line 108"/>
              <p:cNvSpPr>
                <a:spLocks noChangeShapeType="1"/>
              </p:cNvSpPr>
              <p:nvPr/>
            </p:nvSpPr>
            <p:spPr bwMode="auto">
              <a:xfrm>
                <a:off x="346" y="2263"/>
                <a:ext cx="3"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71" name="Rectangle 109"/>
              <p:cNvSpPr>
                <a:spLocks noChangeArrowheads="1"/>
              </p:cNvSpPr>
              <p:nvPr/>
            </p:nvSpPr>
            <p:spPr bwMode="auto">
              <a:xfrm>
                <a:off x="346" y="2263"/>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72" name="Line 110"/>
              <p:cNvSpPr>
                <a:spLocks noChangeShapeType="1"/>
              </p:cNvSpPr>
              <p:nvPr/>
            </p:nvSpPr>
            <p:spPr bwMode="auto">
              <a:xfrm>
                <a:off x="346" y="2351"/>
                <a:ext cx="3"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73" name="Rectangle 111"/>
              <p:cNvSpPr>
                <a:spLocks noChangeArrowheads="1"/>
              </p:cNvSpPr>
              <p:nvPr/>
            </p:nvSpPr>
            <p:spPr bwMode="auto">
              <a:xfrm>
                <a:off x="346" y="2351"/>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74" name="Line 112"/>
              <p:cNvSpPr>
                <a:spLocks noChangeShapeType="1"/>
              </p:cNvSpPr>
              <p:nvPr/>
            </p:nvSpPr>
            <p:spPr bwMode="auto">
              <a:xfrm>
                <a:off x="346" y="2439"/>
                <a:ext cx="112"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75" name="Rectangle 113"/>
              <p:cNvSpPr>
                <a:spLocks noChangeArrowheads="1"/>
              </p:cNvSpPr>
              <p:nvPr/>
            </p:nvSpPr>
            <p:spPr bwMode="auto">
              <a:xfrm>
                <a:off x="346" y="2439"/>
                <a:ext cx="11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76" name="Line 114"/>
              <p:cNvSpPr>
                <a:spLocks noChangeShapeType="1"/>
              </p:cNvSpPr>
              <p:nvPr/>
            </p:nvSpPr>
            <p:spPr bwMode="auto">
              <a:xfrm>
                <a:off x="458" y="1206"/>
                <a:ext cx="0" cy="123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77" name="Rectangle 115"/>
              <p:cNvSpPr>
                <a:spLocks noChangeArrowheads="1"/>
              </p:cNvSpPr>
              <p:nvPr/>
            </p:nvSpPr>
            <p:spPr bwMode="auto">
              <a:xfrm>
                <a:off x="458" y="1206"/>
                <a:ext cx="2" cy="123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78" name="Line 116"/>
              <p:cNvSpPr>
                <a:spLocks noChangeShapeType="1"/>
              </p:cNvSpPr>
              <p:nvPr/>
            </p:nvSpPr>
            <p:spPr bwMode="auto">
              <a:xfrm>
                <a:off x="1309" y="1209"/>
                <a:ext cx="0" cy="123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79" name="Rectangle 117"/>
              <p:cNvSpPr>
                <a:spLocks noChangeArrowheads="1"/>
              </p:cNvSpPr>
              <p:nvPr/>
            </p:nvSpPr>
            <p:spPr bwMode="auto">
              <a:xfrm>
                <a:off x="1309" y="1209"/>
                <a:ext cx="3" cy="123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80" name="Line 118"/>
              <p:cNvSpPr>
                <a:spLocks noChangeShapeType="1"/>
              </p:cNvSpPr>
              <p:nvPr/>
            </p:nvSpPr>
            <p:spPr bwMode="auto">
              <a:xfrm>
                <a:off x="1734" y="880"/>
                <a:ext cx="0" cy="2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81" name="Rectangle 119"/>
              <p:cNvSpPr>
                <a:spLocks noChangeArrowheads="1"/>
              </p:cNvSpPr>
              <p:nvPr/>
            </p:nvSpPr>
            <p:spPr bwMode="auto">
              <a:xfrm>
                <a:off x="1734" y="880"/>
                <a:ext cx="3" cy="2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82" name="Line 120"/>
              <p:cNvSpPr>
                <a:spLocks noChangeShapeType="1"/>
              </p:cNvSpPr>
              <p:nvPr/>
            </p:nvSpPr>
            <p:spPr bwMode="auto">
              <a:xfrm>
                <a:off x="2160" y="1209"/>
                <a:ext cx="0" cy="123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83" name="Rectangle 121"/>
              <p:cNvSpPr>
                <a:spLocks noChangeArrowheads="1"/>
              </p:cNvSpPr>
              <p:nvPr/>
            </p:nvSpPr>
            <p:spPr bwMode="auto">
              <a:xfrm>
                <a:off x="2160" y="1209"/>
                <a:ext cx="3" cy="123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84" name="Line 122"/>
              <p:cNvSpPr>
                <a:spLocks noChangeShapeType="1"/>
              </p:cNvSpPr>
              <p:nvPr/>
            </p:nvSpPr>
            <p:spPr bwMode="auto">
              <a:xfrm>
                <a:off x="2585" y="880"/>
                <a:ext cx="0" cy="2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85" name="Rectangle 123"/>
              <p:cNvSpPr>
                <a:spLocks noChangeArrowheads="1"/>
              </p:cNvSpPr>
              <p:nvPr/>
            </p:nvSpPr>
            <p:spPr bwMode="auto">
              <a:xfrm>
                <a:off x="2585" y="880"/>
                <a:ext cx="3" cy="2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86" name="Line 124"/>
              <p:cNvSpPr>
                <a:spLocks noChangeShapeType="1"/>
              </p:cNvSpPr>
              <p:nvPr/>
            </p:nvSpPr>
            <p:spPr bwMode="auto">
              <a:xfrm>
                <a:off x="3011" y="1209"/>
                <a:ext cx="0" cy="123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87" name="Rectangle 125"/>
              <p:cNvSpPr>
                <a:spLocks noChangeArrowheads="1"/>
              </p:cNvSpPr>
              <p:nvPr/>
            </p:nvSpPr>
            <p:spPr bwMode="auto">
              <a:xfrm>
                <a:off x="3011" y="1209"/>
                <a:ext cx="3" cy="123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88" name="Line 126"/>
              <p:cNvSpPr>
                <a:spLocks noChangeShapeType="1"/>
              </p:cNvSpPr>
              <p:nvPr/>
            </p:nvSpPr>
            <p:spPr bwMode="auto">
              <a:xfrm>
                <a:off x="3436" y="880"/>
                <a:ext cx="0" cy="2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89" name="Rectangle 127"/>
              <p:cNvSpPr>
                <a:spLocks noChangeArrowheads="1"/>
              </p:cNvSpPr>
              <p:nvPr/>
            </p:nvSpPr>
            <p:spPr bwMode="auto">
              <a:xfrm>
                <a:off x="3436" y="880"/>
                <a:ext cx="3" cy="2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0" name="Line 128"/>
              <p:cNvSpPr>
                <a:spLocks noChangeShapeType="1"/>
              </p:cNvSpPr>
              <p:nvPr/>
            </p:nvSpPr>
            <p:spPr bwMode="auto">
              <a:xfrm>
                <a:off x="460" y="2439"/>
                <a:ext cx="34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91" name="Rectangle 129"/>
              <p:cNvSpPr>
                <a:spLocks noChangeArrowheads="1"/>
              </p:cNvSpPr>
              <p:nvPr/>
            </p:nvSpPr>
            <p:spPr bwMode="auto">
              <a:xfrm>
                <a:off x="460" y="2439"/>
                <a:ext cx="340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2" name="Line 130"/>
              <p:cNvSpPr>
                <a:spLocks noChangeShapeType="1"/>
              </p:cNvSpPr>
              <p:nvPr/>
            </p:nvSpPr>
            <p:spPr bwMode="auto">
              <a:xfrm>
                <a:off x="3862" y="1209"/>
                <a:ext cx="0" cy="123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93" name="Rectangle 131"/>
              <p:cNvSpPr>
                <a:spLocks noChangeArrowheads="1"/>
              </p:cNvSpPr>
              <p:nvPr/>
            </p:nvSpPr>
            <p:spPr bwMode="auto">
              <a:xfrm>
                <a:off x="3862" y="1209"/>
                <a:ext cx="3" cy="123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4" name="Line 132"/>
              <p:cNvSpPr>
                <a:spLocks noChangeShapeType="1"/>
              </p:cNvSpPr>
              <p:nvPr/>
            </p:nvSpPr>
            <p:spPr bwMode="auto">
              <a:xfrm>
                <a:off x="346" y="2527"/>
                <a:ext cx="112"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95" name="Rectangle 133"/>
              <p:cNvSpPr>
                <a:spLocks noChangeArrowheads="1"/>
              </p:cNvSpPr>
              <p:nvPr/>
            </p:nvSpPr>
            <p:spPr bwMode="auto">
              <a:xfrm>
                <a:off x="346" y="2527"/>
                <a:ext cx="11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6" name="Line 134"/>
              <p:cNvSpPr>
                <a:spLocks noChangeShapeType="1"/>
              </p:cNvSpPr>
              <p:nvPr/>
            </p:nvSpPr>
            <p:spPr bwMode="auto">
              <a:xfrm>
                <a:off x="458" y="2442"/>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97" name="Rectangle 135"/>
              <p:cNvSpPr>
                <a:spLocks noChangeArrowheads="1"/>
              </p:cNvSpPr>
              <p:nvPr/>
            </p:nvSpPr>
            <p:spPr bwMode="auto">
              <a:xfrm>
                <a:off x="458" y="2442"/>
                <a:ext cx="2"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8" name="Line 136"/>
              <p:cNvSpPr>
                <a:spLocks noChangeShapeType="1"/>
              </p:cNvSpPr>
              <p:nvPr/>
            </p:nvSpPr>
            <p:spPr bwMode="auto">
              <a:xfrm>
                <a:off x="460" y="2527"/>
                <a:ext cx="34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99" name="Rectangle 137"/>
              <p:cNvSpPr>
                <a:spLocks noChangeArrowheads="1"/>
              </p:cNvSpPr>
              <p:nvPr/>
            </p:nvSpPr>
            <p:spPr bwMode="auto">
              <a:xfrm>
                <a:off x="460" y="2527"/>
                <a:ext cx="340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0" name="Line 138"/>
              <p:cNvSpPr>
                <a:spLocks noChangeShapeType="1"/>
              </p:cNvSpPr>
              <p:nvPr/>
            </p:nvSpPr>
            <p:spPr bwMode="auto">
              <a:xfrm>
                <a:off x="3862" y="2442"/>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1" name="Rectangle 139"/>
              <p:cNvSpPr>
                <a:spLocks noChangeArrowheads="1"/>
              </p:cNvSpPr>
              <p:nvPr/>
            </p:nvSpPr>
            <p:spPr bwMode="auto">
              <a:xfrm>
                <a:off x="3862" y="2442"/>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2" name="Line 140"/>
              <p:cNvSpPr>
                <a:spLocks noChangeShapeType="1"/>
              </p:cNvSpPr>
              <p:nvPr/>
            </p:nvSpPr>
            <p:spPr bwMode="auto">
              <a:xfrm>
                <a:off x="346" y="2615"/>
                <a:ext cx="112"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3" name="Rectangle 141"/>
              <p:cNvSpPr>
                <a:spLocks noChangeArrowheads="1"/>
              </p:cNvSpPr>
              <p:nvPr/>
            </p:nvSpPr>
            <p:spPr bwMode="auto">
              <a:xfrm>
                <a:off x="346" y="2615"/>
                <a:ext cx="11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4" name="Line 142"/>
              <p:cNvSpPr>
                <a:spLocks noChangeShapeType="1"/>
              </p:cNvSpPr>
              <p:nvPr/>
            </p:nvSpPr>
            <p:spPr bwMode="auto">
              <a:xfrm>
                <a:off x="460" y="2615"/>
                <a:ext cx="340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5" name="Rectangle 143"/>
              <p:cNvSpPr>
                <a:spLocks noChangeArrowheads="1"/>
              </p:cNvSpPr>
              <p:nvPr/>
            </p:nvSpPr>
            <p:spPr bwMode="auto">
              <a:xfrm>
                <a:off x="460" y="2615"/>
                <a:ext cx="3402"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6" name="Line 144"/>
              <p:cNvSpPr>
                <a:spLocks noChangeShapeType="1"/>
              </p:cNvSpPr>
              <p:nvPr/>
            </p:nvSpPr>
            <p:spPr bwMode="auto">
              <a:xfrm>
                <a:off x="346" y="2727"/>
                <a:ext cx="112"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7" name="Rectangle 145"/>
              <p:cNvSpPr>
                <a:spLocks noChangeArrowheads="1"/>
              </p:cNvSpPr>
              <p:nvPr/>
            </p:nvSpPr>
            <p:spPr bwMode="auto">
              <a:xfrm>
                <a:off x="346" y="2727"/>
                <a:ext cx="11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8" name="Line 146"/>
              <p:cNvSpPr>
                <a:spLocks noChangeShapeType="1"/>
              </p:cNvSpPr>
              <p:nvPr/>
            </p:nvSpPr>
            <p:spPr bwMode="auto">
              <a:xfrm>
                <a:off x="346" y="2830"/>
                <a:ext cx="112"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9" name="Rectangle 147"/>
              <p:cNvSpPr>
                <a:spLocks noChangeArrowheads="1"/>
              </p:cNvSpPr>
              <p:nvPr/>
            </p:nvSpPr>
            <p:spPr bwMode="auto">
              <a:xfrm>
                <a:off x="346" y="2830"/>
                <a:ext cx="11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0" name="Line 148"/>
              <p:cNvSpPr>
                <a:spLocks noChangeShapeType="1"/>
              </p:cNvSpPr>
              <p:nvPr/>
            </p:nvSpPr>
            <p:spPr bwMode="auto">
              <a:xfrm>
                <a:off x="458" y="2527"/>
                <a:ext cx="0" cy="30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11" name="Rectangle 149"/>
              <p:cNvSpPr>
                <a:spLocks noChangeArrowheads="1"/>
              </p:cNvSpPr>
              <p:nvPr/>
            </p:nvSpPr>
            <p:spPr bwMode="auto">
              <a:xfrm>
                <a:off x="458" y="2527"/>
                <a:ext cx="2" cy="30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2" name="Line 150"/>
              <p:cNvSpPr>
                <a:spLocks noChangeShapeType="1"/>
              </p:cNvSpPr>
              <p:nvPr/>
            </p:nvSpPr>
            <p:spPr bwMode="auto">
              <a:xfrm>
                <a:off x="1309" y="2442"/>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13" name="Rectangle 151"/>
              <p:cNvSpPr>
                <a:spLocks noChangeArrowheads="1"/>
              </p:cNvSpPr>
              <p:nvPr/>
            </p:nvSpPr>
            <p:spPr bwMode="auto">
              <a:xfrm>
                <a:off x="1309" y="2442"/>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4" name="Line 152"/>
              <p:cNvSpPr>
                <a:spLocks noChangeShapeType="1"/>
              </p:cNvSpPr>
              <p:nvPr/>
            </p:nvSpPr>
            <p:spPr bwMode="auto">
              <a:xfrm>
                <a:off x="1734" y="2442"/>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15" name="Rectangle 153"/>
              <p:cNvSpPr>
                <a:spLocks noChangeArrowheads="1"/>
              </p:cNvSpPr>
              <p:nvPr/>
            </p:nvSpPr>
            <p:spPr bwMode="auto">
              <a:xfrm>
                <a:off x="1734" y="2442"/>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6" name="Line 154"/>
              <p:cNvSpPr>
                <a:spLocks noChangeShapeType="1"/>
              </p:cNvSpPr>
              <p:nvPr/>
            </p:nvSpPr>
            <p:spPr bwMode="auto">
              <a:xfrm>
                <a:off x="2160" y="2442"/>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17" name="Rectangle 155"/>
              <p:cNvSpPr>
                <a:spLocks noChangeArrowheads="1"/>
              </p:cNvSpPr>
              <p:nvPr/>
            </p:nvSpPr>
            <p:spPr bwMode="auto">
              <a:xfrm>
                <a:off x="2160" y="2442"/>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8" name="Line 156"/>
              <p:cNvSpPr>
                <a:spLocks noChangeShapeType="1"/>
              </p:cNvSpPr>
              <p:nvPr/>
            </p:nvSpPr>
            <p:spPr bwMode="auto">
              <a:xfrm>
                <a:off x="2585" y="2442"/>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19" name="Rectangle 157"/>
              <p:cNvSpPr>
                <a:spLocks noChangeArrowheads="1"/>
              </p:cNvSpPr>
              <p:nvPr/>
            </p:nvSpPr>
            <p:spPr bwMode="auto">
              <a:xfrm>
                <a:off x="2585" y="2442"/>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0" name="Line 158"/>
              <p:cNvSpPr>
                <a:spLocks noChangeShapeType="1"/>
              </p:cNvSpPr>
              <p:nvPr/>
            </p:nvSpPr>
            <p:spPr bwMode="auto">
              <a:xfrm>
                <a:off x="3011" y="2442"/>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1" name="Rectangle 159"/>
              <p:cNvSpPr>
                <a:spLocks noChangeArrowheads="1"/>
              </p:cNvSpPr>
              <p:nvPr/>
            </p:nvSpPr>
            <p:spPr bwMode="auto">
              <a:xfrm>
                <a:off x="3011" y="2442"/>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2" name="Line 160"/>
              <p:cNvSpPr>
                <a:spLocks noChangeShapeType="1"/>
              </p:cNvSpPr>
              <p:nvPr/>
            </p:nvSpPr>
            <p:spPr bwMode="auto">
              <a:xfrm>
                <a:off x="3436" y="2442"/>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3" name="Rectangle 161"/>
              <p:cNvSpPr>
                <a:spLocks noChangeArrowheads="1"/>
              </p:cNvSpPr>
              <p:nvPr/>
            </p:nvSpPr>
            <p:spPr bwMode="auto">
              <a:xfrm>
                <a:off x="3436" y="2442"/>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4" name="Line 162"/>
              <p:cNvSpPr>
                <a:spLocks noChangeShapeType="1"/>
              </p:cNvSpPr>
              <p:nvPr/>
            </p:nvSpPr>
            <p:spPr bwMode="auto">
              <a:xfrm>
                <a:off x="460" y="2830"/>
                <a:ext cx="34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5" name="Rectangle 163"/>
              <p:cNvSpPr>
                <a:spLocks noChangeArrowheads="1"/>
              </p:cNvSpPr>
              <p:nvPr/>
            </p:nvSpPr>
            <p:spPr bwMode="auto">
              <a:xfrm>
                <a:off x="460" y="2830"/>
                <a:ext cx="340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6" name="Line 164"/>
              <p:cNvSpPr>
                <a:spLocks noChangeShapeType="1"/>
              </p:cNvSpPr>
              <p:nvPr/>
            </p:nvSpPr>
            <p:spPr bwMode="auto">
              <a:xfrm>
                <a:off x="3862" y="2530"/>
                <a:ext cx="0" cy="3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7" name="Rectangle 165"/>
              <p:cNvSpPr>
                <a:spLocks noChangeArrowheads="1"/>
              </p:cNvSpPr>
              <p:nvPr/>
            </p:nvSpPr>
            <p:spPr bwMode="auto">
              <a:xfrm>
                <a:off x="3862" y="2530"/>
                <a:ext cx="3" cy="3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8" name="Line 166"/>
              <p:cNvSpPr>
                <a:spLocks noChangeShapeType="1"/>
              </p:cNvSpPr>
              <p:nvPr/>
            </p:nvSpPr>
            <p:spPr bwMode="auto">
              <a:xfrm>
                <a:off x="346" y="2918"/>
                <a:ext cx="112"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9" name="Rectangle 167"/>
              <p:cNvSpPr>
                <a:spLocks noChangeArrowheads="1"/>
              </p:cNvSpPr>
              <p:nvPr/>
            </p:nvSpPr>
            <p:spPr bwMode="auto">
              <a:xfrm>
                <a:off x="346" y="2918"/>
                <a:ext cx="11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0" name="Line 168"/>
              <p:cNvSpPr>
                <a:spLocks noChangeShapeType="1"/>
              </p:cNvSpPr>
              <p:nvPr/>
            </p:nvSpPr>
            <p:spPr bwMode="auto">
              <a:xfrm>
                <a:off x="458" y="2833"/>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31" name="Rectangle 169"/>
              <p:cNvSpPr>
                <a:spLocks noChangeArrowheads="1"/>
              </p:cNvSpPr>
              <p:nvPr/>
            </p:nvSpPr>
            <p:spPr bwMode="auto">
              <a:xfrm>
                <a:off x="458" y="2833"/>
                <a:ext cx="2"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2" name="Line 170"/>
              <p:cNvSpPr>
                <a:spLocks noChangeShapeType="1"/>
              </p:cNvSpPr>
              <p:nvPr/>
            </p:nvSpPr>
            <p:spPr bwMode="auto">
              <a:xfrm>
                <a:off x="1309" y="2833"/>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33" name="Rectangle 171"/>
              <p:cNvSpPr>
                <a:spLocks noChangeArrowheads="1"/>
              </p:cNvSpPr>
              <p:nvPr/>
            </p:nvSpPr>
            <p:spPr bwMode="auto">
              <a:xfrm>
                <a:off x="1309" y="2833"/>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4" name="Line 172"/>
              <p:cNvSpPr>
                <a:spLocks noChangeShapeType="1"/>
              </p:cNvSpPr>
              <p:nvPr/>
            </p:nvSpPr>
            <p:spPr bwMode="auto">
              <a:xfrm>
                <a:off x="2160" y="2833"/>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35" name="Rectangle 173"/>
              <p:cNvSpPr>
                <a:spLocks noChangeArrowheads="1"/>
              </p:cNvSpPr>
              <p:nvPr/>
            </p:nvSpPr>
            <p:spPr bwMode="auto">
              <a:xfrm>
                <a:off x="2160" y="2833"/>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6" name="Line 174"/>
              <p:cNvSpPr>
                <a:spLocks noChangeShapeType="1"/>
              </p:cNvSpPr>
              <p:nvPr/>
            </p:nvSpPr>
            <p:spPr bwMode="auto">
              <a:xfrm>
                <a:off x="3011" y="2833"/>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37" name="Rectangle 175"/>
              <p:cNvSpPr>
                <a:spLocks noChangeArrowheads="1"/>
              </p:cNvSpPr>
              <p:nvPr/>
            </p:nvSpPr>
            <p:spPr bwMode="auto">
              <a:xfrm>
                <a:off x="3011" y="2833"/>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8" name="Line 176"/>
              <p:cNvSpPr>
                <a:spLocks noChangeShapeType="1"/>
              </p:cNvSpPr>
              <p:nvPr/>
            </p:nvSpPr>
            <p:spPr bwMode="auto">
              <a:xfrm>
                <a:off x="460" y="2918"/>
                <a:ext cx="34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39" name="Rectangle 177"/>
              <p:cNvSpPr>
                <a:spLocks noChangeArrowheads="1"/>
              </p:cNvSpPr>
              <p:nvPr/>
            </p:nvSpPr>
            <p:spPr bwMode="auto">
              <a:xfrm>
                <a:off x="460" y="2918"/>
                <a:ext cx="340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40" name="Line 178"/>
              <p:cNvSpPr>
                <a:spLocks noChangeShapeType="1"/>
              </p:cNvSpPr>
              <p:nvPr/>
            </p:nvSpPr>
            <p:spPr bwMode="auto">
              <a:xfrm>
                <a:off x="3862" y="2833"/>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41" name="Rectangle 179"/>
              <p:cNvSpPr>
                <a:spLocks noChangeArrowheads="1"/>
              </p:cNvSpPr>
              <p:nvPr/>
            </p:nvSpPr>
            <p:spPr bwMode="auto">
              <a:xfrm>
                <a:off x="3862" y="2833"/>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42" name="Line 180"/>
              <p:cNvSpPr>
                <a:spLocks noChangeShapeType="1"/>
              </p:cNvSpPr>
              <p:nvPr/>
            </p:nvSpPr>
            <p:spPr bwMode="auto">
              <a:xfrm>
                <a:off x="346" y="3006"/>
                <a:ext cx="112"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43" name="Rectangle 181"/>
              <p:cNvSpPr>
                <a:spLocks noChangeArrowheads="1"/>
              </p:cNvSpPr>
              <p:nvPr/>
            </p:nvSpPr>
            <p:spPr bwMode="auto">
              <a:xfrm>
                <a:off x="346" y="3006"/>
                <a:ext cx="11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44" name="Rectangle 182"/>
              <p:cNvSpPr>
                <a:spLocks noChangeArrowheads="1"/>
              </p:cNvSpPr>
              <p:nvPr/>
            </p:nvSpPr>
            <p:spPr bwMode="auto">
              <a:xfrm>
                <a:off x="460" y="3006"/>
                <a:ext cx="84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45" name="Rectangle 183"/>
              <p:cNvSpPr>
                <a:spLocks noChangeArrowheads="1"/>
              </p:cNvSpPr>
              <p:nvPr/>
            </p:nvSpPr>
            <p:spPr bwMode="auto">
              <a:xfrm>
                <a:off x="1312" y="3006"/>
                <a:ext cx="848"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46" name="Rectangle 184"/>
              <p:cNvSpPr>
                <a:spLocks noChangeArrowheads="1"/>
              </p:cNvSpPr>
              <p:nvPr/>
            </p:nvSpPr>
            <p:spPr bwMode="auto">
              <a:xfrm>
                <a:off x="2163" y="3006"/>
                <a:ext cx="848"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47" name="Rectangle 185"/>
              <p:cNvSpPr>
                <a:spLocks noChangeArrowheads="1"/>
              </p:cNvSpPr>
              <p:nvPr/>
            </p:nvSpPr>
            <p:spPr bwMode="auto">
              <a:xfrm>
                <a:off x="3014" y="3006"/>
                <a:ext cx="848"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48" name="Line 186"/>
              <p:cNvSpPr>
                <a:spLocks noChangeShapeType="1"/>
              </p:cNvSpPr>
              <p:nvPr/>
            </p:nvSpPr>
            <p:spPr bwMode="auto">
              <a:xfrm>
                <a:off x="346" y="3094"/>
                <a:ext cx="112"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49" name="Rectangle 187"/>
              <p:cNvSpPr>
                <a:spLocks noChangeArrowheads="1"/>
              </p:cNvSpPr>
              <p:nvPr/>
            </p:nvSpPr>
            <p:spPr bwMode="auto">
              <a:xfrm>
                <a:off x="346" y="3094"/>
                <a:ext cx="11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0" name="Line 188"/>
              <p:cNvSpPr>
                <a:spLocks noChangeShapeType="1"/>
              </p:cNvSpPr>
              <p:nvPr/>
            </p:nvSpPr>
            <p:spPr bwMode="auto">
              <a:xfrm>
                <a:off x="458" y="2918"/>
                <a:ext cx="0" cy="17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51" name="Rectangle 189"/>
              <p:cNvSpPr>
                <a:spLocks noChangeArrowheads="1"/>
              </p:cNvSpPr>
              <p:nvPr/>
            </p:nvSpPr>
            <p:spPr bwMode="auto">
              <a:xfrm>
                <a:off x="458" y="2918"/>
                <a:ext cx="2" cy="17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2" name="Line 190"/>
              <p:cNvSpPr>
                <a:spLocks noChangeShapeType="1"/>
              </p:cNvSpPr>
              <p:nvPr/>
            </p:nvSpPr>
            <p:spPr bwMode="auto">
              <a:xfrm>
                <a:off x="883" y="880"/>
                <a:ext cx="0" cy="2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53" name="Rectangle 191"/>
              <p:cNvSpPr>
                <a:spLocks noChangeArrowheads="1"/>
              </p:cNvSpPr>
              <p:nvPr/>
            </p:nvSpPr>
            <p:spPr bwMode="auto">
              <a:xfrm>
                <a:off x="883" y="880"/>
                <a:ext cx="3" cy="2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4" name="Line 192"/>
              <p:cNvSpPr>
                <a:spLocks noChangeShapeType="1"/>
              </p:cNvSpPr>
              <p:nvPr/>
            </p:nvSpPr>
            <p:spPr bwMode="auto">
              <a:xfrm>
                <a:off x="1309" y="2921"/>
                <a:ext cx="0" cy="17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55" name="Rectangle 193"/>
              <p:cNvSpPr>
                <a:spLocks noChangeArrowheads="1"/>
              </p:cNvSpPr>
              <p:nvPr/>
            </p:nvSpPr>
            <p:spPr bwMode="auto">
              <a:xfrm>
                <a:off x="1309" y="2921"/>
                <a:ext cx="3" cy="1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6" name="Line 194"/>
              <p:cNvSpPr>
                <a:spLocks noChangeShapeType="1"/>
              </p:cNvSpPr>
              <p:nvPr/>
            </p:nvSpPr>
            <p:spPr bwMode="auto">
              <a:xfrm>
                <a:off x="460" y="3094"/>
                <a:ext cx="340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57" name="Rectangle 195"/>
              <p:cNvSpPr>
                <a:spLocks noChangeArrowheads="1"/>
              </p:cNvSpPr>
              <p:nvPr/>
            </p:nvSpPr>
            <p:spPr bwMode="auto">
              <a:xfrm>
                <a:off x="460" y="3094"/>
                <a:ext cx="3405"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8" name="Line 196"/>
              <p:cNvSpPr>
                <a:spLocks noChangeShapeType="1"/>
              </p:cNvSpPr>
              <p:nvPr/>
            </p:nvSpPr>
            <p:spPr bwMode="auto">
              <a:xfrm>
                <a:off x="3862" y="2921"/>
                <a:ext cx="0" cy="17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59" name="Rectangle 197"/>
              <p:cNvSpPr>
                <a:spLocks noChangeArrowheads="1"/>
              </p:cNvSpPr>
              <p:nvPr/>
            </p:nvSpPr>
            <p:spPr bwMode="auto">
              <a:xfrm>
                <a:off x="3862" y="2921"/>
                <a:ext cx="3" cy="1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0" name="Line 198"/>
              <p:cNvSpPr>
                <a:spLocks noChangeShapeType="1"/>
              </p:cNvSpPr>
              <p:nvPr/>
            </p:nvSpPr>
            <p:spPr bwMode="auto">
              <a:xfrm>
                <a:off x="1734" y="2833"/>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61" name="Rectangle 199"/>
              <p:cNvSpPr>
                <a:spLocks noChangeArrowheads="1"/>
              </p:cNvSpPr>
              <p:nvPr/>
            </p:nvSpPr>
            <p:spPr bwMode="auto">
              <a:xfrm>
                <a:off x="1734" y="2833"/>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2" name="Line 200"/>
              <p:cNvSpPr>
                <a:spLocks noChangeShapeType="1"/>
              </p:cNvSpPr>
              <p:nvPr/>
            </p:nvSpPr>
            <p:spPr bwMode="auto">
              <a:xfrm>
                <a:off x="2160" y="2921"/>
                <a:ext cx="0" cy="17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63" name="Rectangle 201"/>
              <p:cNvSpPr>
                <a:spLocks noChangeArrowheads="1"/>
              </p:cNvSpPr>
              <p:nvPr/>
            </p:nvSpPr>
            <p:spPr bwMode="auto">
              <a:xfrm>
                <a:off x="2160" y="2921"/>
                <a:ext cx="3" cy="1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4" name="Line 202"/>
              <p:cNvSpPr>
                <a:spLocks noChangeShapeType="1"/>
              </p:cNvSpPr>
              <p:nvPr/>
            </p:nvSpPr>
            <p:spPr bwMode="auto">
              <a:xfrm>
                <a:off x="2585" y="2833"/>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65" name="Rectangle 203"/>
              <p:cNvSpPr>
                <a:spLocks noChangeArrowheads="1"/>
              </p:cNvSpPr>
              <p:nvPr/>
            </p:nvSpPr>
            <p:spPr bwMode="auto">
              <a:xfrm>
                <a:off x="2585" y="2833"/>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6" name="Line 204"/>
              <p:cNvSpPr>
                <a:spLocks noChangeShapeType="1"/>
              </p:cNvSpPr>
              <p:nvPr/>
            </p:nvSpPr>
            <p:spPr bwMode="auto">
              <a:xfrm>
                <a:off x="3011" y="2921"/>
                <a:ext cx="0" cy="17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17" name="Rectangle 206"/>
            <p:cNvSpPr>
              <a:spLocks noChangeArrowheads="1"/>
            </p:cNvSpPr>
            <p:nvPr/>
          </p:nvSpPr>
          <p:spPr bwMode="auto">
            <a:xfrm>
              <a:off x="3011" y="2921"/>
              <a:ext cx="3" cy="1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 name="Line 207"/>
            <p:cNvSpPr>
              <a:spLocks noChangeShapeType="1"/>
            </p:cNvSpPr>
            <p:nvPr/>
          </p:nvSpPr>
          <p:spPr bwMode="auto">
            <a:xfrm>
              <a:off x="3436" y="2833"/>
              <a:ext cx="0"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 name="Rectangle 208"/>
            <p:cNvSpPr>
              <a:spLocks noChangeArrowheads="1"/>
            </p:cNvSpPr>
            <p:nvPr/>
          </p:nvSpPr>
          <p:spPr bwMode="auto">
            <a:xfrm>
              <a:off x="3436" y="2833"/>
              <a:ext cx="3" cy="85"/>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Line 209"/>
            <p:cNvSpPr>
              <a:spLocks noChangeShapeType="1"/>
            </p:cNvSpPr>
            <p:nvPr/>
          </p:nvSpPr>
          <p:spPr bwMode="auto">
            <a:xfrm>
              <a:off x="346" y="798"/>
              <a:ext cx="1" cy="2384"/>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2" name="Rectangle 210"/>
            <p:cNvSpPr>
              <a:spLocks noChangeArrowheads="1"/>
            </p:cNvSpPr>
            <p:nvPr/>
          </p:nvSpPr>
          <p:spPr bwMode="auto">
            <a:xfrm>
              <a:off x="346" y="798"/>
              <a:ext cx="3" cy="2387"/>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Line 211"/>
            <p:cNvSpPr>
              <a:spLocks noChangeShapeType="1"/>
            </p:cNvSpPr>
            <p:nvPr/>
          </p:nvSpPr>
          <p:spPr bwMode="auto">
            <a:xfrm>
              <a:off x="458" y="3097"/>
              <a:ext cx="1"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Rectangle 212"/>
            <p:cNvSpPr>
              <a:spLocks noChangeArrowheads="1"/>
            </p:cNvSpPr>
            <p:nvPr/>
          </p:nvSpPr>
          <p:spPr bwMode="auto">
            <a:xfrm>
              <a:off x="458" y="3097"/>
              <a:ext cx="2" cy="8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 name="Line 213"/>
            <p:cNvSpPr>
              <a:spLocks noChangeShapeType="1"/>
            </p:cNvSpPr>
            <p:nvPr/>
          </p:nvSpPr>
          <p:spPr bwMode="auto">
            <a:xfrm>
              <a:off x="883" y="3097"/>
              <a:ext cx="1"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7" name="Rectangle 214"/>
            <p:cNvSpPr>
              <a:spLocks noChangeArrowheads="1"/>
            </p:cNvSpPr>
            <p:nvPr/>
          </p:nvSpPr>
          <p:spPr bwMode="auto">
            <a:xfrm>
              <a:off x="883" y="3097"/>
              <a:ext cx="3" cy="8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Line 215"/>
            <p:cNvSpPr>
              <a:spLocks noChangeShapeType="1"/>
            </p:cNvSpPr>
            <p:nvPr/>
          </p:nvSpPr>
          <p:spPr bwMode="auto">
            <a:xfrm>
              <a:off x="1309" y="3097"/>
              <a:ext cx="1"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9" name="Rectangle 216"/>
            <p:cNvSpPr>
              <a:spLocks noChangeArrowheads="1"/>
            </p:cNvSpPr>
            <p:nvPr/>
          </p:nvSpPr>
          <p:spPr bwMode="auto">
            <a:xfrm>
              <a:off x="1309" y="3097"/>
              <a:ext cx="3" cy="8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Line 217"/>
            <p:cNvSpPr>
              <a:spLocks noChangeShapeType="1"/>
            </p:cNvSpPr>
            <p:nvPr/>
          </p:nvSpPr>
          <p:spPr bwMode="auto">
            <a:xfrm>
              <a:off x="1734" y="3182"/>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Rectangle 218"/>
            <p:cNvSpPr>
              <a:spLocks noChangeArrowheads="1"/>
            </p:cNvSpPr>
            <p:nvPr/>
          </p:nvSpPr>
          <p:spPr bwMode="auto">
            <a:xfrm>
              <a:off x="1734" y="3182"/>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Line 219"/>
            <p:cNvSpPr>
              <a:spLocks noChangeShapeType="1"/>
            </p:cNvSpPr>
            <p:nvPr/>
          </p:nvSpPr>
          <p:spPr bwMode="auto">
            <a:xfrm>
              <a:off x="2160" y="3182"/>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4" name="Rectangle 220"/>
            <p:cNvSpPr>
              <a:spLocks noChangeArrowheads="1"/>
            </p:cNvSpPr>
            <p:nvPr/>
          </p:nvSpPr>
          <p:spPr bwMode="auto">
            <a:xfrm>
              <a:off x="2160" y="3182"/>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Line 221"/>
            <p:cNvSpPr>
              <a:spLocks noChangeShapeType="1"/>
            </p:cNvSpPr>
            <p:nvPr/>
          </p:nvSpPr>
          <p:spPr bwMode="auto">
            <a:xfrm>
              <a:off x="2585" y="3182"/>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Rectangle 222"/>
            <p:cNvSpPr>
              <a:spLocks noChangeArrowheads="1"/>
            </p:cNvSpPr>
            <p:nvPr/>
          </p:nvSpPr>
          <p:spPr bwMode="auto">
            <a:xfrm>
              <a:off x="2585" y="3182"/>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Line 223"/>
            <p:cNvSpPr>
              <a:spLocks noChangeShapeType="1"/>
            </p:cNvSpPr>
            <p:nvPr/>
          </p:nvSpPr>
          <p:spPr bwMode="auto">
            <a:xfrm>
              <a:off x="3011" y="3182"/>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8" name="Rectangle 224"/>
            <p:cNvSpPr>
              <a:spLocks noChangeArrowheads="1"/>
            </p:cNvSpPr>
            <p:nvPr/>
          </p:nvSpPr>
          <p:spPr bwMode="auto">
            <a:xfrm>
              <a:off x="3011" y="3182"/>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Line 225"/>
            <p:cNvSpPr>
              <a:spLocks noChangeShapeType="1"/>
            </p:cNvSpPr>
            <p:nvPr/>
          </p:nvSpPr>
          <p:spPr bwMode="auto">
            <a:xfrm>
              <a:off x="3436" y="3182"/>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0" name="Rectangle 226"/>
            <p:cNvSpPr>
              <a:spLocks noChangeArrowheads="1"/>
            </p:cNvSpPr>
            <p:nvPr/>
          </p:nvSpPr>
          <p:spPr bwMode="auto">
            <a:xfrm>
              <a:off x="3436" y="3182"/>
              <a:ext cx="3"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 name="Line 227"/>
            <p:cNvSpPr>
              <a:spLocks noChangeShapeType="1"/>
            </p:cNvSpPr>
            <p:nvPr/>
          </p:nvSpPr>
          <p:spPr bwMode="auto">
            <a:xfrm>
              <a:off x="3862" y="3097"/>
              <a:ext cx="1" cy="85"/>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 name="Rectangle 228"/>
            <p:cNvSpPr>
              <a:spLocks noChangeArrowheads="1"/>
            </p:cNvSpPr>
            <p:nvPr/>
          </p:nvSpPr>
          <p:spPr bwMode="auto">
            <a:xfrm>
              <a:off x="3862" y="3097"/>
              <a:ext cx="3" cy="8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Line 229"/>
            <p:cNvSpPr>
              <a:spLocks noChangeShapeType="1"/>
            </p:cNvSpPr>
            <p:nvPr/>
          </p:nvSpPr>
          <p:spPr bwMode="auto">
            <a:xfrm>
              <a:off x="3891" y="798"/>
              <a:ext cx="1" cy="2384"/>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4" name="Rectangle 230"/>
            <p:cNvSpPr>
              <a:spLocks noChangeArrowheads="1"/>
            </p:cNvSpPr>
            <p:nvPr/>
          </p:nvSpPr>
          <p:spPr bwMode="auto">
            <a:xfrm>
              <a:off x="3891" y="798"/>
              <a:ext cx="3" cy="2387"/>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8" name="Line 231"/>
            <p:cNvSpPr>
              <a:spLocks noChangeShapeType="1"/>
            </p:cNvSpPr>
            <p:nvPr/>
          </p:nvSpPr>
          <p:spPr bwMode="auto">
            <a:xfrm>
              <a:off x="346" y="798"/>
              <a:ext cx="3548"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9" name="Rectangle 232"/>
            <p:cNvSpPr>
              <a:spLocks noChangeArrowheads="1"/>
            </p:cNvSpPr>
            <p:nvPr/>
          </p:nvSpPr>
          <p:spPr bwMode="auto">
            <a:xfrm>
              <a:off x="346" y="798"/>
              <a:ext cx="3551"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0" name="Line 233"/>
            <p:cNvSpPr>
              <a:spLocks noChangeShapeType="1"/>
            </p:cNvSpPr>
            <p:nvPr/>
          </p:nvSpPr>
          <p:spPr bwMode="auto">
            <a:xfrm>
              <a:off x="346" y="877"/>
              <a:ext cx="3548"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Rectangle 234"/>
            <p:cNvSpPr>
              <a:spLocks noChangeArrowheads="1"/>
            </p:cNvSpPr>
            <p:nvPr/>
          </p:nvSpPr>
          <p:spPr bwMode="auto">
            <a:xfrm>
              <a:off x="346" y="877"/>
              <a:ext cx="3551"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2" name="Line 235"/>
            <p:cNvSpPr>
              <a:spLocks noChangeShapeType="1"/>
            </p:cNvSpPr>
            <p:nvPr/>
          </p:nvSpPr>
          <p:spPr bwMode="auto">
            <a:xfrm>
              <a:off x="346" y="1127"/>
              <a:ext cx="3548"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3" name="Rectangle 236"/>
            <p:cNvSpPr>
              <a:spLocks noChangeArrowheads="1"/>
            </p:cNvSpPr>
            <p:nvPr/>
          </p:nvSpPr>
          <p:spPr bwMode="auto">
            <a:xfrm>
              <a:off x="346" y="1127"/>
              <a:ext cx="3551"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4" name="Line 237"/>
            <p:cNvSpPr>
              <a:spLocks noChangeShapeType="1"/>
            </p:cNvSpPr>
            <p:nvPr/>
          </p:nvSpPr>
          <p:spPr bwMode="auto">
            <a:xfrm>
              <a:off x="3865" y="1206"/>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Rectangle 238"/>
            <p:cNvSpPr>
              <a:spLocks noChangeArrowheads="1"/>
            </p:cNvSpPr>
            <p:nvPr/>
          </p:nvSpPr>
          <p:spPr bwMode="auto">
            <a:xfrm>
              <a:off x="3865" y="1206"/>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Line 239"/>
            <p:cNvSpPr>
              <a:spLocks noChangeShapeType="1"/>
            </p:cNvSpPr>
            <p:nvPr/>
          </p:nvSpPr>
          <p:spPr bwMode="auto">
            <a:xfrm>
              <a:off x="3865" y="1294"/>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7" name="Rectangle 240"/>
            <p:cNvSpPr>
              <a:spLocks noChangeArrowheads="1"/>
            </p:cNvSpPr>
            <p:nvPr/>
          </p:nvSpPr>
          <p:spPr bwMode="auto">
            <a:xfrm>
              <a:off x="3865" y="1294"/>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8" name="Line 241"/>
            <p:cNvSpPr>
              <a:spLocks noChangeShapeType="1"/>
            </p:cNvSpPr>
            <p:nvPr/>
          </p:nvSpPr>
          <p:spPr bwMode="auto">
            <a:xfrm>
              <a:off x="3865" y="1382"/>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9" name="Rectangle 242"/>
            <p:cNvSpPr>
              <a:spLocks noChangeArrowheads="1"/>
            </p:cNvSpPr>
            <p:nvPr/>
          </p:nvSpPr>
          <p:spPr bwMode="auto">
            <a:xfrm>
              <a:off x="3865" y="1382"/>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0" name="Line 243"/>
            <p:cNvSpPr>
              <a:spLocks noChangeShapeType="1"/>
            </p:cNvSpPr>
            <p:nvPr/>
          </p:nvSpPr>
          <p:spPr bwMode="auto">
            <a:xfrm>
              <a:off x="3865" y="1470"/>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Rectangle 244"/>
            <p:cNvSpPr>
              <a:spLocks noChangeArrowheads="1"/>
            </p:cNvSpPr>
            <p:nvPr/>
          </p:nvSpPr>
          <p:spPr bwMode="auto">
            <a:xfrm>
              <a:off x="3865" y="1470"/>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Line 245"/>
            <p:cNvSpPr>
              <a:spLocks noChangeShapeType="1"/>
            </p:cNvSpPr>
            <p:nvPr/>
          </p:nvSpPr>
          <p:spPr bwMode="auto">
            <a:xfrm>
              <a:off x="3865" y="1558"/>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3" name="Rectangle 246"/>
            <p:cNvSpPr>
              <a:spLocks noChangeArrowheads="1"/>
            </p:cNvSpPr>
            <p:nvPr/>
          </p:nvSpPr>
          <p:spPr bwMode="auto">
            <a:xfrm>
              <a:off x="3865" y="1558"/>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24" name="Line 247"/>
            <p:cNvSpPr>
              <a:spLocks noChangeShapeType="1"/>
            </p:cNvSpPr>
            <p:nvPr/>
          </p:nvSpPr>
          <p:spPr bwMode="auto">
            <a:xfrm>
              <a:off x="3865" y="1647"/>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25" name="Rectangle 248"/>
            <p:cNvSpPr>
              <a:spLocks noChangeArrowheads="1"/>
            </p:cNvSpPr>
            <p:nvPr/>
          </p:nvSpPr>
          <p:spPr bwMode="auto">
            <a:xfrm>
              <a:off x="3865" y="1647"/>
              <a:ext cx="32" cy="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27" name="Line 249"/>
            <p:cNvSpPr>
              <a:spLocks noChangeShapeType="1"/>
            </p:cNvSpPr>
            <p:nvPr/>
          </p:nvSpPr>
          <p:spPr bwMode="auto">
            <a:xfrm>
              <a:off x="3865" y="1735"/>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28" name="Rectangle 250"/>
            <p:cNvSpPr>
              <a:spLocks noChangeArrowheads="1"/>
            </p:cNvSpPr>
            <p:nvPr/>
          </p:nvSpPr>
          <p:spPr bwMode="auto">
            <a:xfrm>
              <a:off x="3865" y="1735"/>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29" name="Line 251"/>
            <p:cNvSpPr>
              <a:spLocks noChangeShapeType="1"/>
            </p:cNvSpPr>
            <p:nvPr/>
          </p:nvSpPr>
          <p:spPr bwMode="auto">
            <a:xfrm>
              <a:off x="3865" y="1823"/>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0" name="Rectangle 252"/>
            <p:cNvSpPr>
              <a:spLocks noChangeArrowheads="1"/>
            </p:cNvSpPr>
            <p:nvPr/>
          </p:nvSpPr>
          <p:spPr bwMode="auto">
            <a:xfrm>
              <a:off x="3865" y="1823"/>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31" name="Line 253"/>
            <p:cNvSpPr>
              <a:spLocks noChangeShapeType="1"/>
            </p:cNvSpPr>
            <p:nvPr/>
          </p:nvSpPr>
          <p:spPr bwMode="auto">
            <a:xfrm>
              <a:off x="3865" y="1911"/>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2" name="Rectangle 254"/>
            <p:cNvSpPr>
              <a:spLocks noChangeArrowheads="1"/>
            </p:cNvSpPr>
            <p:nvPr/>
          </p:nvSpPr>
          <p:spPr bwMode="auto">
            <a:xfrm>
              <a:off x="3865" y="1911"/>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33" name="Line 255"/>
            <p:cNvSpPr>
              <a:spLocks noChangeShapeType="1"/>
            </p:cNvSpPr>
            <p:nvPr/>
          </p:nvSpPr>
          <p:spPr bwMode="auto">
            <a:xfrm>
              <a:off x="3865" y="1999"/>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4" name="Rectangle 256"/>
            <p:cNvSpPr>
              <a:spLocks noChangeArrowheads="1"/>
            </p:cNvSpPr>
            <p:nvPr/>
          </p:nvSpPr>
          <p:spPr bwMode="auto">
            <a:xfrm>
              <a:off x="3865" y="1999"/>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35" name="Line 257"/>
            <p:cNvSpPr>
              <a:spLocks noChangeShapeType="1"/>
            </p:cNvSpPr>
            <p:nvPr/>
          </p:nvSpPr>
          <p:spPr bwMode="auto">
            <a:xfrm>
              <a:off x="3865" y="2087"/>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6" name="Rectangle 258"/>
            <p:cNvSpPr>
              <a:spLocks noChangeArrowheads="1"/>
            </p:cNvSpPr>
            <p:nvPr/>
          </p:nvSpPr>
          <p:spPr bwMode="auto">
            <a:xfrm>
              <a:off x="3865" y="2087"/>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37" name="Line 259"/>
            <p:cNvSpPr>
              <a:spLocks noChangeShapeType="1"/>
            </p:cNvSpPr>
            <p:nvPr/>
          </p:nvSpPr>
          <p:spPr bwMode="auto">
            <a:xfrm>
              <a:off x="3865" y="2175"/>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8" name="Rectangle 260"/>
            <p:cNvSpPr>
              <a:spLocks noChangeArrowheads="1"/>
            </p:cNvSpPr>
            <p:nvPr/>
          </p:nvSpPr>
          <p:spPr bwMode="auto">
            <a:xfrm>
              <a:off x="3865" y="2175"/>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39" name="Line 261"/>
            <p:cNvSpPr>
              <a:spLocks noChangeShapeType="1"/>
            </p:cNvSpPr>
            <p:nvPr/>
          </p:nvSpPr>
          <p:spPr bwMode="auto">
            <a:xfrm>
              <a:off x="3865" y="2263"/>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0" name="Rectangle 262"/>
            <p:cNvSpPr>
              <a:spLocks noChangeArrowheads="1"/>
            </p:cNvSpPr>
            <p:nvPr/>
          </p:nvSpPr>
          <p:spPr bwMode="auto">
            <a:xfrm>
              <a:off x="3865" y="2263"/>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41" name="Line 263"/>
            <p:cNvSpPr>
              <a:spLocks noChangeShapeType="1"/>
            </p:cNvSpPr>
            <p:nvPr/>
          </p:nvSpPr>
          <p:spPr bwMode="auto">
            <a:xfrm>
              <a:off x="3865" y="2351"/>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2" name="Rectangle 264"/>
            <p:cNvSpPr>
              <a:spLocks noChangeArrowheads="1"/>
            </p:cNvSpPr>
            <p:nvPr/>
          </p:nvSpPr>
          <p:spPr bwMode="auto">
            <a:xfrm>
              <a:off x="3865" y="2351"/>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43" name="Line 265"/>
            <p:cNvSpPr>
              <a:spLocks noChangeShapeType="1"/>
            </p:cNvSpPr>
            <p:nvPr/>
          </p:nvSpPr>
          <p:spPr bwMode="auto">
            <a:xfrm>
              <a:off x="3865" y="2439"/>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4" name="Rectangle 266"/>
            <p:cNvSpPr>
              <a:spLocks noChangeArrowheads="1"/>
            </p:cNvSpPr>
            <p:nvPr/>
          </p:nvSpPr>
          <p:spPr bwMode="auto">
            <a:xfrm>
              <a:off x="3865" y="2439"/>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45" name="Line 267"/>
            <p:cNvSpPr>
              <a:spLocks noChangeShapeType="1"/>
            </p:cNvSpPr>
            <p:nvPr/>
          </p:nvSpPr>
          <p:spPr bwMode="auto">
            <a:xfrm>
              <a:off x="3865" y="2527"/>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6" name="Rectangle 268"/>
            <p:cNvSpPr>
              <a:spLocks noChangeArrowheads="1"/>
            </p:cNvSpPr>
            <p:nvPr/>
          </p:nvSpPr>
          <p:spPr bwMode="auto">
            <a:xfrm>
              <a:off x="3865" y="2527"/>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47" name="Line 269"/>
            <p:cNvSpPr>
              <a:spLocks noChangeShapeType="1"/>
            </p:cNvSpPr>
            <p:nvPr/>
          </p:nvSpPr>
          <p:spPr bwMode="auto">
            <a:xfrm>
              <a:off x="3865" y="2615"/>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8" name="Rectangle 270"/>
            <p:cNvSpPr>
              <a:spLocks noChangeArrowheads="1"/>
            </p:cNvSpPr>
            <p:nvPr/>
          </p:nvSpPr>
          <p:spPr bwMode="auto">
            <a:xfrm>
              <a:off x="3865" y="2615"/>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49" name="Line 271"/>
            <p:cNvSpPr>
              <a:spLocks noChangeShapeType="1"/>
            </p:cNvSpPr>
            <p:nvPr/>
          </p:nvSpPr>
          <p:spPr bwMode="auto">
            <a:xfrm>
              <a:off x="3865" y="2727"/>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50" name="Rectangle 272"/>
            <p:cNvSpPr>
              <a:spLocks noChangeArrowheads="1"/>
            </p:cNvSpPr>
            <p:nvPr/>
          </p:nvSpPr>
          <p:spPr bwMode="auto">
            <a:xfrm>
              <a:off x="3865" y="2727"/>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51" name="Line 273"/>
            <p:cNvSpPr>
              <a:spLocks noChangeShapeType="1"/>
            </p:cNvSpPr>
            <p:nvPr/>
          </p:nvSpPr>
          <p:spPr bwMode="auto">
            <a:xfrm>
              <a:off x="3865" y="2830"/>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52" name="Rectangle 274"/>
            <p:cNvSpPr>
              <a:spLocks noChangeArrowheads="1"/>
            </p:cNvSpPr>
            <p:nvPr/>
          </p:nvSpPr>
          <p:spPr bwMode="auto">
            <a:xfrm>
              <a:off x="3865" y="2830"/>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53" name="Line 275"/>
            <p:cNvSpPr>
              <a:spLocks noChangeShapeType="1"/>
            </p:cNvSpPr>
            <p:nvPr/>
          </p:nvSpPr>
          <p:spPr bwMode="auto">
            <a:xfrm>
              <a:off x="3865" y="2918"/>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54" name="Rectangle 276"/>
            <p:cNvSpPr>
              <a:spLocks noChangeArrowheads="1"/>
            </p:cNvSpPr>
            <p:nvPr/>
          </p:nvSpPr>
          <p:spPr bwMode="auto">
            <a:xfrm>
              <a:off x="3865" y="2918"/>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55" name="Line 277"/>
            <p:cNvSpPr>
              <a:spLocks noChangeShapeType="1"/>
            </p:cNvSpPr>
            <p:nvPr/>
          </p:nvSpPr>
          <p:spPr bwMode="auto">
            <a:xfrm>
              <a:off x="3865" y="3006"/>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56" name="Rectangle 278"/>
            <p:cNvSpPr>
              <a:spLocks noChangeArrowheads="1"/>
            </p:cNvSpPr>
            <p:nvPr/>
          </p:nvSpPr>
          <p:spPr bwMode="auto">
            <a:xfrm>
              <a:off x="3865" y="3006"/>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57" name="Line 279"/>
            <p:cNvSpPr>
              <a:spLocks noChangeShapeType="1"/>
            </p:cNvSpPr>
            <p:nvPr/>
          </p:nvSpPr>
          <p:spPr bwMode="auto">
            <a:xfrm>
              <a:off x="3865" y="3094"/>
              <a:ext cx="29"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58" name="Rectangle 280"/>
            <p:cNvSpPr>
              <a:spLocks noChangeArrowheads="1"/>
            </p:cNvSpPr>
            <p:nvPr/>
          </p:nvSpPr>
          <p:spPr bwMode="auto">
            <a:xfrm>
              <a:off x="3865" y="3094"/>
              <a:ext cx="32"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59" name="Line 281"/>
            <p:cNvSpPr>
              <a:spLocks noChangeShapeType="1"/>
            </p:cNvSpPr>
            <p:nvPr/>
          </p:nvSpPr>
          <p:spPr bwMode="auto">
            <a:xfrm>
              <a:off x="346" y="3179"/>
              <a:ext cx="3548"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60" name="Rectangle 282"/>
            <p:cNvSpPr>
              <a:spLocks noChangeArrowheads="1"/>
            </p:cNvSpPr>
            <p:nvPr/>
          </p:nvSpPr>
          <p:spPr bwMode="auto">
            <a:xfrm>
              <a:off x="346" y="3179"/>
              <a:ext cx="3551" cy="3"/>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61" name="Rectangle 283"/>
            <p:cNvSpPr>
              <a:spLocks noChangeArrowheads="1"/>
            </p:cNvSpPr>
            <p:nvPr/>
          </p:nvSpPr>
          <p:spPr bwMode="auto">
            <a:xfrm>
              <a:off x="722" y="898"/>
              <a:ext cx="2521" cy="2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62" name="Rectangle 284"/>
            <p:cNvSpPr>
              <a:spLocks noChangeArrowheads="1"/>
            </p:cNvSpPr>
            <p:nvPr/>
          </p:nvSpPr>
          <p:spPr bwMode="auto">
            <a:xfrm>
              <a:off x="722" y="898"/>
              <a:ext cx="2521" cy="226"/>
            </a:xfrm>
            <a:prstGeom prst="rect">
              <a:avLst/>
            </a:prstGeom>
            <a:noFill/>
            <a:ln w="4763" cap="flat">
              <a:solidFill>
                <a:srgbClr val="BCBCB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63" name="Rectangle 285"/>
            <p:cNvSpPr>
              <a:spLocks noChangeArrowheads="1"/>
            </p:cNvSpPr>
            <p:nvPr/>
          </p:nvSpPr>
          <p:spPr bwMode="auto">
            <a:xfrm>
              <a:off x="750" y="918"/>
              <a:ext cx="945" cy="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職場で能力を発揮するために障がいのある方が事業主に配慮しもらいたいことを記入します。</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064" name="Rectangle 286"/>
            <p:cNvSpPr>
              <a:spLocks noChangeArrowheads="1"/>
            </p:cNvSpPr>
            <p:nvPr/>
          </p:nvSpPr>
          <p:spPr bwMode="auto">
            <a:xfrm>
              <a:off x="750" y="974"/>
              <a:ext cx="411" cy="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事業主は過重な負担とならない範囲で</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65" name="Rectangle 287"/>
            <p:cNvSpPr>
              <a:spLocks noChangeArrowheads="1"/>
            </p:cNvSpPr>
            <p:nvPr/>
          </p:nvSpPr>
          <p:spPr bwMode="auto">
            <a:xfrm>
              <a:off x="1451" y="974"/>
              <a:ext cx="763" cy="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対応できるか検討し、難しい場合には、代替案を提案し話し合ってください。</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66" name="Rectangle 288"/>
            <p:cNvSpPr>
              <a:spLocks noChangeArrowheads="1"/>
            </p:cNvSpPr>
            <p:nvPr/>
          </p:nvSpPr>
          <p:spPr bwMode="auto">
            <a:xfrm>
              <a:off x="750" y="1030"/>
              <a:ext cx="1068" cy="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6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本人は配慮希望だけでなくセルフケアも記入します。ひとりひとりに応じた配慮が必要な場面で活用ください。</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grpSp>
      <p:sp>
        <p:nvSpPr>
          <p:cNvPr id="305" name="テキスト ボックス 304"/>
          <p:cNvSpPr txBox="1"/>
          <p:nvPr/>
        </p:nvSpPr>
        <p:spPr>
          <a:xfrm>
            <a:off x="1149694" y="2468807"/>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③</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306" name="テキスト ボックス 305"/>
          <p:cNvSpPr txBox="1"/>
          <p:nvPr/>
        </p:nvSpPr>
        <p:spPr>
          <a:xfrm>
            <a:off x="5283200" y="2479982"/>
            <a:ext cx="490194" cy="307777"/>
          </a:xfrm>
          <a:prstGeom prst="rect">
            <a:avLst/>
          </a:prstGeom>
          <a:noFill/>
        </p:spPr>
        <p:txBody>
          <a:bodyPr wrap="square" rtlCol="0">
            <a:spAutoFit/>
          </a:bodyPr>
          <a:lstStyle/>
          <a:p>
            <a:r>
              <a:rPr lang="ja-JP" altLang="en-US" sz="1400" dirty="0">
                <a:solidFill>
                  <a:srgbClr val="FF0000"/>
                </a:solidFill>
                <a:latin typeface="ＭＳ ゴシック" panose="020B0609070205080204" pitchFamily="49" charset="-128"/>
                <a:ea typeface="ＭＳ ゴシック" panose="020B0609070205080204" pitchFamily="49" charset="-128"/>
              </a:rPr>
              <a:t>⑥</a:t>
            </a: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cxnSp>
        <p:nvCxnSpPr>
          <p:cNvPr id="309" name="直線コネクタ 308"/>
          <p:cNvCxnSpPr>
            <a:endCxn id="3" idx="2"/>
          </p:cNvCxnSpPr>
          <p:nvPr/>
        </p:nvCxnSpPr>
        <p:spPr>
          <a:xfrm>
            <a:off x="3429000" y="5326172"/>
            <a:ext cx="43386" cy="354329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08" name="角丸四角形 307"/>
          <p:cNvSpPr/>
          <p:nvPr/>
        </p:nvSpPr>
        <p:spPr>
          <a:xfrm>
            <a:off x="4781550" y="2190439"/>
            <a:ext cx="1300044" cy="85396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スライド番号プレースホルダー 14"/>
          <p:cNvSpPr>
            <a:spLocks noGrp="1"/>
          </p:cNvSpPr>
          <p:nvPr>
            <p:ph type="sldNum" sz="quarter" idx="12"/>
          </p:nvPr>
        </p:nvSpPr>
        <p:spPr/>
        <p:txBody>
          <a:bodyPr/>
          <a:lstStyle/>
          <a:p>
            <a:fld id="{F3E5EDE9-C1E3-4BA7-9C72-D92CDC7F1C7A}" type="slidenum">
              <a:rPr kumimoji="1" lang="ja-JP" altLang="en-US" smtClean="0"/>
              <a:t>3</a:t>
            </a:fld>
            <a:endParaRPr kumimoji="1" lang="ja-JP" altLang="en-US"/>
          </a:p>
        </p:txBody>
      </p:sp>
    </p:spTree>
    <p:extLst>
      <p:ext uri="{BB962C8B-B14F-4D97-AF65-F5344CB8AC3E}">
        <p14:creationId xmlns:p14="http://schemas.microsoft.com/office/powerpoint/2010/main" val="3266172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テキスト ボックス 26"/>
          <p:cNvSpPr txBox="1"/>
          <p:nvPr/>
        </p:nvSpPr>
        <p:spPr>
          <a:xfrm>
            <a:off x="860066" y="1282382"/>
            <a:ext cx="5969363" cy="646331"/>
          </a:xfrm>
          <a:prstGeom prst="rect">
            <a:avLst/>
          </a:prstGeom>
          <a:noFill/>
        </p:spPr>
        <p:txBody>
          <a:bodyPr wrap="square" rtlCol="0">
            <a:spAutoFit/>
          </a:bodyPr>
          <a:lstStyle/>
          <a:p>
            <a:r>
              <a:rPr lang="ja-JP" altLang="en-US" sz="1200" dirty="0" smtClean="0">
                <a:solidFill>
                  <a:prstClr val="black"/>
                </a:solidFill>
                <a:latin typeface="ＭＳ ゴシック" panose="020B0609070205080204" pitchFamily="49" charset="-128"/>
                <a:ea typeface="ＭＳ ゴシック" panose="020B0609070205080204" pitchFamily="49" charset="-128"/>
              </a:rPr>
              <a:t>●あくまでも配慮の希望なので、</a:t>
            </a:r>
            <a:r>
              <a:rPr lang="ja-JP" altLang="en-US" sz="1200" dirty="0">
                <a:solidFill>
                  <a:prstClr val="black"/>
                </a:solidFill>
                <a:latin typeface="ＭＳ ゴシック" panose="020B0609070205080204" pitchFamily="49" charset="-128"/>
                <a:ea typeface="ＭＳ ゴシック" panose="020B0609070205080204" pitchFamily="49" charset="-128"/>
              </a:rPr>
              <a:t>事業</a:t>
            </a:r>
            <a:r>
              <a:rPr lang="ja-JP" altLang="en-US" sz="1200" dirty="0" smtClean="0">
                <a:solidFill>
                  <a:prstClr val="black"/>
                </a:solidFill>
                <a:latin typeface="ＭＳ ゴシック" panose="020B0609070205080204" pitchFamily="49" charset="-128"/>
                <a:ea typeface="ＭＳ ゴシック" panose="020B0609070205080204" pitchFamily="49" charset="-128"/>
              </a:rPr>
              <a:t>主が全てに対応できるとは限りません。</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smtClean="0">
                <a:solidFill>
                  <a:prstClr val="black"/>
                </a:solidFill>
                <a:latin typeface="ＭＳ ゴシック" panose="020B0609070205080204" pitchFamily="49" charset="-128"/>
                <a:ea typeface="ＭＳ ゴシック" panose="020B0609070205080204" pitchFamily="49" charset="-128"/>
              </a:rPr>
              <a:t>●伝えたいことは同じでも、書き方で相手に与える印象が違います。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一緒に働く仲間や先輩への言葉を考えましょう。</a:t>
            </a:r>
            <a:endParaRPr lang="ja-JP" altLang="en-US" sz="1200" dirty="0">
              <a:solidFill>
                <a:prstClr val="black"/>
              </a:solidFill>
              <a:latin typeface="ＭＳ ゴシック" panose="020B0609070205080204" pitchFamily="49" charset="-128"/>
              <a:ea typeface="ＭＳ ゴシック" panose="020B0609070205080204" pitchFamily="49" charset="-128"/>
            </a:endParaRPr>
          </a:p>
        </p:txBody>
      </p:sp>
      <p:sp>
        <p:nvSpPr>
          <p:cNvPr id="53" name="正方形/長方形 52"/>
          <p:cNvSpPr/>
          <p:nvPr/>
        </p:nvSpPr>
        <p:spPr>
          <a:xfrm>
            <a:off x="250394" y="5292080"/>
            <a:ext cx="6336704" cy="2221215"/>
          </a:xfrm>
          <a:prstGeom prst="rect">
            <a:avLst/>
          </a:prstGeom>
          <a:solidFill>
            <a:schemeClr val="bg1"/>
          </a:solidFill>
          <a:ln w="476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aphicFrame>
        <p:nvGraphicFramePr>
          <p:cNvPr id="55" name="表 54"/>
          <p:cNvGraphicFramePr>
            <a:graphicFrameLocks noGrp="1"/>
          </p:cNvGraphicFramePr>
          <p:nvPr>
            <p:extLst>
              <p:ext uri="{D42A27DB-BD31-4B8C-83A1-F6EECF244321}">
                <p14:modId xmlns:p14="http://schemas.microsoft.com/office/powerpoint/2010/main" val="4143484201"/>
              </p:ext>
            </p:extLst>
          </p:nvPr>
        </p:nvGraphicFramePr>
        <p:xfrm>
          <a:off x="456058" y="5538245"/>
          <a:ext cx="5976664" cy="1832584"/>
        </p:xfrm>
        <a:graphic>
          <a:graphicData uri="http://schemas.openxmlformats.org/drawingml/2006/table">
            <a:tbl>
              <a:tblPr firstRow="1" bandRow="1">
                <a:tableStyleId>{5C22544A-7EE6-4342-B048-85BDC9FD1C3A}</a:tableStyleId>
              </a:tblPr>
              <a:tblGrid>
                <a:gridCol w="1494166">
                  <a:extLst>
                    <a:ext uri="{9D8B030D-6E8A-4147-A177-3AD203B41FA5}">
                      <a16:colId xmlns:a16="http://schemas.microsoft.com/office/drawing/2014/main" val="20000"/>
                    </a:ext>
                  </a:extLst>
                </a:gridCol>
                <a:gridCol w="1494166">
                  <a:extLst>
                    <a:ext uri="{9D8B030D-6E8A-4147-A177-3AD203B41FA5}">
                      <a16:colId xmlns:a16="http://schemas.microsoft.com/office/drawing/2014/main" val="20001"/>
                    </a:ext>
                  </a:extLst>
                </a:gridCol>
                <a:gridCol w="1494166">
                  <a:extLst>
                    <a:ext uri="{9D8B030D-6E8A-4147-A177-3AD203B41FA5}">
                      <a16:colId xmlns:a16="http://schemas.microsoft.com/office/drawing/2014/main" val="20002"/>
                    </a:ext>
                  </a:extLst>
                </a:gridCol>
                <a:gridCol w="1494166">
                  <a:extLst>
                    <a:ext uri="{9D8B030D-6E8A-4147-A177-3AD203B41FA5}">
                      <a16:colId xmlns:a16="http://schemas.microsoft.com/office/drawing/2014/main" val="20003"/>
                    </a:ext>
                  </a:extLst>
                </a:gridCol>
              </a:tblGrid>
              <a:tr h="245216">
                <a:tc>
                  <a:txBody>
                    <a:bodyPr/>
                    <a:lstStyle/>
                    <a:p>
                      <a:pPr algn="ctr"/>
                      <a:r>
                        <a:rPr kumimoji="1" lang="ja-JP" altLang="en-US" sz="1100" dirty="0" smtClean="0">
                          <a:solidFill>
                            <a:schemeClr val="tx1"/>
                          </a:solidFill>
                        </a:rPr>
                        <a:t>事業主への配慮希望</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配慮の目的と効果</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セルフケア</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調整内容</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57045">
                <a:tc>
                  <a:txBody>
                    <a:bodyPr/>
                    <a:lstStyle/>
                    <a:p>
                      <a:r>
                        <a:rPr kumimoji="1" lang="ja-JP" altLang="en-US" sz="1100" dirty="0" smtClean="0"/>
                        <a:t>複雑な作業になると</a:t>
                      </a:r>
                    </a:p>
                    <a:p>
                      <a:r>
                        <a:rPr kumimoji="1" lang="ja-JP" altLang="en-US" sz="1100" dirty="0" smtClean="0"/>
                        <a:t>わからなくなるので、マニュアルを用意いただけると有難いです。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r>
                        <a:rPr kumimoji="1" lang="ja-JP" altLang="en-US" sz="1100" dirty="0" smtClean="0"/>
                        <a:t>・ミスを防ぐため</a:t>
                      </a:r>
                      <a:br>
                        <a:rPr kumimoji="1" lang="ja-JP" altLang="en-US" sz="1100" dirty="0" smtClean="0"/>
                      </a:br>
                      <a:r>
                        <a:rPr kumimoji="1" lang="ja-JP" altLang="en-US" sz="1100" dirty="0" smtClean="0"/>
                        <a:t>・確認の時間を短縮させるため</a:t>
                      </a:r>
                      <a:endParaRPr kumimoji="1" lang="en-US" altLang="ja-JP"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smtClean="0"/>
                        <a:t>・メモは常に持ち歩き</a:t>
                      </a:r>
                      <a:endParaRPr kumimoji="1" lang="en-US" altLang="ja-JP" sz="1100" dirty="0" smtClean="0"/>
                    </a:p>
                    <a:p>
                      <a:r>
                        <a:rPr kumimoji="1" lang="ja-JP" altLang="en-US" sz="1100" dirty="0" smtClean="0"/>
                        <a:t>　記入します</a:t>
                      </a:r>
                      <a:br>
                        <a:rPr kumimoji="1" lang="ja-JP" altLang="en-US" sz="1100" dirty="0" smtClean="0"/>
                      </a:br>
                      <a:r>
                        <a:rPr kumimoji="1" lang="ja-JP" altLang="en-US" sz="1100" dirty="0" smtClean="0"/>
                        <a:t>・わからないことは</a:t>
                      </a:r>
                      <a:endParaRPr kumimoji="1" lang="en-US" altLang="ja-JP" sz="1100" dirty="0" smtClean="0"/>
                    </a:p>
                    <a:p>
                      <a:r>
                        <a:rPr kumimoji="1" lang="ja-JP" altLang="en-US" sz="1100" dirty="0" smtClean="0"/>
                        <a:t>　自分から質問します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1"/>
                  </a:ext>
                </a:extLst>
              </a:tr>
              <a:tr h="318374">
                <a:tc gridSpan="4">
                  <a:txBody>
                    <a:bodyPr/>
                    <a:lstStyle/>
                    <a:p>
                      <a:endParaRPr kumimoji="1" lang="en-US" altLang="ja-JP" sz="1100" b="1" dirty="0" smtClean="0"/>
                    </a:p>
                    <a:p>
                      <a:r>
                        <a:rPr kumimoji="1" lang="ja-JP" altLang="en-US" sz="1100" b="1" dirty="0" smtClean="0"/>
                        <a:t>得意・不得意・特性等</a:t>
                      </a: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89739">
                <a:tc gridSpan="4">
                  <a:txBody>
                    <a:bodyPr/>
                    <a:lstStyle/>
                    <a:p>
                      <a:r>
                        <a:rPr kumimoji="1" lang="ja-JP" altLang="en-US" sz="1100" dirty="0" smtClean="0"/>
                        <a:t>いくつもの工程を覚えることが苦手です。訓練中はメモを活用していました。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tc>
                <a:tc hMerge="1">
                  <a:txBody>
                    <a:bodyPr/>
                    <a:lstStyle/>
                    <a:p>
                      <a:endParaRPr kumimoji="1" lang="ja-JP" altLang="en-US" sz="1100" dirty="0"/>
                    </a:p>
                  </a:txBody>
                  <a:tcPr/>
                </a:tc>
                <a:tc hMerge="1">
                  <a:txBody>
                    <a:bodyPr/>
                    <a:lstStyle/>
                    <a:p>
                      <a:endParaRPr kumimoji="1" lang="ja-JP" altLang="en-US" sz="1100" dirty="0"/>
                    </a:p>
                  </a:txBody>
                  <a:tcPr/>
                </a:tc>
                <a:extLst>
                  <a:ext uri="{0D108BD9-81ED-4DB2-BD59-A6C34878D82A}">
                    <a16:rowId xmlns:a16="http://schemas.microsoft.com/office/drawing/2014/main" val="10003"/>
                  </a:ext>
                </a:extLst>
              </a:tr>
            </a:tbl>
          </a:graphicData>
        </a:graphic>
      </p:graphicFrame>
      <p:sp>
        <p:nvSpPr>
          <p:cNvPr id="66" name="正方形/長方形 65"/>
          <p:cNvSpPr/>
          <p:nvPr/>
        </p:nvSpPr>
        <p:spPr>
          <a:xfrm>
            <a:off x="264045" y="2330453"/>
            <a:ext cx="6336704" cy="2519205"/>
          </a:xfrm>
          <a:prstGeom prst="rect">
            <a:avLst/>
          </a:prstGeom>
          <a:solidFill>
            <a:schemeClr val="bg1"/>
          </a:solidFill>
          <a:ln w="476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aphicFrame>
        <p:nvGraphicFramePr>
          <p:cNvPr id="67" name="表 66"/>
          <p:cNvGraphicFramePr>
            <a:graphicFrameLocks noGrp="1"/>
          </p:cNvGraphicFramePr>
          <p:nvPr>
            <p:extLst>
              <p:ext uri="{D42A27DB-BD31-4B8C-83A1-F6EECF244321}">
                <p14:modId xmlns:p14="http://schemas.microsoft.com/office/powerpoint/2010/main" val="137211062"/>
              </p:ext>
            </p:extLst>
          </p:nvPr>
        </p:nvGraphicFramePr>
        <p:xfrm>
          <a:off x="487491" y="2595496"/>
          <a:ext cx="5976664" cy="853440"/>
        </p:xfrm>
        <a:graphic>
          <a:graphicData uri="http://schemas.openxmlformats.org/drawingml/2006/table">
            <a:tbl>
              <a:tblPr firstRow="1" bandRow="1">
                <a:tableStyleId>{5C22544A-7EE6-4342-B048-85BDC9FD1C3A}</a:tableStyleId>
              </a:tblPr>
              <a:tblGrid>
                <a:gridCol w="1494166">
                  <a:extLst>
                    <a:ext uri="{9D8B030D-6E8A-4147-A177-3AD203B41FA5}">
                      <a16:colId xmlns:a16="http://schemas.microsoft.com/office/drawing/2014/main" val="20000"/>
                    </a:ext>
                  </a:extLst>
                </a:gridCol>
                <a:gridCol w="1494166">
                  <a:extLst>
                    <a:ext uri="{9D8B030D-6E8A-4147-A177-3AD203B41FA5}">
                      <a16:colId xmlns:a16="http://schemas.microsoft.com/office/drawing/2014/main" val="20001"/>
                    </a:ext>
                  </a:extLst>
                </a:gridCol>
                <a:gridCol w="1494166">
                  <a:extLst>
                    <a:ext uri="{9D8B030D-6E8A-4147-A177-3AD203B41FA5}">
                      <a16:colId xmlns:a16="http://schemas.microsoft.com/office/drawing/2014/main" val="20002"/>
                    </a:ext>
                  </a:extLst>
                </a:gridCol>
                <a:gridCol w="1494166">
                  <a:extLst>
                    <a:ext uri="{9D8B030D-6E8A-4147-A177-3AD203B41FA5}">
                      <a16:colId xmlns:a16="http://schemas.microsoft.com/office/drawing/2014/main" val="20003"/>
                    </a:ext>
                  </a:extLst>
                </a:gridCol>
              </a:tblGrid>
              <a:tr h="245216">
                <a:tc>
                  <a:txBody>
                    <a:bodyPr/>
                    <a:lstStyle/>
                    <a:p>
                      <a:pPr algn="ctr"/>
                      <a:r>
                        <a:rPr kumimoji="1" lang="ja-JP" altLang="en-US" sz="1100" dirty="0" smtClean="0">
                          <a:solidFill>
                            <a:schemeClr val="tx1"/>
                          </a:solidFill>
                        </a:rPr>
                        <a:t>事業主への配慮希望</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配慮の目的と効果</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セルフケア</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調整内容</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89238">
                <a:tc>
                  <a:txBody>
                    <a:bodyPr/>
                    <a:lstStyle/>
                    <a:p>
                      <a:r>
                        <a:rPr kumimoji="1" lang="ja-JP" altLang="en-US" sz="1100" dirty="0" smtClean="0"/>
                        <a:t>マニュアルを用意してください。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r>
                        <a:rPr kumimoji="1" lang="ja-JP" altLang="en-US" sz="1100" dirty="0" smtClean="0"/>
                        <a:t>・ミスを防ぐため</a:t>
                      </a:r>
                      <a:endParaRPr kumimoji="1" lang="en-US" altLang="ja-JP" sz="1100" dirty="0" smtClean="0"/>
                    </a:p>
                    <a:p>
                      <a:r>
                        <a:rPr kumimoji="1" lang="ja-JP" altLang="en-US" sz="1100" dirty="0" smtClean="0"/>
                        <a:t>・確認の時間を短縮させるため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1"/>
                  </a:ext>
                </a:extLst>
              </a:tr>
            </a:tbl>
          </a:graphicData>
        </a:graphic>
      </p:graphicFrame>
      <p:grpSp>
        <p:nvGrpSpPr>
          <p:cNvPr id="56" name="グループ化 55"/>
          <p:cNvGrpSpPr/>
          <p:nvPr/>
        </p:nvGrpSpPr>
        <p:grpSpPr>
          <a:xfrm>
            <a:off x="100044" y="2035178"/>
            <a:ext cx="1143000" cy="520374"/>
            <a:chOff x="0" y="66675"/>
            <a:chExt cx="1143000" cy="520374"/>
          </a:xfrm>
        </p:grpSpPr>
        <p:sp>
          <p:nvSpPr>
            <p:cNvPr id="57" name="角丸四角形 56"/>
            <p:cNvSpPr/>
            <p:nvPr/>
          </p:nvSpPr>
          <p:spPr>
            <a:xfrm>
              <a:off x="219075" y="152400"/>
              <a:ext cx="923925" cy="400050"/>
            </a:xfrm>
            <a:prstGeom prst="roundRect">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ja-JP" altLang="en-US" sz="1100" dirty="0" smtClean="0">
                  <a:solidFill>
                    <a:srgbClr val="FFFFFF"/>
                  </a:solidFill>
                  <a:latin typeface="Century"/>
                  <a:ea typeface="ＭＳ Ｐゴシック"/>
                  <a:cs typeface="Times New Roman"/>
                </a:rPr>
                <a:t>よくな</a:t>
              </a:r>
              <a:r>
                <a:rPr lang="ja-JP" altLang="en-US" sz="1100" dirty="0">
                  <a:solidFill>
                    <a:srgbClr val="FFFFFF"/>
                  </a:solidFill>
                  <a:latin typeface="Century"/>
                  <a:ea typeface="ＭＳ Ｐゴシック"/>
                  <a:cs typeface="Times New Roman"/>
                </a:rPr>
                <a:t>い</a:t>
              </a:r>
              <a:r>
                <a:rPr lang="ja-JP" sz="1100" dirty="0" smtClean="0">
                  <a:solidFill>
                    <a:srgbClr val="FFFFFF"/>
                  </a:solidFill>
                  <a:effectLst/>
                  <a:latin typeface="Century"/>
                  <a:ea typeface="ＭＳ Ｐゴシック"/>
                  <a:cs typeface="Times New Roman"/>
                </a:rPr>
                <a:t>例</a:t>
              </a:r>
              <a:endParaRPr lang="ja-JP" sz="1100" dirty="0">
                <a:effectLst/>
                <a:latin typeface="Century"/>
                <a:ea typeface="ＭＳ 明朝"/>
                <a:cs typeface="Times New Roman"/>
              </a:endParaRPr>
            </a:p>
          </p:txBody>
        </p:sp>
        <p:grpSp>
          <p:nvGrpSpPr>
            <p:cNvPr id="58" name="グループ化 57"/>
            <p:cNvGrpSpPr/>
            <p:nvPr/>
          </p:nvGrpSpPr>
          <p:grpSpPr>
            <a:xfrm>
              <a:off x="0" y="66675"/>
              <a:ext cx="428625" cy="520374"/>
              <a:chOff x="0" y="66675"/>
              <a:chExt cx="428625" cy="520374"/>
            </a:xfrm>
          </p:grpSpPr>
          <p:sp>
            <p:nvSpPr>
              <p:cNvPr id="59" name="円/楕円 58"/>
              <p:cNvSpPr/>
              <p:nvPr/>
            </p:nvSpPr>
            <p:spPr>
              <a:xfrm>
                <a:off x="0" y="66675"/>
                <a:ext cx="371475" cy="381000"/>
              </a:xfrm>
              <a:prstGeom prst="ellipse">
                <a:avLst/>
              </a:prstGeom>
              <a:solidFill>
                <a:sysClr val="window" lastClr="FFFFFF"/>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US" sz="1200" b="1">
                    <a:solidFill>
                      <a:srgbClr val="FF0000"/>
                    </a:solidFill>
                    <a:effectLst/>
                    <a:latin typeface="Century"/>
                    <a:ea typeface="ＭＳ 明朝"/>
                    <a:cs typeface="Times New Roman"/>
                  </a:rPr>
                  <a:t> </a:t>
                </a:r>
                <a:endParaRPr lang="ja-JP" sz="1100">
                  <a:effectLst/>
                  <a:latin typeface="Century"/>
                  <a:ea typeface="ＭＳ 明朝"/>
                  <a:cs typeface="Times New Roman"/>
                </a:endParaRPr>
              </a:p>
            </p:txBody>
          </p:sp>
          <p:sp>
            <p:nvSpPr>
              <p:cNvPr id="60" name="テキスト ボックス 47"/>
              <p:cNvSpPr txBox="1"/>
              <p:nvPr/>
            </p:nvSpPr>
            <p:spPr>
              <a:xfrm>
                <a:off x="9525" y="82224"/>
                <a:ext cx="419100" cy="50482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ja-JP" sz="1400" b="1" dirty="0">
                    <a:solidFill>
                      <a:srgbClr val="FF0000"/>
                    </a:solidFill>
                    <a:effectLst/>
                    <a:latin typeface="Century"/>
                    <a:ea typeface="HG創英角ﾎﾟｯﾌﾟ体"/>
                    <a:cs typeface="Times New Roman"/>
                  </a:rPr>
                  <a:t>×</a:t>
                </a:r>
                <a:endParaRPr lang="ja-JP" sz="1100" dirty="0">
                  <a:effectLst/>
                  <a:latin typeface="Century"/>
                  <a:ea typeface="ＭＳ 明朝"/>
                  <a:cs typeface="Times New Roman"/>
                </a:endParaRPr>
              </a:p>
            </p:txBody>
          </p:sp>
        </p:grpSp>
      </p:grpSp>
      <p:grpSp>
        <p:nvGrpSpPr>
          <p:cNvPr id="85" name="グループ化 84"/>
          <p:cNvGrpSpPr/>
          <p:nvPr/>
        </p:nvGrpSpPr>
        <p:grpSpPr>
          <a:xfrm>
            <a:off x="95919" y="4997294"/>
            <a:ext cx="1143000" cy="520374"/>
            <a:chOff x="0" y="66675"/>
            <a:chExt cx="1143000" cy="520374"/>
          </a:xfrm>
        </p:grpSpPr>
        <p:sp>
          <p:nvSpPr>
            <p:cNvPr id="86" name="角丸四角形 85"/>
            <p:cNvSpPr/>
            <p:nvPr/>
          </p:nvSpPr>
          <p:spPr>
            <a:xfrm>
              <a:off x="219075" y="152400"/>
              <a:ext cx="923925" cy="400050"/>
            </a:xfrm>
            <a:prstGeom prst="roundRect">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ja-JP" altLang="en-US" sz="1100" dirty="0">
                  <a:solidFill>
                    <a:srgbClr val="FFFFFF"/>
                  </a:solidFill>
                  <a:latin typeface="Century"/>
                  <a:ea typeface="ＭＳ Ｐゴシック"/>
                  <a:cs typeface="Times New Roman"/>
                </a:rPr>
                <a:t>記入</a:t>
              </a:r>
              <a:r>
                <a:rPr lang="ja-JP" sz="1100" dirty="0" smtClean="0">
                  <a:solidFill>
                    <a:srgbClr val="FFFFFF"/>
                  </a:solidFill>
                  <a:effectLst/>
                  <a:latin typeface="Century"/>
                  <a:ea typeface="ＭＳ Ｐゴシック"/>
                  <a:cs typeface="Times New Roman"/>
                </a:rPr>
                <a:t>例</a:t>
              </a:r>
              <a:endParaRPr lang="ja-JP" sz="1100" dirty="0">
                <a:effectLst/>
                <a:latin typeface="Century"/>
                <a:ea typeface="ＭＳ 明朝"/>
                <a:cs typeface="Times New Roman"/>
              </a:endParaRPr>
            </a:p>
          </p:txBody>
        </p:sp>
        <p:grpSp>
          <p:nvGrpSpPr>
            <p:cNvPr id="87" name="グループ化 86"/>
            <p:cNvGrpSpPr/>
            <p:nvPr/>
          </p:nvGrpSpPr>
          <p:grpSpPr>
            <a:xfrm>
              <a:off x="0" y="66675"/>
              <a:ext cx="428625" cy="520374"/>
              <a:chOff x="0" y="66675"/>
              <a:chExt cx="428625" cy="520374"/>
            </a:xfrm>
          </p:grpSpPr>
          <p:sp>
            <p:nvSpPr>
              <p:cNvPr id="88" name="円/楕円 87"/>
              <p:cNvSpPr/>
              <p:nvPr/>
            </p:nvSpPr>
            <p:spPr>
              <a:xfrm>
                <a:off x="0" y="66675"/>
                <a:ext cx="371475" cy="381000"/>
              </a:xfrm>
              <a:prstGeom prst="ellipse">
                <a:avLst/>
              </a:prstGeom>
              <a:solidFill>
                <a:sysClr val="window" lastClr="FFFFFF"/>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US" sz="1200" b="1">
                    <a:solidFill>
                      <a:srgbClr val="FF0000"/>
                    </a:solidFill>
                    <a:effectLst/>
                    <a:latin typeface="Century"/>
                    <a:ea typeface="ＭＳ 明朝"/>
                    <a:cs typeface="Times New Roman"/>
                  </a:rPr>
                  <a:t> </a:t>
                </a:r>
                <a:endParaRPr lang="ja-JP" sz="1100">
                  <a:effectLst/>
                  <a:latin typeface="Century"/>
                  <a:ea typeface="ＭＳ 明朝"/>
                  <a:cs typeface="Times New Roman"/>
                </a:endParaRPr>
              </a:p>
            </p:txBody>
          </p:sp>
          <p:sp>
            <p:nvSpPr>
              <p:cNvPr id="89" name="テキスト ボックス 47"/>
              <p:cNvSpPr txBox="1"/>
              <p:nvPr/>
            </p:nvSpPr>
            <p:spPr>
              <a:xfrm>
                <a:off x="9525" y="82224"/>
                <a:ext cx="419100" cy="50482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ja-JP" altLang="en-US" sz="1400" b="1" dirty="0">
                    <a:solidFill>
                      <a:srgbClr val="FF0000"/>
                    </a:solidFill>
                    <a:latin typeface="Century"/>
                    <a:ea typeface="HG創英角ﾎﾟｯﾌﾟ体"/>
                    <a:cs typeface="Times New Roman"/>
                  </a:rPr>
                  <a:t>○</a:t>
                </a:r>
                <a:endParaRPr lang="ja-JP" sz="1100" dirty="0">
                  <a:effectLst/>
                  <a:latin typeface="Century"/>
                  <a:ea typeface="ＭＳ 明朝"/>
                  <a:cs typeface="Times New Roman"/>
                </a:endParaRPr>
              </a:p>
            </p:txBody>
          </p:sp>
        </p:grpSp>
      </p:grpSp>
      <p:grpSp>
        <p:nvGrpSpPr>
          <p:cNvPr id="4" name="グループ化 3"/>
          <p:cNvGrpSpPr/>
          <p:nvPr/>
        </p:nvGrpSpPr>
        <p:grpSpPr>
          <a:xfrm>
            <a:off x="394121" y="2682237"/>
            <a:ext cx="6038601" cy="1780137"/>
            <a:chOff x="259550" y="6133874"/>
            <a:chExt cx="6038601" cy="1780137"/>
          </a:xfrm>
        </p:grpSpPr>
        <p:sp>
          <p:nvSpPr>
            <p:cNvPr id="22" name="テキスト ボックス 21"/>
            <p:cNvSpPr txBox="1"/>
            <p:nvPr/>
          </p:nvSpPr>
          <p:spPr>
            <a:xfrm>
              <a:off x="627749" y="7234119"/>
              <a:ext cx="2669479" cy="461665"/>
            </a:xfrm>
            <a:prstGeom prst="rect">
              <a:avLst/>
            </a:prstGeom>
            <a:noFill/>
            <a:ln w="25400">
              <a:solidFill>
                <a:srgbClr val="FF0000">
                  <a:alpha val="50000"/>
                </a:srgbClr>
              </a:solidFill>
              <a:prstDash val="solid"/>
            </a:ln>
          </p:spPr>
          <p:txBody>
            <a:bodyPr wrap="square" rtlCol="0">
              <a:spAutoFit/>
            </a:bodyPr>
            <a:lstStyle/>
            <a:p>
              <a:r>
                <a:rPr kumimoji="1" lang="ja-JP" altLang="en-US" sz="1200" dirty="0" smtClean="0"/>
                <a:t>マニュアルが欲しい理由、どういったマニュアルが欲しいかなど記入しましょう。</a:t>
              </a:r>
              <a:endParaRPr kumimoji="1" lang="ja-JP" altLang="en-US" sz="1200" dirty="0"/>
            </a:p>
          </p:txBody>
        </p:sp>
        <p:sp>
          <p:nvSpPr>
            <p:cNvPr id="65" name="テキスト ボックス 64"/>
            <p:cNvSpPr txBox="1"/>
            <p:nvPr/>
          </p:nvSpPr>
          <p:spPr>
            <a:xfrm>
              <a:off x="3846903" y="7267680"/>
              <a:ext cx="2451248" cy="646331"/>
            </a:xfrm>
            <a:prstGeom prst="rect">
              <a:avLst/>
            </a:prstGeom>
            <a:noFill/>
            <a:ln w="25400">
              <a:solidFill>
                <a:srgbClr val="FF0000">
                  <a:alpha val="50000"/>
                </a:srgbClr>
              </a:solidFill>
              <a:prstDash val="solid"/>
            </a:ln>
          </p:spPr>
          <p:txBody>
            <a:bodyPr wrap="square" rtlCol="0">
              <a:spAutoFit/>
            </a:bodyPr>
            <a:lstStyle/>
            <a:p>
              <a:r>
                <a:rPr kumimoji="1" lang="ja-JP" altLang="en-US" sz="1200" dirty="0" smtClean="0"/>
                <a:t>できるだけ空欄は作らないようにしましょう。訓練中はどうしていたか、就労支援機関の方と相談しましょう。</a:t>
              </a:r>
              <a:endParaRPr kumimoji="1" lang="en-US" altLang="ja-JP" sz="1200" dirty="0" smtClean="0"/>
            </a:p>
          </p:txBody>
        </p:sp>
        <p:sp>
          <p:nvSpPr>
            <p:cNvPr id="31" name="円/楕円 30"/>
            <p:cNvSpPr/>
            <p:nvPr/>
          </p:nvSpPr>
          <p:spPr>
            <a:xfrm>
              <a:off x="259550" y="6154825"/>
              <a:ext cx="1720117" cy="854080"/>
            </a:xfrm>
            <a:prstGeom prst="ellipse">
              <a:avLst/>
            </a:prstGeom>
            <a:noFill/>
            <a:ln>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47" name="直線矢印コネクタ 46"/>
            <p:cNvCxnSpPr/>
            <p:nvPr/>
          </p:nvCxnSpPr>
          <p:spPr>
            <a:xfrm rot="16200000" flipH="1">
              <a:off x="184551" y="7007540"/>
              <a:ext cx="639435" cy="251728"/>
            </a:xfrm>
            <a:prstGeom prst="bentConnector2">
              <a:avLst/>
            </a:prstGeom>
            <a:ln w="25400">
              <a:solidFill>
                <a:srgbClr val="FF0000">
                  <a:alpha val="50000"/>
                </a:srgbClr>
              </a:solidFill>
              <a:tailEnd type="arrow"/>
            </a:ln>
          </p:spPr>
          <p:style>
            <a:lnRef idx="1">
              <a:schemeClr val="accent1"/>
            </a:lnRef>
            <a:fillRef idx="0">
              <a:schemeClr val="accent1"/>
            </a:fillRef>
            <a:effectRef idx="0">
              <a:schemeClr val="accent1"/>
            </a:effectRef>
            <a:fontRef idx="minor">
              <a:schemeClr val="tx1"/>
            </a:fontRef>
          </p:style>
        </p:cxnSp>
        <p:sp>
          <p:nvSpPr>
            <p:cNvPr id="62" name="円/楕円 61"/>
            <p:cNvSpPr/>
            <p:nvPr/>
          </p:nvSpPr>
          <p:spPr>
            <a:xfrm>
              <a:off x="3378223" y="6133874"/>
              <a:ext cx="1538571" cy="854080"/>
            </a:xfrm>
            <a:prstGeom prst="ellipse">
              <a:avLst/>
            </a:prstGeom>
            <a:noFill/>
            <a:ln>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49" name="Picture 2" descr="D:\HayashiRy\Desktop\林\素材\point02-005.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6327" y="6931816"/>
              <a:ext cx="656193" cy="262477"/>
            </a:xfrm>
            <a:prstGeom prst="rect">
              <a:avLst/>
            </a:prstGeom>
            <a:noFill/>
            <a:extLst>
              <a:ext uri="{909E8E84-426E-40DD-AFC4-6F175D3DCCD1}">
                <a14:hiddenFill xmlns:a14="http://schemas.microsoft.com/office/drawing/2010/main">
                  <a:solidFill>
                    <a:srgbClr val="FFFFFF"/>
                  </a:solidFill>
                </a14:hiddenFill>
              </a:ext>
            </a:extLst>
          </p:spPr>
        </p:pic>
        <p:pic>
          <p:nvPicPr>
            <p:cNvPr id="90" name="Picture 2" descr="D:\HayashiRy\Desktop\林\素材\point02-005.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90947" y="6987954"/>
              <a:ext cx="656193" cy="262477"/>
            </a:xfrm>
            <a:prstGeom prst="rect">
              <a:avLst/>
            </a:prstGeom>
            <a:noFill/>
            <a:extLst>
              <a:ext uri="{909E8E84-426E-40DD-AFC4-6F175D3DCCD1}">
                <a14:hiddenFill xmlns:a14="http://schemas.microsoft.com/office/drawing/2010/main">
                  <a:solidFill>
                    <a:srgbClr val="FFFFFF"/>
                  </a:solidFill>
                </a14:hiddenFill>
              </a:ext>
            </a:extLst>
          </p:spPr>
        </p:pic>
        <p:cxnSp>
          <p:nvCxnSpPr>
            <p:cNvPr id="96" name="直線矢印コネクタ 46"/>
            <p:cNvCxnSpPr>
              <a:stCxn id="62" idx="3"/>
            </p:cNvCxnSpPr>
            <p:nvPr/>
          </p:nvCxnSpPr>
          <p:spPr>
            <a:xfrm rot="16200000" flipH="1">
              <a:off x="3418539" y="7047880"/>
              <a:ext cx="583277" cy="213270"/>
            </a:xfrm>
            <a:prstGeom prst="bentConnector3">
              <a:avLst>
                <a:gd name="adj1" fmla="val 99769"/>
              </a:avLst>
            </a:prstGeom>
            <a:ln w="25400">
              <a:solidFill>
                <a:srgbClr val="FF0000">
                  <a:alpha val="50000"/>
                </a:srgbClr>
              </a:solidFill>
              <a:tailEnd type="arrow"/>
            </a:ln>
          </p:spPr>
          <p:style>
            <a:lnRef idx="1">
              <a:schemeClr val="accent1"/>
            </a:lnRef>
            <a:fillRef idx="0">
              <a:schemeClr val="accent1"/>
            </a:fillRef>
            <a:effectRef idx="0">
              <a:schemeClr val="accent1"/>
            </a:effectRef>
            <a:fontRef idx="minor">
              <a:schemeClr val="tx1"/>
            </a:fontRef>
          </p:style>
        </p:cxnSp>
      </p:grpSp>
      <p:sp>
        <p:nvSpPr>
          <p:cNvPr id="3" name="テキスト ボックス 2"/>
          <p:cNvSpPr txBox="1"/>
          <p:nvPr/>
        </p:nvSpPr>
        <p:spPr>
          <a:xfrm>
            <a:off x="884536" y="7927070"/>
            <a:ext cx="5204857" cy="954107"/>
          </a:xfrm>
          <a:prstGeom prst="rect">
            <a:avLst/>
          </a:prstGeom>
          <a:noFill/>
          <a:ln w="38100">
            <a:solidFill>
              <a:srgbClr val="FF0000">
                <a:alpha val="50000"/>
              </a:srgbClr>
            </a:solidFill>
          </a:ln>
        </p:spPr>
        <p:txBody>
          <a:bodyPr wrap="square" rtlCol="0">
            <a:spAutoFit/>
          </a:bodyPr>
          <a:lstStyle/>
          <a:p>
            <a:r>
              <a:rPr lang="ja-JP" altLang="en-US" sz="1400" dirty="0" smtClean="0"/>
              <a:t>・マニュアルが欲しい理由が分かりやすい。</a:t>
            </a:r>
            <a:endParaRPr lang="en-US" altLang="ja-JP" sz="1400" dirty="0" smtClean="0"/>
          </a:p>
          <a:p>
            <a:r>
              <a:rPr kumimoji="1" lang="ja-JP" altLang="en-US" sz="1400" dirty="0" smtClean="0"/>
              <a:t>・「複雑な作業になるとわからなくなる」と書いてあるので、別の業務　</a:t>
            </a:r>
            <a:endParaRPr kumimoji="1" lang="en-US" altLang="ja-JP" sz="1400" dirty="0" smtClean="0"/>
          </a:p>
          <a:p>
            <a:r>
              <a:rPr lang="ja-JP" altLang="en-US" sz="1400" dirty="0"/>
              <a:t>　</a:t>
            </a:r>
            <a:r>
              <a:rPr kumimoji="1" lang="ja-JP" altLang="en-US" sz="1400" dirty="0" smtClean="0"/>
              <a:t>でも同様の配慮が必要と予測しやすい。</a:t>
            </a:r>
            <a:endParaRPr kumimoji="1" lang="en-US" altLang="ja-JP" sz="1400" dirty="0" smtClean="0"/>
          </a:p>
          <a:p>
            <a:r>
              <a:rPr lang="ja-JP" altLang="en-US" sz="1400" dirty="0" smtClean="0"/>
              <a:t>・空欄がない。</a:t>
            </a:r>
            <a:endParaRPr kumimoji="1" lang="ja-JP" altLang="en-US" sz="1400" dirty="0"/>
          </a:p>
        </p:txBody>
      </p:sp>
      <p:pic>
        <p:nvPicPr>
          <p:cNvPr id="28" name="Picture 2" descr="D:\HayashiRy\Desktop\林\素材\point02-005.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8670" y="7625046"/>
            <a:ext cx="806834" cy="322733"/>
          </a:xfrm>
          <a:prstGeom prst="rect">
            <a:avLst/>
          </a:prstGeom>
          <a:noFill/>
          <a:extLst>
            <a:ext uri="{909E8E84-426E-40DD-AFC4-6F175D3DCCD1}">
              <a14:hiddenFill xmlns:a14="http://schemas.microsoft.com/office/drawing/2010/main">
                <a:solidFill>
                  <a:srgbClr val="FFFFFF"/>
                </a:solidFill>
              </a14:hiddenFill>
            </a:ext>
          </a:extLst>
        </p:spPr>
      </p:pic>
      <p:sp>
        <p:nvSpPr>
          <p:cNvPr id="30" name="タイトル 1"/>
          <p:cNvSpPr txBox="1">
            <a:spLocks/>
          </p:cNvSpPr>
          <p:nvPr/>
        </p:nvSpPr>
        <p:spPr>
          <a:xfrm>
            <a:off x="523735" y="485989"/>
            <a:ext cx="6172200" cy="632467"/>
          </a:xfrm>
          <a:prstGeom prst="rect">
            <a:avLst/>
          </a:prstGeom>
        </p:spPr>
        <p:txBody>
          <a:bodyPr vert="horz" lIns="0" rIns="0" bIns="0" anchor="b">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000" b="0" i="0" u="none" strike="noStrike" kern="1200" cap="none" spc="0" normalizeH="0" baseline="0" noProof="0" dirty="0" smtClean="0">
                <a:ln>
                  <a:noFill/>
                </a:ln>
                <a:solidFill>
                  <a:srgbClr val="2F5897"/>
                </a:solidFill>
                <a:effectLst/>
                <a:uLnTx/>
                <a:uFillTx/>
                <a:latin typeface="Calibri"/>
                <a:ea typeface="ＭＳ Ｐゴシック"/>
                <a:cs typeface="+mj-cs"/>
              </a:rPr>
              <a:t>書き方のアドバイス</a:t>
            </a:r>
            <a:endParaRPr kumimoji="1" lang="ja-JP" altLang="en-US" sz="2000" b="0" i="0" u="none" strike="noStrike" kern="1200" cap="none" spc="0" normalizeH="0" baseline="0" noProof="0" dirty="0">
              <a:ln>
                <a:noFill/>
              </a:ln>
              <a:solidFill>
                <a:srgbClr val="2F5897"/>
              </a:solidFill>
              <a:effectLst/>
              <a:uLnTx/>
              <a:uFillTx/>
              <a:latin typeface="Calibri"/>
              <a:ea typeface="ＭＳ Ｐゴシック"/>
              <a:cs typeface="+mj-cs"/>
            </a:endParaRPr>
          </a:p>
        </p:txBody>
      </p:sp>
      <p:sp>
        <p:nvSpPr>
          <p:cNvPr id="5" name="スライド番号プレースホルダー 4"/>
          <p:cNvSpPr>
            <a:spLocks noGrp="1"/>
          </p:cNvSpPr>
          <p:nvPr>
            <p:ph type="sldNum" sz="quarter" idx="12"/>
          </p:nvPr>
        </p:nvSpPr>
        <p:spPr/>
        <p:txBody>
          <a:bodyPr/>
          <a:lstStyle/>
          <a:p>
            <a:fld id="{F3E5EDE9-C1E3-4BA7-9C72-D92CDC7F1C7A}" type="slidenum">
              <a:rPr kumimoji="1" lang="ja-JP" altLang="en-US" smtClean="0"/>
              <a:t>4</a:t>
            </a:fld>
            <a:endParaRPr kumimoji="1" lang="ja-JP" altLang="en-US"/>
          </a:p>
        </p:txBody>
      </p:sp>
    </p:spTree>
    <p:extLst>
      <p:ext uri="{BB962C8B-B14F-4D97-AF65-F5344CB8AC3E}">
        <p14:creationId xmlns:p14="http://schemas.microsoft.com/office/powerpoint/2010/main" val="39989288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a:xfrm>
            <a:off x="188640" y="2511954"/>
            <a:ext cx="6336704" cy="2382195"/>
          </a:xfrm>
          <a:prstGeom prst="rect">
            <a:avLst/>
          </a:prstGeom>
          <a:solidFill>
            <a:schemeClr val="bg1"/>
          </a:solidFill>
          <a:ln w="476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タイトル 1"/>
          <p:cNvSpPr>
            <a:spLocks noGrp="1"/>
          </p:cNvSpPr>
          <p:nvPr>
            <p:ph type="title"/>
          </p:nvPr>
        </p:nvSpPr>
        <p:spPr>
          <a:xfrm>
            <a:off x="581428" y="395536"/>
            <a:ext cx="5551127" cy="792088"/>
          </a:xfrm>
        </p:spPr>
        <p:txBody>
          <a:bodyPr>
            <a:normAutofit/>
          </a:bodyPr>
          <a:lstStyle/>
          <a:p>
            <a:r>
              <a:rPr kumimoji="1" lang="ja-JP" altLang="en-US" sz="2000" dirty="0" smtClean="0"/>
              <a:t>活用場面</a:t>
            </a:r>
            <a:endParaRPr kumimoji="1" lang="ja-JP" altLang="en-US" sz="2000" dirty="0"/>
          </a:p>
        </p:txBody>
      </p:sp>
      <p:graphicFrame>
        <p:nvGraphicFramePr>
          <p:cNvPr id="7" name="表 6"/>
          <p:cNvGraphicFramePr>
            <a:graphicFrameLocks noGrp="1"/>
          </p:cNvGraphicFramePr>
          <p:nvPr>
            <p:extLst>
              <p:ext uri="{D42A27DB-BD31-4B8C-83A1-F6EECF244321}">
                <p14:modId xmlns:p14="http://schemas.microsoft.com/office/powerpoint/2010/main" val="141785876"/>
              </p:ext>
            </p:extLst>
          </p:nvPr>
        </p:nvGraphicFramePr>
        <p:xfrm>
          <a:off x="409026" y="2706269"/>
          <a:ext cx="5976664" cy="1969565"/>
        </p:xfrm>
        <a:graphic>
          <a:graphicData uri="http://schemas.openxmlformats.org/drawingml/2006/table">
            <a:tbl>
              <a:tblPr firstRow="1" bandRow="1">
                <a:tableStyleId>{5C22544A-7EE6-4342-B048-85BDC9FD1C3A}</a:tableStyleId>
              </a:tblPr>
              <a:tblGrid>
                <a:gridCol w="1494166">
                  <a:extLst>
                    <a:ext uri="{9D8B030D-6E8A-4147-A177-3AD203B41FA5}">
                      <a16:colId xmlns:a16="http://schemas.microsoft.com/office/drawing/2014/main" val="20000"/>
                    </a:ext>
                  </a:extLst>
                </a:gridCol>
                <a:gridCol w="1494166">
                  <a:extLst>
                    <a:ext uri="{9D8B030D-6E8A-4147-A177-3AD203B41FA5}">
                      <a16:colId xmlns:a16="http://schemas.microsoft.com/office/drawing/2014/main" val="20001"/>
                    </a:ext>
                  </a:extLst>
                </a:gridCol>
                <a:gridCol w="1494166">
                  <a:extLst>
                    <a:ext uri="{9D8B030D-6E8A-4147-A177-3AD203B41FA5}">
                      <a16:colId xmlns:a16="http://schemas.microsoft.com/office/drawing/2014/main" val="20002"/>
                    </a:ext>
                  </a:extLst>
                </a:gridCol>
                <a:gridCol w="1494166">
                  <a:extLst>
                    <a:ext uri="{9D8B030D-6E8A-4147-A177-3AD203B41FA5}">
                      <a16:colId xmlns:a16="http://schemas.microsoft.com/office/drawing/2014/main" val="20003"/>
                    </a:ext>
                  </a:extLst>
                </a:gridCol>
              </a:tblGrid>
              <a:tr h="245216">
                <a:tc>
                  <a:txBody>
                    <a:bodyPr/>
                    <a:lstStyle/>
                    <a:p>
                      <a:pPr algn="ctr"/>
                      <a:r>
                        <a:rPr kumimoji="1" lang="ja-JP" altLang="en-US" sz="1100" dirty="0" smtClean="0">
                          <a:solidFill>
                            <a:schemeClr val="tx1"/>
                          </a:solidFill>
                        </a:rPr>
                        <a:t>事業主への配慮希望</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配慮の目的と効果</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セルフケア</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調整内容</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57045">
                <a:tc>
                  <a:txBody>
                    <a:bodyPr/>
                    <a:lstStyle/>
                    <a:p>
                      <a:r>
                        <a:rPr kumimoji="1" lang="ja-JP" altLang="en-US" sz="1100" dirty="0" smtClean="0"/>
                        <a:t>業務指示の担当者を決めてもらえると幸いです。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r>
                        <a:rPr kumimoji="1" lang="ja-JP" altLang="en-US" sz="1100" dirty="0" smtClean="0"/>
                        <a:t>初対面の方へ緊張しやすいので、緊張しすぎて疲れてしまわないように。</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smtClean="0"/>
                        <a:t>緊張が強いときは、深呼吸して落ち着くようにします。</a:t>
                      </a:r>
                      <a:endParaRPr kumimoji="1" lang="en-US" altLang="ja-JP"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1"/>
                  </a:ext>
                </a:extLst>
              </a:tr>
              <a:tr h="318374">
                <a:tc gridSpan="4">
                  <a:txBody>
                    <a:bodyPr/>
                    <a:lstStyle/>
                    <a:p>
                      <a:endParaRPr kumimoji="1" lang="en-US" altLang="ja-JP" sz="1100" b="1" dirty="0" smtClean="0"/>
                    </a:p>
                    <a:p>
                      <a:r>
                        <a:rPr kumimoji="1" lang="ja-JP" altLang="en-US" sz="1100" b="1" dirty="0" smtClean="0"/>
                        <a:t>得意・不得意・特性等</a:t>
                      </a: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89739">
                <a:tc gridSpan="4">
                  <a:txBody>
                    <a:bodyPr/>
                    <a:lstStyle/>
                    <a:p>
                      <a:r>
                        <a:rPr kumimoji="1" lang="ja-JP" altLang="en-US" sz="1100" dirty="0" smtClean="0"/>
                        <a:t>軽作業など、体を動かす業務が好きです。一日同じ業務よりも、違う業務がある方が集中して取り組むことができます。</a:t>
                      </a:r>
                      <a:endParaRPr kumimoji="1" lang="en-US" altLang="ja-JP"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tc>
                <a:tc hMerge="1">
                  <a:txBody>
                    <a:bodyPr/>
                    <a:lstStyle/>
                    <a:p>
                      <a:endParaRPr kumimoji="1" lang="ja-JP" altLang="en-US" sz="1100" dirty="0"/>
                    </a:p>
                  </a:txBody>
                  <a:tcPr/>
                </a:tc>
                <a:tc hMerge="1">
                  <a:txBody>
                    <a:bodyPr/>
                    <a:lstStyle/>
                    <a:p>
                      <a:endParaRPr kumimoji="1" lang="ja-JP" altLang="en-US" sz="1100" dirty="0"/>
                    </a:p>
                  </a:txBody>
                  <a:tcPr/>
                </a:tc>
                <a:extLst>
                  <a:ext uri="{0D108BD9-81ED-4DB2-BD59-A6C34878D82A}">
                    <a16:rowId xmlns:a16="http://schemas.microsoft.com/office/drawing/2014/main" val="10003"/>
                  </a:ext>
                </a:extLst>
              </a:tr>
            </a:tbl>
          </a:graphicData>
        </a:graphic>
      </p:graphicFrame>
      <p:sp>
        <p:nvSpPr>
          <p:cNvPr id="27" name="テキスト ボックス 26"/>
          <p:cNvSpPr txBox="1"/>
          <p:nvPr/>
        </p:nvSpPr>
        <p:spPr>
          <a:xfrm>
            <a:off x="777160" y="1691680"/>
            <a:ext cx="5608530" cy="523220"/>
          </a:xfrm>
          <a:prstGeom prst="rect">
            <a:avLst/>
          </a:prstGeom>
          <a:noFill/>
        </p:spPr>
        <p:txBody>
          <a:bodyPr wrap="square" rtlCol="0">
            <a:spAutoFit/>
          </a:bodyPr>
          <a:lstStyle/>
          <a:p>
            <a:r>
              <a:rPr lang="ja-JP" altLang="en-US" sz="1400" dirty="0" smtClean="0">
                <a:solidFill>
                  <a:prstClr val="black"/>
                </a:solidFill>
              </a:rPr>
              <a:t>●実習中に伝えておきたいことがあるとき</a:t>
            </a:r>
            <a:endParaRPr lang="en-US" altLang="ja-JP" sz="1400" dirty="0" smtClean="0">
              <a:solidFill>
                <a:prstClr val="black"/>
              </a:solidFill>
            </a:endParaRPr>
          </a:p>
          <a:p>
            <a:r>
              <a:rPr lang="ja-JP" altLang="en-US" sz="1400" dirty="0" smtClean="0">
                <a:solidFill>
                  <a:prstClr val="black"/>
                </a:solidFill>
              </a:rPr>
              <a:t>●働いたときに希望する配慮を試してみるとき</a:t>
            </a:r>
            <a:endParaRPr lang="ja-JP" altLang="en-US" sz="1400" dirty="0">
              <a:solidFill>
                <a:prstClr val="black"/>
              </a:solidFill>
            </a:endParaRPr>
          </a:p>
        </p:txBody>
      </p:sp>
      <p:sp>
        <p:nvSpPr>
          <p:cNvPr id="3" name="テキスト ボックス 2"/>
          <p:cNvSpPr txBox="1"/>
          <p:nvPr/>
        </p:nvSpPr>
        <p:spPr>
          <a:xfrm>
            <a:off x="260647" y="2293543"/>
            <a:ext cx="5184577" cy="276999"/>
          </a:xfrm>
          <a:prstGeom prst="rect">
            <a:avLst/>
          </a:prstGeom>
          <a:solidFill>
            <a:schemeClr val="bg1"/>
          </a:solidFill>
          <a:ln w="47625">
            <a:solidFill>
              <a:schemeClr val="tx2"/>
            </a:solidFill>
          </a:ln>
        </p:spPr>
        <p:txBody>
          <a:bodyPr wrap="square" rtlCol="0">
            <a:spAutoFit/>
          </a:bodyPr>
          <a:lstStyle/>
          <a:p>
            <a:r>
              <a:rPr lang="ja-JP" altLang="en-US" sz="1200" b="1" dirty="0" smtClean="0">
                <a:solidFill>
                  <a:prstClr val="black"/>
                </a:solidFill>
              </a:rPr>
              <a:t>実習を始めるにあたり、伝えておいた方がよいことを記入し、実習先に渡す</a:t>
            </a:r>
            <a:endParaRPr lang="ja-JP" altLang="en-US" sz="1200" b="1" dirty="0">
              <a:solidFill>
                <a:prstClr val="black"/>
              </a:solidFill>
            </a:endParaRPr>
          </a:p>
        </p:txBody>
      </p:sp>
      <p:sp>
        <p:nvSpPr>
          <p:cNvPr id="52" name="テキスト ボックス 51"/>
          <p:cNvSpPr txBox="1"/>
          <p:nvPr/>
        </p:nvSpPr>
        <p:spPr>
          <a:xfrm>
            <a:off x="878900" y="5441231"/>
            <a:ext cx="5608530" cy="523220"/>
          </a:xfrm>
          <a:prstGeom prst="rect">
            <a:avLst/>
          </a:prstGeom>
          <a:noFill/>
        </p:spPr>
        <p:txBody>
          <a:bodyPr wrap="square" rtlCol="0">
            <a:spAutoFit/>
          </a:bodyPr>
          <a:lstStyle/>
          <a:p>
            <a:r>
              <a:rPr lang="ja-JP" altLang="en-US" sz="1400" dirty="0" smtClean="0">
                <a:solidFill>
                  <a:prstClr val="black"/>
                </a:solidFill>
              </a:rPr>
              <a:t>●</a:t>
            </a:r>
            <a:r>
              <a:rPr lang="ja-JP" altLang="en-US" sz="1400" dirty="0">
                <a:solidFill>
                  <a:prstClr val="black"/>
                </a:solidFill>
              </a:rPr>
              <a:t>必要なこと</a:t>
            </a:r>
            <a:r>
              <a:rPr lang="ja-JP" altLang="en-US" sz="1400" dirty="0" smtClean="0">
                <a:solidFill>
                  <a:prstClr val="black"/>
                </a:solidFill>
              </a:rPr>
              <a:t>は事前に申し出ておくため</a:t>
            </a:r>
            <a:endParaRPr lang="en-US" altLang="ja-JP" sz="1400" dirty="0" smtClean="0">
              <a:solidFill>
                <a:prstClr val="black"/>
              </a:solidFill>
            </a:endParaRPr>
          </a:p>
          <a:p>
            <a:r>
              <a:rPr lang="ja-JP" altLang="en-US" sz="1400" dirty="0" smtClean="0">
                <a:solidFill>
                  <a:prstClr val="black"/>
                </a:solidFill>
              </a:rPr>
              <a:t>●支援者に同席してもらったり共有しておくため</a:t>
            </a:r>
            <a:endParaRPr lang="en-US" altLang="ja-JP" sz="1400" dirty="0" smtClean="0">
              <a:solidFill>
                <a:prstClr val="black"/>
              </a:solidFill>
            </a:endParaRPr>
          </a:p>
        </p:txBody>
      </p:sp>
      <p:sp>
        <p:nvSpPr>
          <p:cNvPr id="53" name="タイトル 1"/>
          <p:cNvSpPr txBox="1">
            <a:spLocks/>
          </p:cNvSpPr>
          <p:nvPr/>
        </p:nvSpPr>
        <p:spPr>
          <a:xfrm>
            <a:off x="621794" y="4845047"/>
            <a:ext cx="5551127" cy="7920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u="sng" dirty="0" smtClean="0">
                <a:solidFill>
                  <a:prstClr val="black"/>
                </a:solidFill>
              </a:rPr>
              <a:t>選考後入社までの準備・働き始めのときに</a:t>
            </a:r>
            <a:endParaRPr lang="ja-JP" altLang="en-US" sz="2000" u="sng" dirty="0">
              <a:solidFill>
                <a:prstClr val="black"/>
              </a:solidFill>
            </a:endParaRPr>
          </a:p>
        </p:txBody>
      </p:sp>
      <p:sp>
        <p:nvSpPr>
          <p:cNvPr id="54" name="正方形/長方形 53"/>
          <p:cNvSpPr/>
          <p:nvPr/>
        </p:nvSpPr>
        <p:spPr>
          <a:xfrm>
            <a:off x="188640" y="6264781"/>
            <a:ext cx="6336704" cy="2528184"/>
          </a:xfrm>
          <a:prstGeom prst="rect">
            <a:avLst/>
          </a:prstGeom>
          <a:solidFill>
            <a:schemeClr val="bg1"/>
          </a:solidFill>
          <a:ln w="476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5" name="テキスト ボックス 54"/>
          <p:cNvSpPr txBox="1"/>
          <p:nvPr/>
        </p:nvSpPr>
        <p:spPr>
          <a:xfrm>
            <a:off x="260647" y="6046370"/>
            <a:ext cx="5760641" cy="276999"/>
          </a:xfrm>
          <a:prstGeom prst="rect">
            <a:avLst/>
          </a:prstGeom>
          <a:solidFill>
            <a:schemeClr val="bg1"/>
          </a:solidFill>
          <a:ln w="47625">
            <a:solidFill>
              <a:schemeClr val="tx2"/>
            </a:solidFill>
          </a:ln>
        </p:spPr>
        <p:txBody>
          <a:bodyPr wrap="square" rtlCol="0">
            <a:spAutoFit/>
          </a:bodyPr>
          <a:lstStyle/>
          <a:p>
            <a:r>
              <a:rPr lang="ja-JP" altLang="en-US" sz="1200" b="1" dirty="0" smtClean="0">
                <a:solidFill>
                  <a:prstClr val="black"/>
                </a:solidFill>
              </a:rPr>
              <a:t>選考後入社までの時期に、対応してもらえることの確認をするため企業と共有しておく</a:t>
            </a:r>
            <a:endParaRPr lang="ja-JP" altLang="en-US" sz="1200" b="1" dirty="0">
              <a:solidFill>
                <a:prstClr val="black"/>
              </a:solidFill>
            </a:endParaRPr>
          </a:p>
        </p:txBody>
      </p:sp>
      <p:graphicFrame>
        <p:nvGraphicFramePr>
          <p:cNvPr id="57" name="表 56"/>
          <p:cNvGraphicFramePr>
            <a:graphicFrameLocks noGrp="1"/>
          </p:cNvGraphicFramePr>
          <p:nvPr>
            <p:extLst>
              <p:ext uri="{D42A27DB-BD31-4B8C-83A1-F6EECF244321}">
                <p14:modId xmlns:p14="http://schemas.microsoft.com/office/powerpoint/2010/main" val="2399013857"/>
              </p:ext>
            </p:extLst>
          </p:nvPr>
        </p:nvGraphicFramePr>
        <p:xfrm>
          <a:off x="409026" y="6409320"/>
          <a:ext cx="5976664" cy="1974410"/>
        </p:xfrm>
        <a:graphic>
          <a:graphicData uri="http://schemas.openxmlformats.org/drawingml/2006/table">
            <a:tbl>
              <a:tblPr firstRow="1" bandRow="1">
                <a:tableStyleId>{5C22544A-7EE6-4342-B048-85BDC9FD1C3A}</a:tableStyleId>
              </a:tblPr>
              <a:tblGrid>
                <a:gridCol w="1494166">
                  <a:extLst>
                    <a:ext uri="{9D8B030D-6E8A-4147-A177-3AD203B41FA5}">
                      <a16:colId xmlns:a16="http://schemas.microsoft.com/office/drawing/2014/main" val="20000"/>
                    </a:ext>
                  </a:extLst>
                </a:gridCol>
                <a:gridCol w="1494166">
                  <a:extLst>
                    <a:ext uri="{9D8B030D-6E8A-4147-A177-3AD203B41FA5}">
                      <a16:colId xmlns:a16="http://schemas.microsoft.com/office/drawing/2014/main" val="20001"/>
                    </a:ext>
                  </a:extLst>
                </a:gridCol>
                <a:gridCol w="1494166">
                  <a:extLst>
                    <a:ext uri="{9D8B030D-6E8A-4147-A177-3AD203B41FA5}">
                      <a16:colId xmlns:a16="http://schemas.microsoft.com/office/drawing/2014/main" val="20002"/>
                    </a:ext>
                  </a:extLst>
                </a:gridCol>
                <a:gridCol w="1494166">
                  <a:extLst>
                    <a:ext uri="{9D8B030D-6E8A-4147-A177-3AD203B41FA5}">
                      <a16:colId xmlns:a16="http://schemas.microsoft.com/office/drawing/2014/main" val="20003"/>
                    </a:ext>
                  </a:extLst>
                </a:gridCol>
              </a:tblGrid>
              <a:tr h="294595">
                <a:tc>
                  <a:txBody>
                    <a:bodyPr/>
                    <a:lstStyle/>
                    <a:p>
                      <a:pPr algn="ctr"/>
                      <a:r>
                        <a:rPr kumimoji="1" lang="ja-JP" altLang="en-US" sz="1100" dirty="0" smtClean="0">
                          <a:solidFill>
                            <a:schemeClr val="tx1"/>
                          </a:solidFill>
                        </a:rPr>
                        <a:t>事業主への配慮希望</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配慮の目的と効果</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セルフケア</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smtClean="0">
                          <a:solidFill>
                            <a:schemeClr val="tx1"/>
                          </a:solidFill>
                        </a:rPr>
                        <a:t>調整内容</a:t>
                      </a:r>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32584">
                <a:tc>
                  <a:txBody>
                    <a:bodyPr/>
                    <a:lstStyle/>
                    <a:p>
                      <a:r>
                        <a:rPr kumimoji="1" lang="ja-JP" altLang="en-US" sz="1100" dirty="0" smtClean="0"/>
                        <a:t>机にパーテーションを設置していただけると有難いです。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r>
                        <a:rPr kumimoji="1" lang="ja-JP" altLang="en-US" sz="1100" dirty="0" smtClean="0"/>
                        <a:t>周囲に動きが視界に入らないようにして、仕事に集中するため。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smtClean="0"/>
                        <a:t>集中力が切れたときはストレッチします。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1"/>
                  </a:ext>
                </a:extLst>
              </a:tr>
              <a:tr h="362017">
                <a:tc gridSpan="4">
                  <a:txBody>
                    <a:bodyPr/>
                    <a:lstStyle/>
                    <a:p>
                      <a:r>
                        <a:rPr kumimoji="1" lang="ja-JP" altLang="en-US" sz="1100" b="1" dirty="0" smtClean="0"/>
                        <a:t>得意・不得意・特性等</a:t>
                      </a: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85214">
                <a:tc gridSpan="4">
                  <a:txBody>
                    <a:bodyPr/>
                    <a:lstStyle/>
                    <a:p>
                      <a:r>
                        <a:rPr kumimoji="1" lang="ja-JP" altLang="en-US" sz="1100" dirty="0" smtClean="0"/>
                        <a:t>・周囲が気になり集中しにくいので、間違いがないようにダブルチェックするようにしています。</a:t>
                      </a:r>
                      <a:endParaRPr kumimoji="1" lang="en-US" altLang="ja-JP" sz="1100" dirty="0" smtClean="0"/>
                    </a:p>
                    <a:p>
                      <a:r>
                        <a:rPr kumimoji="1" lang="ja-JP" altLang="en-US" sz="1100" dirty="0" smtClean="0"/>
                        <a:t>・誰とでも、あまり緊張せず話せます。</a:t>
                      </a:r>
                      <a:endParaRPr kumimoji="1" lang="en-US" altLang="ja-JP"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dirty="0"/>
                    </a:p>
                  </a:txBody>
                  <a:tcPr/>
                </a:tc>
                <a:tc hMerge="1">
                  <a:txBody>
                    <a:bodyPr/>
                    <a:lstStyle/>
                    <a:p>
                      <a:endParaRPr kumimoji="1" lang="ja-JP" altLang="en-US" sz="1100" dirty="0"/>
                    </a:p>
                  </a:txBody>
                  <a:tcPr/>
                </a:tc>
                <a:tc hMerge="1">
                  <a:txBody>
                    <a:bodyPr/>
                    <a:lstStyle/>
                    <a:p>
                      <a:endParaRPr kumimoji="1" lang="ja-JP" altLang="en-US" sz="1100" dirty="0"/>
                    </a:p>
                  </a:txBody>
                  <a:tcPr/>
                </a:tc>
                <a:extLst>
                  <a:ext uri="{0D108BD9-81ED-4DB2-BD59-A6C34878D82A}">
                    <a16:rowId xmlns:a16="http://schemas.microsoft.com/office/drawing/2014/main" val="10003"/>
                  </a:ext>
                </a:extLst>
              </a:tr>
            </a:tbl>
          </a:graphicData>
        </a:graphic>
      </p:graphicFrame>
      <p:sp>
        <p:nvSpPr>
          <p:cNvPr id="12" name="タイトル 1"/>
          <p:cNvSpPr txBox="1">
            <a:spLocks/>
          </p:cNvSpPr>
          <p:nvPr/>
        </p:nvSpPr>
        <p:spPr>
          <a:xfrm>
            <a:off x="773463" y="1043608"/>
            <a:ext cx="5551127" cy="7920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u="sng" dirty="0" smtClean="0">
                <a:solidFill>
                  <a:prstClr val="black"/>
                </a:solidFill>
              </a:rPr>
              <a:t>実習をするときに</a:t>
            </a:r>
            <a:endParaRPr lang="ja-JP" altLang="en-US" sz="2000" u="sng" dirty="0">
              <a:solidFill>
                <a:prstClr val="black"/>
              </a:solidFill>
            </a:endParaRPr>
          </a:p>
        </p:txBody>
      </p:sp>
      <p:sp>
        <p:nvSpPr>
          <p:cNvPr id="4" name="スライド番号プレースホルダー 3"/>
          <p:cNvSpPr>
            <a:spLocks noGrp="1"/>
          </p:cNvSpPr>
          <p:nvPr>
            <p:ph type="sldNum" sz="quarter" idx="12"/>
          </p:nvPr>
        </p:nvSpPr>
        <p:spPr/>
        <p:txBody>
          <a:bodyPr/>
          <a:lstStyle/>
          <a:p>
            <a:fld id="{F3E5EDE9-C1E3-4BA7-9C72-D92CDC7F1C7A}" type="slidenum">
              <a:rPr kumimoji="1" lang="ja-JP" altLang="en-US" smtClean="0"/>
              <a:t>5</a:t>
            </a:fld>
            <a:endParaRPr kumimoji="1" lang="ja-JP" altLang="en-US"/>
          </a:p>
        </p:txBody>
      </p:sp>
    </p:spTree>
    <p:extLst>
      <p:ext uri="{BB962C8B-B14F-4D97-AF65-F5344CB8AC3E}">
        <p14:creationId xmlns:p14="http://schemas.microsoft.com/office/powerpoint/2010/main" val="10739299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エグゼクティブ">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エッセンシャル">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2948</TotalTime>
  <Words>1706</Words>
  <Application>Microsoft Office PowerPoint</Application>
  <PresentationFormat>画面に合わせる (4:3)</PresentationFormat>
  <Paragraphs>217</Paragraphs>
  <Slides>5</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5</vt:i4>
      </vt:variant>
    </vt:vector>
  </HeadingPairs>
  <TitlesOfParts>
    <vt:vector size="17" baseType="lpstr">
      <vt:lpstr>HG創英角ﾎﾟｯﾌﾟ体</vt:lpstr>
      <vt:lpstr>ＭＳ Ｐゴシック</vt:lpstr>
      <vt:lpstr>ＭＳ ゴシック</vt:lpstr>
      <vt:lpstr>ＭＳ 明朝</vt:lpstr>
      <vt:lpstr>游ゴシック</vt:lpstr>
      <vt:lpstr>Arial</vt:lpstr>
      <vt:lpstr>Arial Black</vt:lpstr>
      <vt:lpstr>Calibri</vt:lpstr>
      <vt:lpstr>Century</vt:lpstr>
      <vt:lpstr>Times New Roman</vt:lpstr>
      <vt:lpstr>Wingdings 2</vt:lpstr>
      <vt:lpstr>リゾート</vt:lpstr>
      <vt:lpstr>合理的配慮のための 対話シート </vt:lpstr>
      <vt:lpstr>PowerPoint プレゼンテーション</vt:lpstr>
      <vt:lpstr>記入内容</vt:lpstr>
      <vt:lpstr>PowerPoint プレゼンテーション</vt:lpstr>
      <vt:lpstr>活用場面</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障がい者 職場実習ガイド</dc:title>
  <cp:lastModifiedBy>池増　亮太</cp:lastModifiedBy>
  <cp:revision>246</cp:revision>
  <cp:lastPrinted>2022-01-11T02:37:56Z</cp:lastPrinted>
  <dcterms:created xsi:type="dcterms:W3CDTF">2015-12-16T05:26:53Z</dcterms:created>
  <dcterms:modified xsi:type="dcterms:W3CDTF">2022-01-28T09:50:04Z</dcterms:modified>
</cp:coreProperties>
</file>