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24" r:id="rId1"/>
  </p:sldMasterIdLst>
  <p:notesMasterIdLst>
    <p:notesMasterId r:id="rId9"/>
  </p:notesMasterIdLst>
  <p:sldIdLst>
    <p:sldId id="256" r:id="rId2"/>
    <p:sldId id="281" r:id="rId3"/>
    <p:sldId id="283" r:id="rId4"/>
    <p:sldId id="271" r:id="rId5"/>
    <p:sldId id="276" r:id="rId6"/>
    <p:sldId id="274" r:id="rId7"/>
    <p:sldId id="280" r:id="rId8"/>
  </p:sldIdLst>
  <p:sldSz cx="6858000" cy="9144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99"/>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40" d="100"/>
          <a:sy n="140" d="100"/>
        </p:scale>
        <p:origin x="378" y="-3546"/>
      </p:cViewPr>
      <p:guideLst>
        <p:guide orient="horz" pos="288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6888"/>
          </a:xfrm>
          <a:prstGeom prst="rect">
            <a:avLst/>
          </a:prstGeom>
        </p:spPr>
        <p:txBody>
          <a:bodyPr vert="horz" lIns="91440" tIns="45720" rIns="91440" bIns="45720" rtlCol="0"/>
          <a:lstStyle>
            <a:lvl1pPr algn="r">
              <a:defRPr sz="1200"/>
            </a:lvl1pPr>
          </a:lstStyle>
          <a:p>
            <a:fld id="{6BCBDA1E-007E-4905-B20C-329F8BE9A473}" type="datetimeFigureOut">
              <a:rPr kumimoji="1" lang="ja-JP" altLang="en-US" smtClean="0"/>
              <a:t>2022/1/28</a:t>
            </a:fld>
            <a:endParaRPr kumimoji="1" lang="ja-JP" altLang="en-US"/>
          </a:p>
        </p:txBody>
      </p:sp>
      <p:sp>
        <p:nvSpPr>
          <p:cNvPr id="4" name="スライド イメージ プレースホルダー 3"/>
          <p:cNvSpPr>
            <a:spLocks noGrp="1" noRot="1" noChangeAspect="1"/>
          </p:cNvSpPr>
          <p:nvPr>
            <p:ph type="sldImg" idx="2"/>
          </p:nvPr>
        </p:nvSpPr>
        <p:spPr>
          <a:xfrm>
            <a:off x="2006600" y="746125"/>
            <a:ext cx="27940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21225"/>
            <a:ext cx="5445125" cy="4471988"/>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863"/>
            <a:ext cx="2949575"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6887"/>
          </a:xfrm>
          <a:prstGeom prst="rect">
            <a:avLst/>
          </a:prstGeom>
        </p:spPr>
        <p:txBody>
          <a:bodyPr vert="horz" lIns="91440" tIns="45720" rIns="91440" bIns="45720" rtlCol="0" anchor="b"/>
          <a:lstStyle>
            <a:lvl1pPr algn="r">
              <a:defRPr sz="1200"/>
            </a:lvl1pPr>
          </a:lstStyle>
          <a:p>
            <a:fld id="{194EAA78-3A84-4C66-B4E1-384986A7CAD7}" type="slidenum">
              <a:rPr kumimoji="1" lang="ja-JP" altLang="en-US" smtClean="0"/>
              <a:t>‹#›</a:t>
            </a:fld>
            <a:endParaRPr kumimoji="1" lang="ja-JP" altLang="en-US"/>
          </a:p>
        </p:txBody>
      </p:sp>
    </p:spTree>
    <p:extLst>
      <p:ext uri="{BB962C8B-B14F-4D97-AF65-F5344CB8AC3E}">
        <p14:creationId xmlns:p14="http://schemas.microsoft.com/office/powerpoint/2010/main" val="292926540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194EAA78-3A84-4C66-B4E1-384986A7CAD7}" type="slidenum">
              <a:rPr kumimoji="1" lang="ja-JP" altLang="en-US" smtClean="0"/>
              <a:t>2</a:t>
            </a:fld>
            <a:endParaRPr kumimoji="1" lang="ja-JP" altLang="en-US"/>
          </a:p>
        </p:txBody>
      </p:sp>
    </p:spTree>
    <p:extLst>
      <p:ext uri="{BB962C8B-B14F-4D97-AF65-F5344CB8AC3E}">
        <p14:creationId xmlns:p14="http://schemas.microsoft.com/office/powerpoint/2010/main" val="20332326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9" name="Title 8"/>
          <p:cNvSpPr>
            <a:spLocks noGrp="1"/>
          </p:cNvSpPr>
          <p:nvPr>
            <p:ph type="ctrTitle"/>
          </p:nvPr>
        </p:nvSpPr>
        <p:spPr>
          <a:xfrm>
            <a:off x="400050" y="1828800"/>
            <a:ext cx="5888736" cy="24384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ja-JP" altLang="en-US" smtClean="0"/>
              <a:t>マスター タイトルの書式設定</a:t>
            </a:r>
            <a:endParaRPr kumimoji="0" lang="en-US"/>
          </a:p>
        </p:txBody>
      </p:sp>
      <p:sp>
        <p:nvSpPr>
          <p:cNvPr id="17" name="Subtitle 16"/>
          <p:cNvSpPr>
            <a:spLocks noGrp="1"/>
          </p:cNvSpPr>
          <p:nvPr>
            <p:ph type="subTitle" idx="1"/>
          </p:nvPr>
        </p:nvSpPr>
        <p:spPr>
          <a:xfrm>
            <a:off x="400050" y="4304715"/>
            <a:ext cx="5891022" cy="23368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ja-JP" altLang="en-US" smtClean="0"/>
              <a:t>マスター サブタイトルの書式設定</a:t>
            </a:r>
            <a:endParaRPr kumimoji="0" lang="en-US"/>
          </a:p>
        </p:txBody>
      </p:sp>
      <p:sp>
        <p:nvSpPr>
          <p:cNvPr id="30" name="Date Placeholder 29"/>
          <p:cNvSpPr>
            <a:spLocks noGrp="1"/>
          </p:cNvSpPr>
          <p:nvPr>
            <p:ph type="dt" sz="half" idx="10"/>
          </p:nvPr>
        </p:nvSpPr>
        <p:spPr/>
        <p:txBody>
          <a:bodyPr/>
          <a:lstStyle/>
          <a:p>
            <a:fld id="{C8D86573-CF9F-4D4B-9266-25CC07F56F76}" type="datetime1">
              <a:rPr kumimoji="1" lang="ja-JP" altLang="en-US" smtClean="0"/>
              <a:t>2022/1/28</a:t>
            </a:fld>
            <a:endParaRPr kumimoji="1" lang="ja-JP" altLang="en-US"/>
          </a:p>
        </p:txBody>
      </p:sp>
      <p:sp>
        <p:nvSpPr>
          <p:cNvPr id="19" name="Footer Placeholder 18"/>
          <p:cNvSpPr>
            <a:spLocks noGrp="1"/>
          </p:cNvSpPr>
          <p:nvPr>
            <p:ph type="ftr" sz="quarter" idx="11"/>
          </p:nvPr>
        </p:nvSpPr>
        <p:spPr/>
        <p:txBody>
          <a:bodyPr/>
          <a:lstStyle/>
          <a:p>
            <a:endParaRPr kumimoji="1" lang="ja-JP" altLang="en-US"/>
          </a:p>
        </p:txBody>
      </p:sp>
      <p:sp>
        <p:nvSpPr>
          <p:cNvPr id="27" name="Slide Number Placeholder 26"/>
          <p:cNvSpPr>
            <a:spLocks noGrp="1"/>
          </p:cNvSpPr>
          <p:nvPr>
            <p:ph type="sldNum" sz="quarter" idx="12"/>
          </p:nvPr>
        </p:nvSpPr>
        <p:spPr/>
        <p:txBody>
          <a:bodyPr/>
          <a:lstStyle/>
          <a:p>
            <a:fld id="{F3E5EDE9-C1E3-4BA7-9C72-D92CDC7F1C7A}" type="slidenum">
              <a:rPr kumimoji="1" lang="ja-JP" altLang="en-US" smtClean="0"/>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ja-JP" altLang="en-US" smtClean="0"/>
              <a:t>マスター タイトルの書式設定</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Date Placeholder 3"/>
          <p:cNvSpPr>
            <a:spLocks noGrp="1"/>
          </p:cNvSpPr>
          <p:nvPr>
            <p:ph type="dt" sz="half" idx="10"/>
          </p:nvPr>
        </p:nvSpPr>
        <p:spPr/>
        <p:txBody>
          <a:bodyPr/>
          <a:lstStyle/>
          <a:p>
            <a:fld id="{5560C209-109D-4C5B-88E0-C9E76A861C3F}" type="datetime1">
              <a:rPr kumimoji="1" lang="ja-JP" altLang="en-US" smtClean="0"/>
              <a:t>2022/1/28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3E5EDE9-C1E3-4BA7-9C72-D92CDC7F1C7A}" type="slidenum">
              <a:rPr kumimoji="1" lang="ja-JP" altLang="en-US" smtClean="0"/>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1219202"/>
            <a:ext cx="1543050" cy="6949017"/>
          </a:xfrm>
        </p:spPr>
        <p:txBody>
          <a:bodyPr vert="eaVert"/>
          <a:lstStyle/>
          <a:p>
            <a:r>
              <a:rPr kumimoji="0" lang="ja-JP" altLang="en-US" smtClean="0"/>
              <a:t>マスター タイトルの書式設定</a:t>
            </a:r>
            <a:endParaRPr kumimoji="0" lang="en-US"/>
          </a:p>
        </p:txBody>
      </p:sp>
      <p:sp>
        <p:nvSpPr>
          <p:cNvPr id="3" name="Vertical Text Placeholder 2"/>
          <p:cNvSpPr>
            <a:spLocks noGrp="1"/>
          </p:cNvSpPr>
          <p:nvPr>
            <p:ph type="body" orient="vert" idx="1"/>
          </p:nvPr>
        </p:nvSpPr>
        <p:spPr>
          <a:xfrm>
            <a:off x="342900" y="1219202"/>
            <a:ext cx="4514850" cy="6949017"/>
          </a:xfrm>
        </p:spPr>
        <p:txBody>
          <a:bodyPr vert="eaVert"/>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Date Placeholder 3"/>
          <p:cNvSpPr>
            <a:spLocks noGrp="1"/>
          </p:cNvSpPr>
          <p:nvPr>
            <p:ph type="dt" sz="half" idx="10"/>
          </p:nvPr>
        </p:nvSpPr>
        <p:spPr/>
        <p:txBody>
          <a:bodyPr/>
          <a:lstStyle/>
          <a:p>
            <a:fld id="{929D309F-71A2-4749-899E-18E56ED48679}" type="datetime1">
              <a:rPr kumimoji="1" lang="ja-JP" altLang="en-US" smtClean="0"/>
              <a:t>2022/1/28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3E5EDE9-C1E3-4BA7-9C72-D92CDC7F1C7A}" type="slidenum">
              <a:rPr kumimoji="1" lang="ja-JP" altLang="en-US" smtClean="0"/>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ja-JP" altLang="en-US" smtClean="0"/>
              <a:t>マスター タイトルの書式設定</a:t>
            </a:r>
            <a:endParaRPr kumimoji="0" lang="en-US"/>
          </a:p>
        </p:txBody>
      </p:sp>
      <p:sp>
        <p:nvSpPr>
          <p:cNvPr id="3" name="Content Placeholder 2"/>
          <p:cNvSpPr>
            <a:spLocks noGrp="1"/>
          </p:cNvSpPr>
          <p:nvPr>
            <p:ph idx="1"/>
          </p:nvPr>
        </p:nvSpPr>
        <p:spPr/>
        <p:txBody>
          <a:bodyPr/>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Date Placeholder 3"/>
          <p:cNvSpPr>
            <a:spLocks noGrp="1"/>
          </p:cNvSpPr>
          <p:nvPr>
            <p:ph type="dt" sz="half" idx="10"/>
          </p:nvPr>
        </p:nvSpPr>
        <p:spPr/>
        <p:txBody>
          <a:bodyPr/>
          <a:lstStyle/>
          <a:p>
            <a:fld id="{6CD9CE4A-0D82-4A1E-B052-AE6E16A80BC9}" type="datetime1">
              <a:rPr kumimoji="1" lang="ja-JP" altLang="en-US" smtClean="0"/>
              <a:t>2022/1/28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3E5EDE9-C1E3-4BA7-9C72-D92CDC7F1C7A}" type="slidenum">
              <a:rPr kumimoji="1" lang="ja-JP" altLang="en-US" smtClean="0"/>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397764" y="1755648"/>
            <a:ext cx="5829300" cy="1816608"/>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ja-JP" altLang="en-US" smtClean="0"/>
              <a:t>マスター タイトルの書式設定</a:t>
            </a:r>
            <a:endParaRPr kumimoji="0" lang="en-US"/>
          </a:p>
        </p:txBody>
      </p:sp>
      <p:sp>
        <p:nvSpPr>
          <p:cNvPr id="3" name="Text Placeholder 2"/>
          <p:cNvSpPr>
            <a:spLocks noGrp="1"/>
          </p:cNvSpPr>
          <p:nvPr>
            <p:ph type="body" idx="1"/>
          </p:nvPr>
        </p:nvSpPr>
        <p:spPr>
          <a:xfrm>
            <a:off x="397764" y="3606219"/>
            <a:ext cx="5829300" cy="2012949"/>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ja-JP" altLang="en-US" smtClean="0"/>
              <a:t>マスター テキストの書式設定</a:t>
            </a:r>
          </a:p>
        </p:txBody>
      </p:sp>
      <p:sp>
        <p:nvSpPr>
          <p:cNvPr id="4" name="Date Placeholder 3"/>
          <p:cNvSpPr>
            <a:spLocks noGrp="1"/>
          </p:cNvSpPr>
          <p:nvPr>
            <p:ph type="dt" sz="half" idx="10"/>
          </p:nvPr>
        </p:nvSpPr>
        <p:spPr/>
        <p:txBody>
          <a:bodyPr/>
          <a:lstStyle/>
          <a:p>
            <a:fld id="{C4236406-C07F-482C-B524-7454631098ED}" type="datetime1">
              <a:rPr kumimoji="1" lang="ja-JP" altLang="en-US" smtClean="0"/>
              <a:t>2022/1/28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3E5EDE9-C1E3-4BA7-9C72-D92CDC7F1C7A}" type="slidenum">
              <a:rPr kumimoji="1" lang="ja-JP" altLang="en-US" smtClean="0"/>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342900" y="938784"/>
            <a:ext cx="6172200" cy="1524000"/>
          </a:xfrm>
        </p:spPr>
        <p:txBody>
          <a:bodyPr/>
          <a:lstStyle/>
          <a:p>
            <a:r>
              <a:rPr kumimoji="0" lang="ja-JP" altLang="en-US" smtClean="0"/>
              <a:t>マスター タイトルの書式設定</a:t>
            </a:r>
            <a:endParaRPr kumimoji="0" lang="en-US"/>
          </a:p>
        </p:txBody>
      </p:sp>
      <p:sp>
        <p:nvSpPr>
          <p:cNvPr id="3" name="Content Placeholder 2"/>
          <p:cNvSpPr>
            <a:spLocks noGrp="1"/>
          </p:cNvSpPr>
          <p:nvPr>
            <p:ph sz="half" idx="1"/>
          </p:nvPr>
        </p:nvSpPr>
        <p:spPr>
          <a:xfrm>
            <a:off x="342900" y="2560113"/>
            <a:ext cx="3028950" cy="5913120"/>
          </a:xfrm>
        </p:spPr>
        <p:txBody>
          <a:bodyPr/>
          <a:lstStyle>
            <a:lvl1pPr>
              <a:defRPr sz="2600"/>
            </a:lvl1pPr>
            <a:lvl2pPr>
              <a:defRPr sz="2400"/>
            </a:lvl2pPr>
            <a:lvl3pPr>
              <a:defRPr sz="2000"/>
            </a:lvl3pPr>
            <a:lvl4pPr>
              <a:defRPr sz="1800"/>
            </a:lvl4pPr>
            <a:lvl5pPr>
              <a:defRPr sz="1800"/>
            </a:lvl5pPr>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Content Placeholder 3"/>
          <p:cNvSpPr>
            <a:spLocks noGrp="1"/>
          </p:cNvSpPr>
          <p:nvPr>
            <p:ph sz="half" idx="2"/>
          </p:nvPr>
        </p:nvSpPr>
        <p:spPr>
          <a:xfrm>
            <a:off x="3486150" y="2560113"/>
            <a:ext cx="3028950" cy="5913120"/>
          </a:xfrm>
        </p:spPr>
        <p:txBody>
          <a:bodyPr/>
          <a:lstStyle>
            <a:lvl1pPr>
              <a:defRPr sz="2600"/>
            </a:lvl1pPr>
            <a:lvl2pPr>
              <a:defRPr sz="2400"/>
            </a:lvl2pPr>
            <a:lvl3pPr>
              <a:defRPr sz="2000"/>
            </a:lvl3pPr>
            <a:lvl4pPr>
              <a:defRPr sz="1800"/>
            </a:lvl4pPr>
            <a:lvl5pPr>
              <a:defRPr sz="1800"/>
            </a:lvl5pPr>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Date Placeholder 4"/>
          <p:cNvSpPr>
            <a:spLocks noGrp="1"/>
          </p:cNvSpPr>
          <p:nvPr>
            <p:ph type="dt" sz="half" idx="10"/>
          </p:nvPr>
        </p:nvSpPr>
        <p:spPr/>
        <p:txBody>
          <a:bodyPr/>
          <a:lstStyle/>
          <a:p>
            <a:fld id="{6FCFD5A7-D241-42C8-B0BA-6F93BF938757}" type="datetime1">
              <a:rPr kumimoji="1" lang="ja-JP" altLang="en-US" smtClean="0"/>
              <a:t>2022/1/28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3E5EDE9-C1E3-4BA7-9C72-D92CDC7F1C7A}" type="slidenum">
              <a:rPr kumimoji="1" lang="ja-JP" altLang="en-US" smtClean="0"/>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342900" y="938784"/>
            <a:ext cx="6172200" cy="1524000"/>
          </a:xfrm>
        </p:spPr>
        <p:txBody>
          <a:bodyPr tIns="45720" anchor="b"/>
          <a:lstStyle>
            <a:lvl1pPr>
              <a:defRPr/>
            </a:lvl1pPr>
          </a:lstStyle>
          <a:p>
            <a:r>
              <a:rPr kumimoji="0" lang="ja-JP" altLang="en-US" smtClean="0"/>
              <a:t>マスター タイトルの書式設定</a:t>
            </a:r>
            <a:endParaRPr kumimoji="0" lang="en-US"/>
          </a:p>
        </p:txBody>
      </p:sp>
      <p:sp>
        <p:nvSpPr>
          <p:cNvPr id="3" name="Text Placeholder 2"/>
          <p:cNvSpPr>
            <a:spLocks noGrp="1"/>
          </p:cNvSpPr>
          <p:nvPr>
            <p:ph type="body" idx="1"/>
          </p:nvPr>
        </p:nvSpPr>
        <p:spPr>
          <a:xfrm>
            <a:off x="342900" y="2473664"/>
            <a:ext cx="3030141" cy="879136"/>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ja-JP" altLang="en-US" smtClean="0"/>
              <a:t>マスター テキストの書式設定</a:t>
            </a:r>
          </a:p>
        </p:txBody>
      </p:sp>
      <p:sp>
        <p:nvSpPr>
          <p:cNvPr id="4" name="Text Placeholder 3"/>
          <p:cNvSpPr>
            <a:spLocks noGrp="1"/>
          </p:cNvSpPr>
          <p:nvPr>
            <p:ph type="body" sz="half" idx="3"/>
          </p:nvPr>
        </p:nvSpPr>
        <p:spPr>
          <a:xfrm>
            <a:off x="3483769" y="2479677"/>
            <a:ext cx="3031331" cy="873124"/>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ja-JP" altLang="en-US" smtClean="0"/>
              <a:t>マスター テキストの書式設定</a:t>
            </a:r>
          </a:p>
        </p:txBody>
      </p:sp>
      <p:sp>
        <p:nvSpPr>
          <p:cNvPr id="5" name="Content Placeholder 4"/>
          <p:cNvSpPr>
            <a:spLocks noGrp="1"/>
          </p:cNvSpPr>
          <p:nvPr>
            <p:ph sz="quarter" idx="2"/>
          </p:nvPr>
        </p:nvSpPr>
        <p:spPr>
          <a:xfrm>
            <a:off x="342900" y="3352800"/>
            <a:ext cx="3030141" cy="5127627"/>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6" name="Content Placeholder 5"/>
          <p:cNvSpPr>
            <a:spLocks noGrp="1"/>
          </p:cNvSpPr>
          <p:nvPr>
            <p:ph sz="quarter" idx="4"/>
          </p:nvPr>
        </p:nvSpPr>
        <p:spPr>
          <a:xfrm>
            <a:off x="3483769" y="3352800"/>
            <a:ext cx="3031331" cy="5127627"/>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7" name="Date Placeholder 6"/>
          <p:cNvSpPr>
            <a:spLocks noGrp="1"/>
          </p:cNvSpPr>
          <p:nvPr>
            <p:ph type="dt" sz="half" idx="10"/>
          </p:nvPr>
        </p:nvSpPr>
        <p:spPr/>
        <p:txBody>
          <a:bodyPr/>
          <a:lstStyle/>
          <a:p>
            <a:fld id="{D8A09A3A-4020-4800-80D8-0F9EBCA5DB2E}" type="datetime1">
              <a:rPr kumimoji="1" lang="ja-JP" altLang="en-US" smtClean="0"/>
              <a:t>2022/1/28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F3E5EDE9-C1E3-4BA7-9C72-D92CDC7F1C7A}" type="slidenum">
              <a:rPr kumimoji="1" lang="ja-JP" altLang="en-US" smtClean="0"/>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a:xfrm>
            <a:off x="342900" y="938784"/>
            <a:ext cx="6229350" cy="1524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ja-JP" altLang="en-US" smtClean="0"/>
              <a:t>マスター タイトルの書式設定</a:t>
            </a:r>
            <a:endParaRPr kumimoji="0" lang="en-US"/>
          </a:p>
        </p:txBody>
      </p:sp>
      <p:sp>
        <p:nvSpPr>
          <p:cNvPr id="3" name="Date Placeholder 2"/>
          <p:cNvSpPr>
            <a:spLocks noGrp="1"/>
          </p:cNvSpPr>
          <p:nvPr>
            <p:ph type="dt" sz="half" idx="10"/>
          </p:nvPr>
        </p:nvSpPr>
        <p:spPr/>
        <p:txBody>
          <a:bodyPr/>
          <a:lstStyle/>
          <a:p>
            <a:fld id="{7109AD5D-8788-4331-891E-F24DE569564B}" type="datetime1">
              <a:rPr kumimoji="1" lang="ja-JP" altLang="en-US" smtClean="0"/>
              <a:t>2022/1/28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F3E5EDE9-C1E3-4BA7-9C72-D92CDC7F1C7A}" type="slidenum">
              <a:rPr kumimoji="1" lang="ja-JP" altLang="en-US" smtClean="0"/>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7889BA-D437-4F33-963E-610A5976519E}" type="datetime1">
              <a:rPr kumimoji="1" lang="ja-JP" altLang="en-US" smtClean="0"/>
              <a:t>2022/1/28</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F3E5EDE9-C1E3-4BA7-9C72-D92CDC7F1C7A}" type="slidenum">
              <a:rPr kumimoji="1" lang="ja-JP" altLang="en-US" smtClean="0"/>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514350" y="685803"/>
            <a:ext cx="2057400" cy="154940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ja-JP" altLang="en-US" smtClean="0"/>
              <a:t>マスター タイトルの書式設定</a:t>
            </a:r>
            <a:endParaRPr kumimoji="0" lang="en-US"/>
          </a:p>
        </p:txBody>
      </p:sp>
      <p:sp>
        <p:nvSpPr>
          <p:cNvPr id="3" name="Text Placeholder 2"/>
          <p:cNvSpPr>
            <a:spLocks noGrp="1"/>
          </p:cNvSpPr>
          <p:nvPr>
            <p:ph type="body" idx="2"/>
          </p:nvPr>
        </p:nvSpPr>
        <p:spPr>
          <a:xfrm>
            <a:off x="514350" y="2235200"/>
            <a:ext cx="2057400" cy="6096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ja-JP" altLang="en-US" smtClean="0"/>
              <a:t>マスター テキストの書式設定</a:t>
            </a:r>
          </a:p>
        </p:txBody>
      </p:sp>
      <p:sp>
        <p:nvSpPr>
          <p:cNvPr id="4" name="Content Placeholder 3"/>
          <p:cNvSpPr>
            <a:spLocks noGrp="1"/>
          </p:cNvSpPr>
          <p:nvPr>
            <p:ph sz="half" idx="1"/>
          </p:nvPr>
        </p:nvSpPr>
        <p:spPr>
          <a:xfrm>
            <a:off x="2681287" y="2235200"/>
            <a:ext cx="3833813" cy="6096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Date Placeholder 4"/>
          <p:cNvSpPr>
            <a:spLocks noGrp="1"/>
          </p:cNvSpPr>
          <p:nvPr>
            <p:ph type="dt" sz="half" idx="10"/>
          </p:nvPr>
        </p:nvSpPr>
        <p:spPr/>
        <p:txBody>
          <a:bodyPr/>
          <a:lstStyle/>
          <a:p>
            <a:fld id="{D8AC0DCF-C66E-4FF8-89D9-CA2929B16FD8}" type="datetime1">
              <a:rPr kumimoji="1" lang="ja-JP" altLang="en-US" smtClean="0"/>
              <a:t>2022/1/28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3E5EDE9-C1E3-4BA7-9C72-D92CDC7F1C7A}" type="slidenum">
              <a:rPr kumimoji="1" lang="ja-JP" altLang="en-US" smtClean="0"/>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spTree>
      <p:nvGrpSpPr>
        <p:cNvPr id="1" name=""/>
        <p:cNvGrpSpPr/>
        <p:nvPr/>
      </p:nvGrpSpPr>
      <p:grpSpPr>
        <a:xfrm>
          <a:off x="0" y="0"/>
          <a:ext cx="0" cy="0"/>
          <a:chOff x="0" y="0"/>
          <a:chExt cx="0" cy="0"/>
        </a:xfrm>
      </p:grpSpPr>
      <p:sp>
        <p:nvSpPr>
          <p:cNvPr id="9" name="Snip and Round Single Corner Rectangle 8"/>
          <p:cNvSpPr/>
          <p:nvPr/>
        </p:nvSpPr>
        <p:spPr>
          <a:xfrm rot="420000" flipV="1">
            <a:off x="2374315" y="1477436"/>
            <a:ext cx="3943350" cy="54864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6003101" y="7146359"/>
            <a:ext cx="116586" cy="207264"/>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457200" y="1569329"/>
            <a:ext cx="1659636" cy="2110161"/>
          </a:xfrm>
        </p:spPr>
        <p:txBody>
          <a:bodyPr vert="horz" lIns="45720" tIns="45720" rIns="45720" bIns="45720" anchor="b"/>
          <a:lstStyle>
            <a:lvl1pPr algn="l">
              <a:buNone/>
              <a:defRPr sz="2000" b="1">
                <a:solidFill>
                  <a:schemeClr val="tx2"/>
                </a:solidFill>
              </a:defRPr>
            </a:lvl1pPr>
          </a:lstStyle>
          <a:p>
            <a:r>
              <a:rPr kumimoji="0" lang="ja-JP" altLang="en-US" smtClean="0"/>
              <a:t>マスター タイトルの書式設定</a:t>
            </a:r>
            <a:endParaRPr kumimoji="0" lang="en-US"/>
          </a:p>
        </p:txBody>
      </p:sp>
      <p:sp>
        <p:nvSpPr>
          <p:cNvPr id="4" name="Text Placeholder 3"/>
          <p:cNvSpPr>
            <a:spLocks noGrp="1"/>
          </p:cNvSpPr>
          <p:nvPr>
            <p:ph type="body" sz="half" idx="2"/>
          </p:nvPr>
        </p:nvSpPr>
        <p:spPr>
          <a:xfrm>
            <a:off x="457200" y="3771713"/>
            <a:ext cx="1657350" cy="290576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ja-JP" altLang="en-US" smtClean="0"/>
              <a:t>マスター テキストの書式設定</a:t>
            </a:r>
          </a:p>
        </p:txBody>
      </p:sp>
      <p:sp>
        <p:nvSpPr>
          <p:cNvPr id="5" name="Date Placeholder 4"/>
          <p:cNvSpPr>
            <a:spLocks noGrp="1"/>
          </p:cNvSpPr>
          <p:nvPr>
            <p:ph type="dt" sz="half" idx="10"/>
          </p:nvPr>
        </p:nvSpPr>
        <p:spPr/>
        <p:txBody>
          <a:bodyPr/>
          <a:lstStyle/>
          <a:p>
            <a:fld id="{712650AB-320E-430D-B479-032037C82483}" type="datetime1">
              <a:rPr kumimoji="1" lang="ja-JP" altLang="en-US" smtClean="0"/>
              <a:t>2022/1/28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a:xfrm>
            <a:off x="6057900" y="8475134"/>
            <a:ext cx="457200" cy="486833"/>
          </a:xfrm>
        </p:spPr>
        <p:txBody>
          <a:bodyPr/>
          <a:lstStyle/>
          <a:p>
            <a:fld id="{F3E5EDE9-C1E3-4BA7-9C72-D92CDC7F1C7A}" type="slidenum">
              <a:rPr kumimoji="1" lang="ja-JP" altLang="en-US" smtClean="0"/>
              <a:t>‹#›</a:t>
            </a:fld>
            <a:endParaRPr kumimoji="1" lang="ja-JP" altLang="en-US"/>
          </a:p>
        </p:txBody>
      </p:sp>
      <p:sp>
        <p:nvSpPr>
          <p:cNvPr id="3" name="Picture Placeholder 2"/>
          <p:cNvSpPr>
            <a:spLocks noGrp="1"/>
          </p:cNvSpPr>
          <p:nvPr>
            <p:ph type="pic" idx="1"/>
          </p:nvPr>
        </p:nvSpPr>
        <p:spPr>
          <a:xfrm rot="420000">
            <a:off x="2614345" y="1599356"/>
            <a:ext cx="3463290" cy="524256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ja-JP" altLang="en-US" smtClean="0"/>
              <a:t>アイコンをクリックして図を追加</a:t>
            </a:r>
            <a:endParaRPr kumimoji="0" lang="en-US" dirty="0"/>
          </a:p>
        </p:txBody>
      </p:sp>
      <p:sp>
        <p:nvSpPr>
          <p:cNvPr id="10" name="Freeform 9"/>
          <p:cNvSpPr>
            <a:spLocks/>
          </p:cNvSpPr>
          <p:nvPr/>
        </p:nvSpPr>
        <p:spPr bwMode="auto">
          <a:xfrm flipV="1">
            <a:off x="-7144" y="7755467"/>
            <a:ext cx="6872288" cy="1388533"/>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3286125" y="8293101"/>
            <a:ext cx="3571875" cy="850900"/>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7144" y="-9525"/>
            <a:ext cx="6872288" cy="1388533"/>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3286125" y="-9525"/>
            <a:ext cx="3571875" cy="850900"/>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342900" y="938784"/>
            <a:ext cx="6172200" cy="1524000"/>
          </a:xfrm>
          <a:prstGeom prst="rect">
            <a:avLst/>
          </a:prstGeom>
        </p:spPr>
        <p:txBody>
          <a:bodyPr vert="horz" lIns="0" rIns="0" bIns="0" anchor="b">
            <a:normAutofit/>
          </a:bodyPr>
          <a:lstStyle/>
          <a:p>
            <a:r>
              <a:rPr kumimoji="0" lang="ja-JP" altLang="en-US" smtClean="0"/>
              <a:t>マスター タイトルの書式設定</a:t>
            </a:r>
            <a:endParaRPr kumimoji="0" lang="en-US"/>
          </a:p>
        </p:txBody>
      </p:sp>
      <p:sp>
        <p:nvSpPr>
          <p:cNvPr id="30" name="Text Placeholder 29"/>
          <p:cNvSpPr>
            <a:spLocks noGrp="1"/>
          </p:cNvSpPr>
          <p:nvPr>
            <p:ph type="body" idx="1"/>
          </p:nvPr>
        </p:nvSpPr>
        <p:spPr>
          <a:xfrm>
            <a:off x="342900" y="2580640"/>
            <a:ext cx="6172200" cy="5852160"/>
          </a:xfrm>
          <a:prstGeom prst="rect">
            <a:avLst/>
          </a:prstGeom>
        </p:spPr>
        <p:txBody>
          <a:bodyPr vert="horz">
            <a:normAutofit/>
          </a:bodyPr>
          <a:lstStyle/>
          <a:p>
            <a:pPr lvl="0" eaLnBrk="1" latinLnBrk="0" hangingPunct="1"/>
            <a:r>
              <a:rPr kumimoji="0" lang="ja-JP" altLang="en-US" smtClean="0"/>
              <a:t>マスター テキストの書式設定</a:t>
            </a:r>
          </a:p>
          <a:p>
            <a:pPr lvl="1" eaLnBrk="1" latinLnBrk="0" hangingPunct="1"/>
            <a:r>
              <a:rPr kumimoji="0" lang="ja-JP" altLang="en-US" smtClean="0"/>
              <a:t>第 </a:t>
            </a:r>
            <a:r>
              <a:rPr kumimoji="0" lang="en-US" altLang="ja-JP" smtClean="0"/>
              <a:t>2 </a:t>
            </a:r>
            <a:r>
              <a:rPr kumimoji="0" lang="ja-JP" altLang="en-US" smtClean="0"/>
              <a:t>レベル</a:t>
            </a:r>
          </a:p>
          <a:p>
            <a:pPr lvl="2" eaLnBrk="1" latinLnBrk="0" hangingPunct="1"/>
            <a:r>
              <a:rPr kumimoji="0" lang="ja-JP" altLang="en-US" smtClean="0"/>
              <a:t>第 </a:t>
            </a:r>
            <a:r>
              <a:rPr kumimoji="0" lang="en-US" altLang="ja-JP" smtClean="0"/>
              <a:t>3 </a:t>
            </a:r>
            <a:r>
              <a:rPr kumimoji="0" lang="ja-JP" altLang="en-US" smtClean="0"/>
              <a:t>レベル</a:t>
            </a:r>
          </a:p>
          <a:p>
            <a:pPr lvl="3" eaLnBrk="1" latinLnBrk="0" hangingPunct="1"/>
            <a:r>
              <a:rPr kumimoji="0" lang="ja-JP" altLang="en-US" smtClean="0"/>
              <a:t>第 </a:t>
            </a:r>
            <a:r>
              <a:rPr kumimoji="0" lang="en-US" altLang="ja-JP" smtClean="0"/>
              <a:t>4 </a:t>
            </a:r>
            <a:r>
              <a:rPr kumimoji="0" lang="ja-JP" altLang="en-US" smtClean="0"/>
              <a:t>レベル</a:t>
            </a:r>
          </a:p>
          <a:p>
            <a:pPr lvl="4" eaLnBrk="1" latinLnBrk="0" hangingPunct="1"/>
            <a:r>
              <a:rPr kumimoji="0" lang="ja-JP" altLang="en-US" smtClean="0"/>
              <a:t>第 </a:t>
            </a:r>
            <a:r>
              <a:rPr kumimoji="0" lang="en-US" altLang="ja-JP" smtClean="0"/>
              <a:t>5 </a:t>
            </a:r>
            <a:r>
              <a:rPr kumimoji="0" lang="ja-JP" altLang="en-US" smtClean="0"/>
              <a:t>レベル</a:t>
            </a:r>
            <a:endParaRPr kumimoji="0" lang="en-US"/>
          </a:p>
        </p:txBody>
      </p:sp>
      <p:sp>
        <p:nvSpPr>
          <p:cNvPr id="10" name="Date Placeholder 9"/>
          <p:cNvSpPr>
            <a:spLocks noGrp="1"/>
          </p:cNvSpPr>
          <p:nvPr>
            <p:ph type="dt" sz="half" idx="2"/>
          </p:nvPr>
        </p:nvSpPr>
        <p:spPr>
          <a:xfrm>
            <a:off x="342900" y="8475134"/>
            <a:ext cx="1600200" cy="486833"/>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F54E8F27-1DD1-45E8-82CE-48559A036342}" type="datetime1">
              <a:rPr kumimoji="1" lang="ja-JP" altLang="en-US" smtClean="0"/>
              <a:t>2022/1/28</a:t>
            </a:fld>
            <a:endParaRPr kumimoji="1" lang="ja-JP" altLang="en-US"/>
          </a:p>
        </p:txBody>
      </p:sp>
      <p:sp>
        <p:nvSpPr>
          <p:cNvPr id="22" name="Footer Placeholder 21"/>
          <p:cNvSpPr>
            <a:spLocks noGrp="1"/>
          </p:cNvSpPr>
          <p:nvPr>
            <p:ph type="ftr" sz="quarter" idx="3"/>
          </p:nvPr>
        </p:nvSpPr>
        <p:spPr>
          <a:xfrm>
            <a:off x="2000250" y="8475134"/>
            <a:ext cx="2514600" cy="486833"/>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kumimoji="1" lang="ja-JP" altLang="en-US"/>
          </a:p>
        </p:txBody>
      </p:sp>
      <p:sp>
        <p:nvSpPr>
          <p:cNvPr id="18" name="Slide Number Placeholder 17"/>
          <p:cNvSpPr>
            <a:spLocks noGrp="1"/>
          </p:cNvSpPr>
          <p:nvPr>
            <p:ph type="sldNum" sz="quarter" idx="4"/>
          </p:nvPr>
        </p:nvSpPr>
        <p:spPr>
          <a:xfrm>
            <a:off x="5943600" y="8475134"/>
            <a:ext cx="571500" cy="486833"/>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F3E5EDE9-C1E3-4BA7-9C72-D92CDC7F1C7A}" type="slidenum">
              <a:rPr kumimoji="1" lang="ja-JP" altLang="en-US" smtClean="0"/>
              <a:t>‹#›</a:t>
            </a:fld>
            <a:endParaRPr kumimoji="1" lang="ja-JP" altLang="en-US"/>
          </a:p>
        </p:txBody>
      </p:sp>
      <p:grpSp>
        <p:nvGrpSpPr>
          <p:cNvPr id="2" name="Group 1"/>
          <p:cNvGrpSpPr/>
          <p:nvPr/>
        </p:nvGrpSpPr>
        <p:grpSpPr>
          <a:xfrm>
            <a:off x="-14263" y="269877"/>
            <a:ext cx="6885411" cy="865632"/>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925" r:id="rId1"/>
    <p:sldLayoutId id="2147483926" r:id="rId2"/>
    <p:sldLayoutId id="2147483927" r:id="rId3"/>
    <p:sldLayoutId id="2147483928" r:id="rId4"/>
    <p:sldLayoutId id="2147483929" r:id="rId5"/>
    <p:sldLayoutId id="2147483930" r:id="rId6"/>
    <p:sldLayoutId id="2147483931" r:id="rId7"/>
    <p:sldLayoutId id="2147483932" r:id="rId8"/>
    <p:sldLayoutId id="2147483933" r:id="rId9"/>
    <p:sldLayoutId id="2147483934" r:id="rId10"/>
    <p:sldLayoutId id="2147483935" r:id="rId11"/>
  </p:sldLayoutIdLst>
  <p:hf hdr="0" ftr="0" dt="0"/>
  <p:txStyles>
    <p:titleStyle>
      <a:lvl1pPr algn="l" rtl="0" eaLnBrk="1" latinLnBrk="0" hangingPunct="1">
        <a:spcBef>
          <a:spcPct val="0"/>
        </a:spcBef>
        <a:buNone/>
        <a:defRPr kumimoji="1"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1"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1"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1"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1"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1"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1"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1"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1"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1" sz="1400" kern="1200" baseline="0">
          <a:solidFill>
            <a:schemeClr val="tx1"/>
          </a:solidFill>
          <a:latin typeface="+mn-lt"/>
          <a:ea typeface="+mn-ea"/>
          <a:cs typeface="+mn-cs"/>
        </a:defRPr>
      </a:lvl9pPr>
    </p:bodyStyle>
    <p:otherStyle>
      <a:lvl1pPr marL="0" algn="l" rtl="0" eaLnBrk="1" latinLnBrk="0" hangingPunct="1">
        <a:defRPr kumimoji="1" kern="1200">
          <a:solidFill>
            <a:schemeClr val="tx1"/>
          </a:solidFill>
          <a:latin typeface="+mn-lt"/>
          <a:ea typeface="+mn-ea"/>
          <a:cs typeface="+mn-cs"/>
        </a:defRPr>
      </a:lvl1pPr>
      <a:lvl2pPr marL="457200" algn="l" rtl="0" eaLnBrk="1" latinLnBrk="0" hangingPunct="1">
        <a:defRPr kumimoji="1" kern="1200">
          <a:solidFill>
            <a:schemeClr val="tx1"/>
          </a:solidFill>
          <a:latin typeface="+mn-lt"/>
          <a:ea typeface="+mn-ea"/>
          <a:cs typeface="+mn-cs"/>
        </a:defRPr>
      </a:lvl2pPr>
      <a:lvl3pPr marL="914400" algn="l" rtl="0" eaLnBrk="1" latinLnBrk="0" hangingPunct="1">
        <a:defRPr kumimoji="1" kern="1200">
          <a:solidFill>
            <a:schemeClr val="tx1"/>
          </a:solidFill>
          <a:latin typeface="+mn-lt"/>
          <a:ea typeface="+mn-ea"/>
          <a:cs typeface="+mn-cs"/>
        </a:defRPr>
      </a:lvl3pPr>
      <a:lvl4pPr marL="1371600" algn="l" rtl="0" eaLnBrk="1" latinLnBrk="0" hangingPunct="1">
        <a:defRPr kumimoji="1" kern="1200">
          <a:solidFill>
            <a:schemeClr val="tx1"/>
          </a:solidFill>
          <a:latin typeface="+mn-lt"/>
          <a:ea typeface="+mn-ea"/>
          <a:cs typeface="+mn-cs"/>
        </a:defRPr>
      </a:lvl4pPr>
      <a:lvl5pPr marL="1828800" algn="l" rtl="0" eaLnBrk="1" latinLnBrk="0" hangingPunct="1">
        <a:defRPr kumimoji="1" kern="1200">
          <a:solidFill>
            <a:schemeClr val="tx1"/>
          </a:solidFill>
          <a:latin typeface="+mn-lt"/>
          <a:ea typeface="+mn-ea"/>
          <a:cs typeface="+mn-cs"/>
        </a:defRPr>
      </a:lvl5pPr>
      <a:lvl6pPr marL="2286000" algn="l" rtl="0" eaLnBrk="1" latinLnBrk="0" hangingPunct="1">
        <a:defRPr kumimoji="1" kern="1200">
          <a:solidFill>
            <a:schemeClr val="tx1"/>
          </a:solidFill>
          <a:latin typeface="+mn-lt"/>
          <a:ea typeface="+mn-ea"/>
          <a:cs typeface="+mn-cs"/>
        </a:defRPr>
      </a:lvl6pPr>
      <a:lvl7pPr marL="2743200" algn="l" rtl="0" eaLnBrk="1" latinLnBrk="0" hangingPunct="1">
        <a:defRPr kumimoji="1" kern="1200">
          <a:solidFill>
            <a:schemeClr val="tx1"/>
          </a:solidFill>
          <a:latin typeface="+mn-lt"/>
          <a:ea typeface="+mn-ea"/>
          <a:cs typeface="+mn-cs"/>
        </a:defRPr>
      </a:lvl7pPr>
      <a:lvl8pPr marL="3200400" algn="l" rtl="0" eaLnBrk="1" latinLnBrk="0" hangingPunct="1">
        <a:defRPr kumimoji="1" kern="1200">
          <a:solidFill>
            <a:schemeClr val="tx1"/>
          </a:solidFill>
          <a:latin typeface="+mn-lt"/>
          <a:ea typeface="+mn-ea"/>
          <a:cs typeface="+mn-cs"/>
        </a:defRPr>
      </a:lvl8pPr>
      <a:lvl9pPr marL="3657600" algn="l" rtl="0" eaLnBrk="1" latinLnBrk="0" hangingPunct="1">
        <a:defRPr kumimoji="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1"/>
          <p:cNvSpPr txBox="1">
            <a:spLocks/>
          </p:cNvSpPr>
          <p:nvPr/>
        </p:nvSpPr>
        <p:spPr>
          <a:xfrm>
            <a:off x="1907784" y="1547664"/>
            <a:ext cx="4851920" cy="1296144"/>
          </a:xfrm>
          <a:prstGeom prst="rect">
            <a:avLst/>
          </a:prstGeom>
          <a:ln>
            <a:noFill/>
          </a:ln>
        </p:spPr>
        <p:txBody>
          <a:bodyPr vert="horz" lIns="0" tIns="0" rIns="18288" bIns="0" anchor="t">
            <a:normAutofit/>
            <a:scene3d>
              <a:camera prst="orthographicFront"/>
              <a:lightRig rig="freezing" dir="t">
                <a:rot lat="0" lon="0" rev="5640000"/>
              </a:lightRig>
            </a:scene3d>
            <a:sp3d prstMaterial="flat">
              <a:bevelT w="38100" h="38100"/>
              <a:contourClr>
                <a:schemeClr val="tx2"/>
              </a:contourClr>
            </a:sp3d>
          </a:bodyPr>
          <a:lstStyle>
            <a:lvl1pPr algn="r" rtl="0" eaLnBrk="1" latinLnBrk="0" hangingPunct="1">
              <a:spcBef>
                <a:spcPct val="0"/>
              </a:spcBef>
              <a:buNone/>
              <a:defRPr kumimoji="1" sz="5600" b="1" kern="1200">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pPr algn="l"/>
            <a:r>
              <a:rPr lang="ja-JP" altLang="ja-JP" sz="4000" dirty="0" smtClean="0">
                <a:effectLst>
                  <a:outerShdw blurRad="38100" dist="38100" dir="2700000" algn="tl">
                    <a:srgbClr val="000000">
                      <a:alpha val="43137"/>
                    </a:srgbClr>
                  </a:outerShdw>
                </a:effectLst>
              </a:rPr>
              <a:t>合理的配慮のための</a:t>
            </a:r>
            <a:r>
              <a:rPr lang="en-US" altLang="ja-JP" sz="4000" dirty="0" smtClean="0">
                <a:effectLst>
                  <a:outerShdw blurRad="38100" dist="38100" dir="2700000" algn="tl">
                    <a:srgbClr val="000000">
                      <a:alpha val="43137"/>
                    </a:srgbClr>
                  </a:outerShdw>
                </a:effectLst>
              </a:rPr>
              <a:t/>
            </a:r>
            <a:br>
              <a:rPr lang="en-US" altLang="ja-JP" sz="4000" dirty="0" smtClean="0">
                <a:effectLst>
                  <a:outerShdw blurRad="38100" dist="38100" dir="2700000" algn="tl">
                    <a:srgbClr val="000000">
                      <a:alpha val="43137"/>
                    </a:srgbClr>
                  </a:outerShdw>
                </a:effectLst>
              </a:rPr>
            </a:br>
            <a:r>
              <a:rPr lang="ja-JP" altLang="ja-JP" sz="4000" dirty="0" smtClean="0">
                <a:effectLst>
                  <a:outerShdw blurRad="38100" dist="38100" dir="2700000" algn="tl">
                    <a:srgbClr val="000000">
                      <a:alpha val="43137"/>
                    </a:srgbClr>
                  </a:outerShdw>
                </a:effectLst>
              </a:rPr>
              <a:t>対話シート</a:t>
            </a:r>
            <a:endParaRPr lang="ja-JP" altLang="en-US" sz="4000" dirty="0"/>
          </a:p>
        </p:txBody>
      </p:sp>
      <p:sp>
        <p:nvSpPr>
          <p:cNvPr id="6" name="テキスト ボックス 5"/>
          <p:cNvSpPr txBox="1"/>
          <p:nvPr/>
        </p:nvSpPr>
        <p:spPr>
          <a:xfrm>
            <a:off x="228620" y="6516216"/>
            <a:ext cx="6400760" cy="738664"/>
          </a:xfrm>
          <a:prstGeom prst="rect">
            <a:avLst/>
          </a:prstGeom>
          <a:noFill/>
        </p:spPr>
        <p:txBody>
          <a:bodyPr wrap="square" rtlCol="0">
            <a:spAutoFit/>
          </a:bodyPr>
          <a:lstStyle/>
          <a:p>
            <a:pPr algn="ctr"/>
            <a:r>
              <a:rPr kumimoji="1" lang="ja-JP" altLang="en-US" sz="2800" dirty="0" err="1" smtClean="0">
                <a:latin typeface="ＭＳ ゴシック" panose="020B0609070205080204" pitchFamily="49" charset="-128"/>
                <a:ea typeface="ＭＳ ゴシック" panose="020B0609070205080204" pitchFamily="49" charset="-128"/>
              </a:rPr>
              <a:t>大阪府障がい</a:t>
            </a:r>
            <a:r>
              <a:rPr kumimoji="1" lang="ja-JP" altLang="en-US" sz="2800" dirty="0" smtClean="0">
                <a:latin typeface="ＭＳ ゴシック" panose="020B0609070205080204" pitchFamily="49" charset="-128"/>
                <a:ea typeface="ＭＳ ゴシック" panose="020B0609070205080204" pitchFamily="49" charset="-128"/>
              </a:rPr>
              <a:t>者雇用促進センター</a:t>
            </a:r>
            <a:endParaRPr kumimoji="1" lang="en-US" altLang="ja-JP" sz="2800" dirty="0" smtClean="0">
              <a:latin typeface="ＭＳ ゴシック" panose="020B0609070205080204" pitchFamily="49" charset="-128"/>
              <a:ea typeface="ＭＳ ゴシック" panose="020B0609070205080204" pitchFamily="49" charset="-128"/>
            </a:endParaRPr>
          </a:p>
          <a:p>
            <a:pPr algn="ctr"/>
            <a:r>
              <a:rPr lang="ja-JP" altLang="en-US" sz="1400" dirty="0" smtClean="0">
                <a:latin typeface="ＭＳ ゴシック" panose="020B0609070205080204" pitchFamily="49" charset="-128"/>
                <a:ea typeface="ＭＳ ゴシック" panose="020B0609070205080204" pitchFamily="49" charset="-128"/>
              </a:rPr>
              <a:t>（大阪府商工労働部 </a:t>
            </a:r>
            <a:r>
              <a:rPr kumimoji="1" lang="ja-JP" altLang="en-US" sz="1400" dirty="0" smtClean="0">
                <a:latin typeface="ＭＳ ゴシック" panose="020B0609070205080204" pitchFamily="49" charset="-128"/>
                <a:ea typeface="ＭＳ ゴシック" panose="020B0609070205080204" pitchFamily="49" charset="-128"/>
              </a:rPr>
              <a:t>雇用推進室 就業促進課 </a:t>
            </a:r>
            <a:r>
              <a:rPr kumimoji="1" lang="ja-JP" altLang="en-US" sz="1400" dirty="0" err="1" smtClean="0">
                <a:latin typeface="ＭＳ ゴシック" panose="020B0609070205080204" pitchFamily="49" charset="-128"/>
                <a:ea typeface="ＭＳ ゴシック" panose="020B0609070205080204" pitchFamily="49" charset="-128"/>
              </a:rPr>
              <a:t>障がい</a:t>
            </a:r>
            <a:r>
              <a:rPr kumimoji="1" lang="ja-JP" altLang="en-US" sz="1400" dirty="0" smtClean="0">
                <a:latin typeface="ＭＳ ゴシック" panose="020B0609070205080204" pitchFamily="49" charset="-128"/>
                <a:ea typeface="ＭＳ ゴシック" panose="020B0609070205080204" pitchFamily="49" charset="-128"/>
              </a:rPr>
              <a:t>者雇用促進グループ）</a:t>
            </a:r>
            <a:endParaRPr kumimoji="1" lang="ja-JP" altLang="en-US" sz="1400" dirty="0">
              <a:latin typeface="ＭＳ ゴシック" panose="020B0609070205080204" pitchFamily="49" charset="-128"/>
              <a:ea typeface="ＭＳ ゴシック" panose="020B0609070205080204" pitchFamily="49" charset="-128"/>
            </a:endParaRPr>
          </a:p>
        </p:txBody>
      </p:sp>
      <p:sp>
        <p:nvSpPr>
          <p:cNvPr id="4" name="サブタイトル 2"/>
          <p:cNvSpPr>
            <a:spLocks noGrp="1"/>
          </p:cNvSpPr>
          <p:nvPr>
            <p:ph type="subTitle" idx="1"/>
          </p:nvPr>
        </p:nvSpPr>
        <p:spPr>
          <a:xfrm>
            <a:off x="2006080" y="2987824"/>
            <a:ext cx="4655328" cy="560080"/>
          </a:xfrm>
        </p:spPr>
        <p:txBody>
          <a:bodyPr>
            <a:normAutofit/>
          </a:bodyPr>
          <a:lstStyle/>
          <a:p>
            <a:pPr algn="ctr"/>
            <a:r>
              <a:rPr lang="ja-JP" altLang="en-US" sz="2800" dirty="0" smtClean="0">
                <a:solidFill>
                  <a:schemeClr val="accent3"/>
                </a:solidFill>
                <a:latin typeface="+mj-ea"/>
                <a:ea typeface="+mj-ea"/>
              </a:rPr>
              <a:t>就労支援機関用 </a:t>
            </a:r>
            <a:r>
              <a:rPr kumimoji="1" lang="ja-JP" altLang="en-US" sz="2800" dirty="0" smtClean="0">
                <a:solidFill>
                  <a:schemeClr val="accent3"/>
                </a:solidFill>
                <a:latin typeface="+mj-ea"/>
                <a:ea typeface="+mj-ea"/>
              </a:rPr>
              <a:t>活用ガイド</a:t>
            </a:r>
            <a:endParaRPr kumimoji="1" lang="en-US" altLang="ja-JP" sz="2800" dirty="0" smtClean="0">
              <a:solidFill>
                <a:schemeClr val="accent3"/>
              </a:solidFill>
              <a:latin typeface="+mj-ea"/>
              <a:ea typeface="+mj-ea"/>
            </a:endParaRPr>
          </a:p>
          <a:p>
            <a:endParaRPr lang="en-US" altLang="ja-JP" sz="4000" dirty="0">
              <a:solidFill>
                <a:schemeClr val="accent3"/>
              </a:solidFill>
              <a:latin typeface="+mj-ea"/>
              <a:ea typeface="+mj-ea"/>
            </a:endParaRPr>
          </a:p>
          <a:p>
            <a:endParaRPr kumimoji="1" lang="en-US" altLang="ja-JP" sz="1600" dirty="0" smtClean="0">
              <a:latin typeface="+mj-ea"/>
              <a:ea typeface="+mj-ea"/>
            </a:endParaRPr>
          </a:p>
        </p:txBody>
      </p:sp>
      <p:pic>
        <p:nvPicPr>
          <p:cNvPr id="7" name="図 6"/>
          <p:cNvPicPr>
            <a:picLocks noChangeAspect="1"/>
          </p:cNvPicPr>
          <p:nvPr/>
        </p:nvPicPr>
        <p:blipFill>
          <a:blip r:embed="rId2"/>
          <a:stretch>
            <a:fillRect/>
          </a:stretch>
        </p:blipFill>
        <p:spPr>
          <a:xfrm flipH="1" flipV="1">
            <a:off x="0" y="7464530"/>
            <a:ext cx="6858000" cy="1679470"/>
          </a:xfrm>
          <a:prstGeom prst="rect">
            <a:avLst/>
          </a:prstGeom>
        </p:spPr>
      </p:pic>
      <p:sp>
        <p:nvSpPr>
          <p:cNvPr id="8" name="テキスト ボックス 7"/>
          <p:cNvSpPr txBox="1"/>
          <p:nvPr/>
        </p:nvSpPr>
        <p:spPr>
          <a:xfrm>
            <a:off x="2545226" y="6227305"/>
            <a:ext cx="1831604" cy="400110"/>
          </a:xfrm>
          <a:prstGeom prst="rect">
            <a:avLst/>
          </a:prstGeom>
          <a:noFill/>
        </p:spPr>
        <p:txBody>
          <a:bodyPr wrap="square" rtlCol="0">
            <a:spAutoFit/>
          </a:bodyPr>
          <a:lstStyle/>
          <a:p>
            <a:pPr algn="ctr"/>
            <a:r>
              <a:rPr kumimoji="1" lang="ja-JP" altLang="en-US" sz="2000" dirty="0" smtClean="0">
                <a:latin typeface="ＭＳ ゴシック" panose="020B0609070205080204" pitchFamily="49" charset="-128"/>
                <a:ea typeface="ＭＳ ゴシック" panose="020B0609070205080204" pitchFamily="49" charset="-128"/>
              </a:rPr>
              <a:t>令和</a:t>
            </a:r>
            <a:r>
              <a:rPr kumimoji="1" lang="en-US" altLang="ja-JP" sz="2000" dirty="0" smtClean="0">
                <a:latin typeface="ＭＳ ゴシック" panose="020B0609070205080204" pitchFamily="49" charset="-128"/>
                <a:ea typeface="ＭＳ ゴシック" panose="020B0609070205080204" pitchFamily="49" charset="-128"/>
              </a:rPr>
              <a:t>4</a:t>
            </a:r>
            <a:r>
              <a:rPr kumimoji="1" lang="ja-JP" altLang="en-US" sz="2000" dirty="0" smtClean="0">
                <a:latin typeface="ＭＳ ゴシック" panose="020B0609070205080204" pitchFamily="49" charset="-128"/>
                <a:ea typeface="ＭＳ ゴシック" panose="020B0609070205080204" pitchFamily="49" charset="-128"/>
              </a:rPr>
              <a:t>年</a:t>
            </a:r>
            <a:r>
              <a:rPr kumimoji="1" lang="en-US" altLang="ja-JP" sz="2000" dirty="0" smtClean="0">
                <a:latin typeface="ＭＳ ゴシック" panose="020B0609070205080204" pitchFamily="49" charset="-128"/>
                <a:ea typeface="ＭＳ ゴシック" panose="020B0609070205080204" pitchFamily="49" charset="-128"/>
              </a:rPr>
              <a:t>2</a:t>
            </a:r>
            <a:r>
              <a:rPr kumimoji="1" lang="ja-JP" altLang="en-US" sz="2000" dirty="0" smtClean="0">
                <a:latin typeface="ＭＳ ゴシック" panose="020B0609070205080204" pitchFamily="49" charset="-128"/>
                <a:ea typeface="ＭＳ ゴシック" panose="020B0609070205080204" pitchFamily="49" charset="-128"/>
              </a:rPr>
              <a:t>月</a:t>
            </a:r>
            <a:endParaRPr kumimoji="1" lang="ja-JP" altLang="en-US" sz="1400" dirty="0">
              <a:latin typeface="ＭＳ ゴシック" panose="020B0609070205080204" pitchFamily="49" charset="-128"/>
              <a:ea typeface="ＭＳ ゴシック" panose="020B0609070205080204" pitchFamily="49" charset="-128"/>
            </a:endParaRPr>
          </a:p>
        </p:txBody>
      </p:sp>
      <p:sp>
        <p:nvSpPr>
          <p:cNvPr id="2" name="スライド番号プレースホルダー 1"/>
          <p:cNvSpPr>
            <a:spLocks noGrp="1"/>
          </p:cNvSpPr>
          <p:nvPr>
            <p:ph type="sldNum" sz="quarter" idx="12"/>
          </p:nvPr>
        </p:nvSpPr>
        <p:spPr/>
        <p:txBody>
          <a:bodyPr/>
          <a:lstStyle/>
          <a:p>
            <a:fld id="{F3E5EDE9-C1E3-4BA7-9C72-D92CDC7F1C7A}" type="slidenum">
              <a:rPr kumimoji="1" lang="ja-JP" altLang="en-US" smtClean="0"/>
              <a:t>1</a:t>
            </a:fld>
            <a:endParaRPr kumimoji="1" lang="ja-JP" altLang="en-US"/>
          </a:p>
        </p:txBody>
      </p:sp>
    </p:spTree>
    <p:extLst>
      <p:ext uri="{BB962C8B-B14F-4D97-AF65-F5344CB8AC3E}">
        <p14:creationId xmlns:p14="http://schemas.microsoft.com/office/powerpoint/2010/main" val="231148282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角丸四角形 33"/>
          <p:cNvSpPr/>
          <p:nvPr/>
        </p:nvSpPr>
        <p:spPr>
          <a:xfrm>
            <a:off x="293667" y="4427984"/>
            <a:ext cx="6159669" cy="1239391"/>
          </a:xfrm>
          <a:prstGeom prst="round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角丸四角形 4"/>
          <p:cNvSpPr/>
          <p:nvPr/>
        </p:nvSpPr>
        <p:spPr>
          <a:xfrm>
            <a:off x="293667" y="2772229"/>
            <a:ext cx="6159669" cy="996582"/>
          </a:xfrm>
          <a:prstGeom prst="round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a:xfrm>
            <a:off x="332656" y="611560"/>
            <a:ext cx="3960440" cy="504056"/>
          </a:xfrm>
        </p:spPr>
        <p:txBody>
          <a:bodyPr>
            <a:normAutofit/>
          </a:bodyPr>
          <a:lstStyle/>
          <a:p>
            <a:r>
              <a:rPr kumimoji="1" lang="ja-JP" altLang="en-US" sz="1800" dirty="0" smtClean="0"/>
              <a:t>合理的配慮の提供義務について</a:t>
            </a:r>
            <a:endParaRPr kumimoji="1" lang="ja-JP" altLang="en-US" sz="1800" dirty="0"/>
          </a:p>
        </p:txBody>
      </p:sp>
      <p:sp>
        <p:nvSpPr>
          <p:cNvPr id="3" name="コンテンツ プレースホルダー 2"/>
          <p:cNvSpPr>
            <a:spLocks noGrp="1"/>
          </p:cNvSpPr>
          <p:nvPr>
            <p:ph idx="1"/>
          </p:nvPr>
        </p:nvSpPr>
        <p:spPr>
          <a:xfrm>
            <a:off x="236042" y="1204727"/>
            <a:ext cx="6525344" cy="6552728"/>
          </a:xfrm>
        </p:spPr>
        <p:txBody>
          <a:bodyPr>
            <a:normAutofit/>
          </a:bodyPr>
          <a:lstStyle/>
          <a:p>
            <a:pPr marL="0" lvl="0" indent="0">
              <a:buClr>
                <a:srgbClr val="E68422"/>
              </a:buClr>
              <a:buNone/>
            </a:pPr>
            <a:r>
              <a:rPr lang="ja-JP" altLang="en-US" sz="1200" dirty="0" smtClean="0">
                <a:solidFill>
                  <a:prstClr val="black"/>
                </a:solidFill>
                <a:latin typeface="ＭＳ ゴシック" panose="020B0609070205080204" pitchFamily="49" charset="-128"/>
                <a:ea typeface="ＭＳ ゴシック" panose="020B0609070205080204" pitchFamily="49" charset="-128"/>
              </a:rPr>
              <a:t>平成２８年４月から、雇用の分野で</a:t>
            </a:r>
            <a:r>
              <a:rPr lang="ja-JP" altLang="en-US" sz="1200" dirty="0" err="1" smtClean="0">
                <a:solidFill>
                  <a:prstClr val="black"/>
                </a:solidFill>
                <a:latin typeface="ＭＳ ゴシック" panose="020B0609070205080204" pitchFamily="49" charset="-128"/>
                <a:ea typeface="ＭＳ ゴシック" panose="020B0609070205080204" pitchFamily="49" charset="-128"/>
              </a:rPr>
              <a:t>障がい</a:t>
            </a:r>
            <a:r>
              <a:rPr lang="ja-JP" altLang="en-US" sz="1200" dirty="0" smtClean="0">
                <a:solidFill>
                  <a:prstClr val="black"/>
                </a:solidFill>
                <a:latin typeface="ＭＳ ゴシック" panose="020B0609070205080204" pitchFamily="49" charset="-128"/>
                <a:ea typeface="ＭＳ ゴシック" panose="020B0609070205080204" pitchFamily="49" charset="-128"/>
              </a:rPr>
              <a:t>者に対する合理的配慮の提供が義務となりました。</a:t>
            </a:r>
            <a:endParaRPr lang="en-US" altLang="ja-JP" sz="1200" dirty="0" smtClean="0">
              <a:solidFill>
                <a:prstClr val="black"/>
              </a:solidFill>
              <a:latin typeface="ＭＳ ゴシック" panose="020B0609070205080204" pitchFamily="49" charset="-128"/>
              <a:ea typeface="ＭＳ ゴシック" panose="020B0609070205080204" pitchFamily="49" charset="-128"/>
            </a:endParaRPr>
          </a:p>
          <a:p>
            <a:pPr marL="0" lvl="0" indent="0">
              <a:buClr>
                <a:srgbClr val="E68422"/>
              </a:buClr>
              <a:buNone/>
            </a:pPr>
            <a:endParaRPr lang="en-US" altLang="ja-JP" sz="1200" dirty="0" smtClean="0">
              <a:solidFill>
                <a:prstClr val="black"/>
              </a:solidFill>
              <a:latin typeface="ＭＳ ゴシック" panose="020B0609070205080204" pitchFamily="49" charset="-128"/>
              <a:ea typeface="ＭＳ ゴシック" panose="020B0609070205080204" pitchFamily="49" charset="-128"/>
            </a:endParaRPr>
          </a:p>
          <a:p>
            <a:pPr marL="0" lvl="0" indent="0">
              <a:buClr>
                <a:srgbClr val="E68422"/>
              </a:buClr>
              <a:buNone/>
            </a:pPr>
            <a:endParaRPr lang="en-US" altLang="ja-JP" sz="1500" dirty="0" smtClean="0">
              <a:solidFill>
                <a:prstClr val="black"/>
              </a:solidFill>
              <a:latin typeface="ＭＳ ゴシック" panose="020B0609070205080204" pitchFamily="49" charset="-128"/>
              <a:ea typeface="ＭＳ ゴシック" panose="020B0609070205080204" pitchFamily="49" charset="-128"/>
            </a:endParaRPr>
          </a:p>
          <a:p>
            <a:pPr marL="0" lvl="0" indent="0">
              <a:buClr>
                <a:srgbClr val="E68422"/>
              </a:buClr>
              <a:buNone/>
            </a:pPr>
            <a:endParaRPr lang="en-US" altLang="ja-JP" sz="1500" dirty="0">
              <a:solidFill>
                <a:prstClr val="black"/>
              </a:solidFill>
              <a:latin typeface="ＭＳ ゴシック" panose="020B0609070205080204" pitchFamily="49" charset="-128"/>
              <a:ea typeface="ＭＳ ゴシック" panose="020B0609070205080204" pitchFamily="49" charset="-128"/>
            </a:endParaRPr>
          </a:p>
          <a:p>
            <a:pPr marL="0" lvl="0" indent="0">
              <a:buClr>
                <a:srgbClr val="E68422"/>
              </a:buClr>
              <a:buNone/>
            </a:pPr>
            <a:endParaRPr lang="en-US" altLang="ja-JP" sz="1200" dirty="0" smtClean="0">
              <a:solidFill>
                <a:prstClr val="black"/>
              </a:solidFill>
              <a:latin typeface="ＭＳ ゴシック" panose="020B0609070205080204" pitchFamily="49" charset="-128"/>
              <a:ea typeface="ＭＳ ゴシック" panose="020B0609070205080204" pitchFamily="49" charset="-128"/>
            </a:endParaRPr>
          </a:p>
          <a:p>
            <a:pPr marL="0" indent="0">
              <a:buClr>
                <a:srgbClr val="E68422"/>
              </a:buClr>
              <a:buNone/>
            </a:pPr>
            <a:r>
              <a:rPr lang="ja-JP" altLang="en-US" sz="1200" dirty="0" smtClean="0">
                <a:solidFill>
                  <a:prstClr val="black"/>
                </a:solidFill>
                <a:latin typeface="ＭＳ ゴシック" panose="020B0609070205080204" pitchFamily="49" charset="-128"/>
                <a:ea typeface="ＭＳ ゴシック" panose="020B0609070205080204" pitchFamily="49" charset="-128"/>
              </a:rPr>
              <a:t>これらの配慮は</a:t>
            </a:r>
            <a:r>
              <a:rPr lang="ja-JP" altLang="en-US" sz="1200" dirty="0">
                <a:solidFill>
                  <a:prstClr val="black"/>
                </a:solidFill>
                <a:latin typeface="ＭＳ ゴシック" panose="020B0609070205080204" pitchFamily="49" charset="-128"/>
                <a:ea typeface="ＭＳ ゴシック" panose="020B0609070205080204" pitchFamily="49" charset="-128"/>
              </a:rPr>
              <a:t>必要なことです</a:t>
            </a:r>
            <a:r>
              <a:rPr lang="ja-JP" altLang="en-US" sz="1200" dirty="0" smtClean="0">
                <a:solidFill>
                  <a:prstClr val="black"/>
                </a:solidFill>
                <a:latin typeface="ＭＳ ゴシック" panose="020B0609070205080204" pitchFamily="49" charset="-128"/>
                <a:ea typeface="ＭＳ ゴシック" panose="020B0609070205080204" pitchFamily="49" charset="-128"/>
              </a:rPr>
              <a:t>が、以下のような不安を持たれるかもしれません。</a:t>
            </a:r>
            <a:endParaRPr lang="en-US" altLang="ja-JP" sz="1200" dirty="0" smtClean="0">
              <a:solidFill>
                <a:prstClr val="black"/>
              </a:solidFill>
              <a:latin typeface="ＭＳ ゴシック" panose="020B0609070205080204" pitchFamily="49" charset="-128"/>
              <a:ea typeface="ＭＳ ゴシック" panose="020B0609070205080204" pitchFamily="49" charset="-128"/>
            </a:endParaRPr>
          </a:p>
          <a:p>
            <a:pPr marL="0" lvl="0" indent="0">
              <a:buClr>
                <a:srgbClr val="E68422"/>
              </a:buClr>
              <a:buNone/>
            </a:pPr>
            <a:endParaRPr lang="en-US" altLang="ja-JP" sz="1200" u="sng" dirty="0" smtClean="0">
              <a:solidFill>
                <a:prstClr val="black"/>
              </a:solidFill>
              <a:latin typeface="ＭＳ ゴシック" panose="020B0609070205080204" pitchFamily="49" charset="-128"/>
              <a:ea typeface="ＭＳ ゴシック" panose="020B0609070205080204" pitchFamily="49" charset="-128"/>
            </a:endParaRPr>
          </a:p>
          <a:p>
            <a:pPr marL="0" lvl="0" indent="0">
              <a:buClr>
                <a:srgbClr val="E68422"/>
              </a:buClr>
              <a:buNone/>
            </a:pPr>
            <a:endParaRPr lang="en-US" altLang="ja-JP" sz="1200" u="sng" dirty="0" smtClean="0">
              <a:solidFill>
                <a:prstClr val="black"/>
              </a:solidFill>
              <a:latin typeface="ＭＳ ゴシック" panose="020B0609070205080204" pitchFamily="49" charset="-128"/>
              <a:ea typeface="ＭＳ ゴシック" panose="020B0609070205080204" pitchFamily="49" charset="-128"/>
            </a:endParaRPr>
          </a:p>
          <a:p>
            <a:pPr marL="0" lvl="0" indent="0">
              <a:buClr>
                <a:srgbClr val="E68422"/>
              </a:buClr>
              <a:buNone/>
            </a:pPr>
            <a:r>
              <a:rPr lang="ja-JP" altLang="en-US" sz="1200" dirty="0" smtClean="0">
                <a:solidFill>
                  <a:prstClr val="black"/>
                </a:solidFill>
                <a:latin typeface="ＭＳ ゴシック" panose="020B0609070205080204" pitchFamily="49" charset="-128"/>
                <a:ea typeface="ＭＳ ゴシック" panose="020B0609070205080204" pitchFamily="49" charset="-128"/>
              </a:rPr>
              <a:t>　</a:t>
            </a:r>
            <a:endParaRPr lang="en-US" altLang="ja-JP" sz="1200" u="sng" dirty="0">
              <a:solidFill>
                <a:prstClr val="black"/>
              </a:solidFill>
              <a:latin typeface="ＭＳ ゴシック" panose="020B0609070205080204" pitchFamily="49" charset="-128"/>
              <a:ea typeface="ＭＳ ゴシック" panose="020B0609070205080204" pitchFamily="49" charset="-128"/>
            </a:endParaRPr>
          </a:p>
          <a:p>
            <a:pPr marL="0" lvl="0" indent="0">
              <a:buClr>
                <a:srgbClr val="E68422"/>
              </a:buClr>
              <a:buNone/>
            </a:pPr>
            <a:endParaRPr lang="en-US" altLang="ja-JP" sz="1200" dirty="0" smtClean="0">
              <a:solidFill>
                <a:prstClr val="black"/>
              </a:solidFill>
              <a:latin typeface="ＭＳ ゴシック" panose="020B0609070205080204" pitchFamily="49" charset="-128"/>
              <a:ea typeface="ＭＳ ゴシック" panose="020B0609070205080204" pitchFamily="49" charset="-128"/>
            </a:endParaRPr>
          </a:p>
          <a:p>
            <a:pPr marL="0" lvl="0" indent="0">
              <a:buClr>
                <a:srgbClr val="E68422"/>
              </a:buClr>
              <a:buNone/>
            </a:pPr>
            <a:endParaRPr lang="en-US" altLang="ja-JP" sz="1200" dirty="0">
              <a:solidFill>
                <a:prstClr val="black"/>
              </a:solidFill>
              <a:latin typeface="ＭＳ ゴシック" panose="020B0609070205080204" pitchFamily="49" charset="-128"/>
              <a:ea typeface="ＭＳ ゴシック" panose="020B0609070205080204" pitchFamily="49" charset="-128"/>
            </a:endParaRPr>
          </a:p>
          <a:p>
            <a:pPr marL="0" lvl="0" indent="0">
              <a:buClr>
                <a:srgbClr val="E68422"/>
              </a:buClr>
              <a:buNone/>
            </a:pPr>
            <a:endParaRPr lang="en-US" altLang="ja-JP" sz="1200" dirty="0" smtClean="0">
              <a:solidFill>
                <a:prstClr val="black"/>
              </a:solidFill>
              <a:latin typeface="ＭＳ ゴシック" panose="020B0609070205080204" pitchFamily="49" charset="-128"/>
              <a:ea typeface="ＭＳ ゴシック" panose="020B0609070205080204" pitchFamily="49" charset="-128"/>
            </a:endParaRPr>
          </a:p>
          <a:p>
            <a:pPr marL="0" lvl="0" indent="0">
              <a:buClr>
                <a:srgbClr val="E68422"/>
              </a:buClr>
              <a:buNone/>
            </a:pPr>
            <a:endParaRPr lang="en-US" altLang="ja-JP" sz="1200" dirty="0">
              <a:solidFill>
                <a:prstClr val="black"/>
              </a:solidFill>
              <a:latin typeface="ＭＳ ゴシック" panose="020B0609070205080204" pitchFamily="49" charset="-128"/>
              <a:ea typeface="ＭＳ ゴシック" panose="020B0609070205080204" pitchFamily="49" charset="-128"/>
            </a:endParaRPr>
          </a:p>
          <a:p>
            <a:pPr marL="0" lvl="0" indent="0">
              <a:buClr>
                <a:srgbClr val="E68422"/>
              </a:buClr>
              <a:buNone/>
            </a:pPr>
            <a:endParaRPr lang="en-US" altLang="ja-JP" sz="1200" dirty="0" smtClean="0">
              <a:solidFill>
                <a:prstClr val="black"/>
              </a:solidFill>
              <a:latin typeface="ＭＳ ゴシック" panose="020B0609070205080204" pitchFamily="49" charset="-128"/>
              <a:ea typeface="ＭＳ ゴシック" panose="020B0609070205080204" pitchFamily="49" charset="-128"/>
            </a:endParaRPr>
          </a:p>
          <a:p>
            <a:pPr marL="0" lvl="0" indent="0">
              <a:buClr>
                <a:srgbClr val="E68422"/>
              </a:buClr>
              <a:buNone/>
            </a:pPr>
            <a:r>
              <a:rPr lang="ja-JP" altLang="en-US" sz="1200" dirty="0">
                <a:solidFill>
                  <a:prstClr val="black"/>
                </a:solidFill>
                <a:latin typeface="ＭＳ ゴシック" panose="020B0609070205080204" pitchFamily="49" charset="-128"/>
                <a:ea typeface="ＭＳ ゴシック" panose="020B0609070205080204" pitchFamily="49" charset="-128"/>
              </a:rPr>
              <a:t>　</a:t>
            </a:r>
            <a:endParaRPr lang="en-US" altLang="ja-JP" sz="1200" dirty="0" smtClean="0">
              <a:solidFill>
                <a:prstClr val="black"/>
              </a:solidFill>
              <a:latin typeface="ＭＳ ゴシック" panose="020B0609070205080204" pitchFamily="49" charset="-128"/>
              <a:ea typeface="ＭＳ ゴシック" panose="020B0609070205080204" pitchFamily="49" charset="-128"/>
            </a:endParaRPr>
          </a:p>
          <a:p>
            <a:pPr marL="0" lvl="0" indent="0">
              <a:buClr>
                <a:srgbClr val="E68422"/>
              </a:buClr>
              <a:buNone/>
            </a:pPr>
            <a:endParaRPr lang="en-US" altLang="ja-JP" sz="1200" dirty="0" smtClean="0">
              <a:solidFill>
                <a:prstClr val="black"/>
              </a:solidFill>
              <a:latin typeface="ＭＳ ゴシック" panose="020B0609070205080204" pitchFamily="49" charset="-128"/>
              <a:ea typeface="ＭＳ ゴシック" panose="020B0609070205080204" pitchFamily="49" charset="-128"/>
            </a:endParaRPr>
          </a:p>
          <a:p>
            <a:pPr marL="0" lvl="0" indent="0">
              <a:buClr>
                <a:srgbClr val="E68422"/>
              </a:buClr>
              <a:buNone/>
            </a:pPr>
            <a:endParaRPr lang="en-US" altLang="ja-JP" sz="1200" dirty="0">
              <a:solidFill>
                <a:prstClr val="black"/>
              </a:solidFill>
              <a:latin typeface="ＭＳ ゴシック" panose="020B0609070205080204" pitchFamily="49" charset="-128"/>
              <a:ea typeface="ＭＳ ゴシック" panose="020B0609070205080204" pitchFamily="49" charset="-128"/>
            </a:endParaRPr>
          </a:p>
          <a:p>
            <a:pPr marL="0" lvl="0" indent="0">
              <a:buClr>
                <a:srgbClr val="E68422"/>
              </a:buClr>
              <a:buNone/>
            </a:pPr>
            <a:endParaRPr lang="en-US" altLang="ja-JP" sz="1200" dirty="0" smtClean="0">
              <a:solidFill>
                <a:prstClr val="black"/>
              </a:solidFill>
              <a:latin typeface="ＭＳ ゴシック" panose="020B0609070205080204" pitchFamily="49" charset="-128"/>
              <a:ea typeface="ＭＳ ゴシック" panose="020B0609070205080204" pitchFamily="49" charset="-128"/>
            </a:endParaRPr>
          </a:p>
          <a:p>
            <a:pPr marL="0" lvl="0" indent="0">
              <a:buClr>
                <a:srgbClr val="E68422"/>
              </a:buClr>
              <a:buNone/>
            </a:pPr>
            <a:endParaRPr lang="en-US" altLang="ja-JP" sz="1200" dirty="0">
              <a:solidFill>
                <a:prstClr val="black"/>
              </a:solidFill>
              <a:latin typeface="ＭＳ ゴシック" panose="020B0609070205080204" pitchFamily="49" charset="-128"/>
              <a:ea typeface="ＭＳ ゴシック" panose="020B0609070205080204" pitchFamily="49" charset="-128"/>
            </a:endParaRPr>
          </a:p>
          <a:p>
            <a:pPr marL="0" lvl="0" indent="0">
              <a:buClr>
                <a:srgbClr val="E68422"/>
              </a:buClr>
              <a:buNone/>
            </a:pPr>
            <a:endParaRPr lang="en-US" altLang="ja-JP" sz="1200" dirty="0" smtClean="0">
              <a:solidFill>
                <a:prstClr val="black"/>
              </a:solidFill>
              <a:latin typeface="ＭＳ ゴシック" panose="020B0609070205080204" pitchFamily="49" charset="-128"/>
              <a:ea typeface="ＭＳ ゴシック" panose="020B0609070205080204" pitchFamily="49" charset="-128"/>
            </a:endParaRPr>
          </a:p>
          <a:p>
            <a:pPr marL="0" lvl="0" indent="0">
              <a:buClr>
                <a:srgbClr val="E68422"/>
              </a:buClr>
              <a:buNone/>
            </a:pPr>
            <a:endParaRPr lang="en-US" altLang="ja-JP" sz="1200" dirty="0">
              <a:solidFill>
                <a:prstClr val="black"/>
              </a:solidFill>
              <a:latin typeface="ＭＳ ゴシック" panose="020B0609070205080204" pitchFamily="49" charset="-128"/>
              <a:ea typeface="ＭＳ ゴシック" panose="020B0609070205080204" pitchFamily="49" charset="-128"/>
            </a:endParaRPr>
          </a:p>
          <a:p>
            <a:pPr marL="0" lvl="0" indent="0">
              <a:buClr>
                <a:srgbClr val="E68422"/>
              </a:buClr>
              <a:buNone/>
            </a:pPr>
            <a:endParaRPr lang="en-US" altLang="ja-JP" sz="1200" dirty="0" smtClean="0">
              <a:solidFill>
                <a:prstClr val="black"/>
              </a:solidFill>
              <a:latin typeface="ＭＳ ゴシック" panose="020B0609070205080204" pitchFamily="49" charset="-128"/>
              <a:ea typeface="ＭＳ ゴシック" panose="020B0609070205080204" pitchFamily="49" charset="-128"/>
            </a:endParaRPr>
          </a:p>
          <a:p>
            <a:pPr marL="0" lvl="0" indent="0">
              <a:buClr>
                <a:srgbClr val="E68422"/>
              </a:buClr>
              <a:buNone/>
            </a:pPr>
            <a:endParaRPr lang="en-US" altLang="ja-JP" sz="1200" dirty="0">
              <a:solidFill>
                <a:prstClr val="black"/>
              </a:solidFill>
              <a:latin typeface="ＭＳ ゴシック" panose="020B0609070205080204" pitchFamily="49" charset="-128"/>
              <a:ea typeface="ＭＳ ゴシック" panose="020B0609070205080204" pitchFamily="49" charset="-128"/>
            </a:endParaRPr>
          </a:p>
          <a:p>
            <a:pPr marL="0" lvl="0" indent="0">
              <a:buClr>
                <a:srgbClr val="E68422"/>
              </a:buClr>
              <a:buNone/>
            </a:pPr>
            <a:endParaRPr lang="en-US" altLang="ja-JP" sz="1200" dirty="0" smtClean="0">
              <a:solidFill>
                <a:prstClr val="black"/>
              </a:solidFill>
              <a:latin typeface="ＭＳ ゴシック" panose="020B0609070205080204" pitchFamily="49" charset="-128"/>
              <a:ea typeface="ＭＳ ゴシック" panose="020B0609070205080204" pitchFamily="49" charset="-128"/>
            </a:endParaRPr>
          </a:p>
          <a:p>
            <a:pPr marL="0" lvl="0" indent="0">
              <a:buClr>
                <a:srgbClr val="E68422"/>
              </a:buClr>
              <a:buNone/>
            </a:pPr>
            <a:endParaRPr lang="en-US" altLang="ja-JP" sz="1200" dirty="0">
              <a:solidFill>
                <a:prstClr val="black"/>
              </a:solidFill>
              <a:latin typeface="ＭＳ ゴシック" panose="020B0609070205080204" pitchFamily="49" charset="-128"/>
              <a:ea typeface="ＭＳ ゴシック" panose="020B0609070205080204" pitchFamily="49" charset="-128"/>
            </a:endParaRPr>
          </a:p>
          <a:p>
            <a:pPr marL="0" lvl="0" indent="0">
              <a:buClr>
                <a:srgbClr val="E68422"/>
              </a:buClr>
              <a:buNone/>
            </a:pPr>
            <a:endParaRPr lang="en-US" altLang="ja-JP" sz="1200" dirty="0" smtClean="0">
              <a:solidFill>
                <a:prstClr val="black"/>
              </a:solidFill>
              <a:latin typeface="ＭＳ ゴシック" panose="020B0609070205080204" pitchFamily="49" charset="-128"/>
              <a:ea typeface="ＭＳ ゴシック" panose="020B0609070205080204" pitchFamily="49" charset="-128"/>
            </a:endParaRPr>
          </a:p>
          <a:p>
            <a:pPr marL="0" lvl="0" indent="0">
              <a:buClr>
                <a:srgbClr val="E68422"/>
              </a:buClr>
              <a:buNone/>
            </a:pPr>
            <a:endParaRPr lang="en-US" altLang="ja-JP" sz="1200" dirty="0" smtClean="0">
              <a:solidFill>
                <a:prstClr val="black"/>
              </a:solidFill>
              <a:latin typeface="ＭＳ ゴシック" panose="020B0609070205080204" pitchFamily="49" charset="-128"/>
              <a:ea typeface="ＭＳ ゴシック" panose="020B0609070205080204" pitchFamily="49" charset="-128"/>
            </a:endParaRPr>
          </a:p>
          <a:p>
            <a:pPr marL="0" lvl="0" indent="0">
              <a:buClr>
                <a:srgbClr val="E68422"/>
              </a:buClr>
              <a:buNone/>
            </a:pPr>
            <a:endParaRPr lang="en-US" altLang="ja-JP" sz="1200" dirty="0" smtClean="0">
              <a:solidFill>
                <a:prstClr val="black"/>
              </a:solidFill>
              <a:latin typeface="ＭＳ ゴシック" panose="020B0609070205080204" pitchFamily="49" charset="-128"/>
              <a:ea typeface="ＭＳ ゴシック" panose="020B0609070205080204" pitchFamily="49" charset="-128"/>
            </a:endParaRPr>
          </a:p>
          <a:p>
            <a:pPr marL="0" lvl="0" indent="0">
              <a:buClr>
                <a:srgbClr val="E68422"/>
              </a:buClr>
              <a:buNone/>
            </a:pPr>
            <a:endParaRPr lang="en-US" altLang="ja-JP" sz="1200" dirty="0">
              <a:solidFill>
                <a:prstClr val="black"/>
              </a:solidFill>
              <a:latin typeface="ＭＳ ゴシック" panose="020B0609070205080204" pitchFamily="49" charset="-128"/>
              <a:ea typeface="ＭＳ ゴシック" panose="020B0609070205080204" pitchFamily="49" charset="-128"/>
            </a:endParaRPr>
          </a:p>
          <a:p>
            <a:pPr marL="0" lvl="0" indent="0">
              <a:buClr>
                <a:srgbClr val="E68422"/>
              </a:buClr>
              <a:buNone/>
            </a:pPr>
            <a:endParaRPr lang="en-US" altLang="ja-JP" sz="1200" dirty="0" smtClean="0">
              <a:solidFill>
                <a:prstClr val="black"/>
              </a:solidFill>
              <a:latin typeface="ＭＳ ゴシック" panose="020B0609070205080204" pitchFamily="49" charset="-128"/>
              <a:ea typeface="ＭＳ ゴシック" panose="020B0609070205080204" pitchFamily="49" charset="-128"/>
            </a:endParaRPr>
          </a:p>
          <a:p>
            <a:pPr marL="0" lvl="0" indent="0">
              <a:buClr>
                <a:srgbClr val="E68422"/>
              </a:buClr>
              <a:buNone/>
            </a:pPr>
            <a:endParaRPr lang="en-US" altLang="ja-JP" sz="1200" dirty="0" smtClean="0">
              <a:solidFill>
                <a:prstClr val="black"/>
              </a:solidFill>
              <a:latin typeface="ＭＳ ゴシック" panose="020B0609070205080204" pitchFamily="49" charset="-128"/>
              <a:ea typeface="ＭＳ ゴシック" panose="020B0609070205080204" pitchFamily="49" charset="-128"/>
            </a:endParaRPr>
          </a:p>
          <a:p>
            <a:pPr marL="0" lvl="0" indent="0">
              <a:buClr>
                <a:srgbClr val="E68422"/>
              </a:buClr>
              <a:buNone/>
            </a:pPr>
            <a:endParaRPr lang="en-US" altLang="ja-JP" sz="1200" dirty="0" smtClean="0">
              <a:solidFill>
                <a:prstClr val="black"/>
              </a:solidFill>
              <a:latin typeface="ＭＳ ゴシック" panose="020B0609070205080204" pitchFamily="49" charset="-128"/>
              <a:ea typeface="ＭＳ ゴシック" panose="020B0609070205080204" pitchFamily="49" charset="-128"/>
            </a:endParaRPr>
          </a:p>
          <a:p>
            <a:pPr marL="0" lvl="0" indent="0">
              <a:buClr>
                <a:srgbClr val="E68422"/>
              </a:buClr>
              <a:buNone/>
            </a:pPr>
            <a:endParaRPr lang="en-US" altLang="ja-JP" sz="1200" dirty="0">
              <a:solidFill>
                <a:prstClr val="black"/>
              </a:solidFill>
              <a:latin typeface="ＭＳ ゴシック" panose="020B0609070205080204" pitchFamily="49" charset="-128"/>
              <a:ea typeface="ＭＳ ゴシック" panose="020B0609070205080204" pitchFamily="49" charset="-128"/>
            </a:endParaRPr>
          </a:p>
        </p:txBody>
      </p:sp>
      <p:sp>
        <p:nvSpPr>
          <p:cNvPr id="4" name="テキスト ボックス 3"/>
          <p:cNvSpPr txBox="1"/>
          <p:nvPr/>
        </p:nvSpPr>
        <p:spPr>
          <a:xfrm>
            <a:off x="459847" y="1523745"/>
            <a:ext cx="5860362" cy="830997"/>
          </a:xfrm>
          <a:prstGeom prst="rect">
            <a:avLst/>
          </a:prstGeom>
          <a:noFill/>
          <a:ln w="31750">
            <a:solidFill>
              <a:schemeClr val="tx1"/>
            </a:solidFill>
            <a:prstDash val="sysDash"/>
          </a:ln>
        </p:spPr>
        <p:txBody>
          <a:bodyPr wrap="square" rtlCol="0">
            <a:spAutoFit/>
          </a:bodyPr>
          <a:lstStyle/>
          <a:p>
            <a:pPr>
              <a:buClr>
                <a:srgbClr val="E68422"/>
              </a:buClr>
            </a:pPr>
            <a:r>
              <a:rPr lang="ja-JP" altLang="en-US" sz="1200" dirty="0" smtClean="0">
                <a:solidFill>
                  <a:prstClr val="black"/>
                </a:solidFill>
                <a:latin typeface="ＭＳ ゴシック" panose="020B0609070205080204" pitchFamily="49" charset="-128"/>
                <a:ea typeface="ＭＳ ゴシック" panose="020B0609070205080204" pitchFamily="49" charset="-128"/>
              </a:rPr>
              <a:t>能力を発揮するためにどのような配慮が必要か、次のタイミングで話し合います</a:t>
            </a:r>
            <a:endParaRPr lang="en-US" altLang="ja-JP" sz="1200" dirty="0" smtClean="0">
              <a:solidFill>
                <a:prstClr val="black"/>
              </a:solidFill>
              <a:latin typeface="ＭＳ ゴシック" panose="020B0609070205080204" pitchFamily="49" charset="-128"/>
              <a:ea typeface="ＭＳ ゴシック" panose="020B0609070205080204" pitchFamily="49" charset="-128"/>
            </a:endParaRPr>
          </a:p>
          <a:p>
            <a:pPr>
              <a:buClr>
                <a:srgbClr val="E68422"/>
              </a:buClr>
            </a:pPr>
            <a:r>
              <a:rPr lang="ja-JP" altLang="en-US" sz="1200" dirty="0" smtClean="0">
                <a:solidFill>
                  <a:prstClr val="black"/>
                </a:solidFill>
                <a:latin typeface="ＭＳ ゴシック" panose="020B0609070205080204" pitchFamily="49" charset="-128"/>
                <a:ea typeface="ＭＳ ゴシック" panose="020B0609070205080204" pitchFamily="49" charset="-128"/>
              </a:rPr>
              <a:t>〇求人に応募するとき・働き始める時には、障がいのある方から事業主に伝えます</a:t>
            </a:r>
            <a:endParaRPr lang="en-US" altLang="ja-JP" sz="1200" dirty="0" smtClean="0">
              <a:solidFill>
                <a:prstClr val="black"/>
              </a:solidFill>
              <a:latin typeface="ＭＳ ゴシック" panose="020B0609070205080204" pitchFamily="49" charset="-128"/>
              <a:ea typeface="ＭＳ ゴシック" panose="020B0609070205080204" pitchFamily="49" charset="-128"/>
            </a:endParaRPr>
          </a:p>
          <a:p>
            <a:pPr>
              <a:buClr>
                <a:srgbClr val="E68422"/>
              </a:buClr>
            </a:pPr>
            <a:r>
              <a:rPr lang="ja-JP" altLang="en-US" sz="1200" dirty="0" smtClean="0">
                <a:solidFill>
                  <a:prstClr val="black"/>
                </a:solidFill>
                <a:latin typeface="ＭＳ ゴシック" panose="020B0609070205080204" pitchFamily="49" charset="-128"/>
                <a:ea typeface="ＭＳ ゴシック" panose="020B0609070205080204" pitchFamily="49" charset="-128"/>
              </a:rPr>
              <a:t>〇働き始めた後は、事業主から障がいのある従業員に対し確認しますが、事業主の</a:t>
            </a:r>
            <a:endParaRPr lang="en-US" altLang="ja-JP" sz="1200" dirty="0" smtClean="0">
              <a:solidFill>
                <a:prstClr val="black"/>
              </a:solidFill>
              <a:latin typeface="ＭＳ ゴシック" panose="020B0609070205080204" pitchFamily="49" charset="-128"/>
              <a:ea typeface="ＭＳ ゴシック" panose="020B0609070205080204" pitchFamily="49" charset="-128"/>
            </a:endParaRPr>
          </a:p>
          <a:p>
            <a:pPr>
              <a:buClr>
                <a:srgbClr val="E68422"/>
              </a:buClr>
            </a:pPr>
            <a:r>
              <a:rPr lang="ja-JP" altLang="en-US" sz="1200" dirty="0">
                <a:solidFill>
                  <a:prstClr val="black"/>
                </a:solidFill>
                <a:latin typeface="ＭＳ ゴシック" panose="020B0609070205080204" pitchFamily="49" charset="-128"/>
                <a:ea typeface="ＭＳ ゴシック" panose="020B0609070205080204" pitchFamily="49" charset="-128"/>
              </a:rPr>
              <a:t>　</a:t>
            </a:r>
            <a:r>
              <a:rPr lang="ja-JP" altLang="en-US" sz="1200" dirty="0" smtClean="0">
                <a:solidFill>
                  <a:prstClr val="black"/>
                </a:solidFill>
                <a:latin typeface="ＭＳ ゴシック" panose="020B0609070205080204" pitchFamily="49" charset="-128"/>
                <a:ea typeface="ＭＳ ゴシック" panose="020B0609070205080204" pitchFamily="49" charset="-128"/>
              </a:rPr>
              <a:t>確認を待たず、障がいの</a:t>
            </a:r>
            <a:r>
              <a:rPr lang="ja-JP" altLang="en-US" sz="1200" dirty="0">
                <a:solidFill>
                  <a:prstClr val="black"/>
                </a:solidFill>
                <a:latin typeface="ＭＳ ゴシック" panose="020B0609070205080204" pitchFamily="49" charset="-128"/>
              </a:rPr>
              <a:t>ある従業員から</a:t>
            </a:r>
            <a:r>
              <a:rPr lang="ja-JP" altLang="en-US" sz="1200" dirty="0" smtClean="0">
                <a:solidFill>
                  <a:prstClr val="black"/>
                </a:solidFill>
                <a:latin typeface="ＭＳ ゴシック" panose="020B0609070205080204" pitchFamily="49" charset="-128"/>
                <a:ea typeface="ＭＳ ゴシック" panose="020B0609070205080204" pitchFamily="49" charset="-128"/>
              </a:rPr>
              <a:t>申し出ることも可能です</a:t>
            </a:r>
            <a:endParaRPr lang="en-US" altLang="ja-JP" sz="1200" dirty="0">
              <a:solidFill>
                <a:prstClr val="black"/>
              </a:solidFill>
              <a:latin typeface="ＭＳ ゴシック" panose="020B0609070205080204" pitchFamily="49" charset="-128"/>
              <a:ea typeface="ＭＳ ゴシック" panose="020B0609070205080204" pitchFamily="49" charset="-128"/>
            </a:endParaRPr>
          </a:p>
        </p:txBody>
      </p:sp>
      <p:sp>
        <p:nvSpPr>
          <p:cNvPr id="27" name="角丸四角形 26"/>
          <p:cNvSpPr/>
          <p:nvPr/>
        </p:nvSpPr>
        <p:spPr>
          <a:xfrm>
            <a:off x="365044" y="2828065"/>
            <a:ext cx="2199860" cy="18788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smtClean="0">
                <a:latin typeface="+mj-ea"/>
                <a:ea typeface="+mj-ea"/>
              </a:rPr>
              <a:t>事業</a:t>
            </a:r>
            <a:r>
              <a:rPr lang="ja-JP" altLang="en-US" sz="1200" dirty="0" smtClean="0">
                <a:latin typeface="+mj-ea"/>
              </a:rPr>
              <a:t>主</a:t>
            </a:r>
            <a:r>
              <a:rPr kumimoji="1" lang="en-US" altLang="ja-JP" sz="1200" dirty="0" smtClean="0">
                <a:latin typeface="+mj-ea"/>
                <a:ea typeface="+mj-ea"/>
              </a:rPr>
              <a:t>(</a:t>
            </a:r>
            <a:r>
              <a:rPr lang="ja-JP" altLang="en-US" sz="1200" dirty="0">
                <a:latin typeface="+mj-ea"/>
                <a:ea typeface="+mj-ea"/>
              </a:rPr>
              <a:t>企業担当者</a:t>
            </a:r>
            <a:r>
              <a:rPr kumimoji="1" lang="en-US" altLang="ja-JP" sz="1200" dirty="0" smtClean="0">
                <a:latin typeface="+mj-ea"/>
                <a:ea typeface="+mj-ea"/>
              </a:rPr>
              <a:t>)</a:t>
            </a:r>
            <a:endParaRPr kumimoji="1" lang="ja-JP" altLang="en-US" sz="1200" dirty="0">
              <a:latin typeface="+mj-ea"/>
              <a:ea typeface="+mj-ea"/>
            </a:endParaRPr>
          </a:p>
        </p:txBody>
      </p:sp>
      <p:sp>
        <p:nvSpPr>
          <p:cNvPr id="28" name="角丸四角形 27"/>
          <p:cNvSpPr/>
          <p:nvPr/>
        </p:nvSpPr>
        <p:spPr>
          <a:xfrm>
            <a:off x="3418756" y="2828065"/>
            <a:ext cx="1414547" cy="18002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smtClean="0">
                <a:latin typeface="+mj-ea"/>
                <a:ea typeface="+mj-ea"/>
              </a:rPr>
              <a:t>障がいのある方</a:t>
            </a:r>
            <a:endParaRPr kumimoji="1" lang="ja-JP" altLang="en-US" sz="1200" dirty="0">
              <a:latin typeface="+mj-ea"/>
              <a:ea typeface="+mj-ea"/>
            </a:endParaRPr>
          </a:p>
        </p:txBody>
      </p:sp>
      <p:sp>
        <p:nvSpPr>
          <p:cNvPr id="29" name="コンテンツ プレースホルダー 2"/>
          <p:cNvSpPr txBox="1">
            <a:spLocks/>
          </p:cNvSpPr>
          <p:nvPr/>
        </p:nvSpPr>
        <p:spPr>
          <a:xfrm>
            <a:off x="456589" y="4680911"/>
            <a:ext cx="2809506" cy="861402"/>
          </a:xfrm>
          <a:prstGeom prst="rect">
            <a:avLst/>
          </a:prstGeom>
        </p:spPr>
        <p:txBody>
          <a:bodyPr vert="horz">
            <a:noAutofit/>
          </a:bodyPr>
          <a:lstStyle>
            <a:lvl1pPr marL="274320" indent="-274320" algn="l" rtl="0" eaLnBrk="1" latinLnBrk="0" hangingPunct="1">
              <a:spcBef>
                <a:spcPct val="20000"/>
              </a:spcBef>
              <a:buClr>
                <a:schemeClr val="accent3"/>
              </a:buClr>
              <a:buSzPct val="95000"/>
              <a:buFont typeface="Wingdings 2"/>
              <a:buChar char=""/>
              <a:defRPr kumimoji="1"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1"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1"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1"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1"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1"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1"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1"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1" sz="1400" kern="1200" baseline="0">
                <a:solidFill>
                  <a:schemeClr val="tx1"/>
                </a:solidFill>
                <a:latin typeface="+mn-lt"/>
                <a:ea typeface="+mn-ea"/>
                <a:cs typeface="+mn-cs"/>
              </a:defRPr>
            </a:lvl9pPr>
          </a:lstStyle>
          <a:p>
            <a:pPr marL="0" indent="0">
              <a:buClr>
                <a:srgbClr val="E68422"/>
              </a:buClr>
              <a:buNone/>
            </a:pPr>
            <a:r>
              <a:rPr lang="ja-JP" altLang="en-US" sz="1200" dirty="0">
                <a:solidFill>
                  <a:prstClr val="black"/>
                </a:solidFill>
                <a:latin typeface="ＭＳ ゴシック" panose="020B0609070205080204" pitchFamily="49" charset="-128"/>
                <a:ea typeface="ＭＳ ゴシック" panose="020B0609070205080204" pitchFamily="49" charset="-128"/>
              </a:rPr>
              <a:t>障</a:t>
            </a:r>
            <a:r>
              <a:rPr lang="ja-JP" altLang="en-US" sz="1200" dirty="0" smtClean="0">
                <a:solidFill>
                  <a:prstClr val="black"/>
                </a:solidFill>
                <a:latin typeface="ＭＳ ゴシック" panose="020B0609070205080204" pitchFamily="49" charset="-128"/>
                <a:ea typeface="ＭＳ ゴシック" panose="020B0609070205080204" pitchFamily="49" charset="-128"/>
              </a:rPr>
              <a:t>がいのある方がどのような配慮が</a:t>
            </a:r>
            <a:endParaRPr lang="en-US" altLang="ja-JP" sz="1200" dirty="0" smtClean="0">
              <a:solidFill>
                <a:prstClr val="black"/>
              </a:solidFill>
              <a:latin typeface="ＭＳ ゴシック" panose="020B0609070205080204" pitchFamily="49" charset="-128"/>
              <a:ea typeface="ＭＳ ゴシック" panose="020B0609070205080204" pitchFamily="49" charset="-128"/>
            </a:endParaRPr>
          </a:p>
          <a:p>
            <a:pPr marL="0" indent="0">
              <a:buClr>
                <a:srgbClr val="E68422"/>
              </a:buClr>
              <a:buNone/>
            </a:pPr>
            <a:r>
              <a:rPr lang="ja-JP" altLang="en-US" sz="1200" dirty="0" smtClean="0">
                <a:solidFill>
                  <a:prstClr val="black"/>
                </a:solidFill>
                <a:latin typeface="ＭＳ ゴシック" panose="020B0609070205080204" pitchFamily="49" charset="-128"/>
                <a:ea typeface="ＭＳ ゴシック" panose="020B0609070205080204" pitchFamily="49" charset="-128"/>
              </a:rPr>
              <a:t>必要かを知り、過重な負担とならない</a:t>
            </a:r>
            <a:endParaRPr lang="en-US" altLang="ja-JP" sz="1200" dirty="0" smtClean="0">
              <a:solidFill>
                <a:prstClr val="black"/>
              </a:solidFill>
              <a:latin typeface="ＭＳ ゴシック" panose="020B0609070205080204" pitchFamily="49" charset="-128"/>
              <a:ea typeface="ＭＳ ゴシック" panose="020B0609070205080204" pitchFamily="49" charset="-128"/>
            </a:endParaRPr>
          </a:p>
          <a:p>
            <a:pPr marL="0" indent="0">
              <a:buClr>
                <a:srgbClr val="E68422"/>
              </a:buClr>
              <a:buNone/>
            </a:pPr>
            <a:r>
              <a:rPr lang="ja-JP" altLang="en-US" sz="1200" dirty="0" smtClean="0">
                <a:solidFill>
                  <a:prstClr val="black"/>
                </a:solidFill>
                <a:latin typeface="ＭＳ ゴシック" panose="020B0609070205080204" pitchFamily="49" charset="-128"/>
                <a:ea typeface="ＭＳ ゴシック" panose="020B0609070205080204" pitchFamily="49" charset="-128"/>
              </a:rPr>
              <a:t>範囲で対応できるかを判断したり、</a:t>
            </a:r>
            <a:endParaRPr lang="en-US" altLang="ja-JP" sz="1200" dirty="0" smtClean="0">
              <a:solidFill>
                <a:prstClr val="black"/>
              </a:solidFill>
              <a:latin typeface="ＭＳ ゴシック" panose="020B0609070205080204" pitchFamily="49" charset="-128"/>
              <a:ea typeface="ＭＳ ゴシック" panose="020B0609070205080204" pitchFamily="49" charset="-128"/>
            </a:endParaRPr>
          </a:p>
          <a:p>
            <a:pPr marL="0" indent="0">
              <a:buClr>
                <a:srgbClr val="E68422"/>
              </a:buClr>
              <a:buNone/>
            </a:pPr>
            <a:r>
              <a:rPr lang="ja-JP" altLang="en-US" sz="1200" dirty="0" smtClean="0">
                <a:solidFill>
                  <a:prstClr val="black"/>
                </a:solidFill>
                <a:latin typeface="ＭＳ ゴシック" panose="020B0609070205080204" pitchFamily="49" charset="-128"/>
                <a:ea typeface="ＭＳ ゴシック" panose="020B0609070205080204" pitchFamily="49" charset="-128"/>
              </a:rPr>
              <a:t>代替案を提案する</a:t>
            </a:r>
            <a:endParaRPr lang="en-US" altLang="ja-JP" sz="1200" dirty="0" smtClean="0">
              <a:solidFill>
                <a:prstClr val="black"/>
              </a:solidFill>
              <a:latin typeface="ＭＳ ゴシック" panose="020B0609070205080204" pitchFamily="49" charset="-128"/>
              <a:ea typeface="ＭＳ ゴシック" panose="020B0609070205080204" pitchFamily="49" charset="-128"/>
            </a:endParaRPr>
          </a:p>
        </p:txBody>
      </p:sp>
      <p:sp>
        <p:nvSpPr>
          <p:cNvPr id="30" name="コンテンツ プレースホルダー 2"/>
          <p:cNvSpPr txBox="1">
            <a:spLocks/>
          </p:cNvSpPr>
          <p:nvPr/>
        </p:nvSpPr>
        <p:spPr>
          <a:xfrm>
            <a:off x="3498714" y="4680911"/>
            <a:ext cx="2815952" cy="931612"/>
          </a:xfrm>
          <a:prstGeom prst="rect">
            <a:avLst/>
          </a:prstGeom>
        </p:spPr>
        <p:txBody>
          <a:bodyPr vert="horz">
            <a:noAutofit/>
          </a:bodyPr>
          <a:lstStyle>
            <a:lvl1pPr marL="274320" indent="-274320" algn="l" rtl="0" eaLnBrk="1" latinLnBrk="0" hangingPunct="1">
              <a:spcBef>
                <a:spcPct val="20000"/>
              </a:spcBef>
              <a:buClr>
                <a:schemeClr val="accent3"/>
              </a:buClr>
              <a:buSzPct val="95000"/>
              <a:buFont typeface="Wingdings 2"/>
              <a:buChar char=""/>
              <a:defRPr kumimoji="1"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1"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1"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1"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1"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1"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1"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1"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1" sz="1400" kern="1200" baseline="0">
                <a:solidFill>
                  <a:schemeClr val="tx1"/>
                </a:solidFill>
                <a:latin typeface="+mn-lt"/>
                <a:ea typeface="+mn-ea"/>
                <a:cs typeface="+mn-cs"/>
              </a:defRPr>
            </a:lvl9pPr>
          </a:lstStyle>
          <a:p>
            <a:pPr marL="0" indent="0">
              <a:buClr>
                <a:srgbClr val="E68422"/>
              </a:buClr>
              <a:buNone/>
            </a:pPr>
            <a:r>
              <a:rPr lang="ja-JP" altLang="en-US" sz="1200" dirty="0" smtClean="0">
                <a:latin typeface="ＭＳ ゴシック" panose="020B0609070205080204" pitchFamily="49" charset="-128"/>
                <a:ea typeface="ＭＳ ゴシック" panose="020B0609070205080204" pitchFamily="49" charset="-128"/>
              </a:rPr>
              <a:t>事業主に対して、自分でできるセルフケア</a:t>
            </a:r>
            <a:r>
              <a:rPr lang="en-US" altLang="ja-JP" sz="900" dirty="0" smtClean="0">
                <a:latin typeface="ＭＳ ゴシック" panose="020B0609070205080204" pitchFamily="49" charset="-128"/>
                <a:ea typeface="ＭＳ ゴシック" panose="020B0609070205080204" pitchFamily="49" charset="-128"/>
              </a:rPr>
              <a:t>※</a:t>
            </a:r>
            <a:r>
              <a:rPr lang="ja-JP" altLang="en-US" sz="1200" dirty="0" smtClean="0">
                <a:latin typeface="ＭＳ ゴシック" panose="020B0609070205080204" pitchFamily="49" charset="-128"/>
                <a:ea typeface="ＭＳ ゴシック" panose="020B0609070205080204" pitchFamily="49" charset="-128"/>
              </a:rPr>
              <a:t>を行った上で、能力を発揮するための適切な配慮希望を伝える</a:t>
            </a:r>
            <a:endParaRPr lang="en-US" altLang="ja-JP" sz="1200" dirty="0" smtClean="0">
              <a:latin typeface="ＭＳ ゴシック" panose="020B0609070205080204" pitchFamily="49" charset="-128"/>
              <a:ea typeface="ＭＳ ゴシック" panose="020B0609070205080204" pitchFamily="49" charset="-128"/>
            </a:endParaRPr>
          </a:p>
        </p:txBody>
      </p:sp>
      <p:sp>
        <p:nvSpPr>
          <p:cNvPr id="31" name="コンテンツ プレースホルダー 2"/>
          <p:cNvSpPr txBox="1">
            <a:spLocks/>
          </p:cNvSpPr>
          <p:nvPr/>
        </p:nvSpPr>
        <p:spPr>
          <a:xfrm>
            <a:off x="3324962" y="3015950"/>
            <a:ext cx="2989704" cy="644342"/>
          </a:xfrm>
          <a:prstGeom prst="rect">
            <a:avLst/>
          </a:prstGeom>
        </p:spPr>
        <p:txBody>
          <a:bodyPr vert="horz">
            <a:noAutofit/>
          </a:bodyPr>
          <a:lstStyle>
            <a:lvl1pPr marL="274320" indent="-274320" algn="l" rtl="0" eaLnBrk="1" latinLnBrk="0" hangingPunct="1">
              <a:spcBef>
                <a:spcPct val="20000"/>
              </a:spcBef>
              <a:buClr>
                <a:schemeClr val="accent3"/>
              </a:buClr>
              <a:buSzPct val="95000"/>
              <a:buFont typeface="Wingdings 2"/>
              <a:buChar char=""/>
              <a:defRPr kumimoji="1"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1"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1"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1"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1"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1"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1"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1"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1" sz="1400" kern="1200" baseline="0">
                <a:solidFill>
                  <a:schemeClr val="tx1"/>
                </a:solidFill>
                <a:latin typeface="+mn-lt"/>
                <a:ea typeface="+mn-ea"/>
                <a:cs typeface="+mn-cs"/>
              </a:defRPr>
            </a:lvl9pPr>
          </a:lstStyle>
          <a:p>
            <a:pPr marL="0" indent="0">
              <a:buClr>
                <a:srgbClr val="E68422"/>
              </a:buClr>
              <a:buNone/>
            </a:pPr>
            <a:r>
              <a:rPr lang="ja-JP" altLang="en-US" sz="1200" dirty="0">
                <a:solidFill>
                  <a:prstClr val="black"/>
                </a:solidFill>
                <a:latin typeface="ＭＳ ゴシック" panose="020B0609070205080204" pitchFamily="49" charset="-128"/>
                <a:ea typeface="ＭＳ ゴシック" panose="020B0609070205080204" pitchFamily="49" charset="-128"/>
              </a:rPr>
              <a:t>　</a:t>
            </a:r>
            <a:r>
              <a:rPr lang="ja-JP" altLang="en-US" sz="1200" dirty="0" smtClean="0">
                <a:latin typeface="ＭＳ ゴシック" panose="020B0609070205080204" pitchFamily="49" charset="-128"/>
                <a:ea typeface="ＭＳ ゴシック" panose="020B0609070205080204" pitchFamily="49" charset="-128"/>
              </a:rPr>
              <a:t>どの</a:t>
            </a:r>
            <a:r>
              <a:rPr lang="ja-JP" altLang="en-US" sz="1200" dirty="0">
                <a:latin typeface="ＭＳ ゴシック" panose="020B0609070205080204" pitchFamily="49" charset="-128"/>
                <a:ea typeface="ＭＳ ゴシック" panose="020B0609070205080204" pitchFamily="49" charset="-128"/>
              </a:rPr>
              <a:t>程度</a:t>
            </a:r>
            <a:r>
              <a:rPr lang="ja-JP" altLang="en-US" sz="1200" dirty="0" smtClean="0">
                <a:latin typeface="ＭＳ ゴシック" panose="020B0609070205080204" pitchFamily="49" charset="-128"/>
                <a:ea typeface="ＭＳ ゴシック" panose="020B0609070205080204" pitchFamily="49" charset="-128"/>
              </a:rPr>
              <a:t>まで配慮を求めてよいか</a:t>
            </a:r>
            <a:endParaRPr lang="ja-JP" altLang="en-US" sz="1200" dirty="0">
              <a:latin typeface="ＭＳ ゴシック" panose="020B0609070205080204" pitchFamily="49" charset="-128"/>
              <a:ea typeface="ＭＳ ゴシック" panose="020B0609070205080204" pitchFamily="49" charset="-128"/>
            </a:endParaRPr>
          </a:p>
          <a:p>
            <a:pPr marL="0" indent="0">
              <a:buClr>
                <a:srgbClr val="E68422"/>
              </a:buClr>
              <a:buNone/>
            </a:pPr>
            <a:r>
              <a:rPr lang="ja-JP" altLang="en-US" sz="1200" dirty="0">
                <a:solidFill>
                  <a:prstClr val="black"/>
                </a:solidFill>
                <a:latin typeface="ＭＳ ゴシック" panose="020B0609070205080204" pitchFamily="49" charset="-128"/>
                <a:ea typeface="ＭＳ ゴシック" panose="020B0609070205080204" pitchFamily="49" charset="-128"/>
              </a:rPr>
              <a:t>　どのように伝えればよい</a:t>
            </a:r>
            <a:r>
              <a:rPr lang="ja-JP" altLang="en-US" sz="1200" dirty="0" smtClean="0">
                <a:solidFill>
                  <a:prstClr val="black"/>
                </a:solidFill>
                <a:latin typeface="ＭＳ ゴシック" panose="020B0609070205080204" pitchFamily="49" charset="-128"/>
                <a:ea typeface="ＭＳ ゴシック" panose="020B0609070205080204" pitchFamily="49" charset="-128"/>
              </a:rPr>
              <a:t>か</a:t>
            </a:r>
            <a:endParaRPr lang="en-US" altLang="ja-JP" sz="1200" dirty="0" smtClean="0">
              <a:solidFill>
                <a:prstClr val="black"/>
              </a:solidFill>
              <a:latin typeface="ＭＳ ゴシック" panose="020B0609070205080204" pitchFamily="49" charset="-128"/>
              <a:ea typeface="ＭＳ ゴシック" panose="020B0609070205080204" pitchFamily="49" charset="-128"/>
            </a:endParaRPr>
          </a:p>
          <a:p>
            <a:pPr marL="0" indent="0">
              <a:buClr>
                <a:srgbClr val="E68422"/>
              </a:buClr>
              <a:buNone/>
            </a:pPr>
            <a:r>
              <a:rPr lang="ja-JP" altLang="en-US" sz="1200" dirty="0">
                <a:solidFill>
                  <a:prstClr val="black"/>
                </a:solidFill>
                <a:latin typeface="ＭＳ ゴシック" panose="020B0609070205080204" pitchFamily="49" charset="-128"/>
                <a:ea typeface="ＭＳ ゴシック" panose="020B0609070205080204" pitchFamily="49" charset="-128"/>
              </a:rPr>
              <a:t>　</a:t>
            </a:r>
            <a:r>
              <a:rPr lang="ja-JP" altLang="en-US" sz="1200" dirty="0" smtClean="0">
                <a:solidFill>
                  <a:prstClr val="black"/>
                </a:solidFill>
                <a:latin typeface="ＭＳ ゴシック" panose="020B0609070205080204" pitchFamily="49" charset="-128"/>
                <a:ea typeface="ＭＳ ゴシック" panose="020B0609070205080204" pitchFamily="49" charset="-128"/>
              </a:rPr>
              <a:t>できない面が強調されてしまわないか</a:t>
            </a:r>
            <a:endParaRPr lang="en-US" altLang="ja-JP" sz="1200" dirty="0" smtClean="0">
              <a:solidFill>
                <a:prstClr val="black"/>
              </a:solidFill>
              <a:latin typeface="ＭＳ ゴシック" panose="020B0609070205080204" pitchFamily="49" charset="-128"/>
              <a:ea typeface="ＭＳ ゴシック" panose="020B0609070205080204" pitchFamily="49" charset="-128"/>
            </a:endParaRPr>
          </a:p>
        </p:txBody>
      </p:sp>
      <p:grpSp>
        <p:nvGrpSpPr>
          <p:cNvPr id="61" name="グループ化 60"/>
          <p:cNvGrpSpPr/>
          <p:nvPr/>
        </p:nvGrpSpPr>
        <p:grpSpPr>
          <a:xfrm>
            <a:off x="2150808" y="3858591"/>
            <a:ext cx="2241919" cy="435993"/>
            <a:chOff x="2150808" y="3995935"/>
            <a:chExt cx="2241919" cy="435993"/>
          </a:xfrm>
        </p:grpSpPr>
        <p:sp>
          <p:nvSpPr>
            <p:cNvPr id="32" name="二等辺三角形 31"/>
            <p:cNvSpPr/>
            <p:nvPr/>
          </p:nvSpPr>
          <p:spPr>
            <a:xfrm rot="10800000">
              <a:off x="2155877" y="4035884"/>
              <a:ext cx="2027182" cy="396044"/>
            </a:xfrm>
            <a:prstGeom prst="triangle">
              <a:avLst/>
            </a:prstGeom>
            <a:gradFill flip="none" rotWithShape="1">
              <a:gsLst>
                <a:gs pos="100000">
                  <a:schemeClr val="accent1">
                    <a:tint val="66000"/>
                    <a:satMod val="160000"/>
                  </a:schemeClr>
                </a:gs>
                <a:gs pos="47000">
                  <a:schemeClr val="accent1">
                    <a:tint val="44500"/>
                    <a:satMod val="160000"/>
                  </a:schemeClr>
                </a:gs>
                <a:gs pos="21000">
                  <a:schemeClr val="accent1">
                    <a:tint val="23500"/>
                    <a:satMod val="160000"/>
                  </a:schemeClr>
                </a:gs>
              </a:gsLst>
              <a:lin ang="16200000" scaled="1"/>
              <a:tileRect/>
            </a:gradFill>
            <a:ln w="3175">
              <a:gradFill flip="none" rotWithShape="1">
                <a:gsLst>
                  <a:gs pos="0">
                    <a:schemeClr val="accent1">
                      <a:tint val="66000"/>
                      <a:satMod val="160000"/>
                    </a:schemeClr>
                  </a:gs>
                  <a:gs pos="50000">
                    <a:schemeClr val="tx2"/>
                  </a:gs>
                  <a:gs pos="100000">
                    <a:schemeClr val="accent1">
                      <a:tint val="23500"/>
                      <a:satMod val="160000"/>
                    </a:schemeClr>
                  </a:gs>
                </a:gsLst>
                <a:lin ang="16200000" scaled="1"/>
                <a:tileRect/>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テキスト ボックス 32"/>
            <p:cNvSpPr txBox="1"/>
            <p:nvPr/>
          </p:nvSpPr>
          <p:spPr>
            <a:xfrm>
              <a:off x="2150808" y="3995935"/>
              <a:ext cx="2241919" cy="307777"/>
            </a:xfrm>
            <a:prstGeom prst="rect">
              <a:avLst/>
            </a:prstGeom>
            <a:noFill/>
          </p:spPr>
          <p:txBody>
            <a:bodyPr wrap="square" rtlCol="0">
              <a:spAutoFit/>
            </a:bodyPr>
            <a:lstStyle/>
            <a:p>
              <a:r>
                <a:rPr kumimoji="1" lang="ja-JP" altLang="en-US" sz="1400" dirty="0" smtClean="0">
                  <a:latin typeface="ＭＳ ゴシック" panose="020B0609070205080204" pitchFamily="49" charset="-128"/>
                  <a:ea typeface="ＭＳ ゴシック" panose="020B0609070205080204" pitchFamily="49" charset="-128"/>
                </a:rPr>
                <a:t>以下のことが大切です</a:t>
              </a:r>
              <a:endParaRPr kumimoji="1" lang="ja-JP" altLang="en-US" sz="1400" dirty="0">
                <a:latin typeface="ＭＳ ゴシック" panose="020B0609070205080204" pitchFamily="49" charset="-128"/>
                <a:ea typeface="ＭＳ ゴシック" panose="020B0609070205080204" pitchFamily="49" charset="-128"/>
              </a:endParaRPr>
            </a:p>
          </p:txBody>
        </p:sp>
      </p:grpSp>
      <p:sp>
        <p:nvSpPr>
          <p:cNvPr id="37" name="角丸四角形 36"/>
          <p:cNvSpPr/>
          <p:nvPr/>
        </p:nvSpPr>
        <p:spPr>
          <a:xfrm>
            <a:off x="3403055" y="4481091"/>
            <a:ext cx="1414547" cy="18002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smtClean="0">
                <a:latin typeface="+mj-ea"/>
                <a:ea typeface="+mj-ea"/>
              </a:rPr>
              <a:t>障がいのある方</a:t>
            </a:r>
            <a:endParaRPr kumimoji="1" lang="ja-JP" altLang="en-US" sz="1200" dirty="0">
              <a:latin typeface="+mj-ea"/>
              <a:ea typeface="+mj-ea"/>
            </a:endParaRPr>
          </a:p>
        </p:txBody>
      </p:sp>
      <p:sp>
        <p:nvSpPr>
          <p:cNvPr id="58" name="テキスト ボックス 57"/>
          <p:cNvSpPr txBox="1"/>
          <p:nvPr/>
        </p:nvSpPr>
        <p:spPr>
          <a:xfrm>
            <a:off x="305192" y="6137481"/>
            <a:ext cx="6159670" cy="1938992"/>
          </a:xfrm>
          <a:prstGeom prst="rect">
            <a:avLst/>
          </a:prstGeom>
          <a:noFill/>
          <a:ln w="25400">
            <a:solidFill>
              <a:schemeClr val="accent1">
                <a:shade val="50000"/>
              </a:schemeClr>
            </a:solidFill>
          </a:ln>
        </p:spPr>
        <p:txBody>
          <a:bodyPr wrap="square" rtlCol="0">
            <a:spAutoFit/>
          </a:bodyPr>
          <a:lstStyle/>
          <a:p>
            <a:r>
              <a:rPr lang="ja-JP" altLang="ja-JP" sz="1200" dirty="0" smtClean="0">
                <a:latin typeface="ＭＳ ゴシック" panose="020B0609070205080204" pitchFamily="49" charset="-128"/>
                <a:ea typeface="ＭＳ ゴシック" panose="020B0609070205080204" pitchFamily="49" charset="-128"/>
              </a:rPr>
              <a:t>本シートは</a:t>
            </a:r>
            <a:r>
              <a:rPr lang="ja-JP" altLang="en-US" sz="1200" dirty="0" smtClean="0">
                <a:latin typeface="ＭＳ ゴシック" panose="020B0609070205080204" pitchFamily="49" charset="-128"/>
                <a:ea typeface="ＭＳ ゴシック" panose="020B0609070205080204" pitchFamily="49" charset="-128"/>
              </a:rPr>
              <a:t>事業主</a:t>
            </a:r>
            <a:r>
              <a:rPr lang="en-US" altLang="ja-JP" sz="1200" dirty="0" smtClean="0">
                <a:latin typeface="ＭＳ ゴシック" panose="020B0609070205080204" pitchFamily="49" charset="-128"/>
                <a:ea typeface="ＭＳ ゴシック" panose="020B0609070205080204" pitchFamily="49" charset="-128"/>
              </a:rPr>
              <a:t>(</a:t>
            </a:r>
            <a:r>
              <a:rPr lang="ja-JP" altLang="en-US" sz="1200" dirty="0" smtClean="0">
                <a:latin typeface="ＭＳ ゴシック" panose="020B0609070205080204" pitchFamily="49" charset="-128"/>
                <a:ea typeface="ＭＳ ゴシック" panose="020B0609070205080204" pitchFamily="49" charset="-128"/>
              </a:rPr>
              <a:t>企業担当者</a:t>
            </a:r>
            <a:r>
              <a:rPr lang="en-US" altLang="ja-JP" sz="1200" dirty="0" smtClean="0">
                <a:latin typeface="ＭＳ ゴシック" panose="020B0609070205080204" pitchFamily="49" charset="-128"/>
                <a:ea typeface="ＭＳ ゴシック" panose="020B0609070205080204" pitchFamily="49" charset="-128"/>
              </a:rPr>
              <a:t>)</a:t>
            </a:r>
            <a:r>
              <a:rPr lang="ja-JP" altLang="en-US" sz="1200" dirty="0" err="1" smtClean="0">
                <a:latin typeface="ＭＳ ゴシック" panose="020B0609070205080204" pitchFamily="49" charset="-128"/>
                <a:ea typeface="ＭＳ ゴシック" panose="020B0609070205080204" pitchFamily="49" charset="-128"/>
              </a:rPr>
              <a:t>と障がいの</a:t>
            </a:r>
            <a:r>
              <a:rPr lang="ja-JP" altLang="en-US" sz="1200" dirty="0" smtClean="0">
                <a:latin typeface="ＭＳ ゴシック" panose="020B0609070205080204" pitchFamily="49" charset="-128"/>
                <a:ea typeface="ＭＳ ゴシック" panose="020B0609070205080204" pitchFamily="49" charset="-128"/>
              </a:rPr>
              <a:t>ある方・就労支援機関等が</a:t>
            </a:r>
            <a:r>
              <a:rPr lang="ja-JP" altLang="ja-JP" sz="1200" dirty="0" smtClean="0">
                <a:latin typeface="ＭＳ ゴシック" panose="020B0609070205080204" pitchFamily="49" charset="-128"/>
                <a:ea typeface="ＭＳ ゴシック" panose="020B0609070205080204" pitchFamily="49" charset="-128"/>
              </a:rPr>
              <a:t>、</a:t>
            </a:r>
            <a:r>
              <a:rPr lang="ja-JP" altLang="ja-JP" sz="1200" dirty="0">
                <a:latin typeface="ＭＳ ゴシック" panose="020B0609070205080204" pitchFamily="49" charset="-128"/>
                <a:ea typeface="ＭＳ ゴシック" panose="020B0609070205080204" pitchFamily="49" charset="-128"/>
              </a:rPr>
              <a:t>雇用分野で</a:t>
            </a:r>
            <a:r>
              <a:rPr lang="ja-JP" altLang="ja-JP" sz="1200" dirty="0" smtClean="0">
                <a:latin typeface="ＭＳ ゴシック" panose="020B0609070205080204" pitchFamily="49" charset="-128"/>
                <a:ea typeface="ＭＳ ゴシック" panose="020B0609070205080204" pitchFamily="49" charset="-128"/>
              </a:rPr>
              <a:t>の</a:t>
            </a:r>
            <a:r>
              <a:rPr lang="ja-JP" altLang="en-US" sz="1200" dirty="0" smtClean="0">
                <a:latin typeface="ＭＳ ゴシック" panose="020B0609070205080204" pitchFamily="49" charset="-128"/>
                <a:ea typeface="ＭＳ ゴシック" panose="020B0609070205080204" pitchFamily="49" charset="-128"/>
              </a:rPr>
              <a:t>「</a:t>
            </a:r>
            <a:r>
              <a:rPr lang="ja-JP" altLang="ja-JP" sz="1200" dirty="0" smtClean="0">
                <a:latin typeface="ＭＳ ゴシック" panose="020B0609070205080204" pitchFamily="49" charset="-128"/>
                <a:ea typeface="ＭＳ ゴシック" panose="020B0609070205080204" pitchFamily="49" charset="-128"/>
              </a:rPr>
              <a:t>配慮</a:t>
            </a:r>
            <a:r>
              <a:rPr lang="ja-JP" altLang="en-US" sz="1200" dirty="0" smtClean="0">
                <a:latin typeface="ＭＳ ゴシック" panose="020B0609070205080204" pitchFamily="49" charset="-128"/>
                <a:ea typeface="ＭＳ ゴシック" panose="020B0609070205080204" pitchFamily="49" charset="-128"/>
              </a:rPr>
              <a:t>」</a:t>
            </a:r>
            <a:r>
              <a:rPr lang="ja-JP" altLang="ja-JP" sz="1200" dirty="0" smtClean="0">
                <a:latin typeface="ＭＳ ゴシック" panose="020B0609070205080204" pitchFamily="49" charset="-128"/>
                <a:ea typeface="ＭＳ ゴシック" panose="020B0609070205080204" pitchFamily="49" charset="-128"/>
              </a:rPr>
              <a:t>を</a:t>
            </a:r>
            <a:r>
              <a:rPr lang="ja-JP" altLang="ja-JP" sz="1200" dirty="0">
                <a:latin typeface="ＭＳ ゴシック" panose="020B0609070205080204" pitchFamily="49" charset="-128"/>
                <a:ea typeface="ＭＳ ゴシック" panose="020B0609070205080204" pitchFamily="49" charset="-128"/>
              </a:rPr>
              <a:t>相互理解する</a:t>
            </a:r>
            <a:r>
              <a:rPr lang="ja-JP" altLang="ja-JP" sz="1200" dirty="0" smtClean="0">
                <a:latin typeface="ＭＳ ゴシック" panose="020B0609070205080204" pitchFamily="49" charset="-128"/>
                <a:ea typeface="ＭＳ ゴシック" panose="020B0609070205080204" pitchFamily="49" charset="-128"/>
              </a:rPr>
              <a:t>手段と</a:t>
            </a:r>
            <a:r>
              <a:rPr lang="ja-JP" altLang="ja-JP" sz="1200" dirty="0">
                <a:latin typeface="ＭＳ ゴシック" panose="020B0609070205080204" pitchFamily="49" charset="-128"/>
                <a:ea typeface="ＭＳ ゴシック" panose="020B0609070205080204" pitchFamily="49" charset="-128"/>
              </a:rPr>
              <a:t>して活用していただくことを想定しています</a:t>
            </a:r>
            <a:r>
              <a:rPr lang="ja-JP" altLang="ja-JP" sz="1200" dirty="0" smtClean="0">
                <a:latin typeface="ＭＳ ゴシック" panose="020B0609070205080204" pitchFamily="49" charset="-128"/>
                <a:ea typeface="ＭＳ ゴシック" panose="020B0609070205080204" pitchFamily="49" charset="-128"/>
              </a:rPr>
              <a:t>。</a:t>
            </a:r>
            <a:endParaRPr lang="en-US" altLang="ja-JP" sz="1200" dirty="0" smtClean="0">
              <a:latin typeface="ＭＳ ゴシック" panose="020B0609070205080204" pitchFamily="49" charset="-128"/>
              <a:ea typeface="ＭＳ ゴシック" panose="020B0609070205080204" pitchFamily="49" charset="-128"/>
            </a:endParaRPr>
          </a:p>
          <a:p>
            <a:endParaRPr lang="en-US" altLang="ja-JP" sz="1200" dirty="0" smtClean="0">
              <a:latin typeface="ＭＳ ゴシック" panose="020B0609070205080204" pitchFamily="49" charset="-128"/>
              <a:ea typeface="ＭＳ ゴシック" panose="020B0609070205080204" pitchFamily="49" charset="-128"/>
            </a:endParaRPr>
          </a:p>
          <a:p>
            <a:pPr lvl="0">
              <a:buClr>
                <a:srgbClr val="E68422"/>
              </a:buClr>
            </a:pPr>
            <a:r>
              <a:rPr lang="ja-JP" altLang="en-US" sz="1200" dirty="0" smtClean="0">
                <a:latin typeface="ＭＳ ゴシック" panose="020B0609070205080204" pitchFamily="49" charset="-128"/>
              </a:rPr>
              <a:t>職場環境や時間の経過とともに当初の配慮が不要となり、あるいは、新たな配慮が必要になることもあると思います。そのため、本シートは一度作成したら終わりではなく、定期的に運用状況を確認し、内容の見直しをお願いします。</a:t>
            </a:r>
            <a:endParaRPr lang="en-US" altLang="ja-JP" sz="1200" dirty="0" smtClean="0">
              <a:latin typeface="ＭＳ ゴシック" panose="020B0609070205080204" pitchFamily="49" charset="-128"/>
            </a:endParaRPr>
          </a:p>
          <a:p>
            <a:pPr lvl="0">
              <a:buClr>
                <a:srgbClr val="E68422"/>
              </a:buClr>
            </a:pPr>
            <a:endParaRPr lang="en-US" altLang="ja-JP" sz="1200" dirty="0">
              <a:latin typeface="ＭＳ ゴシック" panose="020B0609070205080204" pitchFamily="49" charset="-128"/>
            </a:endParaRPr>
          </a:p>
          <a:p>
            <a:pPr lvl="0">
              <a:buClr>
                <a:srgbClr val="E68422"/>
              </a:buClr>
            </a:pPr>
            <a:r>
              <a:rPr lang="ja-JP" altLang="en-US" sz="1200" dirty="0" smtClean="0">
                <a:latin typeface="ＭＳ ゴシック" panose="020B0609070205080204" pitchFamily="49" charset="-128"/>
              </a:rPr>
              <a:t>どのような配慮があれば働きやすく、能力が発揮できるのか、このシートを通じて話し合いを深めていただければと思います。</a:t>
            </a:r>
            <a:endParaRPr lang="en-US" altLang="ja-JP" sz="1200" dirty="0">
              <a:latin typeface="ＭＳ ゴシック" panose="020B0609070205080204" pitchFamily="49" charset="-128"/>
            </a:endParaRPr>
          </a:p>
          <a:p>
            <a:endParaRPr lang="en-US" altLang="ja-JP" sz="1200" dirty="0">
              <a:solidFill>
                <a:srgbClr val="FF0000"/>
              </a:solidFill>
              <a:latin typeface="ＭＳ ゴシック" panose="020B0609070205080204" pitchFamily="49" charset="-128"/>
              <a:ea typeface="ＭＳ ゴシック" panose="020B0609070205080204" pitchFamily="49" charset="-128"/>
            </a:endParaRPr>
          </a:p>
        </p:txBody>
      </p:sp>
      <p:sp>
        <p:nvSpPr>
          <p:cNvPr id="60" name="コンテンツ プレースホルダー 2"/>
          <p:cNvSpPr txBox="1">
            <a:spLocks/>
          </p:cNvSpPr>
          <p:nvPr/>
        </p:nvSpPr>
        <p:spPr>
          <a:xfrm>
            <a:off x="457202" y="3008490"/>
            <a:ext cx="2989704" cy="644342"/>
          </a:xfrm>
          <a:prstGeom prst="rect">
            <a:avLst/>
          </a:prstGeom>
        </p:spPr>
        <p:txBody>
          <a:bodyPr vert="horz">
            <a:noAutofit/>
          </a:bodyPr>
          <a:lstStyle>
            <a:lvl1pPr marL="274320" indent="-274320" algn="l" rtl="0" eaLnBrk="1" latinLnBrk="0" hangingPunct="1">
              <a:spcBef>
                <a:spcPct val="20000"/>
              </a:spcBef>
              <a:buClr>
                <a:schemeClr val="accent3"/>
              </a:buClr>
              <a:buSzPct val="95000"/>
              <a:buFont typeface="Wingdings 2"/>
              <a:buChar char=""/>
              <a:defRPr kumimoji="1"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1"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1"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1"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1"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1"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1"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1"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1" sz="1400" kern="1200" baseline="0">
                <a:solidFill>
                  <a:schemeClr val="tx1"/>
                </a:solidFill>
                <a:latin typeface="+mn-lt"/>
                <a:ea typeface="+mn-ea"/>
                <a:cs typeface="+mn-cs"/>
              </a:defRPr>
            </a:lvl9pPr>
          </a:lstStyle>
          <a:p>
            <a:pPr marL="0" indent="0">
              <a:buClr>
                <a:srgbClr val="E68422"/>
              </a:buClr>
              <a:buNone/>
            </a:pPr>
            <a:r>
              <a:rPr lang="ja-JP" altLang="en-US" sz="1200" dirty="0">
                <a:solidFill>
                  <a:prstClr val="black"/>
                </a:solidFill>
                <a:latin typeface="ＭＳ ゴシック" panose="020B0609070205080204" pitchFamily="49" charset="-128"/>
                <a:ea typeface="ＭＳ ゴシック" panose="020B0609070205080204" pitchFamily="49" charset="-128"/>
              </a:rPr>
              <a:t>　</a:t>
            </a:r>
            <a:r>
              <a:rPr lang="ja-JP" altLang="en-US" sz="1200" dirty="0" smtClean="0">
                <a:solidFill>
                  <a:prstClr val="black"/>
                </a:solidFill>
                <a:latin typeface="ＭＳ ゴシック" panose="020B0609070205080204" pitchFamily="49" charset="-128"/>
                <a:ea typeface="ＭＳ ゴシック" panose="020B0609070205080204" pitchFamily="49" charset="-128"/>
              </a:rPr>
              <a:t>過度な要求をされないか</a:t>
            </a:r>
          </a:p>
          <a:p>
            <a:pPr marL="0" indent="0">
              <a:buClr>
                <a:srgbClr val="E68422"/>
              </a:buClr>
              <a:buNone/>
            </a:pPr>
            <a:r>
              <a:rPr lang="ja-JP" altLang="en-US" sz="1200" dirty="0" smtClean="0">
                <a:solidFill>
                  <a:prstClr val="black"/>
                </a:solidFill>
                <a:latin typeface="ＭＳ ゴシック" panose="020B0609070205080204" pitchFamily="49" charset="-128"/>
                <a:ea typeface="ＭＳ ゴシック" panose="020B0609070205080204" pitchFamily="49" charset="-128"/>
              </a:rPr>
              <a:t>　どのように聞き取りをすればよいか</a:t>
            </a:r>
          </a:p>
          <a:p>
            <a:pPr marL="0" indent="0">
              <a:buClr>
                <a:srgbClr val="E68422"/>
              </a:buClr>
              <a:buNone/>
            </a:pPr>
            <a:r>
              <a:rPr lang="ja-JP" altLang="en-US" sz="1200" dirty="0">
                <a:solidFill>
                  <a:prstClr val="black"/>
                </a:solidFill>
                <a:latin typeface="ＭＳ ゴシック" panose="020B0609070205080204" pitchFamily="49" charset="-128"/>
                <a:ea typeface="ＭＳ ゴシック" panose="020B0609070205080204" pitchFamily="49" charset="-128"/>
              </a:rPr>
              <a:t>　どんな準備が必要なのか</a:t>
            </a:r>
          </a:p>
          <a:p>
            <a:pPr marL="0" indent="0">
              <a:buClr>
                <a:srgbClr val="E68422"/>
              </a:buClr>
              <a:buNone/>
            </a:pPr>
            <a:endParaRPr lang="en-US" altLang="ja-JP" sz="1200" dirty="0" smtClean="0">
              <a:solidFill>
                <a:prstClr val="black"/>
              </a:solidFill>
              <a:latin typeface="ＭＳ ゴシック" panose="020B0609070205080204" pitchFamily="49" charset="-128"/>
              <a:ea typeface="ＭＳ ゴシック" panose="020B0609070205080204" pitchFamily="49" charset="-128"/>
            </a:endParaRPr>
          </a:p>
        </p:txBody>
      </p:sp>
      <p:sp>
        <p:nvSpPr>
          <p:cNvPr id="6" name="テキスト ボックス 5"/>
          <p:cNvSpPr txBox="1"/>
          <p:nvPr/>
        </p:nvSpPr>
        <p:spPr>
          <a:xfrm>
            <a:off x="3390028" y="5316164"/>
            <a:ext cx="3279332" cy="369332"/>
          </a:xfrm>
          <a:prstGeom prst="rect">
            <a:avLst/>
          </a:prstGeom>
          <a:noFill/>
        </p:spPr>
        <p:txBody>
          <a:bodyPr wrap="square" rtlCol="0">
            <a:spAutoFit/>
          </a:bodyPr>
          <a:lstStyle/>
          <a:p>
            <a:r>
              <a:rPr kumimoji="1" lang="ja-JP" altLang="en-US" sz="900" dirty="0" smtClean="0"/>
              <a:t>　</a:t>
            </a:r>
            <a:r>
              <a:rPr kumimoji="1" lang="en-US" altLang="ja-JP" sz="900" dirty="0" smtClean="0"/>
              <a:t>※</a:t>
            </a:r>
            <a:r>
              <a:rPr lang="ja-JP" altLang="en-US" sz="900" dirty="0" smtClean="0"/>
              <a:t>セルフケア：自分の状態を把握、対処し、</a:t>
            </a:r>
            <a:endParaRPr lang="en-US" altLang="ja-JP" sz="900" dirty="0" smtClean="0"/>
          </a:p>
          <a:p>
            <a:r>
              <a:rPr kumimoji="1" lang="ja-JP" altLang="en-US" sz="900" dirty="0"/>
              <a:t>　</a:t>
            </a:r>
            <a:r>
              <a:rPr kumimoji="1" lang="ja-JP" altLang="en-US" sz="900" dirty="0" smtClean="0"/>
              <a:t>　　　　　　　　必要に応じて周囲へ相談すること</a:t>
            </a:r>
            <a:endParaRPr kumimoji="1" lang="ja-JP" altLang="en-US" sz="900" dirty="0"/>
          </a:p>
        </p:txBody>
      </p:sp>
      <p:sp>
        <p:nvSpPr>
          <p:cNvPr id="20" name="角丸四角形 19"/>
          <p:cNvSpPr/>
          <p:nvPr/>
        </p:nvSpPr>
        <p:spPr>
          <a:xfrm>
            <a:off x="365044" y="4493026"/>
            <a:ext cx="2199860" cy="18788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smtClean="0">
                <a:latin typeface="+mj-ea"/>
                <a:ea typeface="+mj-ea"/>
              </a:rPr>
              <a:t>事業</a:t>
            </a:r>
            <a:r>
              <a:rPr lang="ja-JP" altLang="en-US" sz="1200" dirty="0" smtClean="0">
                <a:latin typeface="+mj-ea"/>
              </a:rPr>
              <a:t>主</a:t>
            </a:r>
            <a:r>
              <a:rPr kumimoji="1" lang="en-US" altLang="ja-JP" sz="1200" dirty="0" smtClean="0">
                <a:latin typeface="+mj-ea"/>
                <a:ea typeface="+mj-ea"/>
              </a:rPr>
              <a:t>(</a:t>
            </a:r>
            <a:r>
              <a:rPr lang="ja-JP" altLang="en-US" sz="1200" dirty="0">
                <a:latin typeface="+mj-ea"/>
                <a:ea typeface="+mj-ea"/>
              </a:rPr>
              <a:t>企業担当者</a:t>
            </a:r>
            <a:r>
              <a:rPr kumimoji="1" lang="en-US" altLang="ja-JP" sz="1200" dirty="0" smtClean="0">
                <a:latin typeface="+mj-ea"/>
                <a:ea typeface="+mj-ea"/>
              </a:rPr>
              <a:t>)</a:t>
            </a:r>
            <a:endParaRPr kumimoji="1" lang="ja-JP" altLang="en-US" sz="1200" dirty="0">
              <a:latin typeface="+mj-ea"/>
              <a:ea typeface="+mj-ea"/>
            </a:endParaRPr>
          </a:p>
        </p:txBody>
      </p:sp>
      <p:sp>
        <p:nvSpPr>
          <p:cNvPr id="7" name="スライド番号プレースホルダー 6"/>
          <p:cNvSpPr>
            <a:spLocks noGrp="1"/>
          </p:cNvSpPr>
          <p:nvPr>
            <p:ph type="sldNum" sz="quarter" idx="12"/>
          </p:nvPr>
        </p:nvSpPr>
        <p:spPr/>
        <p:txBody>
          <a:bodyPr/>
          <a:lstStyle/>
          <a:p>
            <a:fld id="{F3E5EDE9-C1E3-4BA7-9C72-D92CDC7F1C7A}" type="slidenum">
              <a:rPr kumimoji="1" lang="ja-JP" altLang="en-US" smtClean="0"/>
              <a:t>2</a:t>
            </a:fld>
            <a:endParaRPr kumimoji="1" lang="ja-JP" altLang="en-US"/>
          </a:p>
        </p:txBody>
      </p:sp>
    </p:spTree>
    <p:extLst>
      <p:ext uri="{BB962C8B-B14F-4D97-AF65-F5344CB8AC3E}">
        <p14:creationId xmlns:p14="http://schemas.microsoft.com/office/powerpoint/2010/main" val="204069170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86286" y="403979"/>
            <a:ext cx="6172200" cy="771104"/>
          </a:xfrm>
        </p:spPr>
        <p:txBody>
          <a:bodyPr>
            <a:normAutofit/>
          </a:bodyPr>
          <a:lstStyle/>
          <a:p>
            <a:r>
              <a:rPr kumimoji="1" lang="ja-JP" altLang="en-US" sz="1800" dirty="0" smtClean="0"/>
              <a:t>記入内容</a:t>
            </a:r>
            <a:endParaRPr kumimoji="1" lang="ja-JP" altLang="en-US" sz="1800" dirty="0"/>
          </a:p>
        </p:txBody>
      </p:sp>
      <p:sp>
        <p:nvSpPr>
          <p:cNvPr id="3" name="コンテンツ プレースホルダー 2"/>
          <p:cNvSpPr>
            <a:spLocks noGrp="1"/>
          </p:cNvSpPr>
          <p:nvPr>
            <p:ph idx="1"/>
          </p:nvPr>
        </p:nvSpPr>
        <p:spPr>
          <a:xfrm>
            <a:off x="116704" y="5334660"/>
            <a:ext cx="6626996" cy="3543294"/>
          </a:xfrm>
          <a:ln w="15875">
            <a:solidFill>
              <a:schemeClr val="tx1"/>
            </a:solidFill>
            <a:prstDash val="sysDash"/>
          </a:ln>
        </p:spPr>
        <p:txBody>
          <a:bodyPr numCol="2">
            <a:normAutofit fontScale="70000" lnSpcReduction="20000"/>
          </a:bodyPr>
          <a:lstStyle/>
          <a:p>
            <a:pPr marL="0" indent="0">
              <a:buNone/>
            </a:pPr>
            <a:r>
              <a:rPr lang="ja-JP" altLang="en-US" sz="1700" dirty="0" smtClean="0">
                <a:latin typeface="ＭＳ ゴシック" panose="020B0609070205080204" pitchFamily="49" charset="-128"/>
                <a:ea typeface="ＭＳ ゴシック" panose="020B0609070205080204" pitchFamily="49" charset="-128"/>
              </a:rPr>
              <a:t>①氏名</a:t>
            </a:r>
            <a:endParaRPr lang="en-US" altLang="ja-JP" sz="1700" dirty="0">
              <a:latin typeface="ＭＳ ゴシック" panose="020B0609070205080204" pitchFamily="49" charset="-128"/>
              <a:ea typeface="ＭＳ ゴシック" panose="020B0609070205080204" pitchFamily="49" charset="-128"/>
            </a:endParaRPr>
          </a:p>
          <a:p>
            <a:pPr marL="0" indent="0">
              <a:buNone/>
            </a:pPr>
            <a:r>
              <a:rPr lang="ja-JP" altLang="en-US" sz="1700" dirty="0">
                <a:latin typeface="ＭＳ ゴシック" panose="020B0609070205080204" pitchFamily="49" charset="-128"/>
                <a:ea typeface="ＭＳ ゴシック" panose="020B0609070205080204" pitchFamily="49" charset="-128"/>
              </a:rPr>
              <a:t>　</a:t>
            </a:r>
            <a:r>
              <a:rPr lang="ja-JP" altLang="en-US" sz="1700" dirty="0" smtClean="0">
                <a:latin typeface="ＭＳ ゴシック" panose="020B0609070205080204" pitchFamily="49" charset="-128"/>
                <a:ea typeface="ＭＳ ゴシック" panose="020B0609070205080204" pitchFamily="49" charset="-128"/>
              </a:rPr>
              <a:t>　障がい</a:t>
            </a:r>
            <a:r>
              <a:rPr lang="ja-JP" altLang="en-US" sz="1700" dirty="0">
                <a:latin typeface="ＭＳ ゴシック" panose="020B0609070205080204" pitchFamily="49" charset="-128"/>
                <a:ea typeface="ＭＳ ゴシック" panose="020B0609070205080204" pitchFamily="49" charset="-128"/>
              </a:rPr>
              <a:t>の</a:t>
            </a:r>
            <a:r>
              <a:rPr lang="ja-JP" altLang="en-US" sz="1700" dirty="0" smtClean="0">
                <a:latin typeface="ＭＳ ゴシック" panose="020B0609070205080204" pitchFamily="49" charset="-128"/>
                <a:ea typeface="ＭＳ ゴシック" panose="020B0609070205080204" pitchFamily="49" charset="-128"/>
              </a:rPr>
              <a:t>ある方の氏名</a:t>
            </a:r>
            <a:r>
              <a:rPr lang="ja-JP" altLang="en-US" sz="1700" dirty="0">
                <a:latin typeface="ＭＳ ゴシック" panose="020B0609070205080204" pitchFamily="49" charset="-128"/>
                <a:ea typeface="ＭＳ ゴシック" panose="020B0609070205080204" pitchFamily="49" charset="-128"/>
              </a:rPr>
              <a:t>を記入</a:t>
            </a:r>
            <a:r>
              <a:rPr lang="ja-JP" altLang="en-US" sz="1700" dirty="0" smtClean="0">
                <a:latin typeface="ＭＳ ゴシック" panose="020B0609070205080204" pitchFamily="49" charset="-128"/>
                <a:ea typeface="ＭＳ ゴシック" panose="020B0609070205080204" pitchFamily="49" charset="-128"/>
              </a:rPr>
              <a:t>します</a:t>
            </a:r>
            <a:endParaRPr kumimoji="1" lang="en-US" altLang="ja-JP" sz="1700" dirty="0" smtClean="0">
              <a:latin typeface="ＭＳ ゴシック" panose="020B0609070205080204" pitchFamily="49" charset="-128"/>
              <a:ea typeface="ＭＳ ゴシック" panose="020B0609070205080204" pitchFamily="49" charset="-128"/>
            </a:endParaRPr>
          </a:p>
          <a:p>
            <a:pPr marL="0" indent="0">
              <a:buNone/>
            </a:pPr>
            <a:endParaRPr lang="en-US" altLang="ja-JP" sz="1700" dirty="0">
              <a:latin typeface="ＭＳ ゴシック" panose="020B0609070205080204" pitchFamily="49" charset="-128"/>
              <a:ea typeface="ＭＳ ゴシック" panose="020B0609070205080204" pitchFamily="49" charset="-128"/>
            </a:endParaRPr>
          </a:p>
          <a:p>
            <a:pPr marL="0" indent="0">
              <a:buNone/>
            </a:pPr>
            <a:r>
              <a:rPr lang="ja-JP" altLang="en-US" sz="1700" dirty="0" smtClean="0">
                <a:latin typeface="ＭＳ ゴシック" panose="020B0609070205080204" pitchFamily="49" charset="-128"/>
                <a:ea typeface="ＭＳ ゴシック" panose="020B0609070205080204" pitchFamily="49" charset="-128"/>
              </a:rPr>
              <a:t>②就労支援機関等・担当者名</a:t>
            </a:r>
            <a:endParaRPr lang="en-US" altLang="ja-JP" sz="1700" dirty="0">
              <a:latin typeface="ＭＳ ゴシック" panose="020B0609070205080204" pitchFamily="49" charset="-128"/>
              <a:ea typeface="ＭＳ ゴシック" panose="020B0609070205080204" pitchFamily="49" charset="-128"/>
            </a:endParaRPr>
          </a:p>
          <a:p>
            <a:pPr marL="0" indent="0">
              <a:buNone/>
            </a:pPr>
            <a:r>
              <a:rPr lang="ja-JP" altLang="en-US" sz="1700" dirty="0">
                <a:latin typeface="ＭＳ ゴシック" panose="020B0609070205080204" pitchFamily="49" charset="-128"/>
                <a:ea typeface="ＭＳ ゴシック" panose="020B0609070205080204" pitchFamily="49" charset="-128"/>
              </a:rPr>
              <a:t>　</a:t>
            </a:r>
            <a:r>
              <a:rPr lang="ja-JP" altLang="en-US" sz="1700" dirty="0" smtClean="0">
                <a:latin typeface="ＭＳ ゴシック" panose="020B0609070205080204" pitchFamily="49" charset="-128"/>
                <a:ea typeface="ＭＳ ゴシック" panose="020B0609070205080204" pitchFamily="49" charset="-128"/>
              </a:rPr>
              <a:t>　障がいのある方とシートを共同</a:t>
            </a:r>
            <a:r>
              <a:rPr lang="ja-JP" altLang="en-US" sz="1700" dirty="0">
                <a:latin typeface="ＭＳ ゴシック" panose="020B0609070205080204" pitchFamily="49" charset="-128"/>
                <a:ea typeface="ＭＳ ゴシック" panose="020B0609070205080204" pitchFamily="49" charset="-128"/>
              </a:rPr>
              <a:t>作成</a:t>
            </a:r>
            <a:r>
              <a:rPr lang="ja-JP" altLang="en-US" sz="1700" dirty="0" smtClean="0">
                <a:latin typeface="ＭＳ ゴシック" panose="020B0609070205080204" pitchFamily="49" charset="-128"/>
                <a:ea typeface="ＭＳ ゴシック" panose="020B0609070205080204" pitchFamily="49" charset="-128"/>
              </a:rPr>
              <a:t>した　　</a:t>
            </a:r>
            <a:endParaRPr lang="en-US" altLang="ja-JP" sz="1700" dirty="0" smtClean="0">
              <a:latin typeface="ＭＳ ゴシック" panose="020B0609070205080204" pitchFamily="49" charset="-128"/>
              <a:ea typeface="ＭＳ ゴシック" panose="020B0609070205080204" pitchFamily="49" charset="-128"/>
            </a:endParaRPr>
          </a:p>
          <a:p>
            <a:pPr marL="0" indent="0">
              <a:buNone/>
            </a:pPr>
            <a:r>
              <a:rPr lang="ja-JP" altLang="en-US" sz="1700" dirty="0">
                <a:latin typeface="ＭＳ ゴシック" panose="020B0609070205080204" pitchFamily="49" charset="-128"/>
                <a:ea typeface="ＭＳ ゴシック" panose="020B0609070205080204" pitchFamily="49" charset="-128"/>
              </a:rPr>
              <a:t>　</a:t>
            </a:r>
            <a:r>
              <a:rPr lang="ja-JP" altLang="en-US" sz="1700" dirty="0" smtClean="0">
                <a:latin typeface="ＭＳ ゴシック" panose="020B0609070205080204" pitchFamily="49" charset="-128"/>
                <a:ea typeface="ＭＳ ゴシック" panose="020B0609070205080204" pitchFamily="49" charset="-128"/>
              </a:rPr>
              <a:t>　就労支援機関等及び</a:t>
            </a:r>
            <a:r>
              <a:rPr lang="ja-JP" altLang="en-US" sz="1700" dirty="0">
                <a:latin typeface="ＭＳ ゴシック" panose="020B0609070205080204" pitchFamily="49" charset="-128"/>
                <a:ea typeface="ＭＳ ゴシック" panose="020B0609070205080204" pitchFamily="49" charset="-128"/>
              </a:rPr>
              <a:t>担当者名を記入</a:t>
            </a:r>
            <a:r>
              <a:rPr lang="ja-JP" altLang="en-US" sz="1700" dirty="0" smtClean="0">
                <a:latin typeface="ＭＳ ゴシック" panose="020B0609070205080204" pitchFamily="49" charset="-128"/>
                <a:ea typeface="ＭＳ ゴシック" panose="020B0609070205080204" pitchFamily="49" charset="-128"/>
              </a:rPr>
              <a:t>します</a:t>
            </a:r>
            <a:endParaRPr lang="en-US" altLang="ja-JP" sz="1700" dirty="0" smtClean="0">
              <a:latin typeface="ＭＳ ゴシック" panose="020B0609070205080204" pitchFamily="49" charset="-128"/>
              <a:ea typeface="ＭＳ ゴシック" panose="020B0609070205080204" pitchFamily="49" charset="-128"/>
            </a:endParaRPr>
          </a:p>
          <a:p>
            <a:pPr marL="365760" lvl="1" indent="0">
              <a:buNone/>
            </a:pPr>
            <a:endParaRPr lang="en-US" altLang="ja-JP" sz="1700" dirty="0">
              <a:latin typeface="ＭＳ ゴシック" panose="020B0609070205080204" pitchFamily="49" charset="-128"/>
              <a:ea typeface="ＭＳ ゴシック" panose="020B0609070205080204" pitchFamily="49" charset="-128"/>
            </a:endParaRPr>
          </a:p>
          <a:p>
            <a:pPr marL="0" indent="0">
              <a:buNone/>
            </a:pPr>
            <a:r>
              <a:rPr lang="ja-JP" altLang="en-US" sz="1700" dirty="0">
                <a:latin typeface="ＭＳ ゴシック" panose="020B0609070205080204" pitchFamily="49" charset="-128"/>
                <a:ea typeface="ＭＳ ゴシック" panose="020B0609070205080204" pitchFamily="49" charset="-128"/>
              </a:rPr>
              <a:t>③</a:t>
            </a:r>
            <a:r>
              <a:rPr lang="ja-JP" altLang="en-US" sz="1700" dirty="0" smtClean="0">
                <a:latin typeface="ＭＳ ゴシック" panose="020B0609070205080204" pitchFamily="49" charset="-128"/>
                <a:ea typeface="ＭＳ ゴシック" panose="020B0609070205080204" pitchFamily="49" charset="-128"/>
              </a:rPr>
              <a:t>事業</a:t>
            </a:r>
            <a:r>
              <a:rPr lang="ja-JP" altLang="en-US" sz="1700" dirty="0">
                <a:latin typeface="ＭＳ ゴシック" panose="020B0609070205080204" pitchFamily="49" charset="-128"/>
                <a:ea typeface="ＭＳ ゴシック" panose="020B0609070205080204" pitchFamily="49" charset="-128"/>
              </a:rPr>
              <a:t>主への</a:t>
            </a:r>
            <a:r>
              <a:rPr lang="ja-JP" altLang="en-US" sz="1700" dirty="0" smtClean="0">
                <a:latin typeface="ＭＳ ゴシック" panose="020B0609070205080204" pitchFamily="49" charset="-128"/>
                <a:ea typeface="ＭＳ ゴシック" panose="020B0609070205080204" pitchFamily="49" charset="-128"/>
              </a:rPr>
              <a:t>配慮希望</a:t>
            </a:r>
            <a:endParaRPr lang="en-US" altLang="ja-JP" sz="1700" dirty="0">
              <a:latin typeface="ＭＳ ゴシック" panose="020B0609070205080204" pitchFamily="49" charset="-128"/>
              <a:ea typeface="ＭＳ ゴシック" panose="020B0609070205080204" pitchFamily="49" charset="-128"/>
            </a:endParaRPr>
          </a:p>
          <a:p>
            <a:pPr marL="0" indent="0">
              <a:buNone/>
            </a:pPr>
            <a:r>
              <a:rPr lang="ja-JP" altLang="en-US" sz="1700" dirty="0" smtClean="0">
                <a:latin typeface="ＭＳ ゴシック" panose="020B0609070205080204" pitchFamily="49" charset="-128"/>
                <a:ea typeface="ＭＳ ゴシック" panose="020B0609070205080204" pitchFamily="49" charset="-128"/>
              </a:rPr>
              <a:t>　　障がいのある方が</a:t>
            </a:r>
            <a:r>
              <a:rPr lang="ja-JP" altLang="en-US" sz="1700" dirty="0">
                <a:latin typeface="ＭＳ ゴシック" panose="020B0609070205080204" pitchFamily="49" charset="-128"/>
                <a:ea typeface="ＭＳ ゴシック" panose="020B0609070205080204" pitchFamily="49" charset="-128"/>
              </a:rPr>
              <a:t>能力を発揮するため</a:t>
            </a:r>
            <a:r>
              <a:rPr lang="ja-JP" altLang="en-US" sz="1700" dirty="0" smtClean="0">
                <a:latin typeface="ＭＳ ゴシック" panose="020B0609070205080204" pitchFamily="49" charset="-128"/>
                <a:ea typeface="ＭＳ ゴシック" panose="020B0609070205080204" pitchFamily="49" charset="-128"/>
              </a:rPr>
              <a:t>に</a:t>
            </a:r>
            <a:endParaRPr lang="en-US" altLang="ja-JP" sz="1700" dirty="0" smtClean="0">
              <a:latin typeface="ＭＳ ゴシック" panose="020B0609070205080204" pitchFamily="49" charset="-128"/>
              <a:ea typeface="ＭＳ ゴシック" panose="020B0609070205080204" pitchFamily="49" charset="-128"/>
            </a:endParaRPr>
          </a:p>
          <a:p>
            <a:pPr marL="0" indent="0">
              <a:buNone/>
            </a:pPr>
            <a:r>
              <a:rPr lang="ja-JP" altLang="en-US" sz="1700" dirty="0">
                <a:latin typeface="ＭＳ ゴシック" panose="020B0609070205080204" pitchFamily="49" charset="-128"/>
                <a:ea typeface="ＭＳ ゴシック" panose="020B0609070205080204" pitchFamily="49" charset="-128"/>
              </a:rPr>
              <a:t>　</a:t>
            </a:r>
            <a:r>
              <a:rPr lang="ja-JP" altLang="en-US" sz="1700" dirty="0" smtClean="0">
                <a:latin typeface="ＭＳ ゴシック" panose="020B0609070205080204" pitchFamily="49" charset="-128"/>
                <a:ea typeface="ＭＳ ゴシック" panose="020B0609070205080204" pitchFamily="49" charset="-128"/>
              </a:rPr>
              <a:t>　必要な配慮</a:t>
            </a:r>
            <a:r>
              <a:rPr lang="ja-JP" altLang="en-US" sz="1700" dirty="0">
                <a:latin typeface="ＭＳ ゴシック" panose="020B0609070205080204" pitchFamily="49" charset="-128"/>
                <a:ea typeface="ＭＳ ゴシック" panose="020B0609070205080204" pitchFamily="49" charset="-128"/>
              </a:rPr>
              <a:t>を</a:t>
            </a:r>
            <a:r>
              <a:rPr lang="ja-JP" altLang="en-US" sz="1700" dirty="0" smtClean="0">
                <a:latin typeface="ＭＳ ゴシック" panose="020B0609070205080204" pitchFamily="49" charset="-128"/>
                <a:ea typeface="ＭＳ ゴシック" panose="020B0609070205080204" pitchFamily="49" charset="-128"/>
              </a:rPr>
              <a:t>記入します</a:t>
            </a:r>
            <a:endParaRPr lang="en-US" altLang="ja-JP" sz="1700" dirty="0" smtClean="0">
              <a:latin typeface="ＭＳ ゴシック" panose="020B0609070205080204" pitchFamily="49" charset="-128"/>
              <a:ea typeface="ＭＳ ゴシック" panose="020B0609070205080204" pitchFamily="49" charset="-128"/>
            </a:endParaRPr>
          </a:p>
          <a:p>
            <a:pPr marL="365760" lvl="1" indent="0">
              <a:buNone/>
            </a:pPr>
            <a:endParaRPr kumimoji="1" lang="en-US" altLang="ja-JP" sz="1100" dirty="0" smtClean="0">
              <a:latin typeface="ＭＳ ゴシック" panose="020B0609070205080204" pitchFamily="49" charset="-128"/>
              <a:ea typeface="ＭＳ ゴシック" panose="020B0609070205080204" pitchFamily="49" charset="-128"/>
            </a:endParaRPr>
          </a:p>
          <a:p>
            <a:pPr marL="0" indent="0">
              <a:buNone/>
            </a:pPr>
            <a:r>
              <a:rPr lang="ja-JP" altLang="en-US" sz="1700" dirty="0">
                <a:latin typeface="ＭＳ ゴシック" panose="020B0609070205080204" pitchFamily="49" charset="-128"/>
                <a:ea typeface="ＭＳ ゴシック" panose="020B0609070205080204" pitchFamily="49" charset="-128"/>
              </a:rPr>
              <a:t>④</a:t>
            </a:r>
            <a:r>
              <a:rPr lang="ja-JP" altLang="en-US" sz="1700" dirty="0" smtClean="0">
                <a:latin typeface="ＭＳ ゴシック" panose="020B0609070205080204" pitchFamily="49" charset="-128"/>
                <a:ea typeface="ＭＳ ゴシック" panose="020B0609070205080204" pitchFamily="49" charset="-128"/>
              </a:rPr>
              <a:t>配慮</a:t>
            </a:r>
            <a:r>
              <a:rPr lang="ja-JP" altLang="en-US" sz="1700" dirty="0">
                <a:latin typeface="ＭＳ ゴシック" panose="020B0609070205080204" pitchFamily="49" charset="-128"/>
                <a:ea typeface="ＭＳ ゴシック" panose="020B0609070205080204" pitchFamily="49" charset="-128"/>
              </a:rPr>
              <a:t>の目的と</a:t>
            </a:r>
            <a:r>
              <a:rPr lang="ja-JP" altLang="en-US" sz="1700" dirty="0" smtClean="0">
                <a:latin typeface="ＭＳ ゴシック" panose="020B0609070205080204" pitchFamily="49" charset="-128"/>
                <a:ea typeface="ＭＳ ゴシック" panose="020B0609070205080204" pitchFamily="49" charset="-128"/>
              </a:rPr>
              <a:t>効果</a:t>
            </a:r>
            <a:endParaRPr lang="en-US" altLang="ja-JP" sz="1700" dirty="0">
              <a:latin typeface="ＭＳ ゴシック" panose="020B0609070205080204" pitchFamily="49" charset="-128"/>
              <a:ea typeface="ＭＳ ゴシック" panose="020B0609070205080204" pitchFamily="49" charset="-128"/>
            </a:endParaRPr>
          </a:p>
          <a:p>
            <a:pPr marL="0" indent="0">
              <a:buNone/>
            </a:pPr>
            <a:r>
              <a:rPr lang="ja-JP" altLang="en-US" sz="1700" dirty="0" smtClean="0">
                <a:latin typeface="ＭＳ ゴシック" panose="020B0609070205080204" pitchFamily="49" charset="-128"/>
                <a:ea typeface="ＭＳ ゴシック" panose="020B0609070205080204" pitchFamily="49" charset="-128"/>
              </a:rPr>
              <a:t>　　希望する配慮による目的と効果を記入</a:t>
            </a:r>
            <a:endParaRPr lang="en-US" altLang="ja-JP" sz="1700" dirty="0">
              <a:latin typeface="ＭＳ ゴシック" panose="020B0609070205080204" pitchFamily="49" charset="-128"/>
              <a:ea typeface="ＭＳ ゴシック" panose="020B0609070205080204" pitchFamily="49" charset="-128"/>
            </a:endParaRPr>
          </a:p>
          <a:p>
            <a:pPr marL="0" indent="0">
              <a:buNone/>
            </a:pPr>
            <a:r>
              <a:rPr lang="ja-JP" altLang="en-US" sz="1700" dirty="0" smtClean="0">
                <a:latin typeface="ＭＳ ゴシック" panose="020B0609070205080204" pitchFamily="49" charset="-128"/>
                <a:ea typeface="ＭＳ ゴシック" panose="020B0609070205080204" pitchFamily="49" charset="-128"/>
              </a:rPr>
              <a:t>　　します</a:t>
            </a:r>
            <a:endParaRPr lang="en-US" altLang="ja-JP" sz="1700" dirty="0" smtClean="0">
              <a:latin typeface="ＭＳ ゴシック" panose="020B0609070205080204" pitchFamily="49" charset="-128"/>
              <a:ea typeface="ＭＳ ゴシック" panose="020B0609070205080204" pitchFamily="49" charset="-128"/>
            </a:endParaRPr>
          </a:p>
          <a:p>
            <a:pPr marL="0" indent="0">
              <a:buNone/>
            </a:pPr>
            <a:endParaRPr lang="en-US" altLang="ja-JP" sz="1100" dirty="0" smtClean="0">
              <a:latin typeface="ＭＳ ゴシック" panose="020B0609070205080204" pitchFamily="49" charset="-128"/>
              <a:ea typeface="ＭＳ ゴシック" panose="020B0609070205080204" pitchFamily="49" charset="-128"/>
            </a:endParaRPr>
          </a:p>
          <a:p>
            <a:pPr marL="0" indent="0">
              <a:buNone/>
            </a:pPr>
            <a:r>
              <a:rPr lang="ja-JP" altLang="en-US" sz="1700" dirty="0">
                <a:latin typeface="ＭＳ ゴシック" panose="020B0609070205080204" pitchFamily="49" charset="-128"/>
                <a:ea typeface="ＭＳ ゴシック" panose="020B0609070205080204" pitchFamily="49" charset="-128"/>
              </a:rPr>
              <a:t>⑤</a:t>
            </a:r>
            <a:r>
              <a:rPr lang="ja-JP" altLang="en-US" sz="1700" dirty="0" smtClean="0">
                <a:latin typeface="ＭＳ ゴシック" panose="020B0609070205080204" pitchFamily="49" charset="-128"/>
                <a:ea typeface="ＭＳ ゴシック" panose="020B0609070205080204" pitchFamily="49" charset="-128"/>
              </a:rPr>
              <a:t>セルフケア</a:t>
            </a:r>
            <a:endParaRPr lang="en-US" altLang="ja-JP" sz="1700" dirty="0" smtClean="0">
              <a:latin typeface="ＭＳ ゴシック" panose="020B0609070205080204" pitchFamily="49" charset="-128"/>
              <a:ea typeface="ＭＳ ゴシック" panose="020B0609070205080204" pitchFamily="49" charset="-128"/>
            </a:endParaRPr>
          </a:p>
          <a:p>
            <a:pPr marL="365760" lvl="1" indent="0">
              <a:buNone/>
            </a:pPr>
            <a:r>
              <a:rPr lang="ja-JP" altLang="en-US" sz="1700" dirty="0" smtClean="0">
                <a:latin typeface="ＭＳ ゴシック" panose="020B0609070205080204" pitchFamily="49" charset="-128"/>
                <a:ea typeface="ＭＳ ゴシック" panose="020B0609070205080204" pitchFamily="49" charset="-128"/>
              </a:rPr>
              <a:t>訓練中</a:t>
            </a:r>
            <a:r>
              <a:rPr lang="ja-JP" altLang="en-US" sz="1700" dirty="0">
                <a:latin typeface="ＭＳ ゴシック" panose="020B0609070205080204" pitchFamily="49" charset="-128"/>
                <a:ea typeface="ＭＳ ゴシック" panose="020B0609070205080204" pitchFamily="49" charset="-128"/>
              </a:rPr>
              <a:t>に行った苦手なこと</a:t>
            </a:r>
            <a:r>
              <a:rPr lang="ja-JP" altLang="en-US" sz="1700" dirty="0" smtClean="0">
                <a:latin typeface="ＭＳ ゴシック" panose="020B0609070205080204" pitchFamily="49" charset="-128"/>
                <a:ea typeface="ＭＳ ゴシック" panose="020B0609070205080204" pitchFamily="49" charset="-128"/>
              </a:rPr>
              <a:t>を</a:t>
            </a:r>
            <a:r>
              <a:rPr lang="ja-JP" altLang="en-US" sz="1700" dirty="0">
                <a:latin typeface="ＭＳ ゴシック" panose="020B0609070205080204" pitchFamily="49" charset="-128"/>
                <a:ea typeface="ＭＳ ゴシック" panose="020B0609070205080204" pitchFamily="49" charset="-128"/>
              </a:rPr>
              <a:t>カバー</a:t>
            </a:r>
            <a:r>
              <a:rPr lang="ja-JP" altLang="en-US" sz="1700" dirty="0" smtClean="0">
                <a:latin typeface="ＭＳ ゴシック" panose="020B0609070205080204" pitchFamily="49" charset="-128"/>
                <a:ea typeface="ＭＳ ゴシック" panose="020B0609070205080204" pitchFamily="49" charset="-128"/>
              </a:rPr>
              <a:t>する</a:t>
            </a:r>
            <a:endParaRPr lang="en-US" altLang="ja-JP" sz="1700" dirty="0" smtClean="0">
              <a:latin typeface="ＭＳ ゴシック" panose="020B0609070205080204" pitchFamily="49" charset="-128"/>
              <a:ea typeface="ＭＳ ゴシック" panose="020B0609070205080204" pitchFamily="49" charset="-128"/>
            </a:endParaRPr>
          </a:p>
          <a:p>
            <a:pPr marL="365760" lvl="1" indent="0">
              <a:buNone/>
            </a:pPr>
            <a:r>
              <a:rPr lang="ja-JP" altLang="en-US" sz="1700" dirty="0" smtClean="0">
                <a:latin typeface="ＭＳ ゴシック" panose="020B0609070205080204" pitchFamily="49" charset="-128"/>
                <a:ea typeface="ＭＳ ゴシック" panose="020B0609070205080204" pitchFamily="49" charset="-128"/>
              </a:rPr>
              <a:t>ため</a:t>
            </a:r>
            <a:r>
              <a:rPr lang="ja-JP" altLang="en-US" sz="1700" dirty="0">
                <a:latin typeface="ＭＳ ゴシック" panose="020B0609070205080204" pitchFamily="49" charset="-128"/>
                <a:ea typeface="ＭＳ ゴシック" panose="020B0609070205080204" pitchFamily="49" charset="-128"/>
              </a:rPr>
              <a:t>の方法や気持ちの切り替え方など</a:t>
            </a:r>
            <a:r>
              <a:rPr lang="ja-JP" altLang="en-US" sz="1700" dirty="0" smtClean="0">
                <a:latin typeface="ＭＳ ゴシック" panose="020B0609070205080204" pitchFamily="49" charset="-128"/>
                <a:ea typeface="ＭＳ ゴシック" panose="020B0609070205080204" pitchFamily="49" charset="-128"/>
              </a:rPr>
              <a:t>、</a:t>
            </a:r>
            <a:endParaRPr lang="en-US" altLang="ja-JP" sz="1700" dirty="0" smtClean="0">
              <a:latin typeface="ＭＳ ゴシック" panose="020B0609070205080204" pitchFamily="49" charset="-128"/>
              <a:ea typeface="ＭＳ ゴシック" panose="020B0609070205080204" pitchFamily="49" charset="-128"/>
            </a:endParaRPr>
          </a:p>
          <a:p>
            <a:pPr marL="365760" lvl="1" indent="0">
              <a:buNone/>
            </a:pPr>
            <a:r>
              <a:rPr lang="ja-JP" altLang="en-US" sz="1700" dirty="0" smtClean="0">
                <a:latin typeface="ＭＳ ゴシック" panose="020B0609070205080204" pitchFamily="49" charset="-128"/>
                <a:ea typeface="ＭＳ ゴシック" panose="020B0609070205080204" pitchFamily="49" charset="-128"/>
              </a:rPr>
              <a:t>まず自分</a:t>
            </a:r>
            <a:r>
              <a:rPr lang="ja-JP" altLang="en-US" sz="1700" dirty="0">
                <a:latin typeface="ＭＳ ゴシック" panose="020B0609070205080204" pitchFamily="49" charset="-128"/>
                <a:ea typeface="ＭＳ ゴシック" panose="020B0609070205080204" pitchFamily="49" charset="-128"/>
              </a:rPr>
              <a:t>で</a:t>
            </a:r>
            <a:r>
              <a:rPr lang="ja-JP" altLang="en-US" sz="1700" dirty="0" smtClean="0">
                <a:latin typeface="ＭＳ ゴシック" panose="020B0609070205080204" pitchFamily="49" charset="-128"/>
                <a:ea typeface="ＭＳ ゴシック" panose="020B0609070205080204" pitchFamily="49" charset="-128"/>
              </a:rPr>
              <a:t>行えること</a:t>
            </a:r>
            <a:r>
              <a:rPr lang="ja-JP" altLang="en-US" sz="1700" dirty="0">
                <a:latin typeface="ＭＳ ゴシック" panose="020B0609070205080204" pitchFamily="49" charset="-128"/>
                <a:ea typeface="ＭＳ ゴシック" panose="020B0609070205080204" pitchFamily="49" charset="-128"/>
              </a:rPr>
              <a:t>を</a:t>
            </a:r>
            <a:r>
              <a:rPr lang="ja-JP" altLang="en-US" sz="1700" dirty="0" smtClean="0">
                <a:latin typeface="ＭＳ ゴシック" panose="020B0609070205080204" pitchFamily="49" charset="-128"/>
                <a:ea typeface="ＭＳ ゴシック" panose="020B0609070205080204" pitchFamily="49" charset="-128"/>
              </a:rPr>
              <a:t>記入し</a:t>
            </a:r>
            <a:r>
              <a:rPr lang="ja-JP" altLang="en-US" sz="1700" dirty="0">
                <a:latin typeface="ＭＳ ゴシック" panose="020B0609070205080204" pitchFamily="49" charset="-128"/>
                <a:ea typeface="ＭＳ ゴシック" panose="020B0609070205080204" pitchFamily="49" charset="-128"/>
              </a:rPr>
              <a:t>ます</a:t>
            </a:r>
            <a:endParaRPr lang="en-US" altLang="ja-JP" sz="1700" dirty="0">
              <a:latin typeface="ＭＳ ゴシック" panose="020B0609070205080204" pitchFamily="49" charset="-128"/>
              <a:ea typeface="ＭＳ ゴシック" panose="020B0609070205080204" pitchFamily="49" charset="-128"/>
            </a:endParaRPr>
          </a:p>
          <a:p>
            <a:pPr marL="0" indent="0">
              <a:buNone/>
            </a:pPr>
            <a:r>
              <a:rPr lang="ja-JP" altLang="en-US" sz="1700" dirty="0" smtClean="0">
                <a:latin typeface="ＭＳ ゴシック" panose="020B0609070205080204" pitchFamily="49" charset="-128"/>
                <a:ea typeface="ＭＳ ゴシック" panose="020B0609070205080204" pitchFamily="49" charset="-128"/>
              </a:rPr>
              <a:t>⑥</a:t>
            </a:r>
            <a:r>
              <a:rPr lang="ja-JP" altLang="en-US" sz="1700" dirty="0">
                <a:latin typeface="ＭＳ ゴシック" panose="020B0609070205080204" pitchFamily="49" charset="-128"/>
                <a:ea typeface="ＭＳ ゴシック" panose="020B0609070205080204" pitchFamily="49" charset="-128"/>
              </a:rPr>
              <a:t>調整</a:t>
            </a:r>
            <a:r>
              <a:rPr lang="ja-JP" altLang="en-US" sz="1700" dirty="0" smtClean="0">
                <a:latin typeface="ＭＳ ゴシック" panose="020B0609070205080204" pitchFamily="49" charset="-128"/>
                <a:ea typeface="ＭＳ ゴシック" panose="020B0609070205080204" pitchFamily="49" charset="-128"/>
              </a:rPr>
              <a:t>内容　</a:t>
            </a:r>
            <a:endParaRPr lang="en-US" altLang="ja-JP" sz="1700" dirty="0" smtClean="0">
              <a:latin typeface="ＭＳ ゴシック" panose="020B0609070205080204" pitchFamily="49" charset="-128"/>
              <a:ea typeface="ＭＳ ゴシック" panose="020B0609070205080204" pitchFamily="49" charset="-128"/>
            </a:endParaRPr>
          </a:p>
          <a:p>
            <a:pPr marL="0" indent="0">
              <a:buNone/>
            </a:pPr>
            <a:r>
              <a:rPr lang="ja-JP" altLang="en-US" sz="1700" dirty="0">
                <a:latin typeface="ＭＳ ゴシック" panose="020B0609070205080204" pitchFamily="49" charset="-128"/>
                <a:ea typeface="ＭＳ ゴシック" panose="020B0609070205080204" pitchFamily="49" charset="-128"/>
              </a:rPr>
              <a:t>　</a:t>
            </a:r>
            <a:r>
              <a:rPr lang="ja-JP" altLang="en-US" sz="1700" dirty="0" smtClean="0">
                <a:latin typeface="ＭＳ ゴシック" panose="020B0609070205080204" pitchFamily="49" charset="-128"/>
                <a:ea typeface="ＭＳ ゴシック" panose="020B0609070205080204" pitchFamily="49" charset="-128"/>
              </a:rPr>
              <a:t>　事業主</a:t>
            </a:r>
            <a:r>
              <a:rPr lang="en-US" altLang="ja-JP" sz="1700" dirty="0" smtClean="0">
                <a:latin typeface="ＭＳ ゴシック" panose="020B0609070205080204" pitchFamily="49" charset="-128"/>
                <a:ea typeface="ＭＳ ゴシック" panose="020B0609070205080204" pitchFamily="49" charset="-128"/>
              </a:rPr>
              <a:t>(</a:t>
            </a:r>
            <a:r>
              <a:rPr lang="ja-JP" altLang="en-US" sz="1700" dirty="0" smtClean="0">
                <a:latin typeface="ＭＳ ゴシック" panose="020B0609070205080204" pitchFamily="49" charset="-128"/>
                <a:ea typeface="ＭＳ ゴシック" panose="020B0609070205080204" pitchFamily="49" charset="-128"/>
              </a:rPr>
              <a:t>企業担当者</a:t>
            </a:r>
            <a:r>
              <a:rPr lang="en-US" altLang="ja-JP" sz="1700" dirty="0" smtClean="0">
                <a:latin typeface="ＭＳ ゴシック" panose="020B0609070205080204" pitchFamily="49" charset="-128"/>
                <a:ea typeface="ＭＳ ゴシック" panose="020B0609070205080204" pitchFamily="49" charset="-128"/>
              </a:rPr>
              <a:t>)</a:t>
            </a:r>
            <a:r>
              <a:rPr lang="ja-JP" altLang="en-US" sz="1700" dirty="0" err="1" smtClean="0">
                <a:latin typeface="ＭＳ ゴシック" panose="020B0609070205080204" pitchFamily="49" charset="-128"/>
                <a:ea typeface="ＭＳ ゴシック" panose="020B0609070205080204" pitchFamily="49" charset="-128"/>
              </a:rPr>
              <a:t>と障がいの</a:t>
            </a:r>
            <a:r>
              <a:rPr lang="ja-JP" altLang="en-US" sz="1700" dirty="0" smtClean="0">
                <a:latin typeface="ＭＳ ゴシック" panose="020B0609070205080204" pitchFamily="49" charset="-128"/>
                <a:ea typeface="ＭＳ ゴシック" panose="020B0609070205080204" pitchFamily="49" charset="-128"/>
              </a:rPr>
              <a:t>ある方と支</a:t>
            </a:r>
            <a:endParaRPr lang="en-US" altLang="ja-JP" sz="1700" dirty="0" smtClean="0">
              <a:latin typeface="ＭＳ ゴシック" panose="020B0609070205080204" pitchFamily="49" charset="-128"/>
              <a:ea typeface="ＭＳ ゴシック" panose="020B0609070205080204" pitchFamily="49" charset="-128"/>
            </a:endParaRPr>
          </a:p>
          <a:p>
            <a:pPr marL="0" indent="0">
              <a:buNone/>
            </a:pPr>
            <a:r>
              <a:rPr lang="ja-JP" altLang="en-US" sz="1700" dirty="0">
                <a:latin typeface="ＭＳ ゴシック" panose="020B0609070205080204" pitchFamily="49" charset="-128"/>
                <a:ea typeface="ＭＳ ゴシック" panose="020B0609070205080204" pitchFamily="49" charset="-128"/>
              </a:rPr>
              <a:t>　</a:t>
            </a:r>
            <a:r>
              <a:rPr lang="ja-JP" altLang="en-US" sz="1700" dirty="0" smtClean="0">
                <a:latin typeface="ＭＳ ゴシック" panose="020B0609070205080204" pitchFamily="49" charset="-128"/>
                <a:ea typeface="ＭＳ ゴシック" panose="020B0609070205080204" pitchFamily="49" charset="-128"/>
              </a:rPr>
              <a:t>　援者</a:t>
            </a:r>
            <a:r>
              <a:rPr lang="ja-JP" altLang="en-US" sz="1700" dirty="0">
                <a:latin typeface="ＭＳ ゴシック" panose="020B0609070205080204" pitchFamily="49" charset="-128"/>
                <a:ea typeface="ＭＳ ゴシック" panose="020B0609070205080204" pitchFamily="49" charset="-128"/>
              </a:rPr>
              <a:t>で</a:t>
            </a:r>
            <a:r>
              <a:rPr lang="ja-JP" altLang="en-US" sz="1700" dirty="0" smtClean="0">
                <a:latin typeface="ＭＳ ゴシック" panose="020B0609070205080204" pitchFamily="49" charset="-128"/>
                <a:ea typeface="ＭＳ ゴシック" panose="020B0609070205080204" pitchFamily="49" charset="-128"/>
              </a:rPr>
              <a:t>話し合った内容を記入してください</a:t>
            </a:r>
            <a:endParaRPr lang="en-US" altLang="ja-JP" sz="1800" dirty="0">
              <a:latin typeface="ＭＳ ゴシック" panose="020B0609070205080204" pitchFamily="49" charset="-128"/>
              <a:ea typeface="ＭＳ ゴシック" panose="020B0609070205080204" pitchFamily="49" charset="-128"/>
            </a:endParaRPr>
          </a:p>
          <a:p>
            <a:pPr marL="365760" lvl="1" indent="0">
              <a:buNone/>
            </a:pPr>
            <a:endParaRPr lang="en-US" altLang="ja-JP" sz="1800" dirty="0" smtClean="0">
              <a:latin typeface="ＭＳ ゴシック" panose="020B0609070205080204" pitchFamily="49" charset="-128"/>
              <a:ea typeface="ＭＳ ゴシック" panose="020B0609070205080204" pitchFamily="49" charset="-128"/>
            </a:endParaRPr>
          </a:p>
          <a:p>
            <a:pPr marL="0" indent="0">
              <a:buNone/>
            </a:pPr>
            <a:r>
              <a:rPr lang="ja-JP" altLang="en-US" sz="1700" dirty="0" smtClean="0">
                <a:latin typeface="ＭＳ ゴシック" panose="020B0609070205080204" pitchFamily="49" charset="-128"/>
                <a:ea typeface="ＭＳ ゴシック" panose="020B0609070205080204" pitchFamily="49" charset="-128"/>
              </a:rPr>
              <a:t>⑦得意</a:t>
            </a:r>
            <a:r>
              <a:rPr lang="ja-JP" altLang="en-US" sz="1700" dirty="0">
                <a:latin typeface="ＭＳ ゴシック" panose="020B0609070205080204" pitchFamily="49" charset="-128"/>
                <a:ea typeface="ＭＳ ゴシック" panose="020B0609070205080204" pitchFamily="49" charset="-128"/>
              </a:rPr>
              <a:t>・不得意・特性</a:t>
            </a:r>
            <a:r>
              <a:rPr lang="ja-JP" altLang="en-US" sz="1700" dirty="0" smtClean="0">
                <a:latin typeface="ＭＳ ゴシック" panose="020B0609070205080204" pitchFamily="49" charset="-128"/>
                <a:ea typeface="ＭＳ ゴシック" panose="020B0609070205080204" pitchFamily="49" charset="-128"/>
              </a:rPr>
              <a:t>等</a:t>
            </a:r>
            <a:endParaRPr lang="en-US" altLang="ja-JP" sz="1700" dirty="0" smtClean="0">
              <a:latin typeface="ＭＳ ゴシック" panose="020B0609070205080204" pitchFamily="49" charset="-128"/>
              <a:ea typeface="ＭＳ ゴシック" panose="020B0609070205080204" pitchFamily="49" charset="-128"/>
            </a:endParaRPr>
          </a:p>
          <a:p>
            <a:pPr marL="365760" lvl="1" indent="0">
              <a:buNone/>
            </a:pPr>
            <a:r>
              <a:rPr lang="ja-JP" altLang="en-US" sz="1700" dirty="0">
                <a:latin typeface="ＭＳ ゴシック" panose="020B0609070205080204" pitchFamily="49" charset="-128"/>
                <a:ea typeface="ＭＳ ゴシック" panose="020B0609070205080204" pitchFamily="49" charset="-128"/>
              </a:rPr>
              <a:t>事業</a:t>
            </a:r>
            <a:r>
              <a:rPr lang="ja-JP" altLang="en-US" sz="1700" dirty="0" smtClean="0">
                <a:latin typeface="ＭＳ ゴシック" panose="020B0609070205080204" pitchFamily="49" charset="-128"/>
                <a:ea typeface="ＭＳ ゴシック" panose="020B0609070205080204" pitchFamily="49" charset="-128"/>
              </a:rPr>
              <a:t>主</a:t>
            </a:r>
            <a:r>
              <a:rPr lang="en-US" altLang="ja-JP" sz="1700" dirty="0" smtClean="0">
                <a:latin typeface="ＭＳ ゴシック" panose="020B0609070205080204" pitchFamily="49" charset="-128"/>
                <a:ea typeface="ＭＳ ゴシック" panose="020B0609070205080204" pitchFamily="49" charset="-128"/>
              </a:rPr>
              <a:t>(</a:t>
            </a:r>
            <a:r>
              <a:rPr lang="ja-JP" altLang="en-US" sz="1700" dirty="0" smtClean="0">
                <a:latin typeface="ＭＳ ゴシック" panose="020B0609070205080204" pitchFamily="49" charset="-128"/>
                <a:ea typeface="ＭＳ ゴシック" panose="020B0609070205080204" pitchFamily="49" charset="-128"/>
              </a:rPr>
              <a:t>企業担当者</a:t>
            </a:r>
            <a:r>
              <a:rPr lang="en-US" altLang="ja-JP" sz="1700" dirty="0" smtClean="0">
                <a:latin typeface="ＭＳ ゴシック" panose="020B0609070205080204" pitchFamily="49" charset="-128"/>
                <a:ea typeface="ＭＳ ゴシック" panose="020B0609070205080204" pitchFamily="49" charset="-128"/>
              </a:rPr>
              <a:t>)</a:t>
            </a:r>
            <a:r>
              <a:rPr lang="ja-JP" altLang="en-US" sz="1700" dirty="0" smtClean="0">
                <a:latin typeface="ＭＳ ゴシック" panose="020B0609070205080204" pitchFamily="49" charset="-128"/>
                <a:ea typeface="ＭＳ ゴシック" panose="020B0609070205080204" pitchFamily="49" charset="-128"/>
              </a:rPr>
              <a:t>に伝えたい情報</a:t>
            </a:r>
            <a:r>
              <a:rPr lang="ja-JP" altLang="en-US" sz="1700" dirty="0">
                <a:latin typeface="ＭＳ ゴシック" panose="020B0609070205080204" pitchFamily="49" charset="-128"/>
                <a:ea typeface="ＭＳ ゴシック" panose="020B0609070205080204" pitchFamily="49" charset="-128"/>
              </a:rPr>
              <a:t>を</a:t>
            </a:r>
            <a:r>
              <a:rPr lang="ja-JP" altLang="en-US" sz="1700" dirty="0" smtClean="0">
                <a:latin typeface="ＭＳ ゴシック" panose="020B0609070205080204" pitchFamily="49" charset="-128"/>
                <a:ea typeface="ＭＳ ゴシック" panose="020B0609070205080204" pitchFamily="49" charset="-128"/>
              </a:rPr>
              <a:t>記入します</a:t>
            </a:r>
            <a:endParaRPr lang="en-US" altLang="ja-JP" sz="1700" dirty="0">
              <a:latin typeface="ＭＳ ゴシック" panose="020B0609070205080204" pitchFamily="49" charset="-128"/>
              <a:ea typeface="ＭＳ ゴシック" panose="020B0609070205080204" pitchFamily="49" charset="-128"/>
            </a:endParaRPr>
          </a:p>
          <a:p>
            <a:pPr marL="365760" lvl="1" indent="0">
              <a:buNone/>
            </a:pPr>
            <a:endParaRPr lang="en-US" altLang="ja-JP" sz="1700" dirty="0" smtClean="0">
              <a:latin typeface="ＭＳ ゴシック" panose="020B0609070205080204" pitchFamily="49" charset="-128"/>
              <a:ea typeface="ＭＳ ゴシック" panose="020B0609070205080204" pitchFamily="49" charset="-128"/>
            </a:endParaRPr>
          </a:p>
          <a:p>
            <a:pPr marL="0" indent="0">
              <a:buNone/>
            </a:pPr>
            <a:r>
              <a:rPr lang="ja-JP" altLang="en-US" sz="1700" dirty="0" smtClean="0">
                <a:latin typeface="ＭＳ ゴシック" panose="020B0609070205080204" pitchFamily="49" charset="-128"/>
                <a:ea typeface="ＭＳ ゴシック" panose="020B0609070205080204" pitchFamily="49" charset="-128"/>
              </a:rPr>
              <a:t>⑧</a:t>
            </a:r>
            <a:r>
              <a:rPr kumimoji="1" lang="ja-JP" altLang="en-US" sz="1700" dirty="0" smtClean="0">
                <a:latin typeface="ＭＳ ゴシック" panose="020B0609070205080204" pitchFamily="49" charset="-128"/>
                <a:ea typeface="ＭＳ ゴシック" panose="020B0609070205080204" pitchFamily="49" charset="-128"/>
              </a:rPr>
              <a:t>内容共有　</a:t>
            </a:r>
            <a:endParaRPr kumimoji="1" lang="en-US" altLang="ja-JP" sz="1700" dirty="0" smtClean="0">
              <a:latin typeface="ＭＳ ゴシック" panose="020B0609070205080204" pitchFamily="49" charset="-128"/>
              <a:ea typeface="ＭＳ ゴシック" panose="020B0609070205080204" pitchFamily="49" charset="-128"/>
            </a:endParaRPr>
          </a:p>
          <a:p>
            <a:pPr marL="365760" lvl="1" indent="0">
              <a:buNone/>
            </a:pPr>
            <a:r>
              <a:rPr lang="ja-JP" altLang="en-US" sz="1700" dirty="0">
                <a:latin typeface="ＭＳ ゴシック" panose="020B0609070205080204" pitchFamily="49" charset="-128"/>
                <a:ea typeface="ＭＳ ゴシック" panose="020B0609070205080204" pitchFamily="49" charset="-128"/>
              </a:rPr>
              <a:t>このシートにかかる情報を共有する者</a:t>
            </a:r>
            <a:r>
              <a:rPr lang="ja-JP" altLang="en-US" sz="1700" dirty="0" smtClean="0">
                <a:latin typeface="ＭＳ ゴシック" panose="020B0609070205080204" pitchFamily="49" charset="-128"/>
                <a:ea typeface="ＭＳ ゴシック" panose="020B0609070205080204" pitchFamily="49" charset="-128"/>
              </a:rPr>
              <a:t>を</a:t>
            </a:r>
            <a:endParaRPr lang="en-US" altLang="ja-JP" sz="1700" dirty="0" smtClean="0">
              <a:latin typeface="ＭＳ ゴシック" panose="020B0609070205080204" pitchFamily="49" charset="-128"/>
              <a:ea typeface="ＭＳ ゴシック" panose="020B0609070205080204" pitchFamily="49" charset="-128"/>
            </a:endParaRPr>
          </a:p>
          <a:p>
            <a:pPr marL="365760" lvl="1" indent="0">
              <a:buNone/>
            </a:pPr>
            <a:r>
              <a:rPr lang="ja-JP" altLang="en-US" sz="1700" dirty="0" smtClean="0">
                <a:latin typeface="ＭＳ ゴシック" panose="020B0609070205080204" pitchFamily="49" charset="-128"/>
                <a:ea typeface="ＭＳ ゴシック" panose="020B0609070205080204" pitchFamily="49" charset="-128"/>
              </a:rPr>
              <a:t>記入してください</a:t>
            </a:r>
            <a:endParaRPr lang="en-US" altLang="ja-JP" sz="1100" dirty="0" smtClean="0">
              <a:latin typeface="ＭＳ ゴシック" panose="020B0609070205080204" pitchFamily="49" charset="-128"/>
              <a:ea typeface="ＭＳ ゴシック" panose="020B0609070205080204" pitchFamily="49" charset="-128"/>
            </a:endParaRPr>
          </a:p>
          <a:p>
            <a:pPr marL="0" indent="0">
              <a:buNone/>
            </a:pPr>
            <a:endParaRPr lang="en-US" altLang="ja-JP" sz="1700" dirty="0" smtClean="0">
              <a:latin typeface="ＭＳ ゴシック" panose="020B0609070205080204" pitchFamily="49" charset="-128"/>
              <a:ea typeface="ＭＳ ゴシック" panose="020B0609070205080204" pitchFamily="49" charset="-128"/>
            </a:endParaRPr>
          </a:p>
          <a:p>
            <a:pPr marL="0" indent="0">
              <a:buNone/>
            </a:pPr>
            <a:r>
              <a:rPr lang="ja-JP" altLang="en-US" sz="1700" dirty="0" smtClean="0">
                <a:latin typeface="ＭＳ ゴシック" panose="020B0609070205080204" pitchFamily="49" charset="-128"/>
                <a:ea typeface="ＭＳ ゴシック" panose="020B0609070205080204" pitchFamily="49" charset="-128"/>
              </a:rPr>
              <a:t>⑨日付　</a:t>
            </a:r>
            <a:endParaRPr lang="en-US" altLang="ja-JP" sz="1700" dirty="0" smtClean="0">
              <a:latin typeface="ＭＳ ゴシック" panose="020B0609070205080204" pitchFamily="49" charset="-128"/>
              <a:ea typeface="ＭＳ ゴシック" panose="020B0609070205080204" pitchFamily="49" charset="-128"/>
            </a:endParaRPr>
          </a:p>
          <a:p>
            <a:pPr marL="365760" lvl="1" indent="0">
              <a:buNone/>
            </a:pPr>
            <a:r>
              <a:rPr lang="ja-JP" altLang="en-US" sz="1700" dirty="0" smtClean="0">
                <a:latin typeface="ＭＳ ゴシック" panose="020B0609070205080204" pitchFamily="49" charset="-128"/>
                <a:ea typeface="ＭＳ ゴシック" panose="020B0609070205080204" pitchFamily="49" charset="-128"/>
              </a:rPr>
              <a:t>調整内容</a:t>
            </a:r>
            <a:r>
              <a:rPr lang="ja-JP" altLang="en-US" sz="1700" dirty="0">
                <a:latin typeface="ＭＳ ゴシック" panose="020B0609070205080204" pitchFamily="49" charset="-128"/>
                <a:ea typeface="ＭＳ ゴシック" panose="020B0609070205080204" pitchFamily="49" charset="-128"/>
              </a:rPr>
              <a:t>を記入した</a:t>
            </a:r>
            <a:r>
              <a:rPr lang="ja-JP" altLang="en-US" sz="1700" dirty="0" smtClean="0">
                <a:latin typeface="ＭＳ ゴシック" panose="020B0609070205080204" pitchFamily="49" charset="-128"/>
                <a:ea typeface="ＭＳ ゴシック" panose="020B0609070205080204" pitchFamily="49" charset="-128"/>
              </a:rPr>
              <a:t>日付です</a:t>
            </a:r>
            <a:endParaRPr lang="en-US" altLang="ja-JP" sz="1700" dirty="0" smtClean="0">
              <a:latin typeface="ＭＳ ゴシック" panose="020B0609070205080204" pitchFamily="49" charset="-128"/>
              <a:ea typeface="ＭＳ ゴシック" panose="020B0609070205080204" pitchFamily="49" charset="-128"/>
            </a:endParaRPr>
          </a:p>
          <a:p>
            <a:pPr marL="365760" lvl="1" indent="0">
              <a:buNone/>
            </a:pPr>
            <a:r>
              <a:rPr lang="ja-JP" altLang="en-US" sz="1700" dirty="0" smtClean="0">
                <a:latin typeface="ＭＳ ゴシック" panose="020B0609070205080204" pitchFamily="49" charset="-128"/>
                <a:ea typeface="ＭＳ ゴシック" panose="020B0609070205080204" pitchFamily="49" charset="-128"/>
              </a:rPr>
              <a:t>雇用後</a:t>
            </a:r>
            <a:r>
              <a:rPr lang="ja-JP" altLang="en-US" sz="1700" dirty="0">
                <a:latin typeface="ＭＳ ゴシック" panose="020B0609070205080204" pitchFamily="49" charset="-128"/>
                <a:ea typeface="ＭＳ ゴシック" panose="020B0609070205080204" pitchFamily="49" charset="-128"/>
              </a:rPr>
              <a:t>においては次回更新予定日も</a:t>
            </a:r>
            <a:r>
              <a:rPr lang="ja-JP" altLang="en-US" sz="1700" dirty="0" smtClean="0">
                <a:latin typeface="ＭＳ ゴシック" panose="020B0609070205080204" pitchFamily="49" charset="-128"/>
                <a:ea typeface="ＭＳ ゴシック" panose="020B0609070205080204" pitchFamily="49" charset="-128"/>
              </a:rPr>
              <a:t>記入</a:t>
            </a:r>
            <a:endParaRPr lang="en-US" altLang="ja-JP" sz="1700" dirty="0" smtClean="0">
              <a:latin typeface="ＭＳ ゴシック" panose="020B0609070205080204" pitchFamily="49" charset="-128"/>
              <a:ea typeface="ＭＳ ゴシック" panose="020B0609070205080204" pitchFamily="49" charset="-128"/>
            </a:endParaRPr>
          </a:p>
          <a:p>
            <a:pPr marL="365760" lvl="1" indent="0">
              <a:buNone/>
            </a:pPr>
            <a:r>
              <a:rPr lang="ja-JP" altLang="en-US" sz="1700" dirty="0" smtClean="0">
                <a:latin typeface="ＭＳ ゴシック" panose="020B0609070205080204" pitchFamily="49" charset="-128"/>
                <a:ea typeface="ＭＳ ゴシック" panose="020B0609070205080204" pitchFamily="49" charset="-128"/>
              </a:rPr>
              <a:t>して</a:t>
            </a:r>
            <a:r>
              <a:rPr lang="ja-JP" altLang="en-US" sz="1700" dirty="0">
                <a:latin typeface="ＭＳ ゴシック" panose="020B0609070205080204" pitchFamily="49" charset="-128"/>
                <a:ea typeface="ＭＳ ゴシック" panose="020B0609070205080204" pitchFamily="49" charset="-128"/>
              </a:rPr>
              <a:t>ください</a:t>
            </a:r>
            <a:endParaRPr lang="en-US" altLang="ja-JP" sz="1700" dirty="0">
              <a:latin typeface="ＭＳ ゴシック" panose="020B0609070205080204" pitchFamily="49" charset="-128"/>
              <a:ea typeface="ＭＳ ゴシック" panose="020B0609070205080204" pitchFamily="49" charset="-128"/>
            </a:endParaRPr>
          </a:p>
        </p:txBody>
      </p:sp>
      <p:sp>
        <p:nvSpPr>
          <p:cNvPr id="4" name="テキスト ボックス 3"/>
          <p:cNvSpPr txBox="1"/>
          <p:nvPr/>
        </p:nvSpPr>
        <p:spPr>
          <a:xfrm>
            <a:off x="1176781" y="2468923"/>
            <a:ext cx="490194" cy="307777"/>
          </a:xfrm>
          <a:prstGeom prst="rect">
            <a:avLst/>
          </a:prstGeom>
          <a:noFill/>
        </p:spPr>
        <p:txBody>
          <a:bodyPr wrap="square" rtlCol="0">
            <a:spAutoFit/>
          </a:bodyPr>
          <a:lstStyle/>
          <a:p>
            <a:r>
              <a:rPr lang="ja-JP" altLang="en-US" sz="1400" dirty="0">
                <a:solidFill>
                  <a:srgbClr val="FF0000"/>
                </a:solidFill>
                <a:latin typeface="ＭＳ ゴシック" panose="020B0609070205080204" pitchFamily="49" charset="-128"/>
                <a:ea typeface="ＭＳ ゴシック" panose="020B0609070205080204" pitchFamily="49" charset="-128"/>
              </a:rPr>
              <a:t>③</a:t>
            </a:r>
            <a:endParaRPr kumimoji="1" lang="ja-JP" altLang="en-US" sz="1400" dirty="0">
              <a:solidFill>
                <a:srgbClr val="FF0000"/>
              </a:solidFill>
              <a:latin typeface="ＭＳ ゴシック" panose="020B0609070205080204" pitchFamily="49" charset="-128"/>
              <a:ea typeface="ＭＳ ゴシック" panose="020B0609070205080204" pitchFamily="49" charset="-128"/>
            </a:endParaRPr>
          </a:p>
        </p:txBody>
      </p:sp>
      <p:sp>
        <p:nvSpPr>
          <p:cNvPr id="7" name="テキスト ボックス 6"/>
          <p:cNvSpPr txBox="1"/>
          <p:nvPr/>
        </p:nvSpPr>
        <p:spPr>
          <a:xfrm>
            <a:off x="2529830" y="2468923"/>
            <a:ext cx="490194" cy="307777"/>
          </a:xfrm>
          <a:prstGeom prst="rect">
            <a:avLst/>
          </a:prstGeom>
          <a:noFill/>
        </p:spPr>
        <p:txBody>
          <a:bodyPr wrap="square" rtlCol="0">
            <a:spAutoFit/>
          </a:bodyPr>
          <a:lstStyle/>
          <a:p>
            <a:r>
              <a:rPr lang="ja-JP" altLang="en-US" sz="1400" dirty="0">
                <a:solidFill>
                  <a:srgbClr val="FF0000"/>
                </a:solidFill>
                <a:latin typeface="ＭＳ ゴシック" panose="020B0609070205080204" pitchFamily="49" charset="-128"/>
                <a:ea typeface="ＭＳ ゴシック" panose="020B0609070205080204" pitchFamily="49" charset="-128"/>
              </a:rPr>
              <a:t>④</a:t>
            </a:r>
            <a:endParaRPr kumimoji="1" lang="ja-JP" altLang="en-US" sz="1400" dirty="0">
              <a:solidFill>
                <a:srgbClr val="FF0000"/>
              </a:solidFill>
              <a:latin typeface="ＭＳ ゴシック" panose="020B0609070205080204" pitchFamily="49" charset="-128"/>
              <a:ea typeface="ＭＳ ゴシック" panose="020B0609070205080204" pitchFamily="49" charset="-128"/>
            </a:endParaRPr>
          </a:p>
        </p:txBody>
      </p:sp>
      <p:sp>
        <p:nvSpPr>
          <p:cNvPr id="8" name="テキスト ボックス 7"/>
          <p:cNvSpPr txBox="1"/>
          <p:nvPr/>
        </p:nvSpPr>
        <p:spPr>
          <a:xfrm>
            <a:off x="3886427" y="2468923"/>
            <a:ext cx="490194" cy="307777"/>
          </a:xfrm>
          <a:prstGeom prst="rect">
            <a:avLst/>
          </a:prstGeom>
          <a:noFill/>
        </p:spPr>
        <p:txBody>
          <a:bodyPr wrap="square" rtlCol="0">
            <a:spAutoFit/>
          </a:bodyPr>
          <a:lstStyle/>
          <a:p>
            <a:r>
              <a:rPr lang="ja-JP" altLang="en-US" sz="1400" dirty="0">
                <a:solidFill>
                  <a:srgbClr val="FF0000"/>
                </a:solidFill>
                <a:latin typeface="ＭＳ ゴシック" panose="020B0609070205080204" pitchFamily="49" charset="-128"/>
                <a:ea typeface="ＭＳ ゴシック" panose="020B0609070205080204" pitchFamily="49" charset="-128"/>
              </a:rPr>
              <a:t>⑤</a:t>
            </a:r>
            <a:endParaRPr kumimoji="1" lang="ja-JP" altLang="en-US" sz="1400" dirty="0">
              <a:solidFill>
                <a:srgbClr val="FF0000"/>
              </a:solidFill>
              <a:latin typeface="ＭＳ ゴシック" panose="020B0609070205080204" pitchFamily="49" charset="-128"/>
              <a:ea typeface="ＭＳ ゴシック" panose="020B0609070205080204" pitchFamily="49" charset="-128"/>
            </a:endParaRPr>
          </a:p>
        </p:txBody>
      </p:sp>
      <p:sp>
        <p:nvSpPr>
          <p:cNvPr id="9" name="テキスト ボックス 8"/>
          <p:cNvSpPr txBox="1"/>
          <p:nvPr/>
        </p:nvSpPr>
        <p:spPr>
          <a:xfrm>
            <a:off x="5266134" y="2468923"/>
            <a:ext cx="490194" cy="307777"/>
          </a:xfrm>
          <a:prstGeom prst="rect">
            <a:avLst/>
          </a:prstGeom>
          <a:noFill/>
        </p:spPr>
        <p:txBody>
          <a:bodyPr wrap="square" rtlCol="0">
            <a:spAutoFit/>
          </a:bodyPr>
          <a:lstStyle/>
          <a:p>
            <a:r>
              <a:rPr lang="ja-JP" altLang="en-US" sz="1400" dirty="0">
                <a:solidFill>
                  <a:srgbClr val="FF0000"/>
                </a:solidFill>
                <a:latin typeface="ＭＳ ゴシック" panose="020B0609070205080204" pitchFamily="49" charset="-128"/>
                <a:ea typeface="ＭＳ ゴシック" panose="020B0609070205080204" pitchFamily="49" charset="-128"/>
              </a:rPr>
              <a:t>⑥</a:t>
            </a:r>
            <a:endParaRPr kumimoji="1" lang="ja-JP" altLang="en-US" sz="1400" dirty="0">
              <a:solidFill>
                <a:srgbClr val="FF0000"/>
              </a:solidFill>
              <a:latin typeface="ＭＳ ゴシック" panose="020B0609070205080204" pitchFamily="49" charset="-128"/>
              <a:ea typeface="ＭＳ ゴシック" panose="020B0609070205080204" pitchFamily="49" charset="-128"/>
            </a:endParaRPr>
          </a:p>
        </p:txBody>
      </p:sp>
      <p:sp>
        <p:nvSpPr>
          <p:cNvPr id="10" name="テキスト ボックス 9"/>
          <p:cNvSpPr txBox="1"/>
          <p:nvPr/>
        </p:nvSpPr>
        <p:spPr>
          <a:xfrm>
            <a:off x="2880798" y="4168210"/>
            <a:ext cx="490194" cy="307777"/>
          </a:xfrm>
          <a:prstGeom prst="rect">
            <a:avLst/>
          </a:prstGeom>
          <a:noFill/>
        </p:spPr>
        <p:txBody>
          <a:bodyPr wrap="square" rtlCol="0">
            <a:spAutoFit/>
          </a:bodyPr>
          <a:lstStyle/>
          <a:p>
            <a:r>
              <a:rPr lang="ja-JP" altLang="en-US" sz="1400" dirty="0">
                <a:solidFill>
                  <a:srgbClr val="FF0000"/>
                </a:solidFill>
                <a:latin typeface="ＭＳ ゴシック" panose="020B0609070205080204" pitchFamily="49" charset="-128"/>
                <a:ea typeface="ＭＳ ゴシック" panose="020B0609070205080204" pitchFamily="49" charset="-128"/>
              </a:rPr>
              <a:t>⑦</a:t>
            </a:r>
            <a:endParaRPr kumimoji="1" lang="ja-JP" altLang="en-US" sz="1400" dirty="0">
              <a:solidFill>
                <a:srgbClr val="FF0000"/>
              </a:solidFill>
              <a:latin typeface="ＭＳ ゴシック" panose="020B0609070205080204" pitchFamily="49" charset="-128"/>
              <a:ea typeface="ＭＳ ゴシック" panose="020B0609070205080204" pitchFamily="49" charset="-128"/>
            </a:endParaRPr>
          </a:p>
        </p:txBody>
      </p:sp>
      <p:sp>
        <p:nvSpPr>
          <p:cNvPr id="11" name="テキスト ボックス 10"/>
          <p:cNvSpPr txBox="1"/>
          <p:nvPr/>
        </p:nvSpPr>
        <p:spPr>
          <a:xfrm>
            <a:off x="1328235" y="4593226"/>
            <a:ext cx="490194" cy="307777"/>
          </a:xfrm>
          <a:prstGeom prst="rect">
            <a:avLst/>
          </a:prstGeom>
          <a:noFill/>
        </p:spPr>
        <p:txBody>
          <a:bodyPr wrap="square" rtlCol="0">
            <a:spAutoFit/>
          </a:bodyPr>
          <a:lstStyle/>
          <a:p>
            <a:r>
              <a:rPr lang="ja-JP" altLang="en-US" sz="1400" dirty="0">
                <a:solidFill>
                  <a:srgbClr val="FF0000"/>
                </a:solidFill>
                <a:latin typeface="ＭＳ ゴシック" panose="020B0609070205080204" pitchFamily="49" charset="-128"/>
                <a:ea typeface="ＭＳ ゴシック" panose="020B0609070205080204" pitchFamily="49" charset="-128"/>
              </a:rPr>
              <a:t>⑧</a:t>
            </a:r>
            <a:endParaRPr kumimoji="1" lang="ja-JP" altLang="en-US" sz="1400" dirty="0">
              <a:solidFill>
                <a:srgbClr val="FF0000"/>
              </a:solidFill>
              <a:latin typeface="ＭＳ ゴシック" panose="020B0609070205080204" pitchFamily="49" charset="-128"/>
              <a:ea typeface="ＭＳ ゴシック" panose="020B0609070205080204" pitchFamily="49" charset="-128"/>
            </a:endParaRPr>
          </a:p>
        </p:txBody>
      </p:sp>
      <p:sp>
        <p:nvSpPr>
          <p:cNvPr id="12" name="テキスト ボックス 11"/>
          <p:cNvSpPr txBox="1"/>
          <p:nvPr/>
        </p:nvSpPr>
        <p:spPr>
          <a:xfrm>
            <a:off x="2865190" y="1175083"/>
            <a:ext cx="490194" cy="307777"/>
          </a:xfrm>
          <a:prstGeom prst="rect">
            <a:avLst/>
          </a:prstGeom>
          <a:noFill/>
        </p:spPr>
        <p:txBody>
          <a:bodyPr wrap="square" rtlCol="0">
            <a:spAutoFit/>
          </a:bodyPr>
          <a:lstStyle/>
          <a:p>
            <a:r>
              <a:rPr lang="ja-JP" altLang="en-US" sz="1400" dirty="0">
                <a:solidFill>
                  <a:srgbClr val="FF0000"/>
                </a:solidFill>
                <a:latin typeface="ＭＳ ゴシック" panose="020B0609070205080204" pitchFamily="49" charset="-128"/>
                <a:ea typeface="ＭＳ ゴシック" panose="020B0609070205080204" pitchFamily="49" charset="-128"/>
              </a:rPr>
              <a:t>①</a:t>
            </a:r>
            <a:endParaRPr kumimoji="1" lang="ja-JP" altLang="en-US" sz="1400" dirty="0">
              <a:solidFill>
                <a:srgbClr val="FF0000"/>
              </a:solidFill>
              <a:latin typeface="ＭＳ ゴシック" panose="020B0609070205080204" pitchFamily="49" charset="-128"/>
              <a:ea typeface="ＭＳ ゴシック" panose="020B0609070205080204" pitchFamily="49" charset="-128"/>
            </a:endParaRPr>
          </a:p>
        </p:txBody>
      </p:sp>
      <p:sp>
        <p:nvSpPr>
          <p:cNvPr id="13" name="テキスト ボックス 12"/>
          <p:cNvSpPr txBox="1"/>
          <p:nvPr/>
        </p:nvSpPr>
        <p:spPr>
          <a:xfrm>
            <a:off x="4339687" y="1179845"/>
            <a:ext cx="490194" cy="307777"/>
          </a:xfrm>
          <a:prstGeom prst="rect">
            <a:avLst/>
          </a:prstGeom>
          <a:noFill/>
        </p:spPr>
        <p:txBody>
          <a:bodyPr wrap="square" rtlCol="0">
            <a:spAutoFit/>
          </a:bodyPr>
          <a:lstStyle/>
          <a:p>
            <a:r>
              <a:rPr lang="ja-JP" altLang="en-US" sz="1400" dirty="0">
                <a:solidFill>
                  <a:srgbClr val="FF0000"/>
                </a:solidFill>
                <a:latin typeface="ＭＳ ゴシック" panose="020B0609070205080204" pitchFamily="49" charset="-128"/>
                <a:ea typeface="ＭＳ ゴシック" panose="020B0609070205080204" pitchFamily="49" charset="-128"/>
              </a:rPr>
              <a:t>②</a:t>
            </a:r>
            <a:endParaRPr kumimoji="1" lang="ja-JP" altLang="en-US" sz="1400" dirty="0">
              <a:solidFill>
                <a:srgbClr val="FF0000"/>
              </a:solidFill>
              <a:latin typeface="ＭＳ ゴシック" panose="020B0609070205080204" pitchFamily="49" charset="-128"/>
              <a:ea typeface="ＭＳ ゴシック" panose="020B0609070205080204" pitchFamily="49" charset="-128"/>
            </a:endParaRPr>
          </a:p>
        </p:txBody>
      </p:sp>
      <p:sp>
        <p:nvSpPr>
          <p:cNvPr id="14" name="テキスト ボックス 13"/>
          <p:cNvSpPr txBox="1"/>
          <p:nvPr/>
        </p:nvSpPr>
        <p:spPr>
          <a:xfrm>
            <a:off x="3310000" y="4847770"/>
            <a:ext cx="490194" cy="307777"/>
          </a:xfrm>
          <a:prstGeom prst="rect">
            <a:avLst/>
          </a:prstGeom>
          <a:noFill/>
        </p:spPr>
        <p:txBody>
          <a:bodyPr wrap="square" rtlCol="0">
            <a:spAutoFit/>
          </a:bodyPr>
          <a:lstStyle/>
          <a:p>
            <a:r>
              <a:rPr lang="ja-JP" altLang="en-US" sz="1400" dirty="0" smtClean="0">
                <a:solidFill>
                  <a:srgbClr val="FF0000"/>
                </a:solidFill>
                <a:latin typeface="ＭＳ ゴシック" panose="020B0609070205080204" pitchFamily="49" charset="-128"/>
                <a:ea typeface="ＭＳ ゴシック" panose="020B0609070205080204" pitchFamily="49" charset="-128"/>
              </a:rPr>
              <a:t>⑨</a:t>
            </a:r>
            <a:endParaRPr kumimoji="1" lang="ja-JP" altLang="en-US" sz="1400" dirty="0">
              <a:solidFill>
                <a:srgbClr val="FF0000"/>
              </a:solidFill>
              <a:latin typeface="ＭＳ ゴシック" panose="020B0609070205080204" pitchFamily="49" charset="-128"/>
              <a:ea typeface="ＭＳ ゴシック" panose="020B0609070205080204" pitchFamily="49" charset="-128"/>
            </a:endParaRPr>
          </a:p>
        </p:txBody>
      </p:sp>
      <p:sp>
        <p:nvSpPr>
          <p:cNvPr id="21" name="角丸四角形 20"/>
          <p:cNvSpPr/>
          <p:nvPr/>
        </p:nvSpPr>
        <p:spPr>
          <a:xfrm>
            <a:off x="1016033" y="4665798"/>
            <a:ext cx="5077851" cy="219053"/>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角丸四角形 23"/>
          <p:cNvSpPr/>
          <p:nvPr/>
        </p:nvSpPr>
        <p:spPr>
          <a:xfrm>
            <a:off x="3327791" y="4915079"/>
            <a:ext cx="2876172" cy="229578"/>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角丸四角形 29"/>
          <p:cNvSpPr/>
          <p:nvPr/>
        </p:nvSpPr>
        <p:spPr>
          <a:xfrm>
            <a:off x="4819988" y="2260056"/>
            <a:ext cx="1237998" cy="725509"/>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p:cNvSpPr txBox="1"/>
          <p:nvPr/>
        </p:nvSpPr>
        <p:spPr>
          <a:xfrm>
            <a:off x="2204864" y="913271"/>
            <a:ext cx="4653136" cy="276999"/>
          </a:xfrm>
          <a:prstGeom prst="rect">
            <a:avLst/>
          </a:prstGeom>
          <a:noFill/>
        </p:spPr>
        <p:txBody>
          <a:bodyPr wrap="square" rtlCol="0">
            <a:spAutoFit/>
          </a:bodyPr>
          <a:lstStyle/>
          <a:p>
            <a:r>
              <a:rPr kumimoji="1" lang="en-US" altLang="ja-JP" sz="1200" dirty="0" smtClean="0">
                <a:solidFill>
                  <a:srgbClr val="FF0000"/>
                </a:solidFill>
                <a:latin typeface="ＭＳ ゴシック" panose="020B0609070205080204" pitchFamily="49" charset="-128"/>
                <a:ea typeface="ＭＳ ゴシック" panose="020B0609070205080204" pitchFamily="49" charset="-128"/>
              </a:rPr>
              <a:t>※</a:t>
            </a:r>
            <a:r>
              <a:rPr lang="ja-JP" altLang="en-US" sz="1200" dirty="0">
                <a:solidFill>
                  <a:srgbClr val="FF0000"/>
                </a:solidFill>
                <a:latin typeface="ＭＳ ゴシック" panose="020B0609070205080204" pitchFamily="49" charset="-128"/>
                <a:ea typeface="ＭＳ ゴシック" panose="020B0609070205080204" pitchFamily="49" charset="-128"/>
              </a:rPr>
              <a:t>⑥</a:t>
            </a:r>
            <a:r>
              <a:rPr kumimoji="1" lang="ja-JP" altLang="en-US" sz="1200" dirty="0" smtClean="0">
                <a:solidFill>
                  <a:srgbClr val="FF0000"/>
                </a:solidFill>
                <a:latin typeface="ＭＳ ゴシック" panose="020B0609070205080204" pitchFamily="49" charset="-128"/>
                <a:ea typeface="ＭＳ ゴシック" panose="020B0609070205080204" pitchFamily="49" charset="-128"/>
              </a:rPr>
              <a:t> </a:t>
            </a:r>
            <a:r>
              <a:rPr lang="ja-JP" altLang="en-US" sz="1200" dirty="0">
                <a:solidFill>
                  <a:srgbClr val="FF0000"/>
                </a:solidFill>
                <a:latin typeface="ＭＳ ゴシック" panose="020B0609070205080204" pitchFamily="49" charset="-128"/>
                <a:ea typeface="ＭＳ ゴシック" panose="020B0609070205080204" pitchFamily="49" charset="-128"/>
              </a:rPr>
              <a:t>⑧</a:t>
            </a:r>
            <a:r>
              <a:rPr kumimoji="1" lang="ja-JP" altLang="en-US" sz="1200" dirty="0" smtClean="0">
                <a:solidFill>
                  <a:srgbClr val="FF0000"/>
                </a:solidFill>
                <a:latin typeface="ＭＳ ゴシック" panose="020B0609070205080204" pitchFamily="49" charset="-128"/>
                <a:ea typeface="ＭＳ ゴシック" panose="020B0609070205080204" pitchFamily="49" charset="-128"/>
              </a:rPr>
              <a:t> ⑨ </a:t>
            </a:r>
            <a:r>
              <a:rPr kumimoji="1" lang="ja-JP" altLang="en-US" sz="1200" dirty="0" smtClean="0">
                <a:latin typeface="ＭＳ ゴシック" panose="020B0609070205080204" pitchFamily="49" charset="-128"/>
                <a:ea typeface="ＭＳ ゴシック" panose="020B0609070205080204" pitchFamily="49" charset="-128"/>
              </a:rPr>
              <a:t>は話し合い後に</a:t>
            </a:r>
            <a:r>
              <a:rPr lang="ja-JP" altLang="en-US" sz="1200" dirty="0">
                <a:latin typeface="ＭＳ ゴシック" panose="020B0609070205080204" pitchFamily="49" charset="-128"/>
                <a:ea typeface="ＭＳ ゴシック" panose="020B0609070205080204" pitchFamily="49" charset="-128"/>
              </a:rPr>
              <a:t>企業</a:t>
            </a:r>
            <a:r>
              <a:rPr kumimoji="1" lang="ja-JP" altLang="en-US" sz="1200" dirty="0" smtClean="0">
                <a:latin typeface="ＭＳ ゴシック" panose="020B0609070205080204" pitchFamily="49" charset="-128"/>
                <a:ea typeface="ＭＳ ゴシック" panose="020B0609070205080204" pitchFamily="49" charset="-128"/>
              </a:rPr>
              <a:t>担当者が記入します</a:t>
            </a:r>
            <a:endParaRPr kumimoji="1" lang="ja-JP" altLang="en-US" sz="1200" dirty="0">
              <a:solidFill>
                <a:srgbClr val="FF0000"/>
              </a:solidFill>
              <a:latin typeface="ＭＳ ゴシック" panose="020B0609070205080204" pitchFamily="49" charset="-128"/>
              <a:ea typeface="ＭＳ ゴシック" panose="020B0609070205080204" pitchFamily="49" charset="-128"/>
            </a:endParaRPr>
          </a:p>
        </p:txBody>
      </p:sp>
      <p:sp>
        <p:nvSpPr>
          <p:cNvPr id="45" name="テキスト ボックス 44"/>
          <p:cNvSpPr txBox="1"/>
          <p:nvPr/>
        </p:nvSpPr>
        <p:spPr>
          <a:xfrm>
            <a:off x="4386488" y="7499132"/>
            <a:ext cx="1800000" cy="184666"/>
          </a:xfrm>
          <a:prstGeom prst="rect">
            <a:avLst/>
          </a:prstGeom>
          <a:solidFill>
            <a:srgbClr val="FF0000"/>
          </a:solidFill>
        </p:spPr>
        <p:txBody>
          <a:bodyPr wrap="square" tIns="0" bIns="0" rtlCol="0" anchor="ctr" anchorCtr="0">
            <a:spAutoFit/>
          </a:bodyPr>
          <a:lstStyle/>
          <a:p>
            <a:r>
              <a:rPr kumimoji="1" lang="ja-JP" altLang="en-US" sz="1200" dirty="0" smtClean="0">
                <a:solidFill>
                  <a:schemeClr val="bg1"/>
                </a:solidFill>
              </a:rPr>
              <a:t>★</a:t>
            </a:r>
            <a:r>
              <a:rPr lang="ja-JP" altLang="en-US" sz="1200" dirty="0">
                <a:solidFill>
                  <a:schemeClr val="bg1"/>
                </a:solidFill>
              </a:rPr>
              <a:t>企業</a:t>
            </a:r>
            <a:r>
              <a:rPr kumimoji="1" lang="ja-JP" altLang="en-US" sz="1200" dirty="0" smtClean="0">
                <a:solidFill>
                  <a:schemeClr val="bg1"/>
                </a:solidFill>
              </a:rPr>
              <a:t>担当者記入欄</a:t>
            </a:r>
            <a:endParaRPr kumimoji="1" lang="ja-JP" altLang="en-US" sz="1200" dirty="0">
              <a:solidFill>
                <a:schemeClr val="bg1"/>
              </a:solidFill>
            </a:endParaRPr>
          </a:p>
        </p:txBody>
      </p:sp>
      <p:sp>
        <p:nvSpPr>
          <p:cNvPr id="46" name="テキスト ボックス 45"/>
          <p:cNvSpPr txBox="1"/>
          <p:nvPr/>
        </p:nvSpPr>
        <p:spPr>
          <a:xfrm>
            <a:off x="4376963" y="6758523"/>
            <a:ext cx="1800000" cy="184666"/>
          </a:xfrm>
          <a:prstGeom prst="rect">
            <a:avLst/>
          </a:prstGeom>
          <a:solidFill>
            <a:srgbClr val="FF0000"/>
          </a:solidFill>
        </p:spPr>
        <p:txBody>
          <a:bodyPr wrap="square" tIns="0" bIns="0" rtlCol="0" anchor="ctr" anchorCtr="0">
            <a:spAutoFit/>
          </a:bodyPr>
          <a:lstStyle/>
          <a:p>
            <a:r>
              <a:rPr kumimoji="1" lang="ja-JP" altLang="en-US" sz="1200" dirty="0" smtClean="0">
                <a:solidFill>
                  <a:schemeClr val="bg1"/>
                </a:solidFill>
              </a:rPr>
              <a:t>★</a:t>
            </a:r>
            <a:r>
              <a:rPr lang="ja-JP" altLang="en-US" sz="1200" dirty="0">
                <a:solidFill>
                  <a:schemeClr val="bg1"/>
                </a:solidFill>
              </a:rPr>
              <a:t>企業</a:t>
            </a:r>
            <a:r>
              <a:rPr kumimoji="1" lang="ja-JP" altLang="en-US" sz="1200" dirty="0" smtClean="0">
                <a:solidFill>
                  <a:schemeClr val="bg1"/>
                </a:solidFill>
              </a:rPr>
              <a:t>担当者記入欄</a:t>
            </a:r>
            <a:endParaRPr kumimoji="1" lang="ja-JP" altLang="en-US" sz="1200" dirty="0">
              <a:solidFill>
                <a:schemeClr val="bg1"/>
              </a:solidFill>
            </a:endParaRPr>
          </a:p>
        </p:txBody>
      </p:sp>
      <p:sp>
        <p:nvSpPr>
          <p:cNvPr id="47" name="テキスト ボックス 46"/>
          <p:cNvSpPr txBox="1"/>
          <p:nvPr/>
        </p:nvSpPr>
        <p:spPr>
          <a:xfrm>
            <a:off x="4391788" y="5323438"/>
            <a:ext cx="1800000" cy="184666"/>
          </a:xfrm>
          <a:prstGeom prst="rect">
            <a:avLst/>
          </a:prstGeom>
          <a:solidFill>
            <a:srgbClr val="FF0000"/>
          </a:solidFill>
        </p:spPr>
        <p:txBody>
          <a:bodyPr wrap="square" tIns="0" bIns="0" rtlCol="0" anchor="ctr" anchorCtr="0">
            <a:spAutoFit/>
          </a:bodyPr>
          <a:lstStyle/>
          <a:p>
            <a:r>
              <a:rPr kumimoji="1" lang="ja-JP" altLang="en-US" sz="1200" dirty="0" smtClean="0">
                <a:solidFill>
                  <a:schemeClr val="bg1"/>
                </a:solidFill>
              </a:rPr>
              <a:t>★</a:t>
            </a:r>
            <a:r>
              <a:rPr lang="ja-JP" altLang="en-US" sz="1200" dirty="0">
                <a:solidFill>
                  <a:schemeClr val="bg1"/>
                </a:solidFill>
              </a:rPr>
              <a:t>企業</a:t>
            </a:r>
            <a:r>
              <a:rPr kumimoji="1" lang="ja-JP" altLang="en-US" sz="1200" dirty="0" smtClean="0">
                <a:solidFill>
                  <a:schemeClr val="bg1"/>
                </a:solidFill>
              </a:rPr>
              <a:t>担当者記入欄</a:t>
            </a:r>
            <a:endParaRPr kumimoji="1" lang="ja-JP" altLang="en-US" sz="1200" dirty="0">
              <a:solidFill>
                <a:schemeClr val="bg1"/>
              </a:solidFill>
            </a:endParaRPr>
          </a:p>
        </p:txBody>
      </p:sp>
      <p:grpSp>
        <p:nvGrpSpPr>
          <p:cNvPr id="6" name="Group 4"/>
          <p:cNvGrpSpPr>
            <a:grpSpLocks noChangeAspect="1"/>
          </p:cNvGrpSpPr>
          <p:nvPr/>
        </p:nvGrpSpPr>
        <p:grpSpPr bwMode="auto">
          <a:xfrm>
            <a:off x="549275" y="1266825"/>
            <a:ext cx="5637213" cy="3789363"/>
            <a:chOff x="346" y="798"/>
            <a:chExt cx="3551" cy="2387"/>
          </a:xfrm>
        </p:grpSpPr>
        <p:grpSp>
          <p:nvGrpSpPr>
            <p:cNvPr id="16" name="Group 205"/>
            <p:cNvGrpSpPr>
              <a:grpSpLocks/>
            </p:cNvGrpSpPr>
            <p:nvPr/>
          </p:nvGrpSpPr>
          <p:grpSpPr bwMode="auto">
            <a:xfrm>
              <a:off x="346" y="798"/>
              <a:ext cx="3519" cy="2382"/>
              <a:chOff x="346" y="798"/>
              <a:chExt cx="3519" cy="2382"/>
            </a:xfrm>
          </p:grpSpPr>
          <p:sp>
            <p:nvSpPr>
              <p:cNvPr id="1067" name="Rectangle 5"/>
              <p:cNvSpPr>
                <a:spLocks noChangeArrowheads="1"/>
              </p:cNvSpPr>
              <p:nvPr/>
            </p:nvSpPr>
            <p:spPr bwMode="auto">
              <a:xfrm>
                <a:off x="458" y="1382"/>
                <a:ext cx="854" cy="1060"/>
              </a:xfrm>
              <a:prstGeom prst="rect">
                <a:avLst/>
              </a:prstGeom>
              <a:solidFill>
                <a:srgbClr val="FFFF6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68" name="Rectangle 6"/>
              <p:cNvSpPr>
                <a:spLocks noChangeArrowheads="1"/>
              </p:cNvSpPr>
              <p:nvPr/>
            </p:nvSpPr>
            <p:spPr bwMode="auto">
              <a:xfrm>
                <a:off x="3011" y="1382"/>
                <a:ext cx="854" cy="1060"/>
              </a:xfrm>
              <a:prstGeom prst="rect">
                <a:avLst/>
              </a:prstGeom>
              <a:solidFill>
                <a:srgbClr val="FCD5B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69" name="Rectangle 7"/>
              <p:cNvSpPr>
                <a:spLocks noChangeArrowheads="1"/>
              </p:cNvSpPr>
              <p:nvPr/>
            </p:nvSpPr>
            <p:spPr bwMode="auto">
              <a:xfrm>
                <a:off x="466" y="2551"/>
                <a:ext cx="493" cy="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600" b="0" i="0" u="none" strike="noStrike" cap="none" normalizeH="0" baseline="0" smtClean="0">
                    <a:ln>
                      <a:noFill/>
                    </a:ln>
                    <a:solidFill>
                      <a:srgbClr val="000000"/>
                    </a:solidFill>
                    <a:effectLst/>
                    <a:latin typeface="ＭＳ Ｐゴシック" panose="020B0600070205080204" pitchFamily="50" charset="-128"/>
                    <a:ea typeface="ＭＳ Ｐゴシック" panose="020B0600070205080204" pitchFamily="50" charset="-128"/>
                  </a:rPr>
                  <a:t>（例）真面目な性格で丁寧に仕事に取り組みます。</a:t>
                </a: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1070" name="Rectangle 8"/>
              <p:cNvSpPr>
                <a:spLocks noChangeArrowheads="1"/>
              </p:cNvSpPr>
              <p:nvPr/>
            </p:nvSpPr>
            <p:spPr bwMode="auto">
              <a:xfrm>
                <a:off x="1447" y="2551"/>
                <a:ext cx="1042" cy="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600" b="0" i="0" u="none" strike="noStrike" cap="none" normalizeH="0" baseline="0" smtClean="0">
                    <a:ln>
                      <a:noFill/>
                    </a:ln>
                    <a:solidFill>
                      <a:srgbClr val="000000"/>
                    </a:solidFill>
                    <a:effectLst/>
                    <a:latin typeface="ＭＳ Ｐゴシック" panose="020B0600070205080204" pitchFamily="50" charset="-128"/>
                    <a:ea typeface="ＭＳ Ｐゴシック" panose="020B0600070205080204" pitchFamily="50" charset="-128"/>
                  </a:rPr>
                  <a:t>疲れが緊張状態では気づきにくい特性がありますので訓練時は疲れ具合のチェック表をつけていました。</a:t>
                </a: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1071" name="Rectangle 9"/>
              <p:cNvSpPr>
                <a:spLocks noChangeArrowheads="1"/>
              </p:cNvSpPr>
              <p:nvPr/>
            </p:nvSpPr>
            <p:spPr bwMode="auto">
              <a:xfrm>
                <a:off x="551" y="810"/>
                <a:ext cx="590" cy="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900" b="0" i="0" u="none" strike="noStrike" cap="none" normalizeH="0" baseline="0" smtClean="0">
                    <a:ln>
                      <a:noFill/>
                    </a:ln>
                    <a:solidFill>
                      <a:srgbClr val="000000"/>
                    </a:solidFill>
                    <a:effectLst/>
                    <a:latin typeface="ＭＳ Ｐゴシック" panose="020B0600070205080204" pitchFamily="50" charset="-128"/>
                    <a:ea typeface="ＭＳ Ｐゴシック" panose="020B0600070205080204" pitchFamily="50" charset="-128"/>
                  </a:rPr>
                  <a:t>合理的配慮のための対話シート　　</a:t>
                </a: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1072" name="Rectangle 10"/>
              <p:cNvSpPr>
                <a:spLocks noChangeArrowheads="1"/>
              </p:cNvSpPr>
              <p:nvPr/>
            </p:nvSpPr>
            <p:spPr bwMode="auto">
              <a:xfrm>
                <a:off x="1546" y="810"/>
                <a:ext cx="487" cy="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900" b="0" i="0" u="none" strike="noStrike" cap="none" normalizeH="0" baseline="0" smtClean="0">
                    <a:ln>
                      <a:noFill/>
                    </a:ln>
                    <a:solidFill>
                      <a:srgbClr val="000000"/>
                    </a:solidFill>
                    <a:effectLst/>
                    <a:latin typeface="ＭＳ Ｐゴシック" panose="020B0600070205080204" pitchFamily="50" charset="-128"/>
                    <a:ea typeface="ＭＳ Ｐゴシック" panose="020B0600070205080204" pitchFamily="50" charset="-128"/>
                  </a:rPr>
                  <a:t>氏名　　　　　　　　　　　　　　　</a:t>
                </a: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1073" name="Rectangle 11"/>
              <p:cNvSpPr>
                <a:spLocks noChangeArrowheads="1"/>
              </p:cNvSpPr>
              <p:nvPr/>
            </p:nvSpPr>
            <p:spPr bwMode="auto">
              <a:xfrm>
                <a:off x="1546" y="868"/>
                <a:ext cx="796"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74" name="Rectangle 12"/>
              <p:cNvSpPr>
                <a:spLocks noChangeArrowheads="1"/>
              </p:cNvSpPr>
              <p:nvPr/>
            </p:nvSpPr>
            <p:spPr bwMode="auto">
              <a:xfrm>
                <a:off x="2342" y="810"/>
                <a:ext cx="65" cy="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900" b="0" i="0" u="none" strike="noStrike" cap="none" normalizeH="0" baseline="0" smtClean="0">
                    <a:ln>
                      <a:noFill/>
                    </a:ln>
                    <a:solidFill>
                      <a:srgbClr val="000000"/>
                    </a:solidFill>
                    <a:effectLst/>
                    <a:latin typeface="ＭＳ Ｐゴシック" panose="020B0600070205080204" pitchFamily="50" charset="-128"/>
                    <a:ea typeface="ＭＳ Ｐゴシック" panose="020B0600070205080204" pitchFamily="50" charset="-128"/>
                  </a:rPr>
                  <a:t>　</a:t>
                </a: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1075" name="Rectangle 13"/>
              <p:cNvSpPr>
                <a:spLocks noChangeArrowheads="1"/>
              </p:cNvSpPr>
              <p:nvPr/>
            </p:nvSpPr>
            <p:spPr bwMode="auto">
              <a:xfrm>
                <a:off x="2386" y="810"/>
                <a:ext cx="769" cy="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900" b="0" i="0" u="none" strike="noStrike" cap="none" normalizeH="0" baseline="0" smtClean="0">
                    <a:ln>
                      <a:noFill/>
                    </a:ln>
                    <a:solidFill>
                      <a:srgbClr val="000000"/>
                    </a:solidFill>
                    <a:effectLst/>
                    <a:latin typeface="ＭＳ Ｐゴシック" panose="020B0600070205080204" pitchFamily="50" charset="-128"/>
                    <a:ea typeface="ＭＳ Ｐゴシック" panose="020B0600070205080204" pitchFamily="50" charset="-128"/>
                  </a:rPr>
                  <a:t>支援機関　　　　　　　　　　　　（担当：　　　　　　）</a:t>
                </a: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1076" name="Rectangle 14"/>
              <p:cNvSpPr>
                <a:spLocks noChangeArrowheads="1"/>
              </p:cNvSpPr>
              <p:nvPr/>
            </p:nvSpPr>
            <p:spPr bwMode="auto">
              <a:xfrm>
                <a:off x="2386" y="868"/>
                <a:ext cx="1303"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77" name="Rectangle 15"/>
              <p:cNvSpPr>
                <a:spLocks noChangeArrowheads="1"/>
              </p:cNvSpPr>
              <p:nvPr/>
            </p:nvSpPr>
            <p:spPr bwMode="auto">
              <a:xfrm>
                <a:off x="469" y="2469"/>
                <a:ext cx="273" cy="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700" b="0" i="0" u="none" strike="noStrike" cap="none" normalizeH="0" baseline="0" smtClean="0">
                    <a:ln>
                      <a:noFill/>
                    </a:ln>
                    <a:solidFill>
                      <a:srgbClr val="000000"/>
                    </a:solidFill>
                    <a:effectLst/>
                    <a:latin typeface="ＭＳ Ｐゴシック" panose="020B0600070205080204" pitchFamily="50" charset="-128"/>
                    <a:ea typeface="ＭＳ Ｐゴシック" panose="020B0600070205080204" pitchFamily="50" charset="-128"/>
                  </a:rPr>
                  <a:t>得意・不得意・特性等</a:t>
                </a: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1078" name="Rectangle 16"/>
              <p:cNvSpPr>
                <a:spLocks noChangeArrowheads="1"/>
              </p:cNvSpPr>
              <p:nvPr/>
            </p:nvSpPr>
            <p:spPr bwMode="auto">
              <a:xfrm>
                <a:off x="2171" y="2386"/>
                <a:ext cx="24" cy="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1079" name="Rectangle 17"/>
              <p:cNvSpPr>
                <a:spLocks noChangeArrowheads="1"/>
              </p:cNvSpPr>
              <p:nvPr/>
            </p:nvSpPr>
            <p:spPr bwMode="auto">
              <a:xfrm>
                <a:off x="3022" y="1858"/>
                <a:ext cx="24" cy="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1080" name="Rectangle 18"/>
              <p:cNvSpPr>
                <a:spLocks noChangeArrowheads="1"/>
              </p:cNvSpPr>
              <p:nvPr/>
            </p:nvSpPr>
            <p:spPr bwMode="auto">
              <a:xfrm>
                <a:off x="3022" y="2386"/>
                <a:ext cx="24" cy="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1081" name="Rectangle 19"/>
              <p:cNvSpPr>
                <a:spLocks noChangeArrowheads="1"/>
              </p:cNvSpPr>
              <p:nvPr/>
            </p:nvSpPr>
            <p:spPr bwMode="auto">
              <a:xfrm>
                <a:off x="352" y="1271"/>
                <a:ext cx="76" cy="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600" b="0" i="0" u="none" strike="noStrike" cap="none" normalizeH="0" baseline="0" smtClean="0">
                    <a:ln>
                      <a:noFill/>
                    </a:ln>
                    <a:solidFill>
                      <a:srgbClr val="000000"/>
                    </a:solidFill>
                    <a:effectLst/>
                    <a:latin typeface="ＭＳ Ｐゴシック" panose="020B0600070205080204" pitchFamily="50" charset="-128"/>
                    <a:ea typeface="ＭＳ Ｐゴシック" panose="020B0600070205080204" pitchFamily="50" charset="-128"/>
                  </a:rPr>
                  <a:t>（例）</a:t>
                </a: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1082" name="Rectangle 20"/>
              <p:cNvSpPr>
                <a:spLocks noChangeArrowheads="1"/>
              </p:cNvSpPr>
              <p:nvPr/>
            </p:nvSpPr>
            <p:spPr bwMode="auto">
              <a:xfrm>
                <a:off x="390" y="1623"/>
                <a:ext cx="53" cy="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600" b="0" i="0" u="none" strike="noStrike" cap="none" normalizeH="0" baseline="0" smtClean="0">
                    <a:ln>
                      <a:noFill/>
                    </a:ln>
                    <a:solidFill>
                      <a:srgbClr val="000000"/>
                    </a:solidFill>
                    <a:effectLst/>
                    <a:latin typeface="ＭＳ Ｐゴシック" panose="020B0600070205080204" pitchFamily="50" charset="-128"/>
                    <a:ea typeface="ＭＳ Ｐゴシック" panose="020B0600070205080204" pitchFamily="50" charset="-128"/>
                  </a:rPr>
                  <a:t>1</a:t>
                </a: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1083" name="Rectangle 21"/>
              <p:cNvSpPr>
                <a:spLocks noChangeArrowheads="1"/>
              </p:cNvSpPr>
              <p:nvPr/>
            </p:nvSpPr>
            <p:spPr bwMode="auto">
              <a:xfrm>
                <a:off x="390" y="2152"/>
                <a:ext cx="53" cy="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600" b="0" i="0" u="none" strike="noStrike" cap="none" normalizeH="0" baseline="0" smtClean="0">
                    <a:ln>
                      <a:noFill/>
                    </a:ln>
                    <a:solidFill>
                      <a:srgbClr val="000000"/>
                    </a:solidFill>
                    <a:effectLst/>
                    <a:latin typeface="ＭＳ Ｐゴシック" panose="020B0600070205080204" pitchFamily="50" charset="-128"/>
                    <a:ea typeface="ＭＳ Ｐゴシック" panose="020B0600070205080204" pitchFamily="50" charset="-128"/>
                  </a:rPr>
                  <a:t>2</a:t>
                </a: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1084" name="Rectangle 22"/>
              <p:cNvSpPr>
                <a:spLocks noChangeArrowheads="1"/>
              </p:cNvSpPr>
              <p:nvPr/>
            </p:nvSpPr>
            <p:spPr bwMode="auto">
              <a:xfrm>
                <a:off x="634" y="1142"/>
                <a:ext cx="273" cy="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700" b="0" i="0" u="none" strike="noStrike" cap="none" normalizeH="0" baseline="0" smtClean="0">
                    <a:ln>
                      <a:noFill/>
                    </a:ln>
                    <a:solidFill>
                      <a:srgbClr val="000000"/>
                    </a:solidFill>
                    <a:effectLst/>
                    <a:latin typeface="ＭＳ Ｐゴシック" panose="020B0600070205080204" pitchFamily="50" charset="-128"/>
                    <a:ea typeface="ＭＳ Ｐゴシック" panose="020B0600070205080204" pitchFamily="50" charset="-128"/>
                  </a:rPr>
                  <a:t>事業主への配慮希望</a:t>
                </a: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1085" name="Rectangle 23"/>
              <p:cNvSpPr>
                <a:spLocks noChangeArrowheads="1"/>
              </p:cNvSpPr>
              <p:nvPr/>
            </p:nvSpPr>
            <p:spPr bwMode="auto">
              <a:xfrm>
                <a:off x="1520" y="1142"/>
                <a:ext cx="247" cy="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700" b="0" i="0" u="none" strike="noStrike" cap="none" normalizeH="0" baseline="0" smtClean="0">
                    <a:ln>
                      <a:noFill/>
                    </a:ln>
                    <a:solidFill>
                      <a:srgbClr val="000000"/>
                    </a:solidFill>
                    <a:effectLst/>
                    <a:latin typeface="ＭＳ Ｐゴシック" panose="020B0600070205080204" pitchFamily="50" charset="-128"/>
                    <a:ea typeface="ＭＳ Ｐゴシック" panose="020B0600070205080204" pitchFamily="50" charset="-128"/>
                  </a:rPr>
                  <a:t>配慮の目的と効果</a:t>
                </a: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1086" name="Rectangle 24"/>
              <p:cNvSpPr>
                <a:spLocks noChangeArrowheads="1"/>
              </p:cNvSpPr>
              <p:nvPr/>
            </p:nvSpPr>
            <p:spPr bwMode="auto">
              <a:xfrm>
                <a:off x="2462" y="1142"/>
                <a:ext cx="156" cy="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700" b="0" i="0" u="none" strike="noStrike" cap="none" normalizeH="0" baseline="0" smtClean="0">
                    <a:ln>
                      <a:noFill/>
                    </a:ln>
                    <a:solidFill>
                      <a:srgbClr val="000000"/>
                    </a:solidFill>
                    <a:effectLst/>
                    <a:latin typeface="ＭＳ Ｐゴシック" panose="020B0600070205080204" pitchFamily="50" charset="-128"/>
                    <a:ea typeface="ＭＳ Ｐゴシック" panose="020B0600070205080204" pitchFamily="50" charset="-128"/>
                  </a:rPr>
                  <a:t>セルフケア</a:t>
                </a: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1087" name="Rectangle 25"/>
              <p:cNvSpPr>
                <a:spLocks noChangeArrowheads="1"/>
              </p:cNvSpPr>
              <p:nvPr/>
            </p:nvSpPr>
            <p:spPr bwMode="auto">
              <a:xfrm>
                <a:off x="3328" y="1142"/>
                <a:ext cx="135" cy="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700" b="0" i="0" u="none" strike="noStrike" cap="none" normalizeH="0" baseline="0" smtClean="0">
                    <a:ln>
                      <a:noFill/>
                    </a:ln>
                    <a:solidFill>
                      <a:srgbClr val="000000"/>
                    </a:solidFill>
                    <a:effectLst/>
                    <a:latin typeface="ＭＳ Ｐゴシック" panose="020B0600070205080204" pitchFamily="50" charset="-128"/>
                    <a:ea typeface="ＭＳ Ｐゴシック" panose="020B0600070205080204" pitchFamily="50" charset="-128"/>
                  </a:rPr>
                  <a:t>調整内容</a:t>
                </a: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1092" name="Rectangle 30"/>
              <p:cNvSpPr>
                <a:spLocks noChangeArrowheads="1"/>
              </p:cNvSpPr>
              <p:nvPr/>
            </p:nvSpPr>
            <p:spPr bwMode="auto">
              <a:xfrm>
                <a:off x="2171" y="1861"/>
                <a:ext cx="24" cy="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1093" name="Rectangle 31"/>
              <p:cNvSpPr>
                <a:spLocks noChangeArrowheads="1"/>
              </p:cNvSpPr>
              <p:nvPr/>
            </p:nvSpPr>
            <p:spPr bwMode="auto">
              <a:xfrm>
                <a:off x="469" y="1241"/>
                <a:ext cx="625" cy="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600" b="0" i="0" u="none" strike="noStrike" cap="none" normalizeH="0" baseline="0" dirty="0" smtClean="0">
                    <a:ln>
                      <a:noFill/>
                    </a:ln>
                    <a:solidFill>
                      <a:srgbClr val="000000"/>
                    </a:solidFill>
                    <a:effectLst/>
                    <a:latin typeface="ＭＳ Ｐゴシック" panose="020B0600070205080204" pitchFamily="50" charset="-128"/>
                    <a:ea typeface="ＭＳ Ｐゴシック" panose="020B0600070205080204" pitchFamily="50" charset="-128"/>
                  </a:rPr>
                  <a:t>昼休憩以外に５分間の</a:t>
                </a:r>
                <a:r>
                  <a:rPr kumimoji="0" lang="ja-JP" altLang="en-US" sz="600" dirty="0">
                    <a:solidFill>
                      <a:srgbClr val="000000"/>
                    </a:solidFill>
                    <a:latin typeface="ＭＳ Ｐゴシック" panose="020B0600070205080204" pitchFamily="50" charset="-128"/>
                    <a:ea typeface="ＭＳ Ｐゴシック" panose="020B0600070205080204" pitchFamily="50" charset="-128"/>
                  </a:rPr>
                  <a:t>休息</a:t>
                </a:r>
                <a:r>
                  <a:rPr kumimoji="0" lang="ja-JP" altLang="ja-JP" sz="600" b="0" i="0" u="none" strike="noStrike" cap="none" normalizeH="0" baseline="0" dirty="0" smtClean="0">
                    <a:ln>
                      <a:noFill/>
                    </a:ln>
                    <a:solidFill>
                      <a:srgbClr val="000000"/>
                    </a:solidFill>
                    <a:effectLst/>
                    <a:latin typeface="ＭＳ Ｐゴシック" panose="020B0600070205080204" pitchFamily="50" charset="-128"/>
                    <a:ea typeface="ＭＳ Ｐゴシック" panose="020B0600070205080204" pitchFamily="50" charset="-128"/>
                  </a:rPr>
                  <a:t>を</a:t>
                </a:r>
                <a:endParaRPr kumimoji="0" lang="ja-JP" altLang="ja-JP" sz="1800" b="0" i="0" u="none" strike="noStrike" cap="none" normalizeH="0" baseline="0" dirty="0" smtClean="0">
                  <a:ln>
                    <a:noFill/>
                  </a:ln>
                  <a:solidFill>
                    <a:schemeClr val="tx1"/>
                  </a:solidFill>
                  <a:effectLst/>
                  <a:latin typeface="Arial" panose="020B0604020202020204" pitchFamily="34" charset="0"/>
                </a:endParaRPr>
              </a:p>
            </p:txBody>
          </p:sp>
          <p:sp>
            <p:nvSpPr>
              <p:cNvPr id="1094" name="Rectangle 32"/>
              <p:cNvSpPr>
                <a:spLocks noChangeArrowheads="1"/>
              </p:cNvSpPr>
              <p:nvPr/>
            </p:nvSpPr>
            <p:spPr bwMode="auto">
              <a:xfrm>
                <a:off x="469" y="1303"/>
                <a:ext cx="426" cy="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600" b="0" i="0" u="none" strike="noStrike" cap="none" normalizeH="0" baseline="0" dirty="0" smtClean="0">
                    <a:ln>
                      <a:noFill/>
                    </a:ln>
                    <a:solidFill>
                      <a:srgbClr val="000000"/>
                    </a:solidFill>
                    <a:effectLst/>
                    <a:latin typeface="ＭＳ Ｐゴシック" panose="020B0600070205080204" pitchFamily="50" charset="-128"/>
                    <a:ea typeface="ＭＳ Ｐゴシック" panose="020B0600070205080204" pitchFamily="50" charset="-128"/>
                  </a:rPr>
                  <a:t>２回設けていただけると有難いです</a:t>
                </a:r>
                <a:endParaRPr kumimoji="0" lang="ja-JP" altLang="ja-JP" sz="1800" b="0" i="0" u="none" strike="noStrike" cap="none" normalizeH="0" baseline="0" dirty="0" smtClean="0">
                  <a:ln>
                    <a:noFill/>
                  </a:ln>
                  <a:solidFill>
                    <a:schemeClr val="tx1"/>
                  </a:solidFill>
                  <a:effectLst/>
                  <a:latin typeface="Arial" panose="020B0604020202020204" pitchFamily="34" charset="0"/>
                </a:endParaRPr>
              </a:p>
            </p:txBody>
          </p:sp>
          <p:sp>
            <p:nvSpPr>
              <p:cNvPr id="1095" name="Rectangle 33"/>
              <p:cNvSpPr>
                <a:spLocks noChangeArrowheads="1"/>
              </p:cNvSpPr>
              <p:nvPr/>
            </p:nvSpPr>
            <p:spPr bwMode="auto">
              <a:xfrm>
                <a:off x="1320" y="1241"/>
                <a:ext cx="238" cy="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600" b="0" i="0" u="none" strike="noStrike" cap="none" normalizeH="0" baseline="0" smtClean="0">
                    <a:ln>
                      <a:noFill/>
                    </a:ln>
                    <a:solidFill>
                      <a:srgbClr val="000000"/>
                    </a:solidFill>
                    <a:effectLst/>
                    <a:latin typeface="ＭＳ Ｐゴシック" panose="020B0600070205080204" pitchFamily="50" charset="-128"/>
                    <a:ea typeface="ＭＳ Ｐゴシック" panose="020B0600070205080204" pitchFamily="50" charset="-128"/>
                  </a:rPr>
                  <a:t>集中力を回復させ</a:t>
                </a: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1097" name="Rectangle 35"/>
              <p:cNvSpPr>
                <a:spLocks noChangeArrowheads="1"/>
              </p:cNvSpPr>
              <p:nvPr/>
            </p:nvSpPr>
            <p:spPr bwMode="auto">
              <a:xfrm>
                <a:off x="469" y="1861"/>
                <a:ext cx="24" cy="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1098" name="Rectangle 36"/>
              <p:cNvSpPr>
                <a:spLocks noChangeArrowheads="1"/>
              </p:cNvSpPr>
              <p:nvPr/>
            </p:nvSpPr>
            <p:spPr bwMode="auto">
              <a:xfrm>
                <a:off x="469" y="2389"/>
                <a:ext cx="24" cy="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1099" name="Rectangle 37"/>
              <p:cNvSpPr>
                <a:spLocks noChangeArrowheads="1"/>
              </p:cNvSpPr>
              <p:nvPr/>
            </p:nvSpPr>
            <p:spPr bwMode="auto">
              <a:xfrm>
                <a:off x="1320" y="1861"/>
                <a:ext cx="24" cy="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1100" name="Rectangle 38"/>
              <p:cNvSpPr>
                <a:spLocks noChangeArrowheads="1"/>
              </p:cNvSpPr>
              <p:nvPr/>
            </p:nvSpPr>
            <p:spPr bwMode="auto">
              <a:xfrm>
                <a:off x="1320" y="2389"/>
                <a:ext cx="24" cy="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1101" name="Rectangle 39"/>
              <p:cNvSpPr>
                <a:spLocks noChangeArrowheads="1"/>
              </p:cNvSpPr>
              <p:nvPr/>
            </p:nvSpPr>
            <p:spPr bwMode="auto">
              <a:xfrm>
                <a:off x="2171" y="2956"/>
                <a:ext cx="24" cy="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1102" name="Rectangle 40"/>
              <p:cNvSpPr>
                <a:spLocks noChangeArrowheads="1"/>
              </p:cNvSpPr>
              <p:nvPr/>
            </p:nvSpPr>
            <p:spPr bwMode="auto">
              <a:xfrm>
                <a:off x="469" y="2780"/>
                <a:ext cx="24" cy="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1103" name="Rectangle 41"/>
              <p:cNvSpPr>
                <a:spLocks noChangeArrowheads="1"/>
              </p:cNvSpPr>
              <p:nvPr/>
            </p:nvSpPr>
            <p:spPr bwMode="auto">
              <a:xfrm>
                <a:off x="2171" y="3044"/>
                <a:ext cx="24" cy="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1104" name="Rectangle 42"/>
              <p:cNvSpPr>
                <a:spLocks noChangeArrowheads="1"/>
              </p:cNvSpPr>
              <p:nvPr/>
            </p:nvSpPr>
            <p:spPr bwMode="auto">
              <a:xfrm>
                <a:off x="3022" y="2956"/>
                <a:ext cx="24" cy="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1105" name="Rectangle 43"/>
              <p:cNvSpPr>
                <a:spLocks noChangeArrowheads="1"/>
              </p:cNvSpPr>
              <p:nvPr/>
            </p:nvSpPr>
            <p:spPr bwMode="auto">
              <a:xfrm>
                <a:off x="2347" y="3112"/>
                <a:ext cx="1503"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700" b="0" i="0" u="none" strike="noStrike" cap="none" normalizeH="0" baseline="0" dirty="0" smtClean="0">
                    <a:ln>
                      <a:noFill/>
                    </a:ln>
                    <a:solidFill>
                      <a:srgbClr val="000000"/>
                    </a:solidFill>
                    <a:effectLst/>
                    <a:latin typeface="ＭＳ Ｐゴシック" panose="020B0600070205080204" pitchFamily="50" charset="-128"/>
                    <a:ea typeface="ＭＳ Ｐゴシック" panose="020B0600070205080204" pitchFamily="50" charset="-128"/>
                  </a:rPr>
                  <a:t>令和</a:t>
                </a:r>
                <a:r>
                  <a:rPr kumimoji="0" lang="ja-JP" altLang="ja-JP" sz="700" b="0" i="0" u="none" strike="noStrike" cap="none" normalizeH="0" baseline="0" dirty="0" smtClean="0">
                    <a:ln>
                      <a:noFill/>
                    </a:ln>
                    <a:solidFill>
                      <a:srgbClr val="000000"/>
                    </a:solidFill>
                    <a:effectLst/>
                    <a:latin typeface="ＭＳ Ｐゴシック" panose="020B0600070205080204" pitchFamily="50" charset="-128"/>
                    <a:ea typeface="ＭＳ Ｐゴシック" panose="020B0600070205080204" pitchFamily="50" charset="-128"/>
                  </a:rPr>
                  <a:t>　　　年　　　月　　　日（次回更新予定　</a:t>
                </a:r>
                <a:r>
                  <a:rPr kumimoji="0" lang="ja-JP" altLang="en-US" sz="700" dirty="0">
                    <a:solidFill>
                      <a:srgbClr val="000000"/>
                    </a:solidFill>
                    <a:latin typeface="ＭＳ Ｐゴシック" panose="020B0600070205080204" pitchFamily="50" charset="-128"/>
                    <a:ea typeface="ＭＳ Ｐゴシック" panose="020B0600070205080204" pitchFamily="50" charset="-128"/>
                  </a:rPr>
                  <a:t>令和</a:t>
                </a:r>
                <a:r>
                  <a:rPr kumimoji="0" lang="ja-JP" altLang="ja-JP" sz="700" b="0" i="0" u="none" strike="noStrike" cap="none" normalizeH="0" baseline="0" dirty="0" smtClean="0">
                    <a:ln>
                      <a:noFill/>
                    </a:ln>
                    <a:solidFill>
                      <a:srgbClr val="000000"/>
                    </a:solidFill>
                    <a:effectLst/>
                    <a:latin typeface="ＭＳ Ｐゴシック" panose="020B0600070205080204" pitchFamily="50" charset="-128"/>
                    <a:ea typeface="ＭＳ Ｐゴシック" panose="020B0600070205080204" pitchFamily="50" charset="-128"/>
                  </a:rPr>
                  <a:t>　　　年　　　月）</a:t>
                </a:r>
                <a:endParaRPr kumimoji="0" lang="ja-JP" altLang="ja-JP" sz="1800" b="0" i="0" u="none" strike="noStrike" cap="none" normalizeH="0" baseline="0" dirty="0" smtClean="0">
                  <a:ln>
                    <a:noFill/>
                  </a:ln>
                  <a:solidFill>
                    <a:schemeClr val="tx1"/>
                  </a:solidFill>
                  <a:effectLst/>
                  <a:latin typeface="Arial" panose="020B0604020202020204" pitchFamily="34" charset="0"/>
                </a:endParaRPr>
              </a:p>
            </p:txBody>
          </p:sp>
          <p:sp>
            <p:nvSpPr>
              <p:cNvPr id="1106" name="Rectangle 44"/>
              <p:cNvSpPr>
                <a:spLocks noChangeArrowheads="1"/>
              </p:cNvSpPr>
              <p:nvPr/>
            </p:nvSpPr>
            <p:spPr bwMode="auto">
              <a:xfrm>
                <a:off x="3022" y="3041"/>
                <a:ext cx="24" cy="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1107" name="Rectangle 45"/>
              <p:cNvSpPr>
                <a:spLocks noChangeArrowheads="1"/>
              </p:cNvSpPr>
              <p:nvPr/>
            </p:nvSpPr>
            <p:spPr bwMode="auto">
              <a:xfrm>
                <a:off x="469" y="3026"/>
                <a:ext cx="79" cy="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700" b="0" i="0" u="none" strike="noStrike" cap="none" normalizeH="0" baseline="0" smtClean="0">
                    <a:ln>
                      <a:noFill/>
                    </a:ln>
                    <a:solidFill>
                      <a:srgbClr val="000000"/>
                    </a:solidFill>
                    <a:effectLst/>
                    <a:latin typeface="ＭＳ Ｐゴシック" panose="020B0600070205080204" pitchFamily="50" charset="-128"/>
                    <a:ea typeface="ＭＳ Ｐゴシック" panose="020B0600070205080204" pitchFamily="50" charset="-128"/>
                  </a:rPr>
                  <a:t>氏名</a:t>
                </a: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1108" name="Rectangle 46"/>
              <p:cNvSpPr>
                <a:spLocks noChangeArrowheads="1"/>
              </p:cNvSpPr>
              <p:nvPr/>
            </p:nvSpPr>
            <p:spPr bwMode="auto">
              <a:xfrm>
                <a:off x="1320" y="3041"/>
                <a:ext cx="24" cy="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1109" name="Rectangle 47"/>
              <p:cNvSpPr>
                <a:spLocks noChangeArrowheads="1"/>
              </p:cNvSpPr>
              <p:nvPr/>
            </p:nvSpPr>
            <p:spPr bwMode="auto">
              <a:xfrm>
                <a:off x="469" y="2938"/>
                <a:ext cx="79" cy="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700" b="0" i="0" u="none" strike="noStrike" cap="none" normalizeH="0" baseline="0" smtClean="0">
                    <a:ln>
                      <a:noFill/>
                    </a:ln>
                    <a:solidFill>
                      <a:srgbClr val="000000"/>
                    </a:solidFill>
                    <a:effectLst/>
                    <a:latin typeface="ＭＳ Ｐゴシック" panose="020B0600070205080204" pitchFamily="50" charset="-128"/>
                    <a:ea typeface="ＭＳ Ｐゴシック" panose="020B0600070205080204" pitchFamily="50" charset="-128"/>
                  </a:rPr>
                  <a:t>所属</a:t>
                </a: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1110" name="Rectangle 48"/>
              <p:cNvSpPr>
                <a:spLocks noChangeArrowheads="1"/>
              </p:cNvSpPr>
              <p:nvPr/>
            </p:nvSpPr>
            <p:spPr bwMode="auto">
              <a:xfrm>
                <a:off x="1320" y="2953"/>
                <a:ext cx="24" cy="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1111" name="Rectangle 49"/>
              <p:cNvSpPr>
                <a:spLocks noChangeArrowheads="1"/>
              </p:cNvSpPr>
              <p:nvPr/>
            </p:nvSpPr>
            <p:spPr bwMode="auto">
              <a:xfrm>
                <a:off x="469" y="2859"/>
                <a:ext cx="135" cy="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700" b="0" i="0" u="none" strike="noStrike" cap="none" normalizeH="0" baseline="0" smtClean="0">
                    <a:ln>
                      <a:noFill/>
                    </a:ln>
                    <a:solidFill>
                      <a:srgbClr val="000000"/>
                    </a:solidFill>
                    <a:effectLst/>
                    <a:latin typeface="ＭＳ Ｐゴシック" panose="020B0600070205080204" pitchFamily="50" charset="-128"/>
                    <a:ea typeface="ＭＳ Ｐゴシック" panose="020B0600070205080204" pitchFamily="50" charset="-128"/>
                  </a:rPr>
                  <a:t>内容共有</a:t>
                </a: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1112" name="Line 50"/>
              <p:cNvSpPr>
                <a:spLocks noChangeShapeType="1"/>
              </p:cNvSpPr>
              <p:nvPr/>
            </p:nvSpPr>
            <p:spPr bwMode="auto">
              <a:xfrm>
                <a:off x="458" y="798"/>
                <a:ext cx="0" cy="3"/>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113" name="Rectangle 51"/>
              <p:cNvSpPr>
                <a:spLocks noChangeArrowheads="1"/>
              </p:cNvSpPr>
              <p:nvPr/>
            </p:nvSpPr>
            <p:spPr bwMode="auto">
              <a:xfrm>
                <a:off x="458" y="798"/>
                <a:ext cx="2" cy="3"/>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14" name="Line 52"/>
              <p:cNvSpPr>
                <a:spLocks noChangeShapeType="1"/>
              </p:cNvSpPr>
              <p:nvPr/>
            </p:nvSpPr>
            <p:spPr bwMode="auto">
              <a:xfrm>
                <a:off x="883" y="798"/>
                <a:ext cx="0" cy="3"/>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115" name="Rectangle 53"/>
              <p:cNvSpPr>
                <a:spLocks noChangeArrowheads="1"/>
              </p:cNvSpPr>
              <p:nvPr/>
            </p:nvSpPr>
            <p:spPr bwMode="auto">
              <a:xfrm>
                <a:off x="883" y="798"/>
                <a:ext cx="3" cy="3"/>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16" name="Line 54"/>
              <p:cNvSpPr>
                <a:spLocks noChangeShapeType="1"/>
              </p:cNvSpPr>
              <p:nvPr/>
            </p:nvSpPr>
            <p:spPr bwMode="auto">
              <a:xfrm>
                <a:off x="1309" y="798"/>
                <a:ext cx="0" cy="3"/>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117" name="Rectangle 55"/>
              <p:cNvSpPr>
                <a:spLocks noChangeArrowheads="1"/>
              </p:cNvSpPr>
              <p:nvPr/>
            </p:nvSpPr>
            <p:spPr bwMode="auto">
              <a:xfrm>
                <a:off x="1309" y="798"/>
                <a:ext cx="3" cy="3"/>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18" name="Line 56"/>
              <p:cNvSpPr>
                <a:spLocks noChangeShapeType="1"/>
              </p:cNvSpPr>
              <p:nvPr/>
            </p:nvSpPr>
            <p:spPr bwMode="auto">
              <a:xfrm>
                <a:off x="1734" y="798"/>
                <a:ext cx="0" cy="3"/>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119" name="Rectangle 57"/>
              <p:cNvSpPr>
                <a:spLocks noChangeArrowheads="1"/>
              </p:cNvSpPr>
              <p:nvPr/>
            </p:nvSpPr>
            <p:spPr bwMode="auto">
              <a:xfrm>
                <a:off x="1734" y="798"/>
                <a:ext cx="3" cy="3"/>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20" name="Line 58"/>
              <p:cNvSpPr>
                <a:spLocks noChangeShapeType="1"/>
              </p:cNvSpPr>
              <p:nvPr/>
            </p:nvSpPr>
            <p:spPr bwMode="auto">
              <a:xfrm>
                <a:off x="2160" y="798"/>
                <a:ext cx="0" cy="3"/>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121" name="Rectangle 59"/>
              <p:cNvSpPr>
                <a:spLocks noChangeArrowheads="1"/>
              </p:cNvSpPr>
              <p:nvPr/>
            </p:nvSpPr>
            <p:spPr bwMode="auto">
              <a:xfrm>
                <a:off x="2160" y="798"/>
                <a:ext cx="3" cy="3"/>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22" name="Line 60"/>
              <p:cNvSpPr>
                <a:spLocks noChangeShapeType="1"/>
              </p:cNvSpPr>
              <p:nvPr/>
            </p:nvSpPr>
            <p:spPr bwMode="auto">
              <a:xfrm>
                <a:off x="2585" y="798"/>
                <a:ext cx="0" cy="3"/>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123" name="Rectangle 61"/>
              <p:cNvSpPr>
                <a:spLocks noChangeArrowheads="1"/>
              </p:cNvSpPr>
              <p:nvPr/>
            </p:nvSpPr>
            <p:spPr bwMode="auto">
              <a:xfrm>
                <a:off x="2585" y="798"/>
                <a:ext cx="3" cy="3"/>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24" name="Line 62"/>
              <p:cNvSpPr>
                <a:spLocks noChangeShapeType="1"/>
              </p:cNvSpPr>
              <p:nvPr/>
            </p:nvSpPr>
            <p:spPr bwMode="auto">
              <a:xfrm>
                <a:off x="3011" y="798"/>
                <a:ext cx="0" cy="3"/>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125" name="Rectangle 63"/>
              <p:cNvSpPr>
                <a:spLocks noChangeArrowheads="1"/>
              </p:cNvSpPr>
              <p:nvPr/>
            </p:nvSpPr>
            <p:spPr bwMode="auto">
              <a:xfrm>
                <a:off x="3011" y="798"/>
                <a:ext cx="3" cy="3"/>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26" name="Line 64"/>
              <p:cNvSpPr>
                <a:spLocks noChangeShapeType="1"/>
              </p:cNvSpPr>
              <p:nvPr/>
            </p:nvSpPr>
            <p:spPr bwMode="auto">
              <a:xfrm>
                <a:off x="3436" y="798"/>
                <a:ext cx="0" cy="3"/>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127" name="Rectangle 65"/>
              <p:cNvSpPr>
                <a:spLocks noChangeArrowheads="1"/>
              </p:cNvSpPr>
              <p:nvPr/>
            </p:nvSpPr>
            <p:spPr bwMode="auto">
              <a:xfrm>
                <a:off x="3436" y="798"/>
                <a:ext cx="3" cy="3"/>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28" name="Line 66"/>
              <p:cNvSpPr>
                <a:spLocks noChangeShapeType="1"/>
              </p:cNvSpPr>
              <p:nvPr/>
            </p:nvSpPr>
            <p:spPr bwMode="auto">
              <a:xfrm>
                <a:off x="3862" y="798"/>
                <a:ext cx="0" cy="3"/>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129" name="Rectangle 67"/>
              <p:cNvSpPr>
                <a:spLocks noChangeArrowheads="1"/>
              </p:cNvSpPr>
              <p:nvPr/>
            </p:nvSpPr>
            <p:spPr bwMode="auto">
              <a:xfrm>
                <a:off x="3862" y="798"/>
                <a:ext cx="3" cy="3"/>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30" name="Line 68"/>
              <p:cNvSpPr>
                <a:spLocks noChangeShapeType="1"/>
              </p:cNvSpPr>
              <p:nvPr/>
            </p:nvSpPr>
            <p:spPr bwMode="auto">
              <a:xfrm>
                <a:off x="346" y="1206"/>
                <a:ext cx="112" cy="0"/>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131" name="Rectangle 69"/>
              <p:cNvSpPr>
                <a:spLocks noChangeArrowheads="1"/>
              </p:cNvSpPr>
              <p:nvPr/>
            </p:nvSpPr>
            <p:spPr bwMode="auto">
              <a:xfrm>
                <a:off x="346" y="1206"/>
                <a:ext cx="112" cy="3"/>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32" name="Line 70"/>
              <p:cNvSpPr>
                <a:spLocks noChangeShapeType="1"/>
              </p:cNvSpPr>
              <p:nvPr/>
            </p:nvSpPr>
            <p:spPr bwMode="auto">
              <a:xfrm>
                <a:off x="458" y="880"/>
                <a:ext cx="0" cy="326"/>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133" name="Rectangle 71"/>
              <p:cNvSpPr>
                <a:spLocks noChangeArrowheads="1"/>
              </p:cNvSpPr>
              <p:nvPr/>
            </p:nvSpPr>
            <p:spPr bwMode="auto">
              <a:xfrm>
                <a:off x="458" y="880"/>
                <a:ext cx="2" cy="32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34" name="Line 72"/>
              <p:cNvSpPr>
                <a:spLocks noChangeShapeType="1"/>
              </p:cNvSpPr>
              <p:nvPr/>
            </p:nvSpPr>
            <p:spPr bwMode="auto">
              <a:xfrm>
                <a:off x="1309" y="880"/>
                <a:ext cx="0" cy="326"/>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135" name="Rectangle 73"/>
              <p:cNvSpPr>
                <a:spLocks noChangeArrowheads="1"/>
              </p:cNvSpPr>
              <p:nvPr/>
            </p:nvSpPr>
            <p:spPr bwMode="auto">
              <a:xfrm>
                <a:off x="1309" y="880"/>
                <a:ext cx="3" cy="32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36" name="Line 74"/>
              <p:cNvSpPr>
                <a:spLocks noChangeShapeType="1"/>
              </p:cNvSpPr>
              <p:nvPr/>
            </p:nvSpPr>
            <p:spPr bwMode="auto">
              <a:xfrm>
                <a:off x="2160" y="880"/>
                <a:ext cx="0" cy="326"/>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137" name="Rectangle 75"/>
              <p:cNvSpPr>
                <a:spLocks noChangeArrowheads="1"/>
              </p:cNvSpPr>
              <p:nvPr/>
            </p:nvSpPr>
            <p:spPr bwMode="auto">
              <a:xfrm>
                <a:off x="2160" y="880"/>
                <a:ext cx="3" cy="32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38" name="Line 76"/>
              <p:cNvSpPr>
                <a:spLocks noChangeShapeType="1"/>
              </p:cNvSpPr>
              <p:nvPr/>
            </p:nvSpPr>
            <p:spPr bwMode="auto">
              <a:xfrm>
                <a:off x="3011" y="880"/>
                <a:ext cx="0" cy="326"/>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139" name="Rectangle 77"/>
              <p:cNvSpPr>
                <a:spLocks noChangeArrowheads="1"/>
              </p:cNvSpPr>
              <p:nvPr/>
            </p:nvSpPr>
            <p:spPr bwMode="auto">
              <a:xfrm>
                <a:off x="3011" y="880"/>
                <a:ext cx="3" cy="32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40" name="Line 78"/>
              <p:cNvSpPr>
                <a:spLocks noChangeShapeType="1"/>
              </p:cNvSpPr>
              <p:nvPr/>
            </p:nvSpPr>
            <p:spPr bwMode="auto">
              <a:xfrm>
                <a:off x="460" y="1206"/>
                <a:ext cx="3405"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141" name="Rectangle 79"/>
              <p:cNvSpPr>
                <a:spLocks noChangeArrowheads="1"/>
              </p:cNvSpPr>
              <p:nvPr/>
            </p:nvSpPr>
            <p:spPr bwMode="auto">
              <a:xfrm>
                <a:off x="460" y="1206"/>
                <a:ext cx="3405"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42" name="Line 80"/>
              <p:cNvSpPr>
                <a:spLocks noChangeShapeType="1"/>
              </p:cNvSpPr>
              <p:nvPr/>
            </p:nvSpPr>
            <p:spPr bwMode="auto">
              <a:xfrm>
                <a:off x="3862" y="880"/>
                <a:ext cx="0" cy="326"/>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143" name="Rectangle 81"/>
              <p:cNvSpPr>
                <a:spLocks noChangeArrowheads="1"/>
              </p:cNvSpPr>
              <p:nvPr/>
            </p:nvSpPr>
            <p:spPr bwMode="auto">
              <a:xfrm>
                <a:off x="3862" y="880"/>
                <a:ext cx="3" cy="32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44" name="Line 82"/>
              <p:cNvSpPr>
                <a:spLocks noChangeShapeType="1"/>
              </p:cNvSpPr>
              <p:nvPr/>
            </p:nvSpPr>
            <p:spPr bwMode="auto">
              <a:xfrm>
                <a:off x="346" y="1294"/>
                <a:ext cx="3" cy="0"/>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145" name="Rectangle 83"/>
              <p:cNvSpPr>
                <a:spLocks noChangeArrowheads="1"/>
              </p:cNvSpPr>
              <p:nvPr/>
            </p:nvSpPr>
            <p:spPr bwMode="auto">
              <a:xfrm>
                <a:off x="346" y="1294"/>
                <a:ext cx="3" cy="3"/>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46" name="Line 84"/>
              <p:cNvSpPr>
                <a:spLocks noChangeShapeType="1"/>
              </p:cNvSpPr>
              <p:nvPr/>
            </p:nvSpPr>
            <p:spPr bwMode="auto">
              <a:xfrm>
                <a:off x="346" y="1382"/>
                <a:ext cx="112" cy="0"/>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147" name="Rectangle 85"/>
              <p:cNvSpPr>
                <a:spLocks noChangeArrowheads="1"/>
              </p:cNvSpPr>
              <p:nvPr/>
            </p:nvSpPr>
            <p:spPr bwMode="auto">
              <a:xfrm>
                <a:off x="346" y="1382"/>
                <a:ext cx="112" cy="3"/>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48" name="Line 86"/>
              <p:cNvSpPr>
                <a:spLocks noChangeShapeType="1"/>
              </p:cNvSpPr>
              <p:nvPr/>
            </p:nvSpPr>
            <p:spPr bwMode="auto">
              <a:xfrm>
                <a:off x="460" y="1382"/>
                <a:ext cx="3405"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149" name="Rectangle 87"/>
              <p:cNvSpPr>
                <a:spLocks noChangeArrowheads="1"/>
              </p:cNvSpPr>
              <p:nvPr/>
            </p:nvSpPr>
            <p:spPr bwMode="auto">
              <a:xfrm>
                <a:off x="460" y="1382"/>
                <a:ext cx="3405"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50" name="Line 88"/>
              <p:cNvSpPr>
                <a:spLocks noChangeShapeType="1"/>
              </p:cNvSpPr>
              <p:nvPr/>
            </p:nvSpPr>
            <p:spPr bwMode="auto">
              <a:xfrm>
                <a:off x="346" y="1470"/>
                <a:ext cx="3" cy="0"/>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151" name="Rectangle 89"/>
              <p:cNvSpPr>
                <a:spLocks noChangeArrowheads="1"/>
              </p:cNvSpPr>
              <p:nvPr/>
            </p:nvSpPr>
            <p:spPr bwMode="auto">
              <a:xfrm>
                <a:off x="346" y="1470"/>
                <a:ext cx="3" cy="3"/>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52" name="Line 90"/>
              <p:cNvSpPr>
                <a:spLocks noChangeShapeType="1"/>
              </p:cNvSpPr>
              <p:nvPr/>
            </p:nvSpPr>
            <p:spPr bwMode="auto">
              <a:xfrm>
                <a:off x="346" y="1558"/>
                <a:ext cx="3" cy="0"/>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153" name="Rectangle 91"/>
              <p:cNvSpPr>
                <a:spLocks noChangeArrowheads="1"/>
              </p:cNvSpPr>
              <p:nvPr/>
            </p:nvSpPr>
            <p:spPr bwMode="auto">
              <a:xfrm>
                <a:off x="346" y="1558"/>
                <a:ext cx="3" cy="3"/>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54" name="Line 92"/>
              <p:cNvSpPr>
                <a:spLocks noChangeShapeType="1"/>
              </p:cNvSpPr>
              <p:nvPr/>
            </p:nvSpPr>
            <p:spPr bwMode="auto">
              <a:xfrm>
                <a:off x="346" y="1647"/>
                <a:ext cx="3" cy="0"/>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155" name="Rectangle 93"/>
              <p:cNvSpPr>
                <a:spLocks noChangeArrowheads="1"/>
              </p:cNvSpPr>
              <p:nvPr/>
            </p:nvSpPr>
            <p:spPr bwMode="auto">
              <a:xfrm>
                <a:off x="346" y="1647"/>
                <a:ext cx="3" cy="2"/>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56" name="Line 94"/>
              <p:cNvSpPr>
                <a:spLocks noChangeShapeType="1"/>
              </p:cNvSpPr>
              <p:nvPr/>
            </p:nvSpPr>
            <p:spPr bwMode="auto">
              <a:xfrm>
                <a:off x="346" y="1735"/>
                <a:ext cx="3" cy="0"/>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157" name="Rectangle 95"/>
              <p:cNvSpPr>
                <a:spLocks noChangeArrowheads="1"/>
              </p:cNvSpPr>
              <p:nvPr/>
            </p:nvSpPr>
            <p:spPr bwMode="auto">
              <a:xfrm>
                <a:off x="346" y="1735"/>
                <a:ext cx="3" cy="3"/>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58" name="Line 96"/>
              <p:cNvSpPr>
                <a:spLocks noChangeShapeType="1"/>
              </p:cNvSpPr>
              <p:nvPr/>
            </p:nvSpPr>
            <p:spPr bwMode="auto">
              <a:xfrm>
                <a:off x="346" y="1823"/>
                <a:ext cx="3" cy="0"/>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159" name="Rectangle 97"/>
              <p:cNvSpPr>
                <a:spLocks noChangeArrowheads="1"/>
              </p:cNvSpPr>
              <p:nvPr/>
            </p:nvSpPr>
            <p:spPr bwMode="auto">
              <a:xfrm>
                <a:off x="346" y="1823"/>
                <a:ext cx="3" cy="3"/>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60" name="Line 98"/>
              <p:cNvSpPr>
                <a:spLocks noChangeShapeType="1"/>
              </p:cNvSpPr>
              <p:nvPr/>
            </p:nvSpPr>
            <p:spPr bwMode="auto">
              <a:xfrm>
                <a:off x="346" y="1911"/>
                <a:ext cx="112" cy="0"/>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161" name="Rectangle 99"/>
              <p:cNvSpPr>
                <a:spLocks noChangeArrowheads="1"/>
              </p:cNvSpPr>
              <p:nvPr/>
            </p:nvSpPr>
            <p:spPr bwMode="auto">
              <a:xfrm>
                <a:off x="346" y="1911"/>
                <a:ext cx="112" cy="3"/>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62" name="Line 100"/>
              <p:cNvSpPr>
                <a:spLocks noChangeShapeType="1"/>
              </p:cNvSpPr>
              <p:nvPr/>
            </p:nvSpPr>
            <p:spPr bwMode="auto">
              <a:xfrm>
                <a:off x="460" y="1911"/>
                <a:ext cx="3405"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163" name="Rectangle 101"/>
              <p:cNvSpPr>
                <a:spLocks noChangeArrowheads="1"/>
              </p:cNvSpPr>
              <p:nvPr/>
            </p:nvSpPr>
            <p:spPr bwMode="auto">
              <a:xfrm>
                <a:off x="460" y="1911"/>
                <a:ext cx="3405"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64" name="Line 102"/>
              <p:cNvSpPr>
                <a:spLocks noChangeShapeType="1"/>
              </p:cNvSpPr>
              <p:nvPr/>
            </p:nvSpPr>
            <p:spPr bwMode="auto">
              <a:xfrm>
                <a:off x="346" y="1999"/>
                <a:ext cx="3" cy="0"/>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165" name="Rectangle 103"/>
              <p:cNvSpPr>
                <a:spLocks noChangeArrowheads="1"/>
              </p:cNvSpPr>
              <p:nvPr/>
            </p:nvSpPr>
            <p:spPr bwMode="auto">
              <a:xfrm>
                <a:off x="346" y="1999"/>
                <a:ext cx="3" cy="3"/>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66" name="Line 104"/>
              <p:cNvSpPr>
                <a:spLocks noChangeShapeType="1"/>
              </p:cNvSpPr>
              <p:nvPr/>
            </p:nvSpPr>
            <p:spPr bwMode="auto">
              <a:xfrm>
                <a:off x="346" y="2087"/>
                <a:ext cx="3" cy="0"/>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167" name="Rectangle 105"/>
              <p:cNvSpPr>
                <a:spLocks noChangeArrowheads="1"/>
              </p:cNvSpPr>
              <p:nvPr/>
            </p:nvSpPr>
            <p:spPr bwMode="auto">
              <a:xfrm>
                <a:off x="346" y="2087"/>
                <a:ext cx="3" cy="3"/>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68" name="Line 106"/>
              <p:cNvSpPr>
                <a:spLocks noChangeShapeType="1"/>
              </p:cNvSpPr>
              <p:nvPr/>
            </p:nvSpPr>
            <p:spPr bwMode="auto">
              <a:xfrm>
                <a:off x="346" y="2175"/>
                <a:ext cx="3" cy="0"/>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169" name="Rectangle 107"/>
              <p:cNvSpPr>
                <a:spLocks noChangeArrowheads="1"/>
              </p:cNvSpPr>
              <p:nvPr/>
            </p:nvSpPr>
            <p:spPr bwMode="auto">
              <a:xfrm>
                <a:off x="346" y="2175"/>
                <a:ext cx="3" cy="3"/>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70" name="Line 108"/>
              <p:cNvSpPr>
                <a:spLocks noChangeShapeType="1"/>
              </p:cNvSpPr>
              <p:nvPr/>
            </p:nvSpPr>
            <p:spPr bwMode="auto">
              <a:xfrm>
                <a:off x="346" y="2263"/>
                <a:ext cx="3" cy="0"/>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171" name="Rectangle 109"/>
              <p:cNvSpPr>
                <a:spLocks noChangeArrowheads="1"/>
              </p:cNvSpPr>
              <p:nvPr/>
            </p:nvSpPr>
            <p:spPr bwMode="auto">
              <a:xfrm>
                <a:off x="346" y="2263"/>
                <a:ext cx="3" cy="3"/>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72" name="Line 110"/>
              <p:cNvSpPr>
                <a:spLocks noChangeShapeType="1"/>
              </p:cNvSpPr>
              <p:nvPr/>
            </p:nvSpPr>
            <p:spPr bwMode="auto">
              <a:xfrm>
                <a:off x="346" y="2351"/>
                <a:ext cx="3" cy="0"/>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173" name="Rectangle 111"/>
              <p:cNvSpPr>
                <a:spLocks noChangeArrowheads="1"/>
              </p:cNvSpPr>
              <p:nvPr/>
            </p:nvSpPr>
            <p:spPr bwMode="auto">
              <a:xfrm>
                <a:off x="346" y="2351"/>
                <a:ext cx="3" cy="3"/>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74" name="Line 112"/>
              <p:cNvSpPr>
                <a:spLocks noChangeShapeType="1"/>
              </p:cNvSpPr>
              <p:nvPr/>
            </p:nvSpPr>
            <p:spPr bwMode="auto">
              <a:xfrm>
                <a:off x="346" y="2439"/>
                <a:ext cx="112" cy="0"/>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175" name="Rectangle 113"/>
              <p:cNvSpPr>
                <a:spLocks noChangeArrowheads="1"/>
              </p:cNvSpPr>
              <p:nvPr/>
            </p:nvSpPr>
            <p:spPr bwMode="auto">
              <a:xfrm>
                <a:off x="346" y="2439"/>
                <a:ext cx="112" cy="3"/>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76" name="Line 114"/>
              <p:cNvSpPr>
                <a:spLocks noChangeShapeType="1"/>
              </p:cNvSpPr>
              <p:nvPr/>
            </p:nvSpPr>
            <p:spPr bwMode="auto">
              <a:xfrm>
                <a:off x="458" y="1206"/>
                <a:ext cx="0" cy="1236"/>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177" name="Rectangle 115"/>
              <p:cNvSpPr>
                <a:spLocks noChangeArrowheads="1"/>
              </p:cNvSpPr>
              <p:nvPr/>
            </p:nvSpPr>
            <p:spPr bwMode="auto">
              <a:xfrm>
                <a:off x="458" y="1206"/>
                <a:ext cx="2" cy="123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78" name="Line 116"/>
              <p:cNvSpPr>
                <a:spLocks noChangeShapeType="1"/>
              </p:cNvSpPr>
              <p:nvPr/>
            </p:nvSpPr>
            <p:spPr bwMode="auto">
              <a:xfrm>
                <a:off x="1309" y="1209"/>
                <a:ext cx="0" cy="1233"/>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179" name="Rectangle 117"/>
              <p:cNvSpPr>
                <a:spLocks noChangeArrowheads="1"/>
              </p:cNvSpPr>
              <p:nvPr/>
            </p:nvSpPr>
            <p:spPr bwMode="auto">
              <a:xfrm>
                <a:off x="1309" y="1209"/>
                <a:ext cx="3" cy="123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80" name="Line 118"/>
              <p:cNvSpPr>
                <a:spLocks noChangeShapeType="1"/>
              </p:cNvSpPr>
              <p:nvPr/>
            </p:nvSpPr>
            <p:spPr bwMode="auto">
              <a:xfrm>
                <a:off x="1734" y="880"/>
                <a:ext cx="0" cy="250"/>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181" name="Rectangle 119"/>
              <p:cNvSpPr>
                <a:spLocks noChangeArrowheads="1"/>
              </p:cNvSpPr>
              <p:nvPr/>
            </p:nvSpPr>
            <p:spPr bwMode="auto">
              <a:xfrm>
                <a:off x="1734" y="880"/>
                <a:ext cx="3" cy="250"/>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82" name="Line 120"/>
              <p:cNvSpPr>
                <a:spLocks noChangeShapeType="1"/>
              </p:cNvSpPr>
              <p:nvPr/>
            </p:nvSpPr>
            <p:spPr bwMode="auto">
              <a:xfrm>
                <a:off x="2160" y="1209"/>
                <a:ext cx="0" cy="1233"/>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183" name="Rectangle 121"/>
              <p:cNvSpPr>
                <a:spLocks noChangeArrowheads="1"/>
              </p:cNvSpPr>
              <p:nvPr/>
            </p:nvSpPr>
            <p:spPr bwMode="auto">
              <a:xfrm>
                <a:off x="2160" y="1209"/>
                <a:ext cx="3" cy="123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84" name="Line 122"/>
              <p:cNvSpPr>
                <a:spLocks noChangeShapeType="1"/>
              </p:cNvSpPr>
              <p:nvPr/>
            </p:nvSpPr>
            <p:spPr bwMode="auto">
              <a:xfrm>
                <a:off x="2585" y="880"/>
                <a:ext cx="0" cy="250"/>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185" name="Rectangle 123"/>
              <p:cNvSpPr>
                <a:spLocks noChangeArrowheads="1"/>
              </p:cNvSpPr>
              <p:nvPr/>
            </p:nvSpPr>
            <p:spPr bwMode="auto">
              <a:xfrm>
                <a:off x="2585" y="880"/>
                <a:ext cx="3" cy="250"/>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86" name="Line 124"/>
              <p:cNvSpPr>
                <a:spLocks noChangeShapeType="1"/>
              </p:cNvSpPr>
              <p:nvPr/>
            </p:nvSpPr>
            <p:spPr bwMode="auto">
              <a:xfrm>
                <a:off x="3011" y="1209"/>
                <a:ext cx="0" cy="1233"/>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187" name="Rectangle 125"/>
              <p:cNvSpPr>
                <a:spLocks noChangeArrowheads="1"/>
              </p:cNvSpPr>
              <p:nvPr/>
            </p:nvSpPr>
            <p:spPr bwMode="auto">
              <a:xfrm>
                <a:off x="3011" y="1209"/>
                <a:ext cx="3" cy="123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88" name="Line 126"/>
              <p:cNvSpPr>
                <a:spLocks noChangeShapeType="1"/>
              </p:cNvSpPr>
              <p:nvPr/>
            </p:nvSpPr>
            <p:spPr bwMode="auto">
              <a:xfrm>
                <a:off x="3436" y="880"/>
                <a:ext cx="0" cy="250"/>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189" name="Rectangle 127"/>
              <p:cNvSpPr>
                <a:spLocks noChangeArrowheads="1"/>
              </p:cNvSpPr>
              <p:nvPr/>
            </p:nvSpPr>
            <p:spPr bwMode="auto">
              <a:xfrm>
                <a:off x="3436" y="880"/>
                <a:ext cx="3" cy="250"/>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90" name="Line 128"/>
              <p:cNvSpPr>
                <a:spLocks noChangeShapeType="1"/>
              </p:cNvSpPr>
              <p:nvPr/>
            </p:nvSpPr>
            <p:spPr bwMode="auto">
              <a:xfrm>
                <a:off x="460" y="2439"/>
                <a:ext cx="3405"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191" name="Rectangle 129"/>
              <p:cNvSpPr>
                <a:spLocks noChangeArrowheads="1"/>
              </p:cNvSpPr>
              <p:nvPr/>
            </p:nvSpPr>
            <p:spPr bwMode="auto">
              <a:xfrm>
                <a:off x="460" y="2439"/>
                <a:ext cx="3405"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92" name="Line 130"/>
              <p:cNvSpPr>
                <a:spLocks noChangeShapeType="1"/>
              </p:cNvSpPr>
              <p:nvPr/>
            </p:nvSpPr>
            <p:spPr bwMode="auto">
              <a:xfrm>
                <a:off x="3862" y="1209"/>
                <a:ext cx="0" cy="1233"/>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193" name="Rectangle 131"/>
              <p:cNvSpPr>
                <a:spLocks noChangeArrowheads="1"/>
              </p:cNvSpPr>
              <p:nvPr/>
            </p:nvSpPr>
            <p:spPr bwMode="auto">
              <a:xfrm>
                <a:off x="3862" y="1209"/>
                <a:ext cx="3" cy="123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94" name="Line 132"/>
              <p:cNvSpPr>
                <a:spLocks noChangeShapeType="1"/>
              </p:cNvSpPr>
              <p:nvPr/>
            </p:nvSpPr>
            <p:spPr bwMode="auto">
              <a:xfrm>
                <a:off x="346" y="2527"/>
                <a:ext cx="112" cy="0"/>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195" name="Rectangle 133"/>
              <p:cNvSpPr>
                <a:spLocks noChangeArrowheads="1"/>
              </p:cNvSpPr>
              <p:nvPr/>
            </p:nvSpPr>
            <p:spPr bwMode="auto">
              <a:xfrm>
                <a:off x="346" y="2527"/>
                <a:ext cx="112" cy="3"/>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96" name="Line 134"/>
              <p:cNvSpPr>
                <a:spLocks noChangeShapeType="1"/>
              </p:cNvSpPr>
              <p:nvPr/>
            </p:nvSpPr>
            <p:spPr bwMode="auto">
              <a:xfrm>
                <a:off x="458" y="2442"/>
                <a:ext cx="0" cy="85"/>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197" name="Rectangle 135"/>
              <p:cNvSpPr>
                <a:spLocks noChangeArrowheads="1"/>
              </p:cNvSpPr>
              <p:nvPr/>
            </p:nvSpPr>
            <p:spPr bwMode="auto">
              <a:xfrm>
                <a:off x="458" y="2442"/>
                <a:ext cx="2" cy="85"/>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98" name="Line 136"/>
              <p:cNvSpPr>
                <a:spLocks noChangeShapeType="1"/>
              </p:cNvSpPr>
              <p:nvPr/>
            </p:nvSpPr>
            <p:spPr bwMode="auto">
              <a:xfrm>
                <a:off x="460" y="2527"/>
                <a:ext cx="3405"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199" name="Rectangle 137"/>
              <p:cNvSpPr>
                <a:spLocks noChangeArrowheads="1"/>
              </p:cNvSpPr>
              <p:nvPr/>
            </p:nvSpPr>
            <p:spPr bwMode="auto">
              <a:xfrm>
                <a:off x="460" y="2527"/>
                <a:ext cx="3405"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00" name="Line 138"/>
              <p:cNvSpPr>
                <a:spLocks noChangeShapeType="1"/>
              </p:cNvSpPr>
              <p:nvPr/>
            </p:nvSpPr>
            <p:spPr bwMode="auto">
              <a:xfrm>
                <a:off x="3862" y="2442"/>
                <a:ext cx="0" cy="85"/>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201" name="Rectangle 139"/>
              <p:cNvSpPr>
                <a:spLocks noChangeArrowheads="1"/>
              </p:cNvSpPr>
              <p:nvPr/>
            </p:nvSpPr>
            <p:spPr bwMode="auto">
              <a:xfrm>
                <a:off x="3862" y="2442"/>
                <a:ext cx="3" cy="85"/>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02" name="Line 140"/>
              <p:cNvSpPr>
                <a:spLocks noChangeShapeType="1"/>
              </p:cNvSpPr>
              <p:nvPr/>
            </p:nvSpPr>
            <p:spPr bwMode="auto">
              <a:xfrm>
                <a:off x="346" y="2615"/>
                <a:ext cx="112" cy="0"/>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203" name="Rectangle 141"/>
              <p:cNvSpPr>
                <a:spLocks noChangeArrowheads="1"/>
              </p:cNvSpPr>
              <p:nvPr/>
            </p:nvSpPr>
            <p:spPr bwMode="auto">
              <a:xfrm>
                <a:off x="346" y="2615"/>
                <a:ext cx="112" cy="3"/>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04" name="Line 142"/>
              <p:cNvSpPr>
                <a:spLocks noChangeShapeType="1"/>
              </p:cNvSpPr>
              <p:nvPr/>
            </p:nvSpPr>
            <p:spPr bwMode="auto">
              <a:xfrm>
                <a:off x="460" y="2615"/>
                <a:ext cx="3402"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205" name="Rectangle 143"/>
              <p:cNvSpPr>
                <a:spLocks noChangeArrowheads="1"/>
              </p:cNvSpPr>
              <p:nvPr/>
            </p:nvSpPr>
            <p:spPr bwMode="auto">
              <a:xfrm>
                <a:off x="460" y="2615"/>
                <a:ext cx="3402"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06" name="Line 144"/>
              <p:cNvSpPr>
                <a:spLocks noChangeShapeType="1"/>
              </p:cNvSpPr>
              <p:nvPr/>
            </p:nvSpPr>
            <p:spPr bwMode="auto">
              <a:xfrm>
                <a:off x="346" y="2727"/>
                <a:ext cx="112" cy="0"/>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207" name="Rectangle 145"/>
              <p:cNvSpPr>
                <a:spLocks noChangeArrowheads="1"/>
              </p:cNvSpPr>
              <p:nvPr/>
            </p:nvSpPr>
            <p:spPr bwMode="auto">
              <a:xfrm>
                <a:off x="346" y="2727"/>
                <a:ext cx="112" cy="3"/>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08" name="Line 146"/>
              <p:cNvSpPr>
                <a:spLocks noChangeShapeType="1"/>
              </p:cNvSpPr>
              <p:nvPr/>
            </p:nvSpPr>
            <p:spPr bwMode="auto">
              <a:xfrm>
                <a:off x="346" y="2830"/>
                <a:ext cx="112" cy="0"/>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209" name="Rectangle 147"/>
              <p:cNvSpPr>
                <a:spLocks noChangeArrowheads="1"/>
              </p:cNvSpPr>
              <p:nvPr/>
            </p:nvSpPr>
            <p:spPr bwMode="auto">
              <a:xfrm>
                <a:off x="346" y="2830"/>
                <a:ext cx="112" cy="3"/>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10" name="Line 148"/>
              <p:cNvSpPr>
                <a:spLocks noChangeShapeType="1"/>
              </p:cNvSpPr>
              <p:nvPr/>
            </p:nvSpPr>
            <p:spPr bwMode="auto">
              <a:xfrm>
                <a:off x="458" y="2527"/>
                <a:ext cx="0" cy="306"/>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211" name="Rectangle 149"/>
              <p:cNvSpPr>
                <a:spLocks noChangeArrowheads="1"/>
              </p:cNvSpPr>
              <p:nvPr/>
            </p:nvSpPr>
            <p:spPr bwMode="auto">
              <a:xfrm>
                <a:off x="458" y="2527"/>
                <a:ext cx="2" cy="30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12" name="Line 150"/>
              <p:cNvSpPr>
                <a:spLocks noChangeShapeType="1"/>
              </p:cNvSpPr>
              <p:nvPr/>
            </p:nvSpPr>
            <p:spPr bwMode="auto">
              <a:xfrm>
                <a:off x="1309" y="2442"/>
                <a:ext cx="0" cy="85"/>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213" name="Rectangle 151"/>
              <p:cNvSpPr>
                <a:spLocks noChangeArrowheads="1"/>
              </p:cNvSpPr>
              <p:nvPr/>
            </p:nvSpPr>
            <p:spPr bwMode="auto">
              <a:xfrm>
                <a:off x="1309" y="2442"/>
                <a:ext cx="3" cy="85"/>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14" name="Line 152"/>
              <p:cNvSpPr>
                <a:spLocks noChangeShapeType="1"/>
              </p:cNvSpPr>
              <p:nvPr/>
            </p:nvSpPr>
            <p:spPr bwMode="auto">
              <a:xfrm>
                <a:off x="1734" y="2442"/>
                <a:ext cx="0" cy="85"/>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215" name="Rectangle 153"/>
              <p:cNvSpPr>
                <a:spLocks noChangeArrowheads="1"/>
              </p:cNvSpPr>
              <p:nvPr/>
            </p:nvSpPr>
            <p:spPr bwMode="auto">
              <a:xfrm>
                <a:off x="1734" y="2442"/>
                <a:ext cx="3" cy="85"/>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16" name="Line 154"/>
              <p:cNvSpPr>
                <a:spLocks noChangeShapeType="1"/>
              </p:cNvSpPr>
              <p:nvPr/>
            </p:nvSpPr>
            <p:spPr bwMode="auto">
              <a:xfrm>
                <a:off x="2160" y="2442"/>
                <a:ext cx="0" cy="85"/>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217" name="Rectangle 155"/>
              <p:cNvSpPr>
                <a:spLocks noChangeArrowheads="1"/>
              </p:cNvSpPr>
              <p:nvPr/>
            </p:nvSpPr>
            <p:spPr bwMode="auto">
              <a:xfrm>
                <a:off x="2160" y="2442"/>
                <a:ext cx="3" cy="85"/>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18" name="Line 156"/>
              <p:cNvSpPr>
                <a:spLocks noChangeShapeType="1"/>
              </p:cNvSpPr>
              <p:nvPr/>
            </p:nvSpPr>
            <p:spPr bwMode="auto">
              <a:xfrm>
                <a:off x="2585" y="2442"/>
                <a:ext cx="0" cy="85"/>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219" name="Rectangle 157"/>
              <p:cNvSpPr>
                <a:spLocks noChangeArrowheads="1"/>
              </p:cNvSpPr>
              <p:nvPr/>
            </p:nvSpPr>
            <p:spPr bwMode="auto">
              <a:xfrm>
                <a:off x="2585" y="2442"/>
                <a:ext cx="3" cy="85"/>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20" name="Line 158"/>
              <p:cNvSpPr>
                <a:spLocks noChangeShapeType="1"/>
              </p:cNvSpPr>
              <p:nvPr/>
            </p:nvSpPr>
            <p:spPr bwMode="auto">
              <a:xfrm>
                <a:off x="3011" y="2442"/>
                <a:ext cx="0" cy="85"/>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221" name="Rectangle 159"/>
              <p:cNvSpPr>
                <a:spLocks noChangeArrowheads="1"/>
              </p:cNvSpPr>
              <p:nvPr/>
            </p:nvSpPr>
            <p:spPr bwMode="auto">
              <a:xfrm>
                <a:off x="3011" y="2442"/>
                <a:ext cx="3" cy="85"/>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22" name="Line 160"/>
              <p:cNvSpPr>
                <a:spLocks noChangeShapeType="1"/>
              </p:cNvSpPr>
              <p:nvPr/>
            </p:nvSpPr>
            <p:spPr bwMode="auto">
              <a:xfrm>
                <a:off x="3436" y="2442"/>
                <a:ext cx="0" cy="85"/>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223" name="Rectangle 161"/>
              <p:cNvSpPr>
                <a:spLocks noChangeArrowheads="1"/>
              </p:cNvSpPr>
              <p:nvPr/>
            </p:nvSpPr>
            <p:spPr bwMode="auto">
              <a:xfrm>
                <a:off x="3436" y="2442"/>
                <a:ext cx="3" cy="85"/>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24" name="Line 162"/>
              <p:cNvSpPr>
                <a:spLocks noChangeShapeType="1"/>
              </p:cNvSpPr>
              <p:nvPr/>
            </p:nvSpPr>
            <p:spPr bwMode="auto">
              <a:xfrm>
                <a:off x="460" y="2830"/>
                <a:ext cx="3405"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225" name="Rectangle 163"/>
              <p:cNvSpPr>
                <a:spLocks noChangeArrowheads="1"/>
              </p:cNvSpPr>
              <p:nvPr/>
            </p:nvSpPr>
            <p:spPr bwMode="auto">
              <a:xfrm>
                <a:off x="460" y="2830"/>
                <a:ext cx="3405"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26" name="Line 164"/>
              <p:cNvSpPr>
                <a:spLocks noChangeShapeType="1"/>
              </p:cNvSpPr>
              <p:nvPr/>
            </p:nvSpPr>
            <p:spPr bwMode="auto">
              <a:xfrm>
                <a:off x="3862" y="2530"/>
                <a:ext cx="0" cy="303"/>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227" name="Rectangle 165"/>
              <p:cNvSpPr>
                <a:spLocks noChangeArrowheads="1"/>
              </p:cNvSpPr>
              <p:nvPr/>
            </p:nvSpPr>
            <p:spPr bwMode="auto">
              <a:xfrm>
                <a:off x="3862" y="2530"/>
                <a:ext cx="3" cy="30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28" name="Line 166"/>
              <p:cNvSpPr>
                <a:spLocks noChangeShapeType="1"/>
              </p:cNvSpPr>
              <p:nvPr/>
            </p:nvSpPr>
            <p:spPr bwMode="auto">
              <a:xfrm>
                <a:off x="346" y="2918"/>
                <a:ext cx="112" cy="0"/>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229" name="Rectangle 167"/>
              <p:cNvSpPr>
                <a:spLocks noChangeArrowheads="1"/>
              </p:cNvSpPr>
              <p:nvPr/>
            </p:nvSpPr>
            <p:spPr bwMode="auto">
              <a:xfrm>
                <a:off x="346" y="2918"/>
                <a:ext cx="112" cy="3"/>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30" name="Line 168"/>
              <p:cNvSpPr>
                <a:spLocks noChangeShapeType="1"/>
              </p:cNvSpPr>
              <p:nvPr/>
            </p:nvSpPr>
            <p:spPr bwMode="auto">
              <a:xfrm>
                <a:off x="458" y="2833"/>
                <a:ext cx="0" cy="85"/>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231" name="Rectangle 169"/>
              <p:cNvSpPr>
                <a:spLocks noChangeArrowheads="1"/>
              </p:cNvSpPr>
              <p:nvPr/>
            </p:nvSpPr>
            <p:spPr bwMode="auto">
              <a:xfrm>
                <a:off x="458" y="2833"/>
                <a:ext cx="2" cy="85"/>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32" name="Line 170"/>
              <p:cNvSpPr>
                <a:spLocks noChangeShapeType="1"/>
              </p:cNvSpPr>
              <p:nvPr/>
            </p:nvSpPr>
            <p:spPr bwMode="auto">
              <a:xfrm>
                <a:off x="1309" y="2833"/>
                <a:ext cx="0" cy="85"/>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233" name="Rectangle 171"/>
              <p:cNvSpPr>
                <a:spLocks noChangeArrowheads="1"/>
              </p:cNvSpPr>
              <p:nvPr/>
            </p:nvSpPr>
            <p:spPr bwMode="auto">
              <a:xfrm>
                <a:off x="1309" y="2833"/>
                <a:ext cx="3" cy="85"/>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34" name="Line 172"/>
              <p:cNvSpPr>
                <a:spLocks noChangeShapeType="1"/>
              </p:cNvSpPr>
              <p:nvPr/>
            </p:nvSpPr>
            <p:spPr bwMode="auto">
              <a:xfrm>
                <a:off x="2160" y="2833"/>
                <a:ext cx="0" cy="85"/>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235" name="Rectangle 173"/>
              <p:cNvSpPr>
                <a:spLocks noChangeArrowheads="1"/>
              </p:cNvSpPr>
              <p:nvPr/>
            </p:nvSpPr>
            <p:spPr bwMode="auto">
              <a:xfrm>
                <a:off x="2160" y="2833"/>
                <a:ext cx="3" cy="85"/>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36" name="Line 174"/>
              <p:cNvSpPr>
                <a:spLocks noChangeShapeType="1"/>
              </p:cNvSpPr>
              <p:nvPr/>
            </p:nvSpPr>
            <p:spPr bwMode="auto">
              <a:xfrm>
                <a:off x="3011" y="2833"/>
                <a:ext cx="0" cy="85"/>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237" name="Rectangle 175"/>
              <p:cNvSpPr>
                <a:spLocks noChangeArrowheads="1"/>
              </p:cNvSpPr>
              <p:nvPr/>
            </p:nvSpPr>
            <p:spPr bwMode="auto">
              <a:xfrm>
                <a:off x="3011" y="2833"/>
                <a:ext cx="3" cy="85"/>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38" name="Line 176"/>
              <p:cNvSpPr>
                <a:spLocks noChangeShapeType="1"/>
              </p:cNvSpPr>
              <p:nvPr/>
            </p:nvSpPr>
            <p:spPr bwMode="auto">
              <a:xfrm>
                <a:off x="460" y="2918"/>
                <a:ext cx="3405"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239" name="Rectangle 177"/>
              <p:cNvSpPr>
                <a:spLocks noChangeArrowheads="1"/>
              </p:cNvSpPr>
              <p:nvPr/>
            </p:nvSpPr>
            <p:spPr bwMode="auto">
              <a:xfrm>
                <a:off x="460" y="2918"/>
                <a:ext cx="3405"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40" name="Line 178"/>
              <p:cNvSpPr>
                <a:spLocks noChangeShapeType="1"/>
              </p:cNvSpPr>
              <p:nvPr/>
            </p:nvSpPr>
            <p:spPr bwMode="auto">
              <a:xfrm>
                <a:off x="3862" y="2833"/>
                <a:ext cx="0" cy="85"/>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241" name="Rectangle 179"/>
              <p:cNvSpPr>
                <a:spLocks noChangeArrowheads="1"/>
              </p:cNvSpPr>
              <p:nvPr/>
            </p:nvSpPr>
            <p:spPr bwMode="auto">
              <a:xfrm>
                <a:off x="3862" y="2833"/>
                <a:ext cx="3" cy="85"/>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42" name="Line 180"/>
              <p:cNvSpPr>
                <a:spLocks noChangeShapeType="1"/>
              </p:cNvSpPr>
              <p:nvPr/>
            </p:nvSpPr>
            <p:spPr bwMode="auto">
              <a:xfrm>
                <a:off x="346" y="3006"/>
                <a:ext cx="112" cy="0"/>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243" name="Rectangle 181"/>
              <p:cNvSpPr>
                <a:spLocks noChangeArrowheads="1"/>
              </p:cNvSpPr>
              <p:nvPr/>
            </p:nvSpPr>
            <p:spPr bwMode="auto">
              <a:xfrm>
                <a:off x="346" y="3006"/>
                <a:ext cx="112" cy="3"/>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44" name="Rectangle 182"/>
              <p:cNvSpPr>
                <a:spLocks noChangeArrowheads="1"/>
              </p:cNvSpPr>
              <p:nvPr/>
            </p:nvSpPr>
            <p:spPr bwMode="auto">
              <a:xfrm>
                <a:off x="460" y="3006"/>
                <a:ext cx="849"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45" name="Rectangle 183"/>
              <p:cNvSpPr>
                <a:spLocks noChangeArrowheads="1"/>
              </p:cNvSpPr>
              <p:nvPr/>
            </p:nvSpPr>
            <p:spPr bwMode="auto">
              <a:xfrm>
                <a:off x="1312" y="3006"/>
                <a:ext cx="848"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46" name="Rectangle 184"/>
              <p:cNvSpPr>
                <a:spLocks noChangeArrowheads="1"/>
              </p:cNvSpPr>
              <p:nvPr/>
            </p:nvSpPr>
            <p:spPr bwMode="auto">
              <a:xfrm>
                <a:off x="2163" y="3006"/>
                <a:ext cx="848"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47" name="Rectangle 185"/>
              <p:cNvSpPr>
                <a:spLocks noChangeArrowheads="1"/>
              </p:cNvSpPr>
              <p:nvPr/>
            </p:nvSpPr>
            <p:spPr bwMode="auto">
              <a:xfrm>
                <a:off x="3014" y="3006"/>
                <a:ext cx="848"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48" name="Line 186"/>
              <p:cNvSpPr>
                <a:spLocks noChangeShapeType="1"/>
              </p:cNvSpPr>
              <p:nvPr/>
            </p:nvSpPr>
            <p:spPr bwMode="auto">
              <a:xfrm>
                <a:off x="346" y="3094"/>
                <a:ext cx="112" cy="0"/>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249" name="Rectangle 187"/>
              <p:cNvSpPr>
                <a:spLocks noChangeArrowheads="1"/>
              </p:cNvSpPr>
              <p:nvPr/>
            </p:nvSpPr>
            <p:spPr bwMode="auto">
              <a:xfrm>
                <a:off x="346" y="3094"/>
                <a:ext cx="112" cy="3"/>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50" name="Line 188"/>
              <p:cNvSpPr>
                <a:spLocks noChangeShapeType="1"/>
              </p:cNvSpPr>
              <p:nvPr/>
            </p:nvSpPr>
            <p:spPr bwMode="auto">
              <a:xfrm>
                <a:off x="458" y="2918"/>
                <a:ext cx="0" cy="179"/>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251" name="Rectangle 189"/>
              <p:cNvSpPr>
                <a:spLocks noChangeArrowheads="1"/>
              </p:cNvSpPr>
              <p:nvPr/>
            </p:nvSpPr>
            <p:spPr bwMode="auto">
              <a:xfrm>
                <a:off x="458" y="2918"/>
                <a:ext cx="2" cy="17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52" name="Line 190"/>
              <p:cNvSpPr>
                <a:spLocks noChangeShapeType="1"/>
              </p:cNvSpPr>
              <p:nvPr/>
            </p:nvSpPr>
            <p:spPr bwMode="auto">
              <a:xfrm>
                <a:off x="883" y="880"/>
                <a:ext cx="0" cy="250"/>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253" name="Rectangle 191"/>
              <p:cNvSpPr>
                <a:spLocks noChangeArrowheads="1"/>
              </p:cNvSpPr>
              <p:nvPr/>
            </p:nvSpPr>
            <p:spPr bwMode="auto">
              <a:xfrm>
                <a:off x="883" y="880"/>
                <a:ext cx="3" cy="250"/>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54" name="Line 192"/>
              <p:cNvSpPr>
                <a:spLocks noChangeShapeType="1"/>
              </p:cNvSpPr>
              <p:nvPr/>
            </p:nvSpPr>
            <p:spPr bwMode="auto">
              <a:xfrm>
                <a:off x="1309" y="2921"/>
                <a:ext cx="0" cy="176"/>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255" name="Rectangle 193"/>
              <p:cNvSpPr>
                <a:spLocks noChangeArrowheads="1"/>
              </p:cNvSpPr>
              <p:nvPr/>
            </p:nvSpPr>
            <p:spPr bwMode="auto">
              <a:xfrm>
                <a:off x="1309" y="2921"/>
                <a:ext cx="3" cy="17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56" name="Line 194"/>
              <p:cNvSpPr>
                <a:spLocks noChangeShapeType="1"/>
              </p:cNvSpPr>
              <p:nvPr/>
            </p:nvSpPr>
            <p:spPr bwMode="auto">
              <a:xfrm>
                <a:off x="460" y="3094"/>
                <a:ext cx="3405"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257" name="Rectangle 195"/>
              <p:cNvSpPr>
                <a:spLocks noChangeArrowheads="1"/>
              </p:cNvSpPr>
              <p:nvPr/>
            </p:nvSpPr>
            <p:spPr bwMode="auto">
              <a:xfrm>
                <a:off x="460" y="3094"/>
                <a:ext cx="3405"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58" name="Line 196"/>
              <p:cNvSpPr>
                <a:spLocks noChangeShapeType="1"/>
              </p:cNvSpPr>
              <p:nvPr/>
            </p:nvSpPr>
            <p:spPr bwMode="auto">
              <a:xfrm>
                <a:off x="3862" y="2921"/>
                <a:ext cx="0" cy="176"/>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259" name="Rectangle 197"/>
              <p:cNvSpPr>
                <a:spLocks noChangeArrowheads="1"/>
              </p:cNvSpPr>
              <p:nvPr/>
            </p:nvSpPr>
            <p:spPr bwMode="auto">
              <a:xfrm>
                <a:off x="3862" y="2921"/>
                <a:ext cx="3" cy="17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60" name="Line 198"/>
              <p:cNvSpPr>
                <a:spLocks noChangeShapeType="1"/>
              </p:cNvSpPr>
              <p:nvPr/>
            </p:nvSpPr>
            <p:spPr bwMode="auto">
              <a:xfrm>
                <a:off x="1734" y="2833"/>
                <a:ext cx="0" cy="85"/>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261" name="Rectangle 199"/>
              <p:cNvSpPr>
                <a:spLocks noChangeArrowheads="1"/>
              </p:cNvSpPr>
              <p:nvPr/>
            </p:nvSpPr>
            <p:spPr bwMode="auto">
              <a:xfrm>
                <a:off x="1734" y="2833"/>
                <a:ext cx="3" cy="85"/>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62" name="Line 200"/>
              <p:cNvSpPr>
                <a:spLocks noChangeShapeType="1"/>
              </p:cNvSpPr>
              <p:nvPr/>
            </p:nvSpPr>
            <p:spPr bwMode="auto">
              <a:xfrm>
                <a:off x="2160" y="2921"/>
                <a:ext cx="0" cy="176"/>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263" name="Rectangle 201"/>
              <p:cNvSpPr>
                <a:spLocks noChangeArrowheads="1"/>
              </p:cNvSpPr>
              <p:nvPr/>
            </p:nvSpPr>
            <p:spPr bwMode="auto">
              <a:xfrm>
                <a:off x="2160" y="2921"/>
                <a:ext cx="3" cy="17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64" name="Line 202"/>
              <p:cNvSpPr>
                <a:spLocks noChangeShapeType="1"/>
              </p:cNvSpPr>
              <p:nvPr/>
            </p:nvSpPr>
            <p:spPr bwMode="auto">
              <a:xfrm>
                <a:off x="2585" y="2833"/>
                <a:ext cx="0" cy="85"/>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265" name="Rectangle 203"/>
              <p:cNvSpPr>
                <a:spLocks noChangeArrowheads="1"/>
              </p:cNvSpPr>
              <p:nvPr/>
            </p:nvSpPr>
            <p:spPr bwMode="auto">
              <a:xfrm>
                <a:off x="2585" y="2833"/>
                <a:ext cx="3" cy="85"/>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66" name="Line 204"/>
              <p:cNvSpPr>
                <a:spLocks noChangeShapeType="1"/>
              </p:cNvSpPr>
              <p:nvPr/>
            </p:nvSpPr>
            <p:spPr bwMode="auto">
              <a:xfrm>
                <a:off x="3011" y="2921"/>
                <a:ext cx="0" cy="176"/>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grpSp>
        <p:sp>
          <p:nvSpPr>
            <p:cNvPr id="17" name="Rectangle 206"/>
            <p:cNvSpPr>
              <a:spLocks noChangeArrowheads="1"/>
            </p:cNvSpPr>
            <p:nvPr/>
          </p:nvSpPr>
          <p:spPr bwMode="auto">
            <a:xfrm>
              <a:off x="3011" y="2921"/>
              <a:ext cx="3" cy="17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8" name="Line 207"/>
            <p:cNvSpPr>
              <a:spLocks noChangeShapeType="1"/>
            </p:cNvSpPr>
            <p:nvPr/>
          </p:nvSpPr>
          <p:spPr bwMode="auto">
            <a:xfrm>
              <a:off x="3436" y="2833"/>
              <a:ext cx="0" cy="85"/>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9" name="Rectangle 208"/>
            <p:cNvSpPr>
              <a:spLocks noChangeArrowheads="1"/>
            </p:cNvSpPr>
            <p:nvPr/>
          </p:nvSpPr>
          <p:spPr bwMode="auto">
            <a:xfrm>
              <a:off x="3436" y="2833"/>
              <a:ext cx="3" cy="85"/>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 name="Line 209"/>
            <p:cNvSpPr>
              <a:spLocks noChangeShapeType="1"/>
            </p:cNvSpPr>
            <p:nvPr/>
          </p:nvSpPr>
          <p:spPr bwMode="auto">
            <a:xfrm>
              <a:off x="346" y="798"/>
              <a:ext cx="1" cy="2384"/>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22" name="Rectangle 210"/>
            <p:cNvSpPr>
              <a:spLocks noChangeArrowheads="1"/>
            </p:cNvSpPr>
            <p:nvPr/>
          </p:nvSpPr>
          <p:spPr bwMode="auto">
            <a:xfrm>
              <a:off x="346" y="798"/>
              <a:ext cx="3" cy="2387"/>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3" name="Line 211"/>
            <p:cNvSpPr>
              <a:spLocks noChangeShapeType="1"/>
            </p:cNvSpPr>
            <p:nvPr/>
          </p:nvSpPr>
          <p:spPr bwMode="auto">
            <a:xfrm>
              <a:off x="458" y="3097"/>
              <a:ext cx="1" cy="85"/>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25" name="Rectangle 212"/>
            <p:cNvSpPr>
              <a:spLocks noChangeArrowheads="1"/>
            </p:cNvSpPr>
            <p:nvPr/>
          </p:nvSpPr>
          <p:spPr bwMode="auto">
            <a:xfrm>
              <a:off x="458" y="3097"/>
              <a:ext cx="2" cy="88"/>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6" name="Line 213"/>
            <p:cNvSpPr>
              <a:spLocks noChangeShapeType="1"/>
            </p:cNvSpPr>
            <p:nvPr/>
          </p:nvSpPr>
          <p:spPr bwMode="auto">
            <a:xfrm>
              <a:off x="883" y="3097"/>
              <a:ext cx="1" cy="85"/>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27" name="Rectangle 214"/>
            <p:cNvSpPr>
              <a:spLocks noChangeArrowheads="1"/>
            </p:cNvSpPr>
            <p:nvPr/>
          </p:nvSpPr>
          <p:spPr bwMode="auto">
            <a:xfrm>
              <a:off x="883" y="3097"/>
              <a:ext cx="3" cy="88"/>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8" name="Line 215"/>
            <p:cNvSpPr>
              <a:spLocks noChangeShapeType="1"/>
            </p:cNvSpPr>
            <p:nvPr/>
          </p:nvSpPr>
          <p:spPr bwMode="auto">
            <a:xfrm>
              <a:off x="1309" y="3097"/>
              <a:ext cx="1" cy="85"/>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29" name="Rectangle 216"/>
            <p:cNvSpPr>
              <a:spLocks noChangeArrowheads="1"/>
            </p:cNvSpPr>
            <p:nvPr/>
          </p:nvSpPr>
          <p:spPr bwMode="auto">
            <a:xfrm>
              <a:off x="1309" y="3097"/>
              <a:ext cx="3" cy="88"/>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1" name="Line 217"/>
            <p:cNvSpPr>
              <a:spLocks noChangeShapeType="1"/>
            </p:cNvSpPr>
            <p:nvPr/>
          </p:nvSpPr>
          <p:spPr bwMode="auto">
            <a:xfrm>
              <a:off x="1734" y="3182"/>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32" name="Rectangle 218"/>
            <p:cNvSpPr>
              <a:spLocks noChangeArrowheads="1"/>
            </p:cNvSpPr>
            <p:nvPr/>
          </p:nvSpPr>
          <p:spPr bwMode="auto">
            <a:xfrm>
              <a:off x="1734" y="3182"/>
              <a:ext cx="3" cy="3"/>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3" name="Line 219"/>
            <p:cNvSpPr>
              <a:spLocks noChangeShapeType="1"/>
            </p:cNvSpPr>
            <p:nvPr/>
          </p:nvSpPr>
          <p:spPr bwMode="auto">
            <a:xfrm>
              <a:off x="2160" y="3182"/>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34" name="Rectangle 220"/>
            <p:cNvSpPr>
              <a:spLocks noChangeArrowheads="1"/>
            </p:cNvSpPr>
            <p:nvPr/>
          </p:nvSpPr>
          <p:spPr bwMode="auto">
            <a:xfrm>
              <a:off x="2160" y="3182"/>
              <a:ext cx="3" cy="3"/>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5" name="Line 221"/>
            <p:cNvSpPr>
              <a:spLocks noChangeShapeType="1"/>
            </p:cNvSpPr>
            <p:nvPr/>
          </p:nvSpPr>
          <p:spPr bwMode="auto">
            <a:xfrm>
              <a:off x="2585" y="3182"/>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36" name="Rectangle 222"/>
            <p:cNvSpPr>
              <a:spLocks noChangeArrowheads="1"/>
            </p:cNvSpPr>
            <p:nvPr/>
          </p:nvSpPr>
          <p:spPr bwMode="auto">
            <a:xfrm>
              <a:off x="2585" y="3182"/>
              <a:ext cx="3" cy="3"/>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7" name="Line 223"/>
            <p:cNvSpPr>
              <a:spLocks noChangeShapeType="1"/>
            </p:cNvSpPr>
            <p:nvPr/>
          </p:nvSpPr>
          <p:spPr bwMode="auto">
            <a:xfrm>
              <a:off x="3011" y="3182"/>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38" name="Rectangle 224"/>
            <p:cNvSpPr>
              <a:spLocks noChangeArrowheads="1"/>
            </p:cNvSpPr>
            <p:nvPr/>
          </p:nvSpPr>
          <p:spPr bwMode="auto">
            <a:xfrm>
              <a:off x="3011" y="3182"/>
              <a:ext cx="3" cy="3"/>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9" name="Line 225"/>
            <p:cNvSpPr>
              <a:spLocks noChangeShapeType="1"/>
            </p:cNvSpPr>
            <p:nvPr/>
          </p:nvSpPr>
          <p:spPr bwMode="auto">
            <a:xfrm>
              <a:off x="3436" y="3182"/>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40" name="Rectangle 226"/>
            <p:cNvSpPr>
              <a:spLocks noChangeArrowheads="1"/>
            </p:cNvSpPr>
            <p:nvPr/>
          </p:nvSpPr>
          <p:spPr bwMode="auto">
            <a:xfrm>
              <a:off x="3436" y="3182"/>
              <a:ext cx="3" cy="3"/>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1" name="Line 227"/>
            <p:cNvSpPr>
              <a:spLocks noChangeShapeType="1"/>
            </p:cNvSpPr>
            <p:nvPr/>
          </p:nvSpPr>
          <p:spPr bwMode="auto">
            <a:xfrm>
              <a:off x="3862" y="3097"/>
              <a:ext cx="1" cy="85"/>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42" name="Rectangle 228"/>
            <p:cNvSpPr>
              <a:spLocks noChangeArrowheads="1"/>
            </p:cNvSpPr>
            <p:nvPr/>
          </p:nvSpPr>
          <p:spPr bwMode="auto">
            <a:xfrm>
              <a:off x="3862" y="3097"/>
              <a:ext cx="3" cy="88"/>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3" name="Line 229"/>
            <p:cNvSpPr>
              <a:spLocks noChangeShapeType="1"/>
            </p:cNvSpPr>
            <p:nvPr/>
          </p:nvSpPr>
          <p:spPr bwMode="auto">
            <a:xfrm>
              <a:off x="3891" y="798"/>
              <a:ext cx="1" cy="2384"/>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44" name="Rectangle 230"/>
            <p:cNvSpPr>
              <a:spLocks noChangeArrowheads="1"/>
            </p:cNvSpPr>
            <p:nvPr/>
          </p:nvSpPr>
          <p:spPr bwMode="auto">
            <a:xfrm>
              <a:off x="3891" y="798"/>
              <a:ext cx="3" cy="2387"/>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8" name="Line 231"/>
            <p:cNvSpPr>
              <a:spLocks noChangeShapeType="1"/>
            </p:cNvSpPr>
            <p:nvPr/>
          </p:nvSpPr>
          <p:spPr bwMode="auto">
            <a:xfrm>
              <a:off x="346" y="798"/>
              <a:ext cx="3548"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49" name="Rectangle 232"/>
            <p:cNvSpPr>
              <a:spLocks noChangeArrowheads="1"/>
            </p:cNvSpPr>
            <p:nvPr/>
          </p:nvSpPr>
          <p:spPr bwMode="auto">
            <a:xfrm>
              <a:off x="346" y="798"/>
              <a:ext cx="3551" cy="3"/>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0" name="Line 233"/>
            <p:cNvSpPr>
              <a:spLocks noChangeShapeType="1"/>
            </p:cNvSpPr>
            <p:nvPr/>
          </p:nvSpPr>
          <p:spPr bwMode="auto">
            <a:xfrm>
              <a:off x="346" y="877"/>
              <a:ext cx="3548"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51" name="Rectangle 234"/>
            <p:cNvSpPr>
              <a:spLocks noChangeArrowheads="1"/>
            </p:cNvSpPr>
            <p:nvPr/>
          </p:nvSpPr>
          <p:spPr bwMode="auto">
            <a:xfrm>
              <a:off x="346" y="877"/>
              <a:ext cx="3551" cy="3"/>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2" name="Line 235"/>
            <p:cNvSpPr>
              <a:spLocks noChangeShapeType="1"/>
            </p:cNvSpPr>
            <p:nvPr/>
          </p:nvSpPr>
          <p:spPr bwMode="auto">
            <a:xfrm>
              <a:off x="346" y="1127"/>
              <a:ext cx="3548"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53" name="Rectangle 236"/>
            <p:cNvSpPr>
              <a:spLocks noChangeArrowheads="1"/>
            </p:cNvSpPr>
            <p:nvPr/>
          </p:nvSpPr>
          <p:spPr bwMode="auto">
            <a:xfrm>
              <a:off x="346" y="1127"/>
              <a:ext cx="3551" cy="3"/>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4" name="Line 237"/>
            <p:cNvSpPr>
              <a:spLocks noChangeShapeType="1"/>
            </p:cNvSpPr>
            <p:nvPr/>
          </p:nvSpPr>
          <p:spPr bwMode="auto">
            <a:xfrm>
              <a:off x="3865" y="1206"/>
              <a:ext cx="29"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55" name="Rectangle 238"/>
            <p:cNvSpPr>
              <a:spLocks noChangeArrowheads="1"/>
            </p:cNvSpPr>
            <p:nvPr/>
          </p:nvSpPr>
          <p:spPr bwMode="auto">
            <a:xfrm>
              <a:off x="3865" y="1206"/>
              <a:ext cx="32" cy="3"/>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6" name="Line 239"/>
            <p:cNvSpPr>
              <a:spLocks noChangeShapeType="1"/>
            </p:cNvSpPr>
            <p:nvPr/>
          </p:nvSpPr>
          <p:spPr bwMode="auto">
            <a:xfrm>
              <a:off x="3865" y="1294"/>
              <a:ext cx="29"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57" name="Rectangle 240"/>
            <p:cNvSpPr>
              <a:spLocks noChangeArrowheads="1"/>
            </p:cNvSpPr>
            <p:nvPr/>
          </p:nvSpPr>
          <p:spPr bwMode="auto">
            <a:xfrm>
              <a:off x="3865" y="1294"/>
              <a:ext cx="32" cy="3"/>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8" name="Line 241"/>
            <p:cNvSpPr>
              <a:spLocks noChangeShapeType="1"/>
            </p:cNvSpPr>
            <p:nvPr/>
          </p:nvSpPr>
          <p:spPr bwMode="auto">
            <a:xfrm>
              <a:off x="3865" y="1382"/>
              <a:ext cx="29"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59" name="Rectangle 242"/>
            <p:cNvSpPr>
              <a:spLocks noChangeArrowheads="1"/>
            </p:cNvSpPr>
            <p:nvPr/>
          </p:nvSpPr>
          <p:spPr bwMode="auto">
            <a:xfrm>
              <a:off x="3865" y="1382"/>
              <a:ext cx="32" cy="3"/>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0" name="Line 243"/>
            <p:cNvSpPr>
              <a:spLocks noChangeShapeType="1"/>
            </p:cNvSpPr>
            <p:nvPr/>
          </p:nvSpPr>
          <p:spPr bwMode="auto">
            <a:xfrm>
              <a:off x="3865" y="1470"/>
              <a:ext cx="29"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61" name="Rectangle 244"/>
            <p:cNvSpPr>
              <a:spLocks noChangeArrowheads="1"/>
            </p:cNvSpPr>
            <p:nvPr/>
          </p:nvSpPr>
          <p:spPr bwMode="auto">
            <a:xfrm>
              <a:off x="3865" y="1470"/>
              <a:ext cx="32" cy="3"/>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2" name="Line 245"/>
            <p:cNvSpPr>
              <a:spLocks noChangeShapeType="1"/>
            </p:cNvSpPr>
            <p:nvPr/>
          </p:nvSpPr>
          <p:spPr bwMode="auto">
            <a:xfrm>
              <a:off x="3865" y="1558"/>
              <a:ext cx="29"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63" name="Rectangle 246"/>
            <p:cNvSpPr>
              <a:spLocks noChangeArrowheads="1"/>
            </p:cNvSpPr>
            <p:nvPr/>
          </p:nvSpPr>
          <p:spPr bwMode="auto">
            <a:xfrm>
              <a:off x="3865" y="1558"/>
              <a:ext cx="32" cy="3"/>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24" name="Line 247"/>
            <p:cNvSpPr>
              <a:spLocks noChangeShapeType="1"/>
            </p:cNvSpPr>
            <p:nvPr/>
          </p:nvSpPr>
          <p:spPr bwMode="auto">
            <a:xfrm>
              <a:off x="3865" y="1647"/>
              <a:ext cx="29"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025" name="Rectangle 248"/>
            <p:cNvSpPr>
              <a:spLocks noChangeArrowheads="1"/>
            </p:cNvSpPr>
            <p:nvPr/>
          </p:nvSpPr>
          <p:spPr bwMode="auto">
            <a:xfrm>
              <a:off x="3865" y="1647"/>
              <a:ext cx="32" cy="2"/>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27" name="Line 249"/>
            <p:cNvSpPr>
              <a:spLocks noChangeShapeType="1"/>
            </p:cNvSpPr>
            <p:nvPr/>
          </p:nvSpPr>
          <p:spPr bwMode="auto">
            <a:xfrm>
              <a:off x="3865" y="1735"/>
              <a:ext cx="29"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028" name="Rectangle 250"/>
            <p:cNvSpPr>
              <a:spLocks noChangeArrowheads="1"/>
            </p:cNvSpPr>
            <p:nvPr/>
          </p:nvSpPr>
          <p:spPr bwMode="auto">
            <a:xfrm>
              <a:off x="3865" y="1735"/>
              <a:ext cx="32" cy="3"/>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29" name="Line 251"/>
            <p:cNvSpPr>
              <a:spLocks noChangeShapeType="1"/>
            </p:cNvSpPr>
            <p:nvPr/>
          </p:nvSpPr>
          <p:spPr bwMode="auto">
            <a:xfrm>
              <a:off x="3865" y="1823"/>
              <a:ext cx="29"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030" name="Rectangle 252"/>
            <p:cNvSpPr>
              <a:spLocks noChangeArrowheads="1"/>
            </p:cNvSpPr>
            <p:nvPr/>
          </p:nvSpPr>
          <p:spPr bwMode="auto">
            <a:xfrm>
              <a:off x="3865" y="1823"/>
              <a:ext cx="32" cy="3"/>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31" name="Line 253"/>
            <p:cNvSpPr>
              <a:spLocks noChangeShapeType="1"/>
            </p:cNvSpPr>
            <p:nvPr/>
          </p:nvSpPr>
          <p:spPr bwMode="auto">
            <a:xfrm>
              <a:off x="3865" y="1911"/>
              <a:ext cx="29"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032" name="Rectangle 254"/>
            <p:cNvSpPr>
              <a:spLocks noChangeArrowheads="1"/>
            </p:cNvSpPr>
            <p:nvPr/>
          </p:nvSpPr>
          <p:spPr bwMode="auto">
            <a:xfrm>
              <a:off x="3865" y="1911"/>
              <a:ext cx="32" cy="3"/>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33" name="Line 255"/>
            <p:cNvSpPr>
              <a:spLocks noChangeShapeType="1"/>
            </p:cNvSpPr>
            <p:nvPr/>
          </p:nvSpPr>
          <p:spPr bwMode="auto">
            <a:xfrm>
              <a:off x="3865" y="1999"/>
              <a:ext cx="29"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034" name="Rectangle 256"/>
            <p:cNvSpPr>
              <a:spLocks noChangeArrowheads="1"/>
            </p:cNvSpPr>
            <p:nvPr/>
          </p:nvSpPr>
          <p:spPr bwMode="auto">
            <a:xfrm>
              <a:off x="3865" y="1999"/>
              <a:ext cx="32" cy="3"/>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35" name="Line 257"/>
            <p:cNvSpPr>
              <a:spLocks noChangeShapeType="1"/>
            </p:cNvSpPr>
            <p:nvPr/>
          </p:nvSpPr>
          <p:spPr bwMode="auto">
            <a:xfrm>
              <a:off x="3865" y="2087"/>
              <a:ext cx="29"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036" name="Rectangle 258"/>
            <p:cNvSpPr>
              <a:spLocks noChangeArrowheads="1"/>
            </p:cNvSpPr>
            <p:nvPr/>
          </p:nvSpPr>
          <p:spPr bwMode="auto">
            <a:xfrm>
              <a:off x="3865" y="2087"/>
              <a:ext cx="32" cy="3"/>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37" name="Line 259"/>
            <p:cNvSpPr>
              <a:spLocks noChangeShapeType="1"/>
            </p:cNvSpPr>
            <p:nvPr/>
          </p:nvSpPr>
          <p:spPr bwMode="auto">
            <a:xfrm>
              <a:off x="3865" y="2175"/>
              <a:ext cx="29"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038" name="Rectangle 260"/>
            <p:cNvSpPr>
              <a:spLocks noChangeArrowheads="1"/>
            </p:cNvSpPr>
            <p:nvPr/>
          </p:nvSpPr>
          <p:spPr bwMode="auto">
            <a:xfrm>
              <a:off x="3865" y="2175"/>
              <a:ext cx="32" cy="3"/>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39" name="Line 261"/>
            <p:cNvSpPr>
              <a:spLocks noChangeShapeType="1"/>
            </p:cNvSpPr>
            <p:nvPr/>
          </p:nvSpPr>
          <p:spPr bwMode="auto">
            <a:xfrm>
              <a:off x="3865" y="2263"/>
              <a:ext cx="29"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040" name="Rectangle 262"/>
            <p:cNvSpPr>
              <a:spLocks noChangeArrowheads="1"/>
            </p:cNvSpPr>
            <p:nvPr/>
          </p:nvSpPr>
          <p:spPr bwMode="auto">
            <a:xfrm>
              <a:off x="3865" y="2263"/>
              <a:ext cx="32" cy="3"/>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41" name="Line 263"/>
            <p:cNvSpPr>
              <a:spLocks noChangeShapeType="1"/>
            </p:cNvSpPr>
            <p:nvPr/>
          </p:nvSpPr>
          <p:spPr bwMode="auto">
            <a:xfrm>
              <a:off x="3865" y="2351"/>
              <a:ext cx="29"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042" name="Rectangle 264"/>
            <p:cNvSpPr>
              <a:spLocks noChangeArrowheads="1"/>
            </p:cNvSpPr>
            <p:nvPr/>
          </p:nvSpPr>
          <p:spPr bwMode="auto">
            <a:xfrm>
              <a:off x="3865" y="2351"/>
              <a:ext cx="32" cy="3"/>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43" name="Line 265"/>
            <p:cNvSpPr>
              <a:spLocks noChangeShapeType="1"/>
            </p:cNvSpPr>
            <p:nvPr/>
          </p:nvSpPr>
          <p:spPr bwMode="auto">
            <a:xfrm>
              <a:off x="3865" y="2439"/>
              <a:ext cx="29"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044" name="Rectangle 266"/>
            <p:cNvSpPr>
              <a:spLocks noChangeArrowheads="1"/>
            </p:cNvSpPr>
            <p:nvPr/>
          </p:nvSpPr>
          <p:spPr bwMode="auto">
            <a:xfrm>
              <a:off x="3865" y="2439"/>
              <a:ext cx="32" cy="3"/>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45" name="Line 267"/>
            <p:cNvSpPr>
              <a:spLocks noChangeShapeType="1"/>
            </p:cNvSpPr>
            <p:nvPr/>
          </p:nvSpPr>
          <p:spPr bwMode="auto">
            <a:xfrm>
              <a:off x="3865" y="2527"/>
              <a:ext cx="29"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046" name="Rectangle 268"/>
            <p:cNvSpPr>
              <a:spLocks noChangeArrowheads="1"/>
            </p:cNvSpPr>
            <p:nvPr/>
          </p:nvSpPr>
          <p:spPr bwMode="auto">
            <a:xfrm>
              <a:off x="3865" y="2527"/>
              <a:ext cx="32" cy="3"/>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47" name="Line 269"/>
            <p:cNvSpPr>
              <a:spLocks noChangeShapeType="1"/>
            </p:cNvSpPr>
            <p:nvPr/>
          </p:nvSpPr>
          <p:spPr bwMode="auto">
            <a:xfrm>
              <a:off x="3865" y="2615"/>
              <a:ext cx="29"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048" name="Rectangle 270"/>
            <p:cNvSpPr>
              <a:spLocks noChangeArrowheads="1"/>
            </p:cNvSpPr>
            <p:nvPr/>
          </p:nvSpPr>
          <p:spPr bwMode="auto">
            <a:xfrm>
              <a:off x="3865" y="2615"/>
              <a:ext cx="32" cy="3"/>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49" name="Line 271"/>
            <p:cNvSpPr>
              <a:spLocks noChangeShapeType="1"/>
            </p:cNvSpPr>
            <p:nvPr/>
          </p:nvSpPr>
          <p:spPr bwMode="auto">
            <a:xfrm>
              <a:off x="3865" y="2727"/>
              <a:ext cx="29"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050" name="Rectangle 272"/>
            <p:cNvSpPr>
              <a:spLocks noChangeArrowheads="1"/>
            </p:cNvSpPr>
            <p:nvPr/>
          </p:nvSpPr>
          <p:spPr bwMode="auto">
            <a:xfrm>
              <a:off x="3865" y="2727"/>
              <a:ext cx="32" cy="3"/>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51" name="Line 273"/>
            <p:cNvSpPr>
              <a:spLocks noChangeShapeType="1"/>
            </p:cNvSpPr>
            <p:nvPr/>
          </p:nvSpPr>
          <p:spPr bwMode="auto">
            <a:xfrm>
              <a:off x="3865" y="2830"/>
              <a:ext cx="29"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052" name="Rectangle 274"/>
            <p:cNvSpPr>
              <a:spLocks noChangeArrowheads="1"/>
            </p:cNvSpPr>
            <p:nvPr/>
          </p:nvSpPr>
          <p:spPr bwMode="auto">
            <a:xfrm>
              <a:off x="3865" y="2830"/>
              <a:ext cx="32" cy="3"/>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53" name="Line 275"/>
            <p:cNvSpPr>
              <a:spLocks noChangeShapeType="1"/>
            </p:cNvSpPr>
            <p:nvPr/>
          </p:nvSpPr>
          <p:spPr bwMode="auto">
            <a:xfrm>
              <a:off x="3865" y="2918"/>
              <a:ext cx="29"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054" name="Rectangle 276"/>
            <p:cNvSpPr>
              <a:spLocks noChangeArrowheads="1"/>
            </p:cNvSpPr>
            <p:nvPr/>
          </p:nvSpPr>
          <p:spPr bwMode="auto">
            <a:xfrm>
              <a:off x="3865" y="2918"/>
              <a:ext cx="32" cy="3"/>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55" name="Line 277"/>
            <p:cNvSpPr>
              <a:spLocks noChangeShapeType="1"/>
            </p:cNvSpPr>
            <p:nvPr/>
          </p:nvSpPr>
          <p:spPr bwMode="auto">
            <a:xfrm>
              <a:off x="3865" y="3006"/>
              <a:ext cx="29"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056" name="Rectangle 278"/>
            <p:cNvSpPr>
              <a:spLocks noChangeArrowheads="1"/>
            </p:cNvSpPr>
            <p:nvPr/>
          </p:nvSpPr>
          <p:spPr bwMode="auto">
            <a:xfrm>
              <a:off x="3865" y="3006"/>
              <a:ext cx="32" cy="3"/>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57" name="Line 279"/>
            <p:cNvSpPr>
              <a:spLocks noChangeShapeType="1"/>
            </p:cNvSpPr>
            <p:nvPr/>
          </p:nvSpPr>
          <p:spPr bwMode="auto">
            <a:xfrm>
              <a:off x="3865" y="3094"/>
              <a:ext cx="29"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058" name="Rectangle 280"/>
            <p:cNvSpPr>
              <a:spLocks noChangeArrowheads="1"/>
            </p:cNvSpPr>
            <p:nvPr/>
          </p:nvSpPr>
          <p:spPr bwMode="auto">
            <a:xfrm>
              <a:off x="3865" y="3094"/>
              <a:ext cx="32" cy="3"/>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59" name="Line 281"/>
            <p:cNvSpPr>
              <a:spLocks noChangeShapeType="1"/>
            </p:cNvSpPr>
            <p:nvPr/>
          </p:nvSpPr>
          <p:spPr bwMode="auto">
            <a:xfrm>
              <a:off x="346" y="3179"/>
              <a:ext cx="3548"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060" name="Rectangle 282"/>
            <p:cNvSpPr>
              <a:spLocks noChangeArrowheads="1"/>
            </p:cNvSpPr>
            <p:nvPr/>
          </p:nvSpPr>
          <p:spPr bwMode="auto">
            <a:xfrm>
              <a:off x="346" y="3179"/>
              <a:ext cx="3551" cy="3"/>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61" name="Rectangle 283"/>
            <p:cNvSpPr>
              <a:spLocks noChangeArrowheads="1"/>
            </p:cNvSpPr>
            <p:nvPr/>
          </p:nvSpPr>
          <p:spPr bwMode="auto">
            <a:xfrm>
              <a:off x="722" y="898"/>
              <a:ext cx="2521" cy="226"/>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62" name="Rectangle 284"/>
            <p:cNvSpPr>
              <a:spLocks noChangeArrowheads="1"/>
            </p:cNvSpPr>
            <p:nvPr/>
          </p:nvSpPr>
          <p:spPr bwMode="auto">
            <a:xfrm>
              <a:off x="722" y="898"/>
              <a:ext cx="2521" cy="226"/>
            </a:xfrm>
            <a:prstGeom prst="rect">
              <a:avLst/>
            </a:prstGeom>
            <a:noFill/>
            <a:ln w="4763" cap="flat">
              <a:solidFill>
                <a:srgbClr val="BCBCBC"/>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063" name="Rectangle 285"/>
            <p:cNvSpPr>
              <a:spLocks noChangeArrowheads="1"/>
            </p:cNvSpPr>
            <p:nvPr/>
          </p:nvSpPr>
          <p:spPr bwMode="auto">
            <a:xfrm>
              <a:off x="750" y="918"/>
              <a:ext cx="945" cy="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600" b="0" i="0" u="none" strike="noStrike" cap="none" normalizeH="0" baseline="0" dirty="0" smtClean="0">
                  <a:ln>
                    <a:noFill/>
                  </a:ln>
                  <a:solidFill>
                    <a:srgbClr val="000000"/>
                  </a:solidFill>
                  <a:effectLst/>
                  <a:latin typeface="ＭＳ Ｐゴシック" panose="020B0600070205080204" pitchFamily="50" charset="-128"/>
                  <a:ea typeface="ＭＳ Ｐゴシック" panose="020B0600070205080204" pitchFamily="50" charset="-128"/>
                </a:rPr>
                <a:t>職場で能力を発揮するために障がいのある方が事業主に配慮しもらいたいことを記入します。</a:t>
              </a:r>
              <a:endParaRPr kumimoji="0" lang="ja-JP" altLang="ja-JP" sz="1800" b="0" i="0" u="none" strike="noStrike" cap="none" normalizeH="0" baseline="0" dirty="0" smtClean="0">
                <a:ln>
                  <a:noFill/>
                </a:ln>
                <a:solidFill>
                  <a:schemeClr val="tx1"/>
                </a:solidFill>
                <a:effectLst/>
                <a:latin typeface="Arial" panose="020B0604020202020204" pitchFamily="34" charset="0"/>
              </a:endParaRPr>
            </a:p>
          </p:txBody>
        </p:sp>
        <p:sp>
          <p:nvSpPr>
            <p:cNvPr id="1064" name="Rectangle 286"/>
            <p:cNvSpPr>
              <a:spLocks noChangeArrowheads="1"/>
            </p:cNvSpPr>
            <p:nvPr/>
          </p:nvSpPr>
          <p:spPr bwMode="auto">
            <a:xfrm>
              <a:off x="750" y="974"/>
              <a:ext cx="411" cy="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600" b="0" i="0" u="none" strike="noStrike" cap="none" normalizeH="0" baseline="0" smtClean="0">
                  <a:ln>
                    <a:noFill/>
                  </a:ln>
                  <a:solidFill>
                    <a:srgbClr val="000000"/>
                  </a:solidFill>
                  <a:effectLst/>
                  <a:latin typeface="ＭＳ Ｐゴシック" panose="020B0600070205080204" pitchFamily="50" charset="-128"/>
                  <a:ea typeface="ＭＳ Ｐゴシック" panose="020B0600070205080204" pitchFamily="50" charset="-128"/>
                </a:rPr>
                <a:t>事業主は過重な負担とならない範囲で</a:t>
              </a: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1065" name="Rectangle 287"/>
            <p:cNvSpPr>
              <a:spLocks noChangeArrowheads="1"/>
            </p:cNvSpPr>
            <p:nvPr/>
          </p:nvSpPr>
          <p:spPr bwMode="auto">
            <a:xfrm>
              <a:off x="1535" y="971"/>
              <a:ext cx="763" cy="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600" b="0" i="0" u="none" strike="noStrike" cap="none" normalizeH="0" baseline="0" dirty="0" smtClean="0">
                  <a:ln>
                    <a:noFill/>
                  </a:ln>
                  <a:solidFill>
                    <a:srgbClr val="000000"/>
                  </a:solidFill>
                  <a:effectLst/>
                  <a:latin typeface="ＭＳ Ｐゴシック" panose="020B0600070205080204" pitchFamily="50" charset="-128"/>
                  <a:ea typeface="ＭＳ Ｐゴシック" panose="020B0600070205080204" pitchFamily="50" charset="-128"/>
                </a:rPr>
                <a:t>対応できるか検討し、難しい場合には、代替案を提案し話し合ってください。</a:t>
              </a:r>
              <a:endParaRPr kumimoji="0" lang="ja-JP" altLang="ja-JP" sz="1800" b="0" i="0" u="none" strike="noStrike" cap="none" normalizeH="0" baseline="0" dirty="0" smtClean="0">
                <a:ln>
                  <a:noFill/>
                </a:ln>
                <a:solidFill>
                  <a:schemeClr val="tx1"/>
                </a:solidFill>
                <a:effectLst/>
                <a:latin typeface="Arial" panose="020B0604020202020204" pitchFamily="34" charset="0"/>
              </a:endParaRPr>
            </a:p>
          </p:txBody>
        </p:sp>
        <p:sp>
          <p:nvSpPr>
            <p:cNvPr id="1066" name="Rectangle 288"/>
            <p:cNvSpPr>
              <a:spLocks noChangeArrowheads="1"/>
            </p:cNvSpPr>
            <p:nvPr/>
          </p:nvSpPr>
          <p:spPr bwMode="auto">
            <a:xfrm>
              <a:off x="750" y="1030"/>
              <a:ext cx="1068" cy="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600" b="0" i="0" u="none" strike="noStrike" cap="none" normalizeH="0" baseline="0" dirty="0" smtClean="0">
                  <a:ln>
                    <a:noFill/>
                  </a:ln>
                  <a:solidFill>
                    <a:srgbClr val="000000"/>
                  </a:solidFill>
                  <a:effectLst/>
                  <a:latin typeface="ＭＳ Ｐゴシック" panose="020B0600070205080204" pitchFamily="50" charset="-128"/>
                  <a:ea typeface="ＭＳ Ｐゴシック" panose="020B0600070205080204" pitchFamily="50" charset="-128"/>
                </a:rPr>
                <a:t>本人は配慮希望だけでなくセルフケアも記入します。ひとりひとりに応じた配慮が必要な場面で活用ください。</a:t>
              </a:r>
              <a:endParaRPr kumimoji="0" lang="ja-JP" altLang="ja-JP" sz="1800" b="0" i="0" u="none" strike="noStrike" cap="none" normalizeH="0" baseline="0" dirty="0" smtClean="0">
                <a:ln>
                  <a:noFill/>
                </a:ln>
                <a:solidFill>
                  <a:schemeClr val="tx1"/>
                </a:solidFill>
                <a:effectLst/>
                <a:latin typeface="Arial" panose="020B0604020202020204" pitchFamily="34" charset="0"/>
              </a:endParaRPr>
            </a:p>
          </p:txBody>
        </p:sp>
      </p:grpSp>
      <p:sp>
        <p:nvSpPr>
          <p:cNvPr id="305" name="テキスト ボックス 304"/>
          <p:cNvSpPr txBox="1"/>
          <p:nvPr/>
        </p:nvSpPr>
        <p:spPr>
          <a:xfrm>
            <a:off x="1149694" y="2468807"/>
            <a:ext cx="490194" cy="307777"/>
          </a:xfrm>
          <a:prstGeom prst="rect">
            <a:avLst/>
          </a:prstGeom>
          <a:noFill/>
        </p:spPr>
        <p:txBody>
          <a:bodyPr wrap="square" rtlCol="0">
            <a:spAutoFit/>
          </a:bodyPr>
          <a:lstStyle/>
          <a:p>
            <a:r>
              <a:rPr lang="ja-JP" altLang="en-US" sz="1400" dirty="0">
                <a:solidFill>
                  <a:srgbClr val="FF0000"/>
                </a:solidFill>
                <a:latin typeface="ＭＳ ゴシック" panose="020B0609070205080204" pitchFamily="49" charset="-128"/>
                <a:ea typeface="ＭＳ ゴシック" panose="020B0609070205080204" pitchFamily="49" charset="-128"/>
              </a:rPr>
              <a:t>③</a:t>
            </a:r>
            <a:endParaRPr kumimoji="1" lang="ja-JP" altLang="en-US" sz="1400" dirty="0">
              <a:solidFill>
                <a:srgbClr val="FF0000"/>
              </a:solidFill>
              <a:latin typeface="ＭＳ ゴシック" panose="020B0609070205080204" pitchFamily="49" charset="-128"/>
              <a:ea typeface="ＭＳ ゴシック" panose="020B0609070205080204" pitchFamily="49" charset="-128"/>
            </a:endParaRPr>
          </a:p>
        </p:txBody>
      </p:sp>
      <p:sp>
        <p:nvSpPr>
          <p:cNvPr id="306" name="テキスト ボックス 305"/>
          <p:cNvSpPr txBox="1"/>
          <p:nvPr/>
        </p:nvSpPr>
        <p:spPr>
          <a:xfrm>
            <a:off x="5283200" y="2479982"/>
            <a:ext cx="490194" cy="307777"/>
          </a:xfrm>
          <a:prstGeom prst="rect">
            <a:avLst/>
          </a:prstGeom>
          <a:noFill/>
        </p:spPr>
        <p:txBody>
          <a:bodyPr wrap="square" rtlCol="0">
            <a:spAutoFit/>
          </a:bodyPr>
          <a:lstStyle/>
          <a:p>
            <a:r>
              <a:rPr lang="ja-JP" altLang="en-US" sz="1400" dirty="0">
                <a:solidFill>
                  <a:srgbClr val="FF0000"/>
                </a:solidFill>
                <a:latin typeface="ＭＳ ゴシック" panose="020B0609070205080204" pitchFamily="49" charset="-128"/>
                <a:ea typeface="ＭＳ ゴシック" panose="020B0609070205080204" pitchFamily="49" charset="-128"/>
              </a:rPr>
              <a:t>⑥</a:t>
            </a:r>
            <a:endParaRPr kumimoji="1" lang="ja-JP" altLang="en-US" sz="1400" dirty="0">
              <a:solidFill>
                <a:srgbClr val="FF0000"/>
              </a:solidFill>
              <a:latin typeface="ＭＳ ゴシック" panose="020B0609070205080204" pitchFamily="49" charset="-128"/>
              <a:ea typeface="ＭＳ ゴシック" panose="020B0609070205080204" pitchFamily="49" charset="-128"/>
            </a:endParaRPr>
          </a:p>
        </p:txBody>
      </p:sp>
      <p:cxnSp>
        <p:nvCxnSpPr>
          <p:cNvPr id="309" name="直線コネクタ 308"/>
          <p:cNvCxnSpPr/>
          <p:nvPr/>
        </p:nvCxnSpPr>
        <p:spPr>
          <a:xfrm flipH="1">
            <a:off x="3390900" y="5374302"/>
            <a:ext cx="10040" cy="3474423"/>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594" name="角丸四角形 593"/>
          <p:cNvSpPr/>
          <p:nvPr/>
        </p:nvSpPr>
        <p:spPr>
          <a:xfrm>
            <a:off x="4775200" y="2197242"/>
            <a:ext cx="1366838" cy="848654"/>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スライド番号プレースホルダー 14"/>
          <p:cNvSpPr>
            <a:spLocks noGrp="1"/>
          </p:cNvSpPr>
          <p:nvPr>
            <p:ph type="sldNum" sz="quarter" idx="12"/>
          </p:nvPr>
        </p:nvSpPr>
        <p:spPr/>
        <p:txBody>
          <a:bodyPr/>
          <a:lstStyle/>
          <a:p>
            <a:fld id="{F3E5EDE9-C1E3-4BA7-9C72-D92CDC7F1C7A}" type="slidenum">
              <a:rPr kumimoji="1" lang="ja-JP" altLang="en-US" smtClean="0"/>
              <a:t>3</a:t>
            </a:fld>
            <a:endParaRPr kumimoji="1" lang="ja-JP" altLang="en-US"/>
          </a:p>
        </p:txBody>
      </p:sp>
      <p:sp>
        <p:nvSpPr>
          <p:cNvPr id="310" name="Rectangle 34"/>
          <p:cNvSpPr>
            <a:spLocks noChangeArrowheads="1"/>
          </p:cNvSpPr>
          <p:nvPr/>
        </p:nvSpPr>
        <p:spPr bwMode="auto">
          <a:xfrm>
            <a:off x="2095503" y="2068513"/>
            <a:ext cx="1095377" cy="92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600" b="0" i="0" u="none" strike="noStrike" cap="none" normalizeH="0" baseline="0" dirty="0" smtClean="0">
                <a:ln>
                  <a:noFill/>
                </a:ln>
                <a:solidFill>
                  <a:schemeClr val="tx1"/>
                </a:solidFill>
                <a:effectLst/>
                <a:latin typeface="Arial" panose="020B0604020202020204" pitchFamily="34" charset="0"/>
              </a:rPr>
              <a:t>業務ミスを出さないようにするため</a:t>
            </a:r>
            <a:endParaRPr kumimoji="0" lang="ja-JP" altLang="ja-JP" sz="600" b="0" i="0" u="none" strike="noStrike" cap="none" normalizeH="0" baseline="0" dirty="0" smtClean="0">
              <a:ln>
                <a:noFill/>
              </a:ln>
              <a:solidFill>
                <a:schemeClr val="tx1"/>
              </a:solidFill>
              <a:effectLst/>
              <a:latin typeface="Arial" panose="020B0604020202020204" pitchFamily="34" charset="0"/>
            </a:endParaRPr>
          </a:p>
        </p:txBody>
      </p:sp>
      <p:sp>
        <p:nvSpPr>
          <p:cNvPr id="311" name="Rectangle 26"/>
          <p:cNvSpPr>
            <a:spLocks noChangeArrowheads="1"/>
          </p:cNvSpPr>
          <p:nvPr/>
        </p:nvSpPr>
        <p:spPr bwMode="auto">
          <a:xfrm>
            <a:off x="3446467" y="1970088"/>
            <a:ext cx="1277940" cy="92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600" b="0" i="0" u="none" strike="noStrike" cap="none" normalizeH="0" baseline="0" dirty="0" smtClean="0">
                <a:ln>
                  <a:noFill/>
                </a:ln>
                <a:solidFill>
                  <a:srgbClr val="000000"/>
                </a:solidFill>
                <a:effectLst/>
                <a:latin typeface="ＭＳ Ｐゴシック" panose="020B0600070205080204" pitchFamily="50" charset="-128"/>
                <a:ea typeface="ＭＳ Ｐゴシック" panose="020B0600070205080204" pitchFamily="50" charset="-128"/>
              </a:rPr>
              <a:t>休</a:t>
            </a:r>
            <a:r>
              <a:rPr kumimoji="0" lang="ja-JP" altLang="en-US" sz="600" b="0" i="0" u="none" strike="noStrike" cap="none" normalizeH="0" baseline="0" dirty="0" smtClean="0">
                <a:ln>
                  <a:noFill/>
                </a:ln>
                <a:solidFill>
                  <a:srgbClr val="000000"/>
                </a:solidFill>
                <a:effectLst/>
                <a:latin typeface="ＭＳ Ｐゴシック" panose="020B0600070205080204" pitchFamily="50" charset="-128"/>
                <a:ea typeface="ＭＳ Ｐゴシック" panose="020B0600070205080204" pitchFamily="50" charset="-128"/>
              </a:rPr>
              <a:t>息</a:t>
            </a:r>
            <a:r>
              <a:rPr kumimoji="0" lang="ja-JP" altLang="ja-JP" sz="600" b="0" i="0" u="none" strike="noStrike" cap="none" normalizeH="0" baseline="0" dirty="0" smtClean="0">
                <a:ln>
                  <a:noFill/>
                </a:ln>
                <a:solidFill>
                  <a:srgbClr val="000000"/>
                </a:solidFill>
                <a:effectLst/>
                <a:latin typeface="ＭＳ Ｐゴシック" panose="020B0600070205080204" pitchFamily="50" charset="-128"/>
                <a:ea typeface="ＭＳ Ｐゴシック" panose="020B0600070205080204" pitchFamily="50" charset="-128"/>
              </a:rPr>
              <a:t>時間で回復するようストレッチなど</a:t>
            </a:r>
            <a:endParaRPr kumimoji="0" lang="ja-JP" altLang="ja-JP" sz="1800" b="0" i="0" u="none" strike="noStrike" cap="none" normalizeH="0" baseline="0" dirty="0" smtClean="0">
              <a:ln>
                <a:noFill/>
              </a:ln>
              <a:solidFill>
                <a:schemeClr val="tx1"/>
              </a:solidFill>
              <a:effectLst/>
              <a:latin typeface="Arial" panose="020B0604020202020204" pitchFamily="34" charset="0"/>
            </a:endParaRPr>
          </a:p>
        </p:txBody>
      </p:sp>
      <p:sp>
        <p:nvSpPr>
          <p:cNvPr id="312" name="Rectangle 27"/>
          <p:cNvSpPr>
            <a:spLocks noChangeArrowheads="1"/>
          </p:cNvSpPr>
          <p:nvPr/>
        </p:nvSpPr>
        <p:spPr bwMode="auto">
          <a:xfrm>
            <a:off x="3446467" y="2068513"/>
            <a:ext cx="522288" cy="103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600" b="0" i="0" u="none" strike="noStrike" cap="none" normalizeH="0" baseline="0" dirty="0" smtClean="0">
                <a:ln>
                  <a:noFill/>
                </a:ln>
                <a:solidFill>
                  <a:srgbClr val="000000"/>
                </a:solidFill>
                <a:effectLst/>
                <a:latin typeface="ＭＳ Ｐゴシック" panose="020B0600070205080204" pitchFamily="50" charset="-128"/>
                <a:ea typeface="ＭＳ Ｐゴシック" panose="020B0600070205080204" pitchFamily="50" charset="-128"/>
              </a:rPr>
              <a:t>気分転換法を活用します</a:t>
            </a:r>
            <a:endParaRPr kumimoji="0" lang="ja-JP" altLang="ja-JP" sz="1800" b="0" i="0" u="none" strike="noStrike" cap="none" normalizeH="0" baseline="0" dirty="0" smtClean="0">
              <a:ln>
                <a:noFill/>
              </a:ln>
              <a:solidFill>
                <a:schemeClr val="tx1"/>
              </a:solidFill>
              <a:effectLst/>
              <a:latin typeface="Arial" panose="020B0604020202020204" pitchFamily="34" charset="0"/>
            </a:endParaRPr>
          </a:p>
        </p:txBody>
      </p:sp>
      <p:sp>
        <p:nvSpPr>
          <p:cNvPr id="313" name="Rectangle 28"/>
          <p:cNvSpPr>
            <a:spLocks noChangeArrowheads="1"/>
          </p:cNvSpPr>
          <p:nvPr/>
        </p:nvSpPr>
        <p:spPr bwMode="auto">
          <a:xfrm>
            <a:off x="4797432" y="1970088"/>
            <a:ext cx="1306515"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600" i="1" dirty="0" smtClean="0">
                <a:solidFill>
                  <a:srgbClr val="000000"/>
                </a:solidFill>
                <a:latin typeface="ＭＳ Ｐゴシック" panose="020B0600070205080204" pitchFamily="50" charset="-128"/>
                <a:ea typeface="ＭＳ Ｐゴシック" panose="020B0600070205080204" pitchFamily="50" charset="-128"/>
              </a:rPr>
              <a:t>午前・午後</a:t>
            </a:r>
            <a:r>
              <a:rPr kumimoji="0" lang="en-US" altLang="ja-JP" sz="600" i="1" dirty="0" smtClean="0">
                <a:solidFill>
                  <a:srgbClr val="000000"/>
                </a:solidFill>
                <a:latin typeface="ＭＳ Ｐゴシック" panose="020B0600070205080204" pitchFamily="50" charset="-128"/>
                <a:ea typeface="ＭＳ Ｐゴシック" panose="020B0600070205080204" pitchFamily="50" charset="-128"/>
              </a:rPr>
              <a:t>2</a:t>
            </a:r>
            <a:r>
              <a:rPr kumimoji="0" lang="ja-JP" altLang="en-US" sz="600" i="1" dirty="0" smtClean="0">
                <a:solidFill>
                  <a:srgbClr val="000000"/>
                </a:solidFill>
                <a:latin typeface="ＭＳ Ｐゴシック" panose="020B0600070205080204" pitchFamily="50" charset="-128"/>
                <a:ea typeface="ＭＳ Ｐゴシック" panose="020B0600070205080204" pitchFamily="50" charset="-128"/>
              </a:rPr>
              <a:t>回、休息時間を設けます。</a:t>
            </a:r>
            <a:endParaRPr kumimoji="0" lang="en-US" altLang="ja-JP" sz="600" i="1" dirty="0" smtClean="0">
              <a:solidFill>
                <a:srgbClr val="000000"/>
              </a:solidFill>
              <a:latin typeface="ＭＳ Ｐゴシック" panose="020B0600070205080204" pitchFamily="50" charset="-128"/>
              <a:ea typeface="ＭＳ Ｐゴシック" panose="020B0600070205080204"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600" i="1" dirty="0" smtClean="0">
                <a:solidFill>
                  <a:srgbClr val="000000"/>
                </a:solidFill>
                <a:latin typeface="ＭＳ Ｐゴシック" panose="020B0600070205080204" pitchFamily="50" charset="-128"/>
                <a:ea typeface="ＭＳ Ｐゴシック" panose="020B0600070205080204" pitchFamily="50" charset="-128"/>
              </a:rPr>
              <a:t>ストレッチなどは随時行って構いません。</a:t>
            </a:r>
            <a:endParaRPr kumimoji="0" lang="ja-JP" altLang="ja-JP"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54619972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正方形/長方形 44"/>
          <p:cNvSpPr/>
          <p:nvPr/>
        </p:nvSpPr>
        <p:spPr>
          <a:xfrm>
            <a:off x="188640" y="4541671"/>
            <a:ext cx="6401570" cy="2221215"/>
          </a:xfrm>
          <a:prstGeom prst="rect">
            <a:avLst/>
          </a:prstGeom>
          <a:solidFill>
            <a:schemeClr val="bg1"/>
          </a:solidFill>
          <a:ln w="476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2" name="タイトル 1"/>
          <p:cNvSpPr>
            <a:spLocks noGrp="1"/>
          </p:cNvSpPr>
          <p:nvPr>
            <p:ph type="title"/>
          </p:nvPr>
        </p:nvSpPr>
        <p:spPr>
          <a:xfrm>
            <a:off x="531539" y="440517"/>
            <a:ext cx="5914807" cy="792088"/>
          </a:xfrm>
        </p:spPr>
        <p:txBody>
          <a:bodyPr>
            <a:normAutofit/>
          </a:bodyPr>
          <a:lstStyle/>
          <a:p>
            <a:r>
              <a:rPr lang="ja-JP" altLang="en-US" sz="2400" b="1" u="sng" dirty="0" smtClean="0"/>
              <a:t>職場実習</a:t>
            </a:r>
            <a:r>
              <a:rPr lang="ja-JP" altLang="en-US" sz="1800" u="sng" dirty="0" smtClean="0"/>
              <a:t>に</a:t>
            </a:r>
            <a:r>
              <a:rPr lang="ja-JP" altLang="en-US" sz="1800" u="sng" dirty="0"/>
              <a:t>ついて</a:t>
            </a:r>
            <a:r>
              <a:rPr kumimoji="1" lang="ja-JP" altLang="en-US" sz="1800" u="sng" dirty="0" smtClean="0"/>
              <a:t>お考えの就労</a:t>
            </a:r>
            <a:r>
              <a:rPr lang="ja-JP" altLang="en-US" sz="1800" u="sng" dirty="0" smtClean="0"/>
              <a:t>支援</a:t>
            </a:r>
            <a:r>
              <a:rPr lang="ja-JP" altLang="en-US" sz="1800" u="sng" dirty="0"/>
              <a:t>機関</a:t>
            </a:r>
            <a:r>
              <a:rPr kumimoji="1" lang="ja-JP" altLang="en-US" sz="1800" u="sng" dirty="0" smtClean="0"/>
              <a:t>さまに</a:t>
            </a:r>
            <a:r>
              <a:rPr kumimoji="1" lang="ja-JP" altLang="en-US" sz="1800" dirty="0" smtClean="0"/>
              <a:t>　①</a:t>
            </a:r>
            <a:endParaRPr kumimoji="1" lang="ja-JP" altLang="en-US" sz="1800" dirty="0"/>
          </a:p>
        </p:txBody>
      </p:sp>
      <p:graphicFrame>
        <p:nvGraphicFramePr>
          <p:cNvPr id="7" name="表 6"/>
          <p:cNvGraphicFramePr>
            <a:graphicFrameLocks noGrp="1"/>
          </p:cNvGraphicFramePr>
          <p:nvPr>
            <p:extLst>
              <p:ext uri="{D42A27DB-BD31-4B8C-83A1-F6EECF244321}">
                <p14:modId xmlns:p14="http://schemas.microsoft.com/office/powerpoint/2010/main" val="492699240"/>
              </p:ext>
            </p:extLst>
          </p:nvPr>
        </p:nvGraphicFramePr>
        <p:xfrm>
          <a:off x="399873" y="4675839"/>
          <a:ext cx="5976664" cy="2042160"/>
        </p:xfrm>
        <a:graphic>
          <a:graphicData uri="http://schemas.openxmlformats.org/drawingml/2006/table">
            <a:tbl>
              <a:tblPr firstRow="1" bandRow="1">
                <a:tableStyleId>{5C22544A-7EE6-4342-B048-85BDC9FD1C3A}</a:tableStyleId>
              </a:tblPr>
              <a:tblGrid>
                <a:gridCol w="1494166">
                  <a:extLst>
                    <a:ext uri="{9D8B030D-6E8A-4147-A177-3AD203B41FA5}">
                      <a16:colId xmlns:a16="http://schemas.microsoft.com/office/drawing/2014/main" val="20000"/>
                    </a:ext>
                  </a:extLst>
                </a:gridCol>
                <a:gridCol w="1494166">
                  <a:extLst>
                    <a:ext uri="{9D8B030D-6E8A-4147-A177-3AD203B41FA5}">
                      <a16:colId xmlns:a16="http://schemas.microsoft.com/office/drawing/2014/main" val="20001"/>
                    </a:ext>
                  </a:extLst>
                </a:gridCol>
                <a:gridCol w="1494166">
                  <a:extLst>
                    <a:ext uri="{9D8B030D-6E8A-4147-A177-3AD203B41FA5}">
                      <a16:colId xmlns:a16="http://schemas.microsoft.com/office/drawing/2014/main" val="20002"/>
                    </a:ext>
                  </a:extLst>
                </a:gridCol>
                <a:gridCol w="1494166">
                  <a:extLst>
                    <a:ext uri="{9D8B030D-6E8A-4147-A177-3AD203B41FA5}">
                      <a16:colId xmlns:a16="http://schemas.microsoft.com/office/drawing/2014/main" val="20003"/>
                    </a:ext>
                  </a:extLst>
                </a:gridCol>
              </a:tblGrid>
              <a:tr h="245216">
                <a:tc>
                  <a:txBody>
                    <a:bodyPr/>
                    <a:lstStyle/>
                    <a:p>
                      <a:pPr algn="ctr"/>
                      <a:r>
                        <a:rPr kumimoji="1" lang="ja-JP" altLang="en-US" sz="1100" baseline="0" dirty="0" smtClean="0">
                          <a:solidFill>
                            <a:schemeClr val="tx1"/>
                          </a:solidFill>
                          <a:ea typeface="ＭＳ Ｐゴシック" panose="020B0600070205080204" pitchFamily="50" charset="-128"/>
                        </a:rPr>
                        <a:t>事業主への配慮希望</a:t>
                      </a:r>
                      <a:endParaRPr kumimoji="1" lang="ja-JP" altLang="en-US" sz="1100" baseline="0" dirty="0">
                        <a:solidFill>
                          <a:schemeClr val="tx1"/>
                        </a:solidFill>
                        <a:ea typeface="ＭＳ Ｐゴシック" panose="020B060007020508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100" baseline="0" dirty="0" smtClean="0">
                          <a:solidFill>
                            <a:schemeClr val="tx1"/>
                          </a:solidFill>
                          <a:ea typeface="ＭＳ Ｐゴシック" panose="020B0600070205080204" pitchFamily="50" charset="-128"/>
                        </a:rPr>
                        <a:t>配慮の目的と効果</a:t>
                      </a:r>
                      <a:endParaRPr kumimoji="1" lang="ja-JP" altLang="en-US" sz="1100" baseline="0" dirty="0">
                        <a:solidFill>
                          <a:schemeClr val="tx1"/>
                        </a:solidFill>
                        <a:ea typeface="ＭＳ Ｐゴシック" panose="020B060007020508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100" baseline="0" dirty="0" smtClean="0">
                          <a:solidFill>
                            <a:schemeClr val="tx1"/>
                          </a:solidFill>
                          <a:ea typeface="ＭＳ Ｐゴシック" panose="020B0600070205080204" pitchFamily="50" charset="-128"/>
                        </a:rPr>
                        <a:t>セルフケア</a:t>
                      </a:r>
                      <a:endParaRPr kumimoji="1" lang="ja-JP" altLang="en-US" sz="1100" baseline="0" dirty="0">
                        <a:solidFill>
                          <a:schemeClr val="tx1"/>
                        </a:solidFill>
                        <a:ea typeface="ＭＳ Ｐゴシック" panose="020B060007020508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100" baseline="0" dirty="0" smtClean="0">
                          <a:solidFill>
                            <a:schemeClr val="tx1"/>
                          </a:solidFill>
                          <a:ea typeface="ＭＳ Ｐゴシック" panose="020B0600070205080204" pitchFamily="50" charset="-128"/>
                        </a:rPr>
                        <a:t>調整内容</a:t>
                      </a:r>
                      <a:endParaRPr kumimoji="1" lang="ja-JP" altLang="en-US" sz="1100" baseline="0" dirty="0">
                        <a:solidFill>
                          <a:schemeClr val="tx1"/>
                        </a:solidFill>
                        <a:ea typeface="ＭＳ Ｐゴシック" panose="020B060007020508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857045">
                <a:tc>
                  <a:txBody>
                    <a:bodyPr/>
                    <a:lstStyle/>
                    <a:p>
                      <a:r>
                        <a:rPr kumimoji="1" lang="ja-JP" altLang="en-US" sz="1100" baseline="0" dirty="0" smtClean="0">
                          <a:ea typeface="ＭＳ Ｐゴシック" panose="020B0600070205080204" pitchFamily="50" charset="-128"/>
                        </a:rPr>
                        <a:t>複雑な作業になると</a:t>
                      </a:r>
                    </a:p>
                    <a:p>
                      <a:r>
                        <a:rPr kumimoji="1" lang="ja-JP" altLang="en-US" sz="1100" baseline="0" dirty="0" smtClean="0">
                          <a:ea typeface="ＭＳ Ｐゴシック" panose="020B0600070205080204" pitchFamily="50" charset="-128"/>
                        </a:rPr>
                        <a:t>わからなくなるので、マニュアルを用意いただけると有難いです。</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66"/>
                    </a:solidFill>
                  </a:tcPr>
                </a:tc>
                <a:tc>
                  <a:txBody>
                    <a:bodyPr/>
                    <a:lstStyle/>
                    <a:p>
                      <a:r>
                        <a:rPr kumimoji="1" lang="ja-JP" altLang="en-US" sz="1100" baseline="0" dirty="0" smtClean="0">
                          <a:ea typeface="ＭＳ Ｐゴシック" panose="020B0600070205080204" pitchFamily="50" charset="-128"/>
                        </a:rPr>
                        <a:t>・ミスを防ぐため</a:t>
                      </a:r>
                      <a:br>
                        <a:rPr kumimoji="1" lang="ja-JP" altLang="en-US" sz="1100" baseline="0" dirty="0" smtClean="0">
                          <a:ea typeface="ＭＳ Ｐゴシック" panose="020B0600070205080204" pitchFamily="50" charset="-128"/>
                        </a:rPr>
                      </a:br>
                      <a:r>
                        <a:rPr kumimoji="1" lang="ja-JP" altLang="en-US" sz="1100" baseline="0" dirty="0" smtClean="0">
                          <a:ea typeface="ＭＳ Ｐゴシック" panose="020B0600070205080204" pitchFamily="50" charset="-128"/>
                        </a:rPr>
                        <a:t>・確認の時間を短縮</a:t>
                      </a:r>
                      <a:endParaRPr kumimoji="1" lang="en-US" altLang="ja-JP" sz="1100" baseline="0" dirty="0" smtClean="0">
                        <a:ea typeface="ＭＳ Ｐゴシック" panose="020B0600070205080204" pitchFamily="50" charset="-128"/>
                      </a:endParaRPr>
                    </a:p>
                    <a:p>
                      <a:r>
                        <a:rPr kumimoji="1" lang="ja-JP" altLang="en-US" sz="1100" baseline="0" dirty="0" smtClean="0">
                          <a:ea typeface="ＭＳ Ｐゴシック" panose="020B0600070205080204" pitchFamily="50" charset="-128"/>
                        </a:rPr>
                        <a:t>　するため</a:t>
                      </a:r>
                      <a:endParaRPr kumimoji="1" lang="en-US" altLang="ja-JP" sz="1100" baseline="0" dirty="0" smtClean="0">
                        <a:ea typeface="ＭＳ Ｐゴシック" panose="020B060007020508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100" baseline="0" dirty="0" smtClean="0">
                          <a:ea typeface="ＭＳ Ｐゴシック" panose="020B0600070205080204" pitchFamily="50" charset="-128"/>
                        </a:rPr>
                        <a:t>・メモは常に持ち歩き</a:t>
                      </a:r>
                      <a:endParaRPr kumimoji="1" lang="en-US" altLang="ja-JP" sz="1100" baseline="0" dirty="0" smtClean="0">
                        <a:ea typeface="ＭＳ Ｐゴシック" panose="020B0600070205080204" pitchFamily="50" charset="-128"/>
                      </a:endParaRPr>
                    </a:p>
                    <a:p>
                      <a:r>
                        <a:rPr kumimoji="1" lang="ja-JP" altLang="en-US" sz="1100" baseline="0" dirty="0" smtClean="0">
                          <a:ea typeface="ＭＳ Ｐゴシック" panose="020B0600070205080204" pitchFamily="50" charset="-128"/>
                        </a:rPr>
                        <a:t>　記入します</a:t>
                      </a:r>
                      <a:br>
                        <a:rPr kumimoji="1" lang="ja-JP" altLang="en-US" sz="1100" baseline="0" dirty="0" smtClean="0">
                          <a:ea typeface="ＭＳ Ｐゴシック" panose="020B0600070205080204" pitchFamily="50" charset="-128"/>
                        </a:rPr>
                      </a:br>
                      <a:r>
                        <a:rPr kumimoji="1" lang="ja-JP" altLang="en-US" sz="1100" baseline="0" dirty="0" smtClean="0">
                          <a:ea typeface="ＭＳ Ｐゴシック" panose="020B0600070205080204" pitchFamily="50" charset="-128"/>
                        </a:rPr>
                        <a:t>・わからないことは</a:t>
                      </a:r>
                      <a:endParaRPr kumimoji="1" lang="en-US" altLang="ja-JP" sz="1100" baseline="0" dirty="0" smtClean="0">
                        <a:ea typeface="ＭＳ Ｐゴシック" panose="020B0600070205080204" pitchFamily="50" charset="-128"/>
                      </a:endParaRPr>
                    </a:p>
                    <a:p>
                      <a:r>
                        <a:rPr kumimoji="1" lang="ja-JP" altLang="en-US" sz="1100" baseline="0" dirty="0" smtClean="0">
                          <a:ea typeface="ＭＳ Ｐゴシック" panose="020B0600070205080204" pitchFamily="50" charset="-128"/>
                        </a:rPr>
                        <a:t>　自分から質問します</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100" baseline="0" dirty="0" smtClean="0">
                          <a:ea typeface="ＭＳ Ｐゴシック" panose="020B0600070205080204" pitchFamily="50" charset="-128"/>
                        </a:rPr>
                        <a:t>みんなに役立つので、マニュアルを作成します。</a:t>
                      </a:r>
                      <a:endParaRPr kumimoji="1" lang="en-US" altLang="ja-JP" sz="1100" baseline="0" dirty="0" smtClean="0">
                        <a:ea typeface="ＭＳ Ｐゴシック" panose="020B0600070205080204" pitchFamily="50" charset="-128"/>
                      </a:endParaRPr>
                    </a:p>
                    <a:p>
                      <a:r>
                        <a:rPr kumimoji="1" lang="ja-JP" altLang="en-US" sz="1100" baseline="0" dirty="0" smtClean="0">
                          <a:ea typeface="ＭＳ Ｐゴシック" panose="020B0600070205080204" pitchFamily="50" charset="-128"/>
                        </a:rPr>
                        <a:t>わからないことは〇〇さんに聞いてください。</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01"/>
                  </a:ext>
                </a:extLst>
              </a:tr>
              <a:tr h="318374">
                <a:tc gridSpan="4">
                  <a:txBody>
                    <a:bodyPr/>
                    <a:lstStyle/>
                    <a:p>
                      <a:endParaRPr kumimoji="1" lang="en-US" altLang="ja-JP" sz="1100" b="1" baseline="0" dirty="0" smtClean="0">
                        <a:ea typeface="ＭＳ Ｐゴシック" panose="020B0600070205080204" pitchFamily="50" charset="-128"/>
                      </a:endParaRPr>
                    </a:p>
                    <a:p>
                      <a:r>
                        <a:rPr kumimoji="1" lang="ja-JP" altLang="en-US" sz="1100" b="1" baseline="0" dirty="0" smtClean="0">
                          <a:ea typeface="ＭＳ Ｐゴシック" panose="020B0600070205080204" pitchFamily="50" charset="-128"/>
                        </a:rPr>
                        <a:t>得意・不得意・特性等</a:t>
                      </a:r>
                    </a:p>
                  </a:txBody>
                  <a:tcPr anchor="b">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sz="1100"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sz="1100"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sz="1100"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289739">
                <a:tc gridSpan="4">
                  <a:txBody>
                    <a:bodyPr/>
                    <a:lstStyle/>
                    <a:p>
                      <a:r>
                        <a:rPr kumimoji="1" lang="ja-JP" altLang="en-US" sz="1100" baseline="0" dirty="0" smtClean="0">
                          <a:ea typeface="ＭＳ Ｐゴシック" panose="020B0600070205080204" pitchFamily="50" charset="-128"/>
                        </a:rPr>
                        <a:t>・上司には緊張し言葉が少なくなりますが、必要なことは自分から伝えられるよう就労支援機関で</a:t>
                      </a:r>
                      <a:endParaRPr kumimoji="1" lang="en-US" altLang="ja-JP" sz="1100" baseline="0" dirty="0" smtClean="0">
                        <a:ea typeface="ＭＳ Ｐゴシック" panose="020B0600070205080204" pitchFamily="50" charset="-128"/>
                      </a:endParaRPr>
                    </a:p>
                    <a:p>
                      <a:r>
                        <a:rPr kumimoji="1" lang="ja-JP" altLang="en-US" sz="1100" baseline="0" dirty="0" smtClean="0">
                          <a:ea typeface="ＭＳ Ｐゴシック" panose="020B0600070205080204" pitchFamily="50" charset="-128"/>
                        </a:rPr>
                        <a:t>訓練しました。</a:t>
                      </a:r>
                      <a:endParaRPr kumimoji="1" lang="en-US" altLang="ja-JP" sz="1100" baseline="0" dirty="0" smtClean="0">
                        <a:ea typeface="ＭＳ Ｐゴシック" panose="020B060007020508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sz="1100" dirty="0"/>
                    </a:p>
                  </a:txBody>
                  <a:tcPr/>
                </a:tc>
                <a:tc hMerge="1">
                  <a:txBody>
                    <a:bodyPr/>
                    <a:lstStyle/>
                    <a:p>
                      <a:endParaRPr kumimoji="1" lang="ja-JP" altLang="en-US" sz="1100" dirty="0"/>
                    </a:p>
                  </a:txBody>
                  <a:tcPr/>
                </a:tc>
                <a:tc hMerge="1">
                  <a:txBody>
                    <a:bodyPr/>
                    <a:lstStyle/>
                    <a:p>
                      <a:endParaRPr kumimoji="1" lang="ja-JP" altLang="en-US" sz="1100" dirty="0"/>
                    </a:p>
                  </a:txBody>
                  <a:tcPr/>
                </a:tc>
                <a:extLst>
                  <a:ext uri="{0D108BD9-81ED-4DB2-BD59-A6C34878D82A}">
                    <a16:rowId xmlns:a16="http://schemas.microsoft.com/office/drawing/2014/main" val="10003"/>
                  </a:ext>
                </a:extLst>
              </a:tr>
            </a:tbl>
          </a:graphicData>
        </a:graphic>
      </p:graphicFrame>
      <p:grpSp>
        <p:nvGrpSpPr>
          <p:cNvPr id="19" name="グループ化 18"/>
          <p:cNvGrpSpPr/>
          <p:nvPr/>
        </p:nvGrpSpPr>
        <p:grpSpPr>
          <a:xfrm>
            <a:off x="463276" y="2123728"/>
            <a:ext cx="6027380" cy="2067176"/>
            <a:chOff x="453751" y="1052500"/>
            <a:chExt cx="6027380" cy="2067176"/>
          </a:xfrm>
        </p:grpSpPr>
        <p:sp>
          <p:nvSpPr>
            <p:cNvPr id="4" name="下矢印 3"/>
            <p:cNvSpPr/>
            <p:nvPr/>
          </p:nvSpPr>
          <p:spPr>
            <a:xfrm>
              <a:off x="3109528" y="2687628"/>
              <a:ext cx="432048" cy="43204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grpSp>
          <p:nvGrpSpPr>
            <p:cNvPr id="18" name="グループ化 17"/>
            <p:cNvGrpSpPr/>
            <p:nvPr/>
          </p:nvGrpSpPr>
          <p:grpSpPr>
            <a:xfrm>
              <a:off x="453751" y="1052500"/>
              <a:ext cx="6027380" cy="1559534"/>
              <a:chOff x="578944" y="1035176"/>
              <a:chExt cx="6027380" cy="1559534"/>
            </a:xfrm>
          </p:grpSpPr>
          <p:sp>
            <p:nvSpPr>
              <p:cNvPr id="16" name="テキスト ボックス 15"/>
              <p:cNvSpPr txBox="1"/>
              <p:nvPr/>
            </p:nvSpPr>
            <p:spPr>
              <a:xfrm>
                <a:off x="997794" y="1302048"/>
                <a:ext cx="5608530" cy="1292662"/>
              </a:xfrm>
              <a:prstGeom prst="rect">
                <a:avLst/>
              </a:prstGeom>
              <a:noFill/>
              <a:ln>
                <a:solidFill>
                  <a:schemeClr val="tx2"/>
                </a:solidFill>
              </a:ln>
            </p:spPr>
            <p:txBody>
              <a:bodyPr wrap="square" rtlCol="0">
                <a:spAutoFit/>
              </a:bodyPr>
              <a:lstStyle/>
              <a:p>
                <a:r>
                  <a:rPr lang="ja-JP" altLang="en-US" sz="900" dirty="0" smtClean="0">
                    <a:solidFill>
                      <a:prstClr val="black"/>
                    </a:solidFill>
                  </a:rPr>
                  <a:t>　　　　　　　　　　　</a:t>
                </a:r>
                <a:endParaRPr lang="en-US" altLang="ja-JP" sz="900" dirty="0" smtClean="0">
                  <a:solidFill>
                    <a:prstClr val="black"/>
                  </a:solidFill>
                </a:endParaRPr>
              </a:p>
              <a:p>
                <a:r>
                  <a:rPr lang="ja-JP" altLang="en-US" sz="1200" dirty="0" smtClean="0">
                    <a:solidFill>
                      <a:prstClr val="black"/>
                    </a:solidFill>
                  </a:rPr>
                  <a:t>　・</a:t>
                </a:r>
                <a:r>
                  <a:rPr lang="ja-JP" altLang="en-US" sz="1200" dirty="0">
                    <a:solidFill>
                      <a:prstClr val="black"/>
                    </a:solidFill>
                  </a:rPr>
                  <a:t>　事前情報がほしいけれど、何を聞けばいいかわからない</a:t>
                </a:r>
                <a:endParaRPr lang="en-US" altLang="ja-JP" sz="1200" dirty="0" smtClean="0">
                  <a:solidFill>
                    <a:prstClr val="black"/>
                  </a:solidFill>
                </a:endParaRPr>
              </a:p>
              <a:p>
                <a:r>
                  <a:rPr lang="ja-JP" altLang="en-US" sz="1200" dirty="0" smtClean="0">
                    <a:solidFill>
                      <a:prstClr val="black"/>
                    </a:solidFill>
                  </a:rPr>
                  <a:t>　・　受け入れるには職場として何をすればいいのかわからない</a:t>
                </a:r>
                <a:endParaRPr lang="ja-JP" altLang="en-US" sz="1200" dirty="0">
                  <a:solidFill>
                    <a:prstClr val="black"/>
                  </a:solidFill>
                </a:endParaRPr>
              </a:p>
              <a:p>
                <a:r>
                  <a:rPr lang="ja-JP" altLang="en-US" sz="1200" dirty="0" smtClean="0">
                    <a:solidFill>
                      <a:prstClr val="black"/>
                    </a:solidFill>
                  </a:rPr>
                  <a:t>　・　職場として、できないことを言われたらどうしよう</a:t>
                </a:r>
                <a:endParaRPr lang="ja-JP" altLang="en-US" sz="1200" dirty="0">
                  <a:solidFill>
                    <a:prstClr val="black"/>
                  </a:solidFill>
                </a:endParaRPr>
              </a:p>
              <a:p>
                <a:r>
                  <a:rPr lang="ja-JP" altLang="en-US" sz="1200" dirty="0" smtClean="0">
                    <a:solidFill>
                      <a:prstClr val="black"/>
                    </a:solidFill>
                  </a:rPr>
                  <a:t>　・　情報はほしいけれど、専門的なことではなく、忙しい</a:t>
                </a:r>
                <a:r>
                  <a:rPr lang="ja-JP" altLang="en-US" sz="1200" dirty="0">
                    <a:solidFill>
                      <a:prstClr val="black"/>
                    </a:solidFill>
                  </a:rPr>
                  <a:t>現場にも</a:t>
                </a:r>
                <a:r>
                  <a:rPr lang="ja-JP" altLang="en-US" sz="1200" dirty="0" smtClean="0">
                    <a:solidFill>
                      <a:prstClr val="black"/>
                    </a:solidFill>
                  </a:rPr>
                  <a:t>見て</a:t>
                </a:r>
                <a:endParaRPr lang="en-US" altLang="ja-JP" sz="1200" dirty="0" smtClean="0">
                  <a:solidFill>
                    <a:prstClr val="black"/>
                  </a:solidFill>
                </a:endParaRPr>
              </a:p>
              <a:p>
                <a:r>
                  <a:rPr lang="ja-JP" altLang="en-US" sz="1200" dirty="0">
                    <a:solidFill>
                      <a:prstClr val="black"/>
                    </a:solidFill>
                  </a:rPr>
                  <a:t>　</a:t>
                </a:r>
                <a:r>
                  <a:rPr lang="ja-JP" altLang="en-US" sz="1200" dirty="0" smtClean="0">
                    <a:solidFill>
                      <a:prstClr val="black"/>
                    </a:solidFill>
                  </a:rPr>
                  <a:t>　　もらえる</a:t>
                </a:r>
                <a:r>
                  <a:rPr lang="ja-JP" altLang="en-US" sz="1200" dirty="0">
                    <a:solidFill>
                      <a:prstClr val="black"/>
                    </a:solidFill>
                  </a:rPr>
                  <a:t>くらい簡潔な</a:t>
                </a:r>
                <a:r>
                  <a:rPr lang="ja-JP" altLang="en-US" sz="1200" dirty="0" smtClean="0">
                    <a:solidFill>
                      <a:prstClr val="black"/>
                    </a:solidFill>
                  </a:rPr>
                  <a:t>ものがいい</a:t>
                </a:r>
                <a:endParaRPr lang="en-US" altLang="ja-JP" sz="1200" dirty="0" smtClean="0">
                  <a:solidFill>
                    <a:prstClr val="black"/>
                  </a:solidFill>
                </a:endParaRPr>
              </a:p>
              <a:p>
                <a:endParaRPr lang="ja-JP" altLang="en-US" sz="900" dirty="0">
                  <a:solidFill>
                    <a:prstClr val="black"/>
                  </a:solidFill>
                </a:endParaRPr>
              </a:p>
            </p:txBody>
          </p:sp>
          <p:sp>
            <p:nvSpPr>
              <p:cNvPr id="8" name="斜め縞 7"/>
              <p:cNvSpPr/>
              <p:nvPr/>
            </p:nvSpPr>
            <p:spPr>
              <a:xfrm>
                <a:off x="578944" y="1035176"/>
                <a:ext cx="1288282" cy="957363"/>
              </a:xfrm>
              <a:prstGeom prst="diagStrip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smtClean="0">
                    <a:solidFill>
                      <a:prstClr val="white"/>
                    </a:solidFill>
                  </a:rPr>
                  <a:t>　 企業の </a:t>
                </a:r>
                <a:endParaRPr lang="en-US" altLang="ja-JP" sz="1400" dirty="0" smtClean="0">
                  <a:solidFill>
                    <a:prstClr val="white"/>
                  </a:solidFill>
                </a:endParaRPr>
              </a:p>
              <a:p>
                <a:pPr algn="ctr"/>
                <a:r>
                  <a:rPr lang="ja-JP" altLang="en-US" sz="1400" dirty="0" smtClean="0">
                    <a:solidFill>
                      <a:prstClr val="white"/>
                    </a:solidFill>
                  </a:rPr>
                  <a:t>疑問</a:t>
                </a:r>
                <a:endParaRPr lang="en-US" altLang="ja-JP" sz="1400" dirty="0" smtClean="0">
                  <a:solidFill>
                    <a:prstClr val="white"/>
                  </a:solidFill>
                </a:endParaRPr>
              </a:p>
            </p:txBody>
          </p:sp>
        </p:grpSp>
      </p:grpSp>
      <p:sp>
        <p:nvSpPr>
          <p:cNvPr id="27" name="テキスト ボックス 26"/>
          <p:cNvSpPr txBox="1"/>
          <p:nvPr/>
        </p:nvSpPr>
        <p:spPr>
          <a:xfrm>
            <a:off x="526043" y="1512487"/>
            <a:ext cx="6215325" cy="461665"/>
          </a:xfrm>
          <a:prstGeom prst="rect">
            <a:avLst/>
          </a:prstGeom>
          <a:noFill/>
        </p:spPr>
        <p:txBody>
          <a:bodyPr wrap="square" rtlCol="0">
            <a:spAutoFit/>
          </a:bodyPr>
          <a:lstStyle/>
          <a:p>
            <a:r>
              <a:rPr lang="ja-JP" altLang="en-US" sz="1200" dirty="0" smtClean="0">
                <a:solidFill>
                  <a:prstClr val="black"/>
                </a:solidFill>
              </a:rPr>
              <a:t>●障がいのある方を雇用したことがない企業に、まずは実習をしてもらうことに</a:t>
            </a:r>
            <a:r>
              <a:rPr lang="ja-JP" altLang="en-US" sz="1200" dirty="0" smtClean="0"/>
              <a:t>なった</a:t>
            </a:r>
            <a:endParaRPr lang="en-US" altLang="ja-JP" sz="1200" dirty="0" smtClean="0"/>
          </a:p>
          <a:p>
            <a:r>
              <a:rPr lang="ja-JP" altLang="en-US" sz="1200" dirty="0" smtClean="0">
                <a:solidFill>
                  <a:prstClr val="black"/>
                </a:solidFill>
              </a:rPr>
              <a:t>●実習にあたって、企業に注意点や配慮のお願いをしたい</a:t>
            </a:r>
            <a:endParaRPr lang="en-US" altLang="ja-JP" sz="1200" dirty="0" smtClean="0">
              <a:solidFill>
                <a:prstClr val="black"/>
              </a:solidFill>
            </a:endParaRPr>
          </a:p>
        </p:txBody>
      </p:sp>
      <p:grpSp>
        <p:nvGrpSpPr>
          <p:cNvPr id="9" name="グループ化 8"/>
          <p:cNvGrpSpPr/>
          <p:nvPr/>
        </p:nvGrpSpPr>
        <p:grpSpPr>
          <a:xfrm>
            <a:off x="596176" y="7062038"/>
            <a:ext cx="6001176" cy="461665"/>
            <a:chOff x="596176" y="6908194"/>
            <a:chExt cx="6001176" cy="461665"/>
          </a:xfrm>
        </p:grpSpPr>
        <p:grpSp>
          <p:nvGrpSpPr>
            <p:cNvPr id="33" name="グループ化 32"/>
            <p:cNvGrpSpPr/>
            <p:nvPr/>
          </p:nvGrpSpPr>
          <p:grpSpPr>
            <a:xfrm>
              <a:off x="596176" y="6923003"/>
              <a:ext cx="1117042" cy="432048"/>
              <a:chOff x="596176" y="5724128"/>
              <a:chExt cx="1117042" cy="432048"/>
            </a:xfrm>
          </p:grpSpPr>
          <p:sp>
            <p:nvSpPr>
              <p:cNvPr id="40" name="円/楕円 39"/>
              <p:cNvSpPr/>
              <p:nvPr/>
            </p:nvSpPr>
            <p:spPr>
              <a:xfrm>
                <a:off x="620688" y="5724128"/>
                <a:ext cx="926126" cy="432048"/>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41" name="テキスト ボックス 40"/>
              <p:cNvSpPr txBox="1"/>
              <p:nvPr/>
            </p:nvSpPr>
            <p:spPr>
              <a:xfrm>
                <a:off x="596176" y="5794092"/>
                <a:ext cx="1117042" cy="276999"/>
              </a:xfrm>
              <a:prstGeom prst="rect">
                <a:avLst/>
              </a:prstGeom>
              <a:noFill/>
            </p:spPr>
            <p:txBody>
              <a:bodyPr wrap="square" rtlCol="0">
                <a:spAutoFit/>
              </a:bodyPr>
              <a:lstStyle/>
              <a:p>
                <a:r>
                  <a:rPr lang="ja-JP" altLang="en-US" sz="1200" dirty="0" smtClean="0">
                    <a:solidFill>
                      <a:prstClr val="black"/>
                    </a:solidFill>
                  </a:rPr>
                  <a:t>企業担当者</a:t>
                </a:r>
                <a:endParaRPr lang="en-US" altLang="ja-JP" sz="1200" dirty="0" smtClean="0">
                  <a:solidFill>
                    <a:prstClr val="black"/>
                  </a:solidFill>
                </a:endParaRPr>
              </a:p>
            </p:txBody>
          </p:sp>
        </p:grpSp>
        <p:sp>
          <p:nvSpPr>
            <p:cNvPr id="42" name="テキスト ボックス 41"/>
            <p:cNvSpPr txBox="1"/>
            <p:nvPr/>
          </p:nvSpPr>
          <p:spPr>
            <a:xfrm>
              <a:off x="1751558" y="6908194"/>
              <a:ext cx="4845794" cy="461665"/>
            </a:xfrm>
            <a:prstGeom prst="rect">
              <a:avLst/>
            </a:prstGeom>
            <a:noFill/>
          </p:spPr>
          <p:txBody>
            <a:bodyPr wrap="square" rtlCol="0">
              <a:spAutoFit/>
            </a:bodyPr>
            <a:lstStyle/>
            <a:p>
              <a:r>
                <a:rPr lang="ja-JP" altLang="en-US" sz="1200" dirty="0" smtClean="0">
                  <a:solidFill>
                    <a:prstClr val="black"/>
                  </a:solidFill>
                </a:rPr>
                <a:t>必要な配慮と特性が書かれているので、事前準備ができ、障がいのある方の理解に役立った。簡潔なので、社内で共有しやすい。</a:t>
              </a:r>
              <a:endParaRPr lang="ja-JP" altLang="en-US" sz="1200" dirty="0">
                <a:solidFill>
                  <a:prstClr val="black"/>
                </a:solidFill>
              </a:endParaRPr>
            </a:p>
          </p:txBody>
        </p:sp>
      </p:grpSp>
      <p:grpSp>
        <p:nvGrpSpPr>
          <p:cNvPr id="6" name="グループ化 5"/>
          <p:cNvGrpSpPr/>
          <p:nvPr/>
        </p:nvGrpSpPr>
        <p:grpSpPr>
          <a:xfrm>
            <a:off x="620688" y="7628274"/>
            <a:ext cx="5955408" cy="461665"/>
            <a:chOff x="620688" y="7628274"/>
            <a:chExt cx="5955408" cy="461665"/>
          </a:xfrm>
        </p:grpSpPr>
        <p:sp>
          <p:nvSpPr>
            <p:cNvPr id="38" name="円/楕円 37"/>
            <p:cNvSpPr/>
            <p:nvPr/>
          </p:nvSpPr>
          <p:spPr>
            <a:xfrm>
              <a:off x="620688" y="7643083"/>
              <a:ext cx="926126" cy="432048"/>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43" name="テキスト ボックス 42"/>
            <p:cNvSpPr txBox="1"/>
            <p:nvPr/>
          </p:nvSpPr>
          <p:spPr>
            <a:xfrm>
              <a:off x="1730302" y="7628274"/>
              <a:ext cx="4845794" cy="461665"/>
            </a:xfrm>
            <a:prstGeom prst="rect">
              <a:avLst/>
            </a:prstGeom>
            <a:noFill/>
          </p:spPr>
          <p:txBody>
            <a:bodyPr wrap="square" rtlCol="0">
              <a:spAutoFit/>
            </a:bodyPr>
            <a:lstStyle/>
            <a:p>
              <a:r>
                <a:rPr lang="ja-JP" altLang="en-US" sz="1200" dirty="0" smtClean="0">
                  <a:solidFill>
                    <a:prstClr val="black"/>
                  </a:solidFill>
                </a:rPr>
                <a:t>伝えるべきことを自分で考えてシートに書</a:t>
              </a:r>
              <a:r>
                <a:rPr lang="ja-JP" altLang="en-US" sz="1200" dirty="0">
                  <a:solidFill>
                    <a:prstClr val="black"/>
                  </a:solidFill>
                </a:rPr>
                <a:t>く</a:t>
              </a:r>
              <a:r>
                <a:rPr lang="ja-JP" altLang="en-US" sz="1200" dirty="0" smtClean="0">
                  <a:solidFill>
                    <a:prstClr val="black"/>
                  </a:solidFill>
                </a:rPr>
                <a:t>ので、口頭での説明もしやすい。</a:t>
              </a:r>
              <a:endParaRPr lang="ja-JP" altLang="en-US" sz="1200" dirty="0">
                <a:solidFill>
                  <a:prstClr val="black"/>
                </a:solidFill>
              </a:endParaRPr>
            </a:p>
          </p:txBody>
        </p:sp>
      </p:grpSp>
      <p:grpSp>
        <p:nvGrpSpPr>
          <p:cNvPr id="5" name="グループ化 4"/>
          <p:cNvGrpSpPr/>
          <p:nvPr/>
        </p:nvGrpSpPr>
        <p:grpSpPr>
          <a:xfrm>
            <a:off x="620688" y="8217871"/>
            <a:ext cx="5969522" cy="461665"/>
            <a:chOff x="620688" y="8291155"/>
            <a:chExt cx="5969522" cy="461665"/>
          </a:xfrm>
        </p:grpSpPr>
        <p:grpSp>
          <p:nvGrpSpPr>
            <p:cNvPr id="35" name="グループ化 34"/>
            <p:cNvGrpSpPr/>
            <p:nvPr/>
          </p:nvGrpSpPr>
          <p:grpSpPr>
            <a:xfrm>
              <a:off x="620688" y="8291155"/>
              <a:ext cx="926126" cy="432048"/>
              <a:chOff x="620688" y="7092280"/>
              <a:chExt cx="926126" cy="432048"/>
            </a:xfrm>
          </p:grpSpPr>
          <p:sp>
            <p:nvSpPr>
              <p:cNvPr id="36" name="円/楕円 35"/>
              <p:cNvSpPr/>
              <p:nvPr/>
            </p:nvSpPr>
            <p:spPr>
              <a:xfrm>
                <a:off x="620688" y="7092280"/>
                <a:ext cx="926126" cy="432048"/>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37" name="テキスト ボックス 36"/>
              <p:cNvSpPr txBox="1"/>
              <p:nvPr/>
            </p:nvSpPr>
            <p:spPr>
              <a:xfrm>
                <a:off x="727096" y="7169804"/>
                <a:ext cx="771748" cy="276999"/>
              </a:xfrm>
              <a:prstGeom prst="rect">
                <a:avLst/>
              </a:prstGeom>
              <a:noFill/>
            </p:spPr>
            <p:txBody>
              <a:bodyPr wrap="square" rtlCol="0">
                <a:spAutoFit/>
              </a:bodyPr>
              <a:lstStyle/>
              <a:p>
                <a:r>
                  <a:rPr lang="ja-JP" altLang="en-US" sz="1200" dirty="0" smtClean="0">
                    <a:solidFill>
                      <a:prstClr val="black"/>
                    </a:solidFill>
                  </a:rPr>
                  <a:t>支援者</a:t>
                </a:r>
                <a:endParaRPr lang="en-US" altLang="ja-JP" sz="1200" dirty="0" smtClean="0">
                  <a:solidFill>
                    <a:prstClr val="black"/>
                  </a:solidFill>
                </a:endParaRPr>
              </a:p>
            </p:txBody>
          </p:sp>
        </p:grpSp>
        <p:sp>
          <p:nvSpPr>
            <p:cNvPr id="44" name="テキスト ボックス 43"/>
            <p:cNvSpPr txBox="1"/>
            <p:nvPr/>
          </p:nvSpPr>
          <p:spPr>
            <a:xfrm>
              <a:off x="1744416" y="8291155"/>
              <a:ext cx="4845794" cy="461665"/>
            </a:xfrm>
            <a:prstGeom prst="rect">
              <a:avLst/>
            </a:prstGeom>
            <a:noFill/>
          </p:spPr>
          <p:txBody>
            <a:bodyPr wrap="square" rtlCol="0">
              <a:spAutoFit/>
            </a:bodyPr>
            <a:lstStyle/>
            <a:p>
              <a:r>
                <a:rPr lang="ja-JP" altLang="en-US" sz="1200" dirty="0">
                  <a:solidFill>
                    <a:prstClr val="black"/>
                  </a:solidFill>
                </a:rPr>
                <a:t>途中</a:t>
              </a:r>
              <a:r>
                <a:rPr lang="ja-JP" altLang="en-US" sz="1200" dirty="0" smtClean="0">
                  <a:solidFill>
                    <a:prstClr val="black"/>
                  </a:solidFill>
                </a:rPr>
                <a:t>で担当者が変わってもシートを引き継いでもらえるのでとても助か</a:t>
              </a:r>
              <a:r>
                <a:rPr lang="ja-JP" altLang="en-US" sz="1200" dirty="0">
                  <a:solidFill>
                    <a:prstClr val="black"/>
                  </a:solidFill>
                </a:rPr>
                <a:t>る</a:t>
              </a:r>
              <a:r>
                <a:rPr lang="ja-JP" altLang="en-US" sz="1200" dirty="0" smtClean="0">
                  <a:solidFill>
                    <a:prstClr val="black"/>
                  </a:solidFill>
                </a:rPr>
                <a:t>。企業の</a:t>
              </a:r>
              <a:r>
                <a:rPr lang="ja-JP" altLang="en-US" sz="1200" dirty="0" smtClean="0">
                  <a:solidFill>
                    <a:prstClr val="black"/>
                  </a:solidFill>
                </a:rPr>
                <a:t>方</a:t>
              </a:r>
              <a:r>
                <a:rPr lang="ja-JP" altLang="en-US" sz="1200" dirty="0" smtClean="0">
                  <a:solidFill>
                    <a:prstClr val="black"/>
                  </a:solidFill>
                </a:rPr>
                <a:t>が忙しくても</a:t>
              </a:r>
              <a:r>
                <a:rPr lang="ja-JP" altLang="en-US" sz="1200" dirty="0" smtClean="0">
                  <a:solidFill>
                    <a:prstClr val="black"/>
                  </a:solidFill>
                </a:rPr>
                <a:t>、</a:t>
              </a:r>
              <a:r>
                <a:rPr lang="ja-JP" altLang="en-US" sz="1200" dirty="0" smtClean="0">
                  <a:solidFill>
                    <a:prstClr val="black"/>
                  </a:solidFill>
                </a:rPr>
                <a:t>詳細なものより見てもらえる。</a:t>
              </a:r>
              <a:endParaRPr lang="ja-JP" altLang="en-US" sz="1200" dirty="0">
                <a:solidFill>
                  <a:prstClr val="black"/>
                </a:solidFill>
              </a:endParaRPr>
            </a:p>
          </p:txBody>
        </p:sp>
      </p:grpSp>
      <p:sp>
        <p:nvSpPr>
          <p:cNvPr id="3" name="テキスト ボックス 2"/>
          <p:cNvSpPr txBox="1"/>
          <p:nvPr/>
        </p:nvSpPr>
        <p:spPr>
          <a:xfrm>
            <a:off x="260647" y="4323260"/>
            <a:ext cx="6264697" cy="276999"/>
          </a:xfrm>
          <a:prstGeom prst="rect">
            <a:avLst/>
          </a:prstGeom>
          <a:solidFill>
            <a:schemeClr val="bg1"/>
          </a:solidFill>
          <a:ln w="47625">
            <a:solidFill>
              <a:schemeClr val="tx2"/>
            </a:solidFill>
          </a:ln>
        </p:spPr>
        <p:txBody>
          <a:bodyPr wrap="square" rtlCol="0">
            <a:spAutoFit/>
          </a:bodyPr>
          <a:lstStyle/>
          <a:p>
            <a:r>
              <a:rPr lang="ja-JP" altLang="en-US" sz="1200" b="1" dirty="0" smtClean="0">
                <a:solidFill>
                  <a:prstClr val="black"/>
                </a:solidFill>
              </a:rPr>
              <a:t>初めて</a:t>
            </a:r>
            <a:r>
              <a:rPr lang="ja-JP" altLang="en-US" sz="1200" b="1" dirty="0" err="1" smtClean="0">
                <a:solidFill>
                  <a:prstClr val="black"/>
                </a:solidFill>
              </a:rPr>
              <a:t>障がい</a:t>
            </a:r>
            <a:r>
              <a:rPr lang="ja-JP" altLang="en-US" sz="1200" b="1" dirty="0" smtClean="0">
                <a:solidFill>
                  <a:prstClr val="black"/>
                </a:solidFill>
              </a:rPr>
              <a:t>者雇用を考えている企業 Ａ社に、</a:t>
            </a:r>
            <a:r>
              <a:rPr lang="ja-JP" altLang="en-US" sz="1200" b="1" dirty="0">
                <a:solidFill>
                  <a:prstClr val="black"/>
                </a:solidFill>
              </a:rPr>
              <a:t>発達</a:t>
            </a:r>
            <a:r>
              <a:rPr lang="ja-JP" altLang="en-US" sz="1200" b="1" dirty="0" smtClean="0">
                <a:solidFill>
                  <a:prstClr val="black"/>
                </a:solidFill>
              </a:rPr>
              <a:t>障がい Ｂさんの実習依頼をする場合</a:t>
            </a:r>
            <a:endParaRPr lang="ja-JP" altLang="en-US" sz="1200" b="1" dirty="0">
              <a:solidFill>
                <a:prstClr val="black"/>
              </a:solidFill>
            </a:endParaRPr>
          </a:p>
        </p:txBody>
      </p:sp>
      <p:sp>
        <p:nvSpPr>
          <p:cNvPr id="50" name="テキスト ボックス 49"/>
          <p:cNvSpPr txBox="1"/>
          <p:nvPr/>
        </p:nvSpPr>
        <p:spPr>
          <a:xfrm>
            <a:off x="709569" y="7619042"/>
            <a:ext cx="837245" cy="461665"/>
          </a:xfrm>
          <a:prstGeom prst="rect">
            <a:avLst/>
          </a:prstGeom>
          <a:noFill/>
        </p:spPr>
        <p:txBody>
          <a:bodyPr wrap="square" rtlCol="0">
            <a:spAutoFit/>
          </a:bodyPr>
          <a:lstStyle/>
          <a:p>
            <a:r>
              <a:rPr lang="ja-JP" altLang="en-US" sz="1200" dirty="0" smtClean="0">
                <a:solidFill>
                  <a:prstClr val="black"/>
                </a:solidFill>
              </a:rPr>
              <a:t>障がいのある方</a:t>
            </a:r>
            <a:endParaRPr lang="en-US" altLang="ja-JP" sz="1200" dirty="0" smtClean="0">
              <a:solidFill>
                <a:prstClr val="black"/>
              </a:solidFill>
            </a:endParaRPr>
          </a:p>
        </p:txBody>
      </p:sp>
      <p:sp>
        <p:nvSpPr>
          <p:cNvPr id="51" name="角丸四角形吹き出し 50"/>
          <p:cNvSpPr/>
          <p:nvPr/>
        </p:nvSpPr>
        <p:spPr>
          <a:xfrm>
            <a:off x="1751558" y="7062038"/>
            <a:ext cx="4773786" cy="461665"/>
          </a:xfrm>
          <a:prstGeom prst="wedgeRoundRectCallout">
            <a:avLst>
              <a:gd name="adj1" fmla="val -54886"/>
              <a:gd name="adj2" fmla="val 12197"/>
              <a:gd name="adj3" fmla="val 1666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 name="角丸四角形吹き出し 51"/>
          <p:cNvSpPr/>
          <p:nvPr/>
        </p:nvSpPr>
        <p:spPr>
          <a:xfrm>
            <a:off x="1722363" y="7643083"/>
            <a:ext cx="4773786" cy="461665"/>
          </a:xfrm>
          <a:prstGeom prst="wedgeRoundRectCallout">
            <a:avLst>
              <a:gd name="adj1" fmla="val -54886"/>
              <a:gd name="adj2" fmla="val 12197"/>
              <a:gd name="adj3" fmla="val 1666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3" name="角丸四角形吹き出し 52"/>
          <p:cNvSpPr/>
          <p:nvPr/>
        </p:nvSpPr>
        <p:spPr>
          <a:xfrm>
            <a:off x="1770014" y="8197411"/>
            <a:ext cx="4773786" cy="461665"/>
          </a:xfrm>
          <a:prstGeom prst="wedgeRoundRectCallout">
            <a:avLst>
              <a:gd name="adj1" fmla="val -54886"/>
              <a:gd name="adj2" fmla="val 12197"/>
              <a:gd name="adj3" fmla="val 1666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角丸四角形 38"/>
          <p:cNvSpPr/>
          <p:nvPr/>
        </p:nvSpPr>
        <p:spPr>
          <a:xfrm>
            <a:off x="274708" y="6821714"/>
            <a:ext cx="1224136" cy="21771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t>利用</a:t>
            </a:r>
            <a:r>
              <a:rPr kumimoji="1" lang="ja-JP" altLang="en-US" sz="1200" dirty="0" smtClean="0"/>
              <a:t>者の声</a:t>
            </a:r>
            <a:endParaRPr kumimoji="1" lang="ja-JP" altLang="en-US" sz="1200" dirty="0"/>
          </a:p>
        </p:txBody>
      </p:sp>
      <p:grpSp>
        <p:nvGrpSpPr>
          <p:cNvPr id="54" name="グループ化 53"/>
          <p:cNvGrpSpPr/>
          <p:nvPr/>
        </p:nvGrpSpPr>
        <p:grpSpPr>
          <a:xfrm>
            <a:off x="1411200" y="3831459"/>
            <a:ext cx="1707853" cy="307777"/>
            <a:chOff x="1412775" y="3758856"/>
            <a:chExt cx="1707853" cy="307777"/>
          </a:xfrm>
        </p:grpSpPr>
        <p:sp>
          <p:nvSpPr>
            <p:cNvPr id="55" name="テキスト ボックス 54"/>
            <p:cNvSpPr txBox="1"/>
            <p:nvPr/>
          </p:nvSpPr>
          <p:spPr>
            <a:xfrm>
              <a:off x="1563369" y="3758856"/>
              <a:ext cx="1557259" cy="307777"/>
            </a:xfrm>
            <a:prstGeom prst="rect">
              <a:avLst/>
            </a:prstGeom>
            <a:noFill/>
          </p:spPr>
          <p:txBody>
            <a:bodyPr wrap="square" rtlCol="0">
              <a:spAutoFit/>
            </a:bodyPr>
            <a:lstStyle/>
            <a:p>
              <a:r>
                <a:rPr lang="ja-JP" altLang="en-US" sz="1400" dirty="0" smtClean="0">
                  <a:solidFill>
                    <a:prstClr val="black"/>
                  </a:solidFill>
                </a:rPr>
                <a:t>シートを活用</a:t>
              </a:r>
              <a:endParaRPr lang="ja-JP" altLang="en-US" sz="1400" dirty="0">
                <a:solidFill>
                  <a:prstClr val="black"/>
                </a:solidFill>
              </a:endParaRPr>
            </a:p>
          </p:txBody>
        </p:sp>
        <p:sp>
          <p:nvSpPr>
            <p:cNvPr id="56" name="星 5 55"/>
            <p:cNvSpPr/>
            <p:nvPr/>
          </p:nvSpPr>
          <p:spPr>
            <a:xfrm>
              <a:off x="1412775" y="3783464"/>
              <a:ext cx="189173" cy="199850"/>
            </a:xfrm>
            <a:prstGeom prst="star5">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grpSp>
      <p:sp>
        <p:nvSpPr>
          <p:cNvPr id="57" name="円/楕円 30"/>
          <p:cNvSpPr/>
          <p:nvPr/>
        </p:nvSpPr>
        <p:spPr>
          <a:xfrm>
            <a:off x="524397" y="6207724"/>
            <a:ext cx="2440037" cy="387246"/>
          </a:xfrm>
          <a:prstGeom prst="ellipse">
            <a:avLst/>
          </a:prstGeom>
          <a:noFill/>
          <a:ln>
            <a:solidFill>
              <a:srgbClr val="FF0000">
                <a:alpha val="5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cxnSp>
        <p:nvCxnSpPr>
          <p:cNvPr id="58" name="直線矢印コネクタ 57"/>
          <p:cNvCxnSpPr>
            <a:stCxn id="57" idx="7"/>
          </p:cNvCxnSpPr>
          <p:nvPr/>
        </p:nvCxnSpPr>
        <p:spPr>
          <a:xfrm flipV="1">
            <a:off x="2607099" y="5724397"/>
            <a:ext cx="2436318" cy="540038"/>
          </a:xfrm>
          <a:prstGeom prst="straightConnector1">
            <a:avLst/>
          </a:prstGeom>
          <a:ln w="25400">
            <a:solidFill>
              <a:srgbClr val="FF0000">
                <a:alpha val="50000"/>
              </a:srgbClr>
            </a:solidFill>
            <a:tailEnd type="arrow"/>
          </a:ln>
        </p:spPr>
        <p:style>
          <a:lnRef idx="1">
            <a:schemeClr val="accent1"/>
          </a:lnRef>
          <a:fillRef idx="0">
            <a:schemeClr val="accent1"/>
          </a:fillRef>
          <a:effectRef idx="0">
            <a:schemeClr val="accent1"/>
          </a:effectRef>
          <a:fontRef idx="minor">
            <a:schemeClr val="tx1"/>
          </a:fontRef>
        </p:style>
      </p:cxnSp>
      <p:sp>
        <p:nvSpPr>
          <p:cNvPr id="59" name="テキスト ボックス 58"/>
          <p:cNvSpPr txBox="1"/>
          <p:nvPr/>
        </p:nvSpPr>
        <p:spPr>
          <a:xfrm>
            <a:off x="3704778" y="5892509"/>
            <a:ext cx="2871318" cy="254348"/>
          </a:xfrm>
          <a:prstGeom prst="rect">
            <a:avLst/>
          </a:prstGeom>
          <a:solidFill>
            <a:schemeClr val="bg2"/>
          </a:solidFill>
          <a:ln>
            <a:noFill/>
          </a:ln>
        </p:spPr>
        <p:txBody>
          <a:bodyPr wrap="square" rtlCol="0">
            <a:spAutoFit/>
          </a:bodyPr>
          <a:lstStyle/>
          <a:p>
            <a:r>
              <a:rPr lang="ja-JP" altLang="en-US" sz="1000" dirty="0" smtClean="0">
                <a:solidFill>
                  <a:srgbClr val="FF0000"/>
                </a:solidFill>
                <a:latin typeface="ＭＳ Ｐゴシック" panose="020B0600070205080204" pitchFamily="50" charset="-128"/>
                <a:ea typeface="ＭＳ Ｐゴシック" panose="020B0600070205080204" pitchFamily="50" charset="-128"/>
              </a:rPr>
              <a:t>「上司に緊張」とあるため、同僚の人に聞くよう調整</a:t>
            </a:r>
            <a:endParaRPr lang="ja-JP" altLang="en-US" sz="1000" dirty="0">
              <a:solidFill>
                <a:srgbClr val="FF0000"/>
              </a:solidFill>
              <a:latin typeface="ＭＳ Ｐゴシック" panose="020B0600070205080204" pitchFamily="50" charset="-128"/>
              <a:ea typeface="ＭＳ Ｐゴシック" panose="020B0600070205080204" pitchFamily="50" charset="-128"/>
            </a:endParaRPr>
          </a:p>
        </p:txBody>
      </p:sp>
      <p:pic>
        <p:nvPicPr>
          <p:cNvPr id="60" name="Picture 2" descr="D:\HayashiRy\Desktop\林\素材\point02-005.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09528" y="5884380"/>
            <a:ext cx="656193" cy="262477"/>
          </a:xfrm>
          <a:prstGeom prst="rect">
            <a:avLst/>
          </a:prstGeom>
          <a:noFill/>
          <a:extLst>
            <a:ext uri="{909E8E84-426E-40DD-AFC4-6F175D3DCCD1}">
              <a14:hiddenFill xmlns:a14="http://schemas.microsoft.com/office/drawing/2010/main">
                <a:solidFill>
                  <a:srgbClr val="FFFFFF"/>
                </a:solidFill>
              </a14:hiddenFill>
            </a:ext>
          </a:extLst>
        </p:spPr>
      </p:pic>
      <p:sp>
        <p:nvSpPr>
          <p:cNvPr id="61" name="円/楕円 45"/>
          <p:cNvSpPr/>
          <p:nvPr/>
        </p:nvSpPr>
        <p:spPr>
          <a:xfrm>
            <a:off x="4843347" y="5425245"/>
            <a:ext cx="1602999" cy="432048"/>
          </a:xfrm>
          <a:prstGeom prst="ellipse">
            <a:avLst/>
          </a:prstGeom>
          <a:noFill/>
          <a:ln>
            <a:solidFill>
              <a:srgbClr val="FF0000">
                <a:alpha val="5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10" name="スライド番号プレースホルダー 9"/>
          <p:cNvSpPr>
            <a:spLocks noGrp="1"/>
          </p:cNvSpPr>
          <p:nvPr>
            <p:ph type="sldNum" sz="quarter" idx="12"/>
          </p:nvPr>
        </p:nvSpPr>
        <p:spPr/>
        <p:txBody>
          <a:bodyPr/>
          <a:lstStyle/>
          <a:p>
            <a:fld id="{F3E5EDE9-C1E3-4BA7-9C72-D92CDC7F1C7A}" type="slidenum">
              <a:rPr kumimoji="1" lang="ja-JP" altLang="en-US" smtClean="0"/>
              <a:t>4</a:t>
            </a:fld>
            <a:endParaRPr kumimoji="1" lang="ja-JP" altLang="en-US"/>
          </a:p>
        </p:txBody>
      </p:sp>
    </p:spTree>
    <p:extLst>
      <p:ext uri="{BB962C8B-B14F-4D97-AF65-F5344CB8AC3E}">
        <p14:creationId xmlns:p14="http://schemas.microsoft.com/office/powerpoint/2010/main" val="276113533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正方形/長方形 44"/>
          <p:cNvSpPr/>
          <p:nvPr/>
        </p:nvSpPr>
        <p:spPr>
          <a:xfrm>
            <a:off x="188640" y="4403171"/>
            <a:ext cx="6401570" cy="2673246"/>
          </a:xfrm>
          <a:prstGeom prst="rect">
            <a:avLst/>
          </a:prstGeom>
          <a:solidFill>
            <a:schemeClr val="bg1"/>
          </a:solidFill>
          <a:ln w="476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2" name="タイトル 1"/>
          <p:cNvSpPr>
            <a:spLocks noGrp="1"/>
          </p:cNvSpPr>
          <p:nvPr>
            <p:ph type="title"/>
          </p:nvPr>
        </p:nvSpPr>
        <p:spPr>
          <a:xfrm>
            <a:off x="531539" y="440517"/>
            <a:ext cx="5777781" cy="792088"/>
          </a:xfrm>
        </p:spPr>
        <p:txBody>
          <a:bodyPr>
            <a:normAutofit/>
          </a:bodyPr>
          <a:lstStyle/>
          <a:p>
            <a:r>
              <a:rPr lang="ja-JP" altLang="en-US" sz="2400" b="1" u="sng" dirty="0">
                <a:solidFill>
                  <a:srgbClr val="2F5897"/>
                </a:solidFill>
              </a:rPr>
              <a:t>職場実習</a:t>
            </a:r>
            <a:r>
              <a:rPr lang="ja-JP" altLang="en-US" sz="1800" u="sng" dirty="0">
                <a:solidFill>
                  <a:srgbClr val="2F5897"/>
                </a:solidFill>
              </a:rPr>
              <a:t>についてお考え</a:t>
            </a:r>
            <a:r>
              <a:rPr lang="ja-JP" altLang="en-US" sz="1800" u="sng" dirty="0" smtClean="0">
                <a:solidFill>
                  <a:srgbClr val="2F5897"/>
                </a:solidFill>
              </a:rPr>
              <a:t>の</a:t>
            </a:r>
            <a:r>
              <a:rPr lang="ja-JP" altLang="en-US" sz="1800" u="sng" dirty="0">
                <a:solidFill>
                  <a:srgbClr val="2F5897"/>
                </a:solidFill>
              </a:rPr>
              <a:t>就労</a:t>
            </a:r>
            <a:r>
              <a:rPr lang="ja-JP" altLang="en-US" sz="1800" u="sng" dirty="0" smtClean="0">
                <a:solidFill>
                  <a:srgbClr val="2F5897"/>
                </a:solidFill>
              </a:rPr>
              <a:t>支援</a:t>
            </a:r>
            <a:r>
              <a:rPr lang="ja-JP" altLang="en-US" sz="1800" u="sng" dirty="0">
                <a:solidFill>
                  <a:srgbClr val="2F5897"/>
                </a:solidFill>
              </a:rPr>
              <a:t>機関さまに</a:t>
            </a:r>
            <a:r>
              <a:rPr lang="ja-JP" altLang="en-US" sz="1800" dirty="0">
                <a:solidFill>
                  <a:srgbClr val="2F5897"/>
                </a:solidFill>
              </a:rPr>
              <a:t>　</a:t>
            </a:r>
            <a:r>
              <a:rPr lang="ja-JP" altLang="en-US" sz="1800" dirty="0" smtClean="0">
                <a:solidFill>
                  <a:srgbClr val="2F5897"/>
                </a:solidFill>
              </a:rPr>
              <a:t>②</a:t>
            </a:r>
            <a:endParaRPr kumimoji="1" lang="ja-JP" altLang="en-US" sz="1800" dirty="0"/>
          </a:p>
        </p:txBody>
      </p:sp>
      <p:graphicFrame>
        <p:nvGraphicFramePr>
          <p:cNvPr id="7" name="表 6"/>
          <p:cNvGraphicFramePr>
            <a:graphicFrameLocks noGrp="1"/>
          </p:cNvGraphicFramePr>
          <p:nvPr>
            <p:extLst>
              <p:ext uri="{D42A27DB-BD31-4B8C-83A1-F6EECF244321}">
                <p14:modId xmlns:p14="http://schemas.microsoft.com/office/powerpoint/2010/main" val="1644179915"/>
              </p:ext>
            </p:extLst>
          </p:nvPr>
        </p:nvGraphicFramePr>
        <p:xfrm>
          <a:off x="409736" y="4607743"/>
          <a:ext cx="5976664" cy="2042160"/>
        </p:xfrm>
        <a:graphic>
          <a:graphicData uri="http://schemas.openxmlformats.org/drawingml/2006/table">
            <a:tbl>
              <a:tblPr firstRow="1" bandRow="1">
                <a:tableStyleId>{5C22544A-7EE6-4342-B048-85BDC9FD1C3A}</a:tableStyleId>
              </a:tblPr>
              <a:tblGrid>
                <a:gridCol w="1494166">
                  <a:extLst>
                    <a:ext uri="{9D8B030D-6E8A-4147-A177-3AD203B41FA5}">
                      <a16:colId xmlns:a16="http://schemas.microsoft.com/office/drawing/2014/main" val="20000"/>
                    </a:ext>
                  </a:extLst>
                </a:gridCol>
                <a:gridCol w="1494166">
                  <a:extLst>
                    <a:ext uri="{9D8B030D-6E8A-4147-A177-3AD203B41FA5}">
                      <a16:colId xmlns:a16="http://schemas.microsoft.com/office/drawing/2014/main" val="20001"/>
                    </a:ext>
                  </a:extLst>
                </a:gridCol>
                <a:gridCol w="1494166">
                  <a:extLst>
                    <a:ext uri="{9D8B030D-6E8A-4147-A177-3AD203B41FA5}">
                      <a16:colId xmlns:a16="http://schemas.microsoft.com/office/drawing/2014/main" val="20002"/>
                    </a:ext>
                  </a:extLst>
                </a:gridCol>
                <a:gridCol w="1494166">
                  <a:extLst>
                    <a:ext uri="{9D8B030D-6E8A-4147-A177-3AD203B41FA5}">
                      <a16:colId xmlns:a16="http://schemas.microsoft.com/office/drawing/2014/main" val="20003"/>
                    </a:ext>
                  </a:extLst>
                </a:gridCol>
              </a:tblGrid>
              <a:tr h="245216">
                <a:tc>
                  <a:txBody>
                    <a:bodyPr/>
                    <a:lstStyle/>
                    <a:p>
                      <a:pPr algn="ctr"/>
                      <a:r>
                        <a:rPr kumimoji="1" lang="ja-JP" altLang="en-US" sz="1100" baseline="0" dirty="0" smtClean="0">
                          <a:solidFill>
                            <a:schemeClr val="tx1"/>
                          </a:solidFill>
                          <a:ea typeface="ＭＳ Ｐゴシック" panose="020B0600070205080204" pitchFamily="50" charset="-128"/>
                        </a:rPr>
                        <a:t>事業主への配慮希望</a:t>
                      </a:r>
                      <a:endParaRPr kumimoji="1" lang="ja-JP" altLang="en-US" sz="1100" baseline="0" dirty="0">
                        <a:solidFill>
                          <a:schemeClr val="tx1"/>
                        </a:solidFill>
                        <a:ea typeface="ＭＳ Ｐゴシック" panose="020B060007020508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100" baseline="0" dirty="0" smtClean="0">
                          <a:solidFill>
                            <a:schemeClr val="tx1"/>
                          </a:solidFill>
                          <a:ea typeface="ＭＳ Ｐゴシック" panose="020B0600070205080204" pitchFamily="50" charset="-128"/>
                        </a:rPr>
                        <a:t>配慮の目的と効果</a:t>
                      </a:r>
                      <a:endParaRPr kumimoji="1" lang="ja-JP" altLang="en-US" sz="1100" baseline="0" dirty="0">
                        <a:solidFill>
                          <a:schemeClr val="tx1"/>
                        </a:solidFill>
                        <a:ea typeface="ＭＳ Ｐゴシック" panose="020B060007020508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100" baseline="0" dirty="0" smtClean="0">
                          <a:solidFill>
                            <a:schemeClr val="tx1"/>
                          </a:solidFill>
                          <a:ea typeface="ＭＳ Ｐゴシック" panose="020B0600070205080204" pitchFamily="50" charset="-128"/>
                        </a:rPr>
                        <a:t>セルフケア</a:t>
                      </a:r>
                      <a:endParaRPr kumimoji="1" lang="ja-JP" altLang="en-US" sz="1100" baseline="0" dirty="0">
                        <a:solidFill>
                          <a:schemeClr val="tx1"/>
                        </a:solidFill>
                        <a:ea typeface="ＭＳ Ｐゴシック" panose="020B060007020508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100" baseline="0" dirty="0" smtClean="0">
                          <a:solidFill>
                            <a:schemeClr val="tx1"/>
                          </a:solidFill>
                          <a:ea typeface="ＭＳ Ｐゴシック" panose="020B0600070205080204" pitchFamily="50" charset="-128"/>
                        </a:rPr>
                        <a:t>調整内容</a:t>
                      </a:r>
                      <a:endParaRPr kumimoji="1" lang="ja-JP" altLang="en-US" sz="1100" baseline="0" dirty="0">
                        <a:solidFill>
                          <a:schemeClr val="tx1"/>
                        </a:solidFill>
                        <a:ea typeface="ＭＳ Ｐゴシック" panose="020B060007020508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713289">
                <a:tc>
                  <a:txBody>
                    <a:bodyPr/>
                    <a:lstStyle/>
                    <a:p>
                      <a:r>
                        <a:rPr kumimoji="1" lang="ja-JP" altLang="en-US" sz="1100" dirty="0" smtClean="0">
                          <a:latin typeface="ＭＳ Ｐゴシック" panose="020B0600070205080204" pitchFamily="50" charset="-128"/>
                          <a:ea typeface="ＭＳ Ｐゴシック" panose="020B0600070205080204" pitchFamily="50" charset="-128"/>
                        </a:rPr>
                        <a:t>納期の短い仕事が続くと、不安で眠りが浅くなります。不安になりそうなときは相談させてください。</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66"/>
                    </a:solidFill>
                  </a:tcPr>
                </a:tc>
                <a:tc>
                  <a:txBody>
                    <a:bodyPr/>
                    <a:lstStyle/>
                    <a:p>
                      <a:r>
                        <a:rPr kumimoji="1" lang="ja-JP" altLang="en-US" sz="1100" dirty="0" smtClean="0">
                          <a:latin typeface="ＭＳ Ｐゴシック" panose="020B0600070205080204" pitchFamily="50" charset="-128"/>
                          <a:ea typeface="ＭＳ Ｐゴシック" panose="020B0600070205080204" pitchFamily="50" charset="-128"/>
                        </a:rPr>
                        <a:t>体調管理を行い、安定して勤務できるようになるため。</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100" dirty="0" smtClean="0">
                          <a:latin typeface="ＭＳ Ｐゴシック" panose="020B0600070205080204" pitchFamily="50" charset="-128"/>
                          <a:ea typeface="ＭＳ Ｐゴシック" panose="020B0600070205080204" pitchFamily="50" charset="-128"/>
                        </a:rPr>
                        <a:t>散歩が気分転換なので、継続して行うようにします。</a:t>
                      </a:r>
                      <a:endParaRPr kumimoji="1" lang="en-US" altLang="ja-JP" sz="1100" dirty="0" smtClean="0">
                        <a:latin typeface="ＭＳ Ｐゴシック" panose="020B0600070205080204" pitchFamily="50" charset="-128"/>
                        <a:ea typeface="ＭＳ Ｐゴシック" panose="020B060007020508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100" dirty="0" smtClean="0">
                          <a:latin typeface="ＭＳ Ｐゴシック" panose="020B0600070205080204" pitchFamily="50" charset="-128"/>
                          <a:ea typeface="ＭＳ Ｐゴシック" panose="020B0600070205080204" pitchFamily="50" charset="-128"/>
                        </a:rPr>
                        <a:t>納期の長さ、時期などについて、リーダーと</a:t>
                      </a:r>
                      <a:r>
                        <a:rPr kumimoji="1" lang="ja-JP" altLang="en-US" sz="1100" dirty="0" smtClean="0">
                          <a:solidFill>
                            <a:schemeClr val="tx1"/>
                          </a:solidFill>
                          <a:latin typeface="ＭＳ Ｐゴシック" panose="020B0600070205080204" pitchFamily="50" charset="-128"/>
                          <a:ea typeface="ＭＳ Ｐゴシック" panose="020B0600070205080204" pitchFamily="50" charset="-128"/>
                        </a:rPr>
                        <a:t>相談できる時間を作ります。</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01"/>
                  </a:ext>
                </a:extLst>
              </a:tr>
              <a:tr h="318374">
                <a:tc gridSpan="4">
                  <a:txBody>
                    <a:bodyPr/>
                    <a:lstStyle/>
                    <a:p>
                      <a:endParaRPr kumimoji="1" lang="en-US" altLang="ja-JP" sz="1100" b="1" baseline="0" dirty="0" smtClean="0">
                        <a:ea typeface="ＭＳ Ｐゴシック" panose="020B0600070205080204" pitchFamily="50" charset="-128"/>
                      </a:endParaRPr>
                    </a:p>
                    <a:p>
                      <a:r>
                        <a:rPr kumimoji="1" lang="ja-JP" altLang="en-US" sz="1100" b="1" baseline="0" dirty="0" smtClean="0">
                          <a:ea typeface="ＭＳ Ｐゴシック" panose="020B0600070205080204" pitchFamily="50" charset="-128"/>
                        </a:rPr>
                        <a:t>得意・不得意・特性等</a:t>
                      </a:r>
                    </a:p>
                  </a:txBody>
                  <a:tcPr anchor="b">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sz="1100"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sz="1100"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sz="1100"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289739">
                <a:tc gridSpan="4">
                  <a:txBody>
                    <a:bodyPr/>
                    <a:lstStyle/>
                    <a:p>
                      <a:r>
                        <a:rPr kumimoji="1" lang="ja-JP" altLang="en-US" sz="1100" baseline="0" dirty="0" smtClean="0">
                          <a:ea typeface="ＭＳ Ｐゴシック" panose="020B0600070205080204" pitchFamily="50" charset="-128"/>
                        </a:rPr>
                        <a:t>前職も事務職で、複数の業務を並行して行いましたが期日に遅れたことはありません。しかし、納期が短いものが重なると不安になり睡眠の質が落ちるので、長いものもあると安心します。</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sz="1100" dirty="0"/>
                    </a:p>
                  </a:txBody>
                  <a:tcPr/>
                </a:tc>
                <a:tc hMerge="1">
                  <a:txBody>
                    <a:bodyPr/>
                    <a:lstStyle/>
                    <a:p>
                      <a:endParaRPr kumimoji="1" lang="ja-JP" altLang="en-US" sz="1100" dirty="0"/>
                    </a:p>
                  </a:txBody>
                  <a:tcPr/>
                </a:tc>
                <a:tc hMerge="1">
                  <a:txBody>
                    <a:bodyPr/>
                    <a:lstStyle/>
                    <a:p>
                      <a:endParaRPr kumimoji="1" lang="ja-JP" altLang="en-US" sz="1100" dirty="0"/>
                    </a:p>
                  </a:txBody>
                  <a:tcPr/>
                </a:tc>
                <a:extLst>
                  <a:ext uri="{0D108BD9-81ED-4DB2-BD59-A6C34878D82A}">
                    <a16:rowId xmlns:a16="http://schemas.microsoft.com/office/drawing/2014/main" val="10003"/>
                  </a:ext>
                </a:extLst>
              </a:tr>
            </a:tbl>
          </a:graphicData>
        </a:graphic>
      </p:graphicFrame>
      <p:sp>
        <p:nvSpPr>
          <p:cNvPr id="27" name="テキスト ボックス 26"/>
          <p:cNvSpPr txBox="1"/>
          <p:nvPr/>
        </p:nvSpPr>
        <p:spPr>
          <a:xfrm>
            <a:off x="768007" y="1475656"/>
            <a:ext cx="5608530" cy="646331"/>
          </a:xfrm>
          <a:prstGeom prst="rect">
            <a:avLst/>
          </a:prstGeom>
          <a:noFill/>
        </p:spPr>
        <p:txBody>
          <a:bodyPr wrap="square" rtlCol="0">
            <a:spAutoFit/>
          </a:bodyPr>
          <a:lstStyle/>
          <a:p>
            <a:r>
              <a:rPr lang="ja-JP" altLang="en-US" sz="1200" dirty="0" smtClean="0">
                <a:solidFill>
                  <a:prstClr val="black"/>
                </a:solidFill>
              </a:rPr>
              <a:t>●実習生についての得意・不得意を伝えたい</a:t>
            </a:r>
            <a:endParaRPr lang="en-US" altLang="ja-JP" sz="1200" dirty="0" smtClean="0">
              <a:solidFill>
                <a:prstClr val="black"/>
              </a:solidFill>
            </a:endParaRPr>
          </a:p>
          <a:p>
            <a:r>
              <a:rPr lang="ja-JP" altLang="en-US" sz="1200" dirty="0" smtClean="0">
                <a:solidFill>
                  <a:prstClr val="black"/>
                </a:solidFill>
              </a:rPr>
              <a:t>●障がい</a:t>
            </a:r>
            <a:r>
              <a:rPr lang="ja-JP" altLang="en-US" sz="1200" dirty="0">
                <a:solidFill>
                  <a:prstClr val="black"/>
                </a:solidFill>
              </a:rPr>
              <a:t>の</a:t>
            </a:r>
            <a:r>
              <a:rPr lang="ja-JP" altLang="en-US" sz="1200" dirty="0" smtClean="0">
                <a:solidFill>
                  <a:prstClr val="black"/>
                </a:solidFill>
              </a:rPr>
              <a:t>ある方についての知識が少ないため、必要な対応を知りたいと企業</a:t>
            </a:r>
            <a:endParaRPr lang="en-US" altLang="ja-JP" sz="1200" dirty="0" smtClean="0">
              <a:solidFill>
                <a:prstClr val="black"/>
              </a:solidFill>
            </a:endParaRPr>
          </a:p>
          <a:p>
            <a:r>
              <a:rPr lang="ja-JP" altLang="en-US" sz="1200" dirty="0">
                <a:solidFill>
                  <a:prstClr val="black"/>
                </a:solidFill>
              </a:rPr>
              <a:t>　</a:t>
            </a:r>
            <a:r>
              <a:rPr lang="ja-JP" altLang="en-US" sz="1200" dirty="0" smtClean="0">
                <a:solidFill>
                  <a:prstClr val="black"/>
                </a:solidFill>
              </a:rPr>
              <a:t>に言われている</a:t>
            </a:r>
            <a:endParaRPr lang="ja-JP" altLang="en-US" sz="1200" dirty="0">
              <a:solidFill>
                <a:prstClr val="black"/>
              </a:solidFill>
            </a:endParaRPr>
          </a:p>
        </p:txBody>
      </p:sp>
      <p:grpSp>
        <p:nvGrpSpPr>
          <p:cNvPr id="9" name="グループ化 8"/>
          <p:cNvGrpSpPr/>
          <p:nvPr/>
        </p:nvGrpSpPr>
        <p:grpSpPr>
          <a:xfrm>
            <a:off x="513949" y="7463937"/>
            <a:ext cx="6065258" cy="544321"/>
            <a:chOff x="525230" y="7225320"/>
            <a:chExt cx="6065258" cy="544321"/>
          </a:xfrm>
        </p:grpSpPr>
        <p:grpSp>
          <p:nvGrpSpPr>
            <p:cNvPr id="33" name="グループ化 32"/>
            <p:cNvGrpSpPr/>
            <p:nvPr/>
          </p:nvGrpSpPr>
          <p:grpSpPr>
            <a:xfrm>
              <a:off x="525230" y="7337593"/>
              <a:ext cx="1117042" cy="432048"/>
              <a:chOff x="525230" y="6138718"/>
              <a:chExt cx="1117042" cy="432048"/>
            </a:xfrm>
          </p:grpSpPr>
          <p:sp>
            <p:nvSpPr>
              <p:cNvPr id="40" name="円/楕円 39"/>
              <p:cNvSpPr/>
              <p:nvPr/>
            </p:nvSpPr>
            <p:spPr>
              <a:xfrm>
                <a:off x="557299" y="6138718"/>
                <a:ext cx="926126" cy="432048"/>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41" name="テキスト ボックス 40"/>
              <p:cNvSpPr txBox="1"/>
              <p:nvPr/>
            </p:nvSpPr>
            <p:spPr>
              <a:xfrm>
                <a:off x="525230" y="6230690"/>
                <a:ext cx="1117042" cy="276999"/>
              </a:xfrm>
              <a:prstGeom prst="rect">
                <a:avLst/>
              </a:prstGeom>
              <a:noFill/>
            </p:spPr>
            <p:txBody>
              <a:bodyPr wrap="square" rtlCol="0">
                <a:spAutoFit/>
              </a:bodyPr>
              <a:lstStyle/>
              <a:p>
                <a:r>
                  <a:rPr lang="ja-JP" altLang="en-US" sz="1200" dirty="0" smtClean="0">
                    <a:solidFill>
                      <a:prstClr val="black"/>
                    </a:solidFill>
                  </a:rPr>
                  <a:t>企業担当者</a:t>
                </a:r>
                <a:endParaRPr lang="en-US" altLang="ja-JP" sz="1200" dirty="0" smtClean="0">
                  <a:solidFill>
                    <a:prstClr val="black"/>
                  </a:solidFill>
                </a:endParaRPr>
              </a:p>
            </p:txBody>
          </p:sp>
        </p:grpSp>
        <p:sp>
          <p:nvSpPr>
            <p:cNvPr id="42" name="テキスト ボックス 41"/>
            <p:cNvSpPr txBox="1"/>
            <p:nvPr/>
          </p:nvSpPr>
          <p:spPr>
            <a:xfrm>
              <a:off x="1744694" y="7225320"/>
              <a:ext cx="4845794" cy="461665"/>
            </a:xfrm>
            <a:prstGeom prst="rect">
              <a:avLst/>
            </a:prstGeom>
            <a:noFill/>
          </p:spPr>
          <p:txBody>
            <a:bodyPr wrap="square" rtlCol="0">
              <a:spAutoFit/>
            </a:bodyPr>
            <a:lstStyle/>
            <a:p>
              <a:r>
                <a:rPr lang="ja-JP" altLang="en-US" sz="1200" dirty="0" smtClean="0">
                  <a:solidFill>
                    <a:prstClr val="black"/>
                  </a:solidFill>
                </a:rPr>
                <a:t>実習前に障がいのある方と支援者の方から具体的な状況を聞き、</a:t>
              </a:r>
              <a:endParaRPr lang="en-US" altLang="ja-JP" sz="1200" dirty="0" smtClean="0">
                <a:solidFill>
                  <a:prstClr val="black"/>
                </a:solidFill>
              </a:endParaRPr>
            </a:p>
            <a:p>
              <a:r>
                <a:rPr lang="ja-JP" altLang="en-US" sz="1200" dirty="0" smtClean="0">
                  <a:solidFill>
                    <a:prstClr val="black"/>
                  </a:solidFill>
                </a:rPr>
                <a:t>何をすれば良いかがわかると、安心して受け入れられる。</a:t>
              </a:r>
              <a:endParaRPr lang="ja-JP" altLang="en-US" sz="1200" dirty="0">
                <a:solidFill>
                  <a:prstClr val="black"/>
                </a:solidFill>
              </a:endParaRPr>
            </a:p>
          </p:txBody>
        </p:sp>
      </p:grpSp>
      <p:grpSp>
        <p:nvGrpSpPr>
          <p:cNvPr id="6" name="グループ化 5"/>
          <p:cNvGrpSpPr/>
          <p:nvPr/>
        </p:nvGrpSpPr>
        <p:grpSpPr>
          <a:xfrm>
            <a:off x="536182" y="8070974"/>
            <a:ext cx="5955408" cy="446857"/>
            <a:chOff x="620688" y="7628274"/>
            <a:chExt cx="5955408" cy="446857"/>
          </a:xfrm>
        </p:grpSpPr>
        <p:sp>
          <p:nvSpPr>
            <p:cNvPr id="38" name="円/楕円 37"/>
            <p:cNvSpPr/>
            <p:nvPr/>
          </p:nvSpPr>
          <p:spPr>
            <a:xfrm>
              <a:off x="620688" y="7643083"/>
              <a:ext cx="926126" cy="432048"/>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43" name="テキスト ボックス 42"/>
            <p:cNvSpPr txBox="1"/>
            <p:nvPr/>
          </p:nvSpPr>
          <p:spPr>
            <a:xfrm>
              <a:off x="1730302" y="7628274"/>
              <a:ext cx="4845794" cy="276999"/>
            </a:xfrm>
            <a:prstGeom prst="rect">
              <a:avLst/>
            </a:prstGeom>
            <a:noFill/>
          </p:spPr>
          <p:txBody>
            <a:bodyPr wrap="square" rtlCol="0">
              <a:spAutoFit/>
            </a:bodyPr>
            <a:lstStyle/>
            <a:p>
              <a:endParaRPr lang="ja-JP" altLang="en-US" sz="1200" dirty="0">
                <a:solidFill>
                  <a:prstClr val="black"/>
                </a:solidFill>
              </a:endParaRPr>
            </a:p>
          </p:txBody>
        </p:sp>
      </p:grpSp>
      <p:grpSp>
        <p:nvGrpSpPr>
          <p:cNvPr id="5" name="グループ化 4"/>
          <p:cNvGrpSpPr/>
          <p:nvPr/>
        </p:nvGrpSpPr>
        <p:grpSpPr>
          <a:xfrm>
            <a:off x="567075" y="8535555"/>
            <a:ext cx="5980507" cy="461665"/>
            <a:chOff x="620688" y="8261538"/>
            <a:chExt cx="5980507" cy="461665"/>
          </a:xfrm>
        </p:grpSpPr>
        <p:grpSp>
          <p:nvGrpSpPr>
            <p:cNvPr id="35" name="グループ化 34"/>
            <p:cNvGrpSpPr/>
            <p:nvPr/>
          </p:nvGrpSpPr>
          <p:grpSpPr>
            <a:xfrm>
              <a:off x="620688" y="8291155"/>
              <a:ext cx="926126" cy="432048"/>
              <a:chOff x="620688" y="7092280"/>
              <a:chExt cx="926126" cy="432048"/>
            </a:xfrm>
          </p:grpSpPr>
          <p:sp>
            <p:nvSpPr>
              <p:cNvPr id="36" name="円/楕円 35"/>
              <p:cNvSpPr/>
              <p:nvPr/>
            </p:nvSpPr>
            <p:spPr>
              <a:xfrm>
                <a:off x="620688" y="7092280"/>
                <a:ext cx="926126" cy="432048"/>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37" name="テキスト ボックス 36"/>
              <p:cNvSpPr txBox="1"/>
              <p:nvPr/>
            </p:nvSpPr>
            <p:spPr>
              <a:xfrm>
                <a:off x="727096" y="7169804"/>
                <a:ext cx="771748" cy="276999"/>
              </a:xfrm>
              <a:prstGeom prst="rect">
                <a:avLst/>
              </a:prstGeom>
              <a:noFill/>
            </p:spPr>
            <p:txBody>
              <a:bodyPr wrap="square" rtlCol="0">
                <a:spAutoFit/>
              </a:bodyPr>
              <a:lstStyle/>
              <a:p>
                <a:r>
                  <a:rPr lang="ja-JP" altLang="en-US" sz="1200" dirty="0" smtClean="0">
                    <a:solidFill>
                      <a:prstClr val="black"/>
                    </a:solidFill>
                  </a:rPr>
                  <a:t>支援者</a:t>
                </a:r>
                <a:endParaRPr lang="en-US" altLang="ja-JP" sz="1200" dirty="0" smtClean="0">
                  <a:solidFill>
                    <a:prstClr val="black"/>
                  </a:solidFill>
                </a:endParaRPr>
              </a:p>
            </p:txBody>
          </p:sp>
        </p:grpSp>
        <p:sp>
          <p:nvSpPr>
            <p:cNvPr id="44" name="テキスト ボックス 43"/>
            <p:cNvSpPr txBox="1"/>
            <p:nvPr/>
          </p:nvSpPr>
          <p:spPr>
            <a:xfrm>
              <a:off x="1755401" y="8261538"/>
              <a:ext cx="4845794" cy="276999"/>
            </a:xfrm>
            <a:prstGeom prst="rect">
              <a:avLst/>
            </a:prstGeom>
            <a:noFill/>
          </p:spPr>
          <p:txBody>
            <a:bodyPr wrap="square" rtlCol="0">
              <a:spAutoFit/>
            </a:bodyPr>
            <a:lstStyle/>
            <a:p>
              <a:r>
                <a:rPr lang="ja-JP" altLang="en-US" sz="1200" dirty="0" smtClean="0">
                  <a:solidFill>
                    <a:prstClr val="black"/>
                  </a:solidFill>
                </a:rPr>
                <a:t>障がいのある方の状況を整理でき、企業にスムーズに説明できる。</a:t>
              </a:r>
              <a:endParaRPr lang="ja-JP" altLang="en-US" sz="1200" dirty="0">
                <a:solidFill>
                  <a:prstClr val="black"/>
                </a:solidFill>
              </a:endParaRPr>
            </a:p>
          </p:txBody>
        </p:sp>
      </p:grpSp>
      <p:sp>
        <p:nvSpPr>
          <p:cNvPr id="3" name="テキスト ボックス 2"/>
          <p:cNvSpPr txBox="1"/>
          <p:nvPr/>
        </p:nvSpPr>
        <p:spPr>
          <a:xfrm>
            <a:off x="260647" y="4264672"/>
            <a:ext cx="5472609" cy="276999"/>
          </a:xfrm>
          <a:prstGeom prst="rect">
            <a:avLst/>
          </a:prstGeom>
          <a:solidFill>
            <a:schemeClr val="bg1"/>
          </a:solidFill>
          <a:ln w="47625">
            <a:solidFill>
              <a:schemeClr val="tx2"/>
            </a:solidFill>
          </a:ln>
        </p:spPr>
        <p:txBody>
          <a:bodyPr wrap="square" rtlCol="0">
            <a:spAutoFit/>
          </a:bodyPr>
          <a:lstStyle/>
          <a:p>
            <a:r>
              <a:rPr lang="ja-JP" altLang="en-US" sz="1200" b="1" dirty="0" smtClean="0">
                <a:solidFill>
                  <a:prstClr val="black"/>
                </a:solidFill>
                <a:latin typeface="ＭＳ Ｐゴシック" panose="020B0600070205080204" pitchFamily="50" charset="-128"/>
                <a:ea typeface="ＭＳ Ｐゴシック" panose="020B0600070205080204" pitchFamily="50" charset="-128"/>
              </a:rPr>
              <a:t>得意・不得意を</a:t>
            </a:r>
            <a:r>
              <a:rPr lang="ja-JP" altLang="en-US" sz="1200" b="1" dirty="0">
                <a:solidFill>
                  <a:prstClr val="black"/>
                </a:solidFill>
                <a:latin typeface="ＭＳ Ｐゴシック" panose="020B0600070205080204" pitchFamily="50" charset="-128"/>
                <a:ea typeface="ＭＳ Ｐゴシック" panose="020B0600070205080204" pitchFamily="50" charset="-128"/>
              </a:rPr>
              <a:t>知りたい企業 </a:t>
            </a:r>
            <a:r>
              <a:rPr lang="en-US" altLang="ja-JP" sz="1200" b="1" dirty="0" smtClean="0">
                <a:solidFill>
                  <a:prstClr val="black"/>
                </a:solidFill>
                <a:latin typeface="ＭＳ Ｐゴシック" panose="020B0600070205080204" pitchFamily="50" charset="-128"/>
                <a:ea typeface="ＭＳ Ｐゴシック" panose="020B0600070205080204" pitchFamily="50" charset="-128"/>
              </a:rPr>
              <a:t>C</a:t>
            </a:r>
            <a:r>
              <a:rPr lang="ja-JP" altLang="en-US" sz="1200" b="1" dirty="0" smtClean="0">
                <a:solidFill>
                  <a:prstClr val="black"/>
                </a:solidFill>
                <a:latin typeface="ＭＳ Ｐゴシック" panose="020B0600070205080204" pitchFamily="50" charset="-128"/>
                <a:ea typeface="ＭＳ Ｐゴシック" panose="020B0600070205080204" pitchFamily="50" charset="-128"/>
              </a:rPr>
              <a:t>社</a:t>
            </a:r>
            <a:r>
              <a:rPr lang="ja-JP" altLang="en-US" sz="1200" b="1" dirty="0">
                <a:solidFill>
                  <a:prstClr val="black"/>
                </a:solidFill>
                <a:latin typeface="ＭＳ Ｐゴシック" panose="020B0600070205080204" pitchFamily="50" charset="-128"/>
                <a:ea typeface="ＭＳ Ｐゴシック" panose="020B0600070205080204" pitchFamily="50" charset="-128"/>
              </a:rPr>
              <a:t>に</a:t>
            </a:r>
            <a:r>
              <a:rPr lang="ja-JP" altLang="en-US" sz="1200" b="1" dirty="0" smtClean="0">
                <a:solidFill>
                  <a:prstClr val="black"/>
                </a:solidFill>
                <a:latin typeface="ＭＳ Ｐゴシック" panose="020B0600070205080204" pitchFamily="50" charset="-128"/>
                <a:ea typeface="ＭＳ Ｐゴシック" panose="020B0600070205080204" pitchFamily="50" charset="-128"/>
              </a:rPr>
              <a:t>、</a:t>
            </a:r>
            <a:r>
              <a:rPr lang="ja-JP" altLang="en-US" sz="1200" b="1" dirty="0">
                <a:solidFill>
                  <a:prstClr val="black"/>
                </a:solidFill>
                <a:latin typeface="ＭＳ Ｐゴシック" panose="020B0600070205080204" pitchFamily="50" charset="-128"/>
                <a:ea typeface="ＭＳ Ｐゴシック" panose="020B0600070205080204" pitchFamily="50" charset="-128"/>
              </a:rPr>
              <a:t>精神</a:t>
            </a:r>
            <a:r>
              <a:rPr lang="ja-JP" altLang="en-US" sz="1200" b="1" dirty="0" smtClean="0">
                <a:solidFill>
                  <a:prstClr val="black"/>
                </a:solidFill>
                <a:latin typeface="ＭＳ Ｐゴシック" panose="020B0600070205080204" pitchFamily="50" charset="-128"/>
                <a:ea typeface="ＭＳ Ｐゴシック" panose="020B0600070205080204" pitchFamily="50" charset="-128"/>
              </a:rPr>
              <a:t>障</a:t>
            </a:r>
            <a:r>
              <a:rPr lang="ja-JP" altLang="en-US" sz="1200" b="1" dirty="0">
                <a:solidFill>
                  <a:prstClr val="black"/>
                </a:solidFill>
                <a:latin typeface="ＭＳ Ｐゴシック" panose="020B0600070205080204" pitchFamily="50" charset="-128"/>
                <a:ea typeface="ＭＳ Ｐゴシック" panose="020B0600070205080204" pitchFamily="50" charset="-128"/>
              </a:rPr>
              <a:t>がい </a:t>
            </a:r>
            <a:r>
              <a:rPr lang="en-US" altLang="ja-JP" sz="1200" b="1" dirty="0" smtClean="0">
                <a:solidFill>
                  <a:prstClr val="black"/>
                </a:solidFill>
                <a:latin typeface="ＭＳ Ｐゴシック" panose="020B0600070205080204" pitchFamily="50" charset="-128"/>
                <a:ea typeface="ＭＳ Ｐゴシック" panose="020B0600070205080204" pitchFamily="50" charset="-128"/>
              </a:rPr>
              <a:t>D</a:t>
            </a:r>
            <a:r>
              <a:rPr lang="ja-JP" altLang="en-US" sz="1200" b="1" dirty="0" err="1" smtClean="0">
                <a:solidFill>
                  <a:prstClr val="black"/>
                </a:solidFill>
                <a:latin typeface="ＭＳ Ｐゴシック" panose="020B0600070205080204" pitchFamily="50" charset="-128"/>
                <a:ea typeface="ＭＳ Ｐゴシック" panose="020B0600070205080204" pitchFamily="50" charset="-128"/>
              </a:rPr>
              <a:t>さんの</a:t>
            </a:r>
            <a:r>
              <a:rPr lang="ja-JP" altLang="en-US" sz="1200" b="1" dirty="0" smtClean="0">
                <a:solidFill>
                  <a:prstClr val="black"/>
                </a:solidFill>
                <a:latin typeface="ＭＳ Ｐゴシック" panose="020B0600070205080204" pitchFamily="50" charset="-128"/>
                <a:ea typeface="ＭＳ Ｐゴシック" panose="020B0600070205080204" pitchFamily="50" charset="-128"/>
              </a:rPr>
              <a:t>実習依頼をする場合</a:t>
            </a:r>
            <a:endParaRPr lang="ja-JP" altLang="en-US" sz="1200" b="1" dirty="0">
              <a:solidFill>
                <a:prstClr val="black"/>
              </a:solidFill>
              <a:latin typeface="ＭＳ Ｐゴシック" panose="020B0600070205080204" pitchFamily="50" charset="-128"/>
              <a:ea typeface="ＭＳ Ｐゴシック" panose="020B0600070205080204" pitchFamily="50" charset="-128"/>
            </a:endParaRPr>
          </a:p>
        </p:txBody>
      </p:sp>
      <p:sp>
        <p:nvSpPr>
          <p:cNvPr id="46" name="円/楕円 45"/>
          <p:cNvSpPr/>
          <p:nvPr/>
        </p:nvSpPr>
        <p:spPr>
          <a:xfrm>
            <a:off x="177526" y="6113484"/>
            <a:ext cx="6316885" cy="678137"/>
          </a:xfrm>
          <a:prstGeom prst="ellipse">
            <a:avLst/>
          </a:prstGeom>
          <a:noFill/>
          <a:ln>
            <a:solidFill>
              <a:srgbClr val="FF0000">
                <a:alpha val="5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grpSp>
        <p:nvGrpSpPr>
          <p:cNvPr id="8" name="グループ化 7"/>
          <p:cNvGrpSpPr/>
          <p:nvPr/>
        </p:nvGrpSpPr>
        <p:grpSpPr>
          <a:xfrm>
            <a:off x="912950" y="6555512"/>
            <a:ext cx="3792973" cy="564014"/>
            <a:chOff x="336599" y="6395633"/>
            <a:chExt cx="3792973" cy="564014"/>
          </a:xfrm>
        </p:grpSpPr>
        <p:sp>
          <p:nvSpPr>
            <p:cNvPr id="47" name="テキスト ボックス 46"/>
            <p:cNvSpPr txBox="1"/>
            <p:nvPr/>
          </p:nvSpPr>
          <p:spPr>
            <a:xfrm>
              <a:off x="584895" y="6698037"/>
              <a:ext cx="3544677" cy="261610"/>
            </a:xfrm>
            <a:prstGeom prst="rect">
              <a:avLst/>
            </a:prstGeom>
            <a:solidFill>
              <a:schemeClr val="bg2"/>
            </a:solidFill>
            <a:ln>
              <a:noFill/>
            </a:ln>
          </p:spPr>
          <p:txBody>
            <a:bodyPr wrap="square" rtlCol="0">
              <a:spAutoFit/>
            </a:bodyPr>
            <a:lstStyle/>
            <a:p>
              <a:r>
                <a:rPr lang="ja-JP" altLang="en-US" sz="1100" dirty="0" smtClean="0">
                  <a:solidFill>
                    <a:srgbClr val="FF0000"/>
                  </a:solidFill>
                  <a:latin typeface="ＭＳ Ｐゴシック" panose="020B0600070205080204" pitchFamily="50" charset="-128"/>
                  <a:ea typeface="ＭＳ Ｐゴシック" panose="020B0600070205080204" pitchFamily="50" charset="-128"/>
                </a:rPr>
                <a:t>配慮が必要な背景や、得意なことも伝えることができる</a:t>
              </a:r>
              <a:endParaRPr lang="ja-JP" altLang="en-US" sz="1100" dirty="0">
                <a:solidFill>
                  <a:srgbClr val="FF0000"/>
                </a:solidFill>
                <a:latin typeface="ＭＳ Ｐゴシック" panose="020B0600070205080204" pitchFamily="50" charset="-128"/>
                <a:ea typeface="ＭＳ Ｐゴシック" panose="020B0600070205080204" pitchFamily="50" charset="-128"/>
              </a:endParaRPr>
            </a:p>
          </p:txBody>
        </p:sp>
        <p:sp>
          <p:nvSpPr>
            <p:cNvPr id="48" name="曲折矢印 47"/>
            <p:cNvSpPr/>
            <p:nvPr/>
          </p:nvSpPr>
          <p:spPr>
            <a:xfrm>
              <a:off x="336599" y="6395633"/>
              <a:ext cx="193104" cy="433209"/>
            </a:xfrm>
            <a:prstGeom prst="bentArrow">
              <a:avLst/>
            </a:prstGeom>
            <a:solidFill>
              <a:srgbClr val="FF0000">
                <a:alpha val="50000"/>
              </a:srgbClr>
            </a:solidFill>
            <a:ln w="0">
              <a:solidFill>
                <a:srgbClr val="FF0000">
                  <a:alpha val="50000"/>
                </a:srgbClr>
              </a:solidFill>
            </a:ln>
            <a:scene3d>
              <a:camera prst="orthographicFront">
                <a:rot lat="10800000" lon="0"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black"/>
                </a:solidFill>
              </a:endParaRPr>
            </a:p>
          </p:txBody>
        </p:sp>
        <p:pic>
          <p:nvPicPr>
            <p:cNvPr id="49" name="Picture 2" descr="D:\HayashiRy\Desktop\林\素材\point02-005.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33151" y="6484556"/>
              <a:ext cx="656193" cy="262477"/>
            </a:xfrm>
            <a:prstGeom prst="rect">
              <a:avLst/>
            </a:prstGeom>
            <a:noFill/>
            <a:extLst>
              <a:ext uri="{909E8E84-426E-40DD-AFC4-6F175D3DCCD1}">
                <a14:hiddenFill xmlns:a14="http://schemas.microsoft.com/office/drawing/2010/main">
                  <a:solidFill>
                    <a:srgbClr val="FFFFFF"/>
                  </a:solidFill>
                </a14:hiddenFill>
              </a:ext>
            </a:extLst>
          </p:spPr>
        </p:pic>
      </p:grpSp>
      <p:sp>
        <p:nvSpPr>
          <p:cNvPr id="11" name="正方形/長方形 10"/>
          <p:cNvSpPr/>
          <p:nvPr/>
        </p:nvSpPr>
        <p:spPr>
          <a:xfrm>
            <a:off x="1726472" y="8008258"/>
            <a:ext cx="4852735" cy="461665"/>
          </a:xfrm>
          <a:prstGeom prst="rect">
            <a:avLst/>
          </a:prstGeom>
        </p:spPr>
        <p:txBody>
          <a:bodyPr wrap="square">
            <a:spAutoFit/>
          </a:bodyPr>
          <a:lstStyle/>
          <a:p>
            <a:r>
              <a:rPr lang="ja-JP" altLang="en-US" sz="1200" dirty="0" smtClean="0"/>
              <a:t>納期のバランスを考えて仕事を渡されるので、不安になることなく業務に集中できる。</a:t>
            </a:r>
            <a:endParaRPr lang="ja-JP" altLang="en-US" sz="1200" dirty="0"/>
          </a:p>
        </p:txBody>
      </p:sp>
      <p:grpSp>
        <p:nvGrpSpPr>
          <p:cNvPr id="10" name="グループ化 9"/>
          <p:cNvGrpSpPr/>
          <p:nvPr/>
        </p:nvGrpSpPr>
        <p:grpSpPr>
          <a:xfrm>
            <a:off x="516286" y="2267744"/>
            <a:ext cx="5893390" cy="1882463"/>
            <a:chOff x="516286" y="2267744"/>
            <a:chExt cx="5893390" cy="1882463"/>
          </a:xfrm>
        </p:grpSpPr>
        <p:sp>
          <p:nvSpPr>
            <p:cNvPr id="4" name="下矢印 3"/>
            <p:cNvSpPr/>
            <p:nvPr/>
          </p:nvSpPr>
          <p:spPr>
            <a:xfrm>
              <a:off x="3119053" y="3718159"/>
              <a:ext cx="432048" cy="43204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16" name="テキスト ボックス 15"/>
            <p:cNvSpPr txBox="1"/>
            <p:nvPr/>
          </p:nvSpPr>
          <p:spPr>
            <a:xfrm>
              <a:off x="801146" y="2625438"/>
              <a:ext cx="5608530" cy="907941"/>
            </a:xfrm>
            <a:prstGeom prst="rect">
              <a:avLst/>
            </a:prstGeom>
            <a:noFill/>
            <a:ln>
              <a:solidFill>
                <a:schemeClr val="tx2"/>
              </a:solidFill>
            </a:ln>
          </p:spPr>
          <p:txBody>
            <a:bodyPr wrap="square" rtlCol="0">
              <a:spAutoFit/>
            </a:bodyPr>
            <a:lstStyle/>
            <a:p>
              <a:r>
                <a:rPr lang="ja-JP" altLang="en-US" sz="900" dirty="0" smtClean="0">
                  <a:solidFill>
                    <a:prstClr val="black"/>
                  </a:solidFill>
                </a:rPr>
                <a:t>　　　　　　　　　　　</a:t>
              </a:r>
              <a:endParaRPr lang="en-US" altLang="ja-JP" sz="900" dirty="0" smtClean="0">
                <a:solidFill>
                  <a:prstClr val="black"/>
                </a:solidFill>
              </a:endParaRPr>
            </a:p>
            <a:p>
              <a:r>
                <a:rPr lang="ja-JP" altLang="en-US" sz="1200" dirty="0" smtClean="0">
                  <a:solidFill>
                    <a:prstClr val="black"/>
                  </a:solidFill>
                </a:rPr>
                <a:t>　</a:t>
              </a:r>
              <a:r>
                <a:rPr lang="ja-JP" altLang="en-US" sz="1200" dirty="0">
                  <a:solidFill>
                    <a:prstClr val="black"/>
                  </a:solidFill>
                </a:rPr>
                <a:t>・　</a:t>
              </a:r>
              <a:r>
                <a:rPr lang="ja-JP" altLang="en-US" sz="1200" dirty="0" smtClean="0">
                  <a:solidFill>
                    <a:prstClr val="black"/>
                  </a:solidFill>
                </a:rPr>
                <a:t>どこまで調整しておく必要があるのか不安</a:t>
              </a:r>
              <a:endParaRPr lang="en-US" altLang="ja-JP" sz="1200" dirty="0" smtClean="0">
                <a:solidFill>
                  <a:prstClr val="black"/>
                </a:solidFill>
              </a:endParaRPr>
            </a:p>
            <a:p>
              <a:r>
                <a:rPr lang="ja-JP" altLang="en-US" sz="1200" dirty="0">
                  <a:solidFill>
                    <a:prstClr val="black"/>
                  </a:solidFill>
                </a:rPr>
                <a:t>　・　配慮事項</a:t>
              </a:r>
              <a:r>
                <a:rPr lang="ja-JP" altLang="en-US" sz="1200" dirty="0" smtClean="0">
                  <a:solidFill>
                    <a:prstClr val="black"/>
                  </a:solidFill>
                </a:rPr>
                <a:t>だけでなく、できることは何</a:t>
              </a:r>
              <a:r>
                <a:rPr lang="ja-JP" altLang="en-US" sz="1200" dirty="0">
                  <a:solidFill>
                    <a:prstClr val="black"/>
                  </a:solidFill>
                </a:rPr>
                <a:t>か</a:t>
              </a:r>
              <a:r>
                <a:rPr lang="ja-JP" altLang="en-US" sz="1200" dirty="0" smtClean="0">
                  <a:solidFill>
                    <a:prstClr val="black"/>
                  </a:solidFill>
                </a:rPr>
                <a:t>を伝えてもらわないと、</a:t>
              </a:r>
              <a:endParaRPr lang="en-US" altLang="ja-JP" sz="1200" dirty="0" smtClean="0">
                <a:solidFill>
                  <a:prstClr val="black"/>
                </a:solidFill>
              </a:endParaRPr>
            </a:p>
            <a:p>
              <a:r>
                <a:rPr lang="ja-JP" altLang="en-US" sz="1200" dirty="0">
                  <a:solidFill>
                    <a:prstClr val="black"/>
                  </a:solidFill>
                </a:rPr>
                <a:t>　</a:t>
              </a:r>
              <a:r>
                <a:rPr lang="ja-JP" altLang="en-US" sz="1200" dirty="0" smtClean="0">
                  <a:solidFill>
                    <a:prstClr val="black"/>
                  </a:solidFill>
                </a:rPr>
                <a:t>　　作業を用意できないな・・・</a:t>
              </a:r>
              <a:endParaRPr lang="en-US" altLang="ja-JP" sz="1200" dirty="0">
                <a:solidFill>
                  <a:prstClr val="black"/>
                </a:solidFill>
              </a:endParaRPr>
            </a:p>
            <a:p>
              <a:r>
                <a:rPr lang="ja-JP" altLang="en-US" sz="800" dirty="0" smtClean="0">
                  <a:solidFill>
                    <a:prstClr val="black"/>
                  </a:solidFill>
                </a:rPr>
                <a:t>　</a:t>
              </a:r>
              <a:endParaRPr lang="ja-JP" altLang="en-US" sz="800" dirty="0">
                <a:solidFill>
                  <a:prstClr val="black"/>
                </a:solidFill>
              </a:endParaRPr>
            </a:p>
          </p:txBody>
        </p:sp>
        <p:sp>
          <p:nvSpPr>
            <p:cNvPr id="50" name="斜め縞 49"/>
            <p:cNvSpPr/>
            <p:nvPr/>
          </p:nvSpPr>
          <p:spPr>
            <a:xfrm>
              <a:off x="516286" y="2267744"/>
              <a:ext cx="1288282" cy="957363"/>
            </a:xfrm>
            <a:prstGeom prst="diagStrip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smtClean="0">
                  <a:solidFill>
                    <a:prstClr val="white"/>
                  </a:solidFill>
                </a:rPr>
                <a:t>　 企業の </a:t>
              </a:r>
              <a:endParaRPr lang="en-US" altLang="ja-JP" sz="1400" dirty="0" smtClean="0">
                <a:solidFill>
                  <a:prstClr val="white"/>
                </a:solidFill>
              </a:endParaRPr>
            </a:p>
            <a:p>
              <a:pPr algn="ctr"/>
              <a:r>
                <a:rPr lang="ja-JP" altLang="en-US" sz="1400" dirty="0" smtClean="0">
                  <a:solidFill>
                    <a:prstClr val="white"/>
                  </a:solidFill>
                </a:rPr>
                <a:t>疑問</a:t>
              </a:r>
              <a:endParaRPr lang="en-US" altLang="ja-JP" sz="1400" dirty="0" smtClean="0">
                <a:solidFill>
                  <a:prstClr val="white"/>
                </a:solidFill>
              </a:endParaRPr>
            </a:p>
          </p:txBody>
        </p:sp>
      </p:grpSp>
      <p:sp>
        <p:nvSpPr>
          <p:cNvPr id="51" name="テキスト ボックス 50"/>
          <p:cNvSpPr txBox="1"/>
          <p:nvPr/>
        </p:nvSpPr>
        <p:spPr>
          <a:xfrm>
            <a:off x="687773" y="8078379"/>
            <a:ext cx="837245" cy="461665"/>
          </a:xfrm>
          <a:prstGeom prst="rect">
            <a:avLst/>
          </a:prstGeom>
          <a:noFill/>
        </p:spPr>
        <p:txBody>
          <a:bodyPr wrap="square" rtlCol="0">
            <a:spAutoFit/>
          </a:bodyPr>
          <a:lstStyle/>
          <a:p>
            <a:r>
              <a:rPr lang="ja-JP" altLang="en-US" sz="1200" dirty="0" smtClean="0">
                <a:solidFill>
                  <a:prstClr val="black"/>
                </a:solidFill>
              </a:rPr>
              <a:t>障がいのある方</a:t>
            </a:r>
            <a:endParaRPr lang="en-US" altLang="ja-JP" sz="1200" dirty="0" smtClean="0">
              <a:solidFill>
                <a:prstClr val="black"/>
              </a:solidFill>
            </a:endParaRPr>
          </a:p>
        </p:txBody>
      </p:sp>
      <p:sp>
        <p:nvSpPr>
          <p:cNvPr id="52" name="角丸四角形吹き出し 51"/>
          <p:cNvSpPr/>
          <p:nvPr/>
        </p:nvSpPr>
        <p:spPr>
          <a:xfrm>
            <a:off x="1733666" y="7471834"/>
            <a:ext cx="4773786" cy="461665"/>
          </a:xfrm>
          <a:prstGeom prst="wedgeRoundRectCallout">
            <a:avLst>
              <a:gd name="adj1" fmla="val -54886"/>
              <a:gd name="adj2" fmla="val 12197"/>
              <a:gd name="adj3" fmla="val 1666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3" name="角丸四角形吹き出し 52"/>
          <p:cNvSpPr/>
          <p:nvPr/>
        </p:nvSpPr>
        <p:spPr>
          <a:xfrm>
            <a:off x="1701788" y="7990387"/>
            <a:ext cx="4773786" cy="461665"/>
          </a:xfrm>
          <a:prstGeom prst="wedgeRoundRectCallout">
            <a:avLst>
              <a:gd name="adj1" fmla="val -54886"/>
              <a:gd name="adj2" fmla="val 12197"/>
              <a:gd name="adj3" fmla="val 1666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4" name="角丸四角形吹き出し 53"/>
          <p:cNvSpPr/>
          <p:nvPr/>
        </p:nvSpPr>
        <p:spPr>
          <a:xfrm>
            <a:off x="1733413" y="8519761"/>
            <a:ext cx="4773786" cy="461665"/>
          </a:xfrm>
          <a:prstGeom prst="wedgeRoundRectCallout">
            <a:avLst>
              <a:gd name="adj1" fmla="val -54886"/>
              <a:gd name="adj2" fmla="val 12197"/>
              <a:gd name="adj3" fmla="val 1666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角丸四角形 38"/>
          <p:cNvSpPr/>
          <p:nvPr/>
        </p:nvSpPr>
        <p:spPr>
          <a:xfrm>
            <a:off x="421660" y="7199214"/>
            <a:ext cx="1224136" cy="21771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t>利用</a:t>
            </a:r>
            <a:r>
              <a:rPr kumimoji="1" lang="ja-JP" altLang="en-US" sz="1200" dirty="0" smtClean="0"/>
              <a:t>者の声</a:t>
            </a:r>
            <a:endParaRPr kumimoji="1" lang="ja-JP" altLang="en-US" sz="1200" dirty="0"/>
          </a:p>
        </p:txBody>
      </p:sp>
      <p:grpSp>
        <p:nvGrpSpPr>
          <p:cNvPr id="55" name="グループ化 54"/>
          <p:cNvGrpSpPr/>
          <p:nvPr/>
        </p:nvGrpSpPr>
        <p:grpSpPr>
          <a:xfrm>
            <a:off x="1411200" y="3783761"/>
            <a:ext cx="1707853" cy="307777"/>
            <a:chOff x="1412775" y="3758856"/>
            <a:chExt cx="1707853" cy="307777"/>
          </a:xfrm>
        </p:grpSpPr>
        <p:sp>
          <p:nvSpPr>
            <p:cNvPr id="56" name="テキスト ボックス 55"/>
            <p:cNvSpPr txBox="1"/>
            <p:nvPr/>
          </p:nvSpPr>
          <p:spPr>
            <a:xfrm>
              <a:off x="1563369" y="3758856"/>
              <a:ext cx="1557259" cy="307777"/>
            </a:xfrm>
            <a:prstGeom prst="rect">
              <a:avLst/>
            </a:prstGeom>
            <a:noFill/>
          </p:spPr>
          <p:txBody>
            <a:bodyPr wrap="square" rtlCol="0">
              <a:spAutoFit/>
            </a:bodyPr>
            <a:lstStyle/>
            <a:p>
              <a:r>
                <a:rPr lang="ja-JP" altLang="en-US" sz="1400" dirty="0" smtClean="0">
                  <a:solidFill>
                    <a:prstClr val="black"/>
                  </a:solidFill>
                </a:rPr>
                <a:t>シートを活用</a:t>
              </a:r>
              <a:endParaRPr lang="ja-JP" altLang="en-US" sz="1400" dirty="0">
                <a:solidFill>
                  <a:prstClr val="black"/>
                </a:solidFill>
              </a:endParaRPr>
            </a:p>
          </p:txBody>
        </p:sp>
        <p:sp>
          <p:nvSpPr>
            <p:cNvPr id="57" name="星 5 56"/>
            <p:cNvSpPr/>
            <p:nvPr/>
          </p:nvSpPr>
          <p:spPr>
            <a:xfrm>
              <a:off x="1412775" y="3783464"/>
              <a:ext cx="189173" cy="199850"/>
            </a:xfrm>
            <a:prstGeom prst="star5">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grpSp>
      <p:sp>
        <p:nvSpPr>
          <p:cNvPr id="12" name="スライド番号プレースホルダー 11"/>
          <p:cNvSpPr>
            <a:spLocks noGrp="1"/>
          </p:cNvSpPr>
          <p:nvPr>
            <p:ph type="sldNum" sz="quarter" idx="12"/>
          </p:nvPr>
        </p:nvSpPr>
        <p:spPr/>
        <p:txBody>
          <a:bodyPr/>
          <a:lstStyle/>
          <a:p>
            <a:fld id="{F3E5EDE9-C1E3-4BA7-9C72-D92CDC7F1C7A}" type="slidenum">
              <a:rPr kumimoji="1" lang="ja-JP" altLang="en-US" smtClean="0"/>
              <a:t>5</a:t>
            </a:fld>
            <a:endParaRPr kumimoji="1" lang="ja-JP" altLang="en-US"/>
          </a:p>
        </p:txBody>
      </p:sp>
    </p:spTree>
    <p:extLst>
      <p:ext uri="{BB962C8B-B14F-4D97-AF65-F5344CB8AC3E}">
        <p14:creationId xmlns:p14="http://schemas.microsoft.com/office/powerpoint/2010/main" val="411467276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正方形/長方形 44"/>
          <p:cNvSpPr/>
          <p:nvPr/>
        </p:nvSpPr>
        <p:spPr>
          <a:xfrm>
            <a:off x="188640" y="4541672"/>
            <a:ext cx="6401570" cy="2280042"/>
          </a:xfrm>
          <a:prstGeom prst="rect">
            <a:avLst/>
          </a:prstGeom>
          <a:solidFill>
            <a:schemeClr val="bg1"/>
          </a:solidFill>
          <a:ln w="476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2" name="タイトル 1"/>
          <p:cNvSpPr>
            <a:spLocks noGrp="1"/>
          </p:cNvSpPr>
          <p:nvPr>
            <p:ph type="title"/>
          </p:nvPr>
        </p:nvSpPr>
        <p:spPr>
          <a:xfrm>
            <a:off x="531539" y="440517"/>
            <a:ext cx="5551127" cy="792088"/>
          </a:xfrm>
        </p:spPr>
        <p:txBody>
          <a:bodyPr>
            <a:normAutofit/>
          </a:bodyPr>
          <a:lstStyle/>
          <a:p>
            <a:r>
              <a:rPr lang="ja-JP" altLang="en-US" sz="2400" b="1" u="sng" dirty="0" smtClean="0"/>
              <a:t>職場定着</a:t>
            </a:r>
            <a:r>
              <a:rPr lang="ja-JP" altLang="en-US" sz="1800" u="sng" dirty="0" smtClean="0"/>
              <a:t>についてお悩み</a:t>
            </a:r>
            <a:r>
              <a:rPr kumimoji="1" lang="ja-JP" altLang="en-US" sz="1800" u="sng" dirty="0" smtClean="0"/>
              <a:t>の就労支援機関さまに</a:t>
            </a:r>
            <a:endParaRPr kumimoji="1" lang="ja-JP" altLang="en-US" sz="1800" u="sng" dirty="0"/>
          </a:p>
        </p:txBody>
      </p:sp>
      <p:graphicFrame>
        <p:nvGraphicFramePr>
          <p:cNvPr id="7" name="表 6"/>
          <p:cNvGraphicFramePr>
            <a:graphicFrameLocks noGrp="1"/>
          </p:cNvGraphicFramePr>
          <p:nvPr>
            <p:extLst>
              <p:ext uri="{D42A27DB-BD31-4B8C-83A1-F6EECF244321}">
                <p14:modId xmlns:p14="http://schemas.microsoft.com/office/powerpoint/2010/main" val="4224861046"/>
              </p:ext>
            </p:extLst>
          </p:nvPr>
        </p:nvGraphicFramePr>
        <p:xfrm>
          <a:off x="399873" y="4675839"/>
          <a:ext cx="5976664" cy="2042160"/>
        </p:xfrm>
        <a:graphic>
          <a:graphicData uri="http://schemas.openxmlformats.org/drawingml/2006/table">
            <a:tbl>
              <a:tblPr firstRow="1" bandRow="1">
                <a:tableStyleId>{5C22544A-7EE6-4342-B048-85BDC9FD1C3A}</a:tableStyleId>
              </a:tblPr>
              <a:tblGrid>
                <a:gridCol w="1494166">
                  <a:extLst>
                    <a:ext uri="{9D8B030D-6E8A-4147-A177-3AD203B41FA5}">
                      <a16:colId xmlns:a16="http://schemas.microsoft.com/office/drawing/2014/main" val="20000"/>
                    </a:ext>
                  </a:extLst>
                </a:gridCol>
                <a:gridCol w="1494166">
                  <a:extLst>
                    <a:ext uri="{9D8B030D-6E8A-4147-A177-3AD203B41FA5}">
                      <a16:colId xmlns:a16="http://schemas.microsoft.com/office/drawing/2014/main" val="20001"/>
                    </a:ext>
                  </a:extLst>
                </a:gridCol>
                <a:gridCol w="1494166">
                  <a:extLst>
                    <a:ext uri="{9D8B030D-6E8A-4147-A177-3AD203B41FA5}">
                      <a16:colId xmlns:a16="http://schemas.microsoft.com/office/drawing/2014/main" val="20002"/>
                    </a:ext>
                  </a:extLst>
                </a:gridCol>
                <a:gridCol w="1494166">
                  <a:extLst>
                    <a:ext uri="{9D8B030D-6E8A-4147-A177-3AD203B41FA5}">
                      <a16:colId xmlns:a16="http://schemas.microsoft.com/office/drawing/2014/main" val="20003"/>
                    </a:ext>
                  </a:extLst>
                </a:gridCol>
              </a:tblGrid>
              <a:tr h="245216">
                <a:tc>
                  <a:txBody>
                    <a:bodyPr/>
                    <a:lstStyle/>
                    <a:p>
                      <a:pPr algn="ctr"/>
                      <a:r>
                        <a:rPr kumimoji="1" lang="ja-JP" altLang="en-US" sz="1100" baseline="0" dirty="0" smtClean="0">
                          <a:solidFill>
                            <a:schemeClr val="tx1"/>
                          </a:solidFill>
                          <a:ea typeface="ＭＳ Ｐゴシック" panose="020B0600070205080204" pitchFamily="50" charset="-128"/>
                        </a:rPr>
                        <a:t>事業主への配慮希望</a:t>
                      </a:r>
                      <a:endParaRPr kumimoji="1" lang="ja-JP" altLang="en-US" sz="1100" baseline="0" dirty="0">
                        <a:solidFill>
                          <a:schemeClr val="tx1"/>
                        </a:solidFill>
                        <a:ea typeface="ＭＳ Ｐゴシック" panose="020B060007020508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100" baseline="0" dirty="0" smtClean="0">
                          <a:solidFill>
                            <a:schemeClr val="tx1"/>
                          </a:solidFill>
                          <a:ea typeface="ＭＳ Ｐゴシック" panose="020B0600070205080204" pitchFamily="50" charset="-128"/>
                        </a:rPr>
                        <a:t>配慮の目的と効果</a:t>
                      </a:r>
                      <a:endParaRPr kumimoji="1" lang="ja-JP" altLang="en-US" sz="1100" baseline="0" dirty="0">
                        <a:solidFill>
                          <a:schemeClr val="tx1"/>
                        </a:solidFill>
                        <a:ea typeface="ＭＳ Ｐゴシック" panose="020B060007020508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100" baseline="0" dirty="0" smtClean="0">
                          <a:solidFill>
                            <a:schemeClr val="tx1"/>
                          </a:solidFill>
                          <a:ea typeface="ＭＳ Ｐゴシック" panose="020B0600070205080204" pitchFamily="50" charset="-128"/>
                        </a:rPr>
                        <a:t>セルフケア</a:t>
                      </a:r>
                      <a:endParaRPr kumimoji="1" lang="ja-JP" altLang="en-US" sz="1100" baseline="0" dirty="0">
                        <a:solidFill>
                          <a:schemeClr val="tx1"/>
                        </a:solidFill>
                        <a:ea typeface="ＭＳ Ｐゴシック" panose="020B060007020508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100" baseline="0" dirty="0" smtClean="0">
                          <a:solidFill>
                            <a:schemeClr val="tx1"/>
                          </a:solidFill>
                          <a:ea typeface="ＭＳ Ｐゴシック" panose="020B0600070205080204" pitchFamily="50" charset="-128"/>
                        </a:rPr>
                        <a:t>調整内容</a:t>
                      </a:r>
                      <a:endParaRPr kumimoji="1" lang="ja-JP" altLang="en-US" sz="1100" baseline="0" dirty="0">
                        <a:solidFill>
                          <a:schemeClr val="tx1"/>
                        </a:solidFill>
                        <a:ea typeface="ＭＳ Ｐゴシック" panose="020B060007020508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857045">
                <a:tc>
                  <a:txBody>
                    <a:bodyPr/>
                    <a:lstStyle/>
                    <a:p>
                      <a:r>
                        <a:rPr kumimoji="1" lang="ja-JP" altLang="en-US" sz="1100" dirty="0" smtClean="0">
                          <a:latin typeface="ＭＳ Ｐゴシック" panose="020B0600070205080204" pitchFamily="50" charset="-128"/>
                          <a:ea typeface="ＭＳ Ｐゴシック" panose="020B0600070205080204" pitchFamily="50" charset="-128"/>
                        </a:rPr>
                        <a:t>仕事の区切りで</a:t>
                      </a:r>
                      <a:endParaRPr kumimoji="1" lang="en-US" altLang="ja-JP" sz="1100" dirty="0" smtClean="0">
                        <a:latin typeface="ＭＳ Ｐゴシック" panose="020B0600070205080204" pitchFamily="50" charset="-128"/>
                        <a:ea typeface="ＭＳ Ｐゴシック" panose="020B0600070205080204" pitchFamily="50" charset="-128"/>
                      </a:endParaRPr>
                    </a:p>
                    <a:p>
                      <a:r>
                        <a:rPr kumimoji="1" lang="ja-JP" altLang="en-US" sz="1100" dirty="0" smtClean="0">
                          <a:latin typeface="ＭＳ Ｐゴシック" panose="020B0600070205080204" pitchFamily="50" charset="-128"/>
                          <a:ea typeface="ＭＳ Ｐゴシック" panose="020B0600070205080204" pitchFamily="50" charset="-128"/>
                        </a:rPr>
                        <a:t>リフレッシュの時間をいただけると有難い</a:t>
                      </a:r>
                      <a:endParaRPr kumimoji="1" lang="en-US" altLang="ja-JP" sz="1100" dirty="0" smtClean="0">
                        <a:latin typeface="ＭＳ Ｐゴシック" panose="020B0600070205080204" pitchFamily="50" charset="-128"/>
                        <a:ea typeface="ＭＳ Ｐゴシック" panose="020B0600070205080204" pitchFamily="50" charset="-128"/>
                      </a:endParaRPr>
                    </a:p>
                    <a:p>
                      <a:r>
                        <a:rPr kumimoji="1" lang="ja-JP" altLang="en-US" sz="1100" dirty="0" smtClean="0">
                          <a:latin typeface="ＭＳ Ｐゴシック" panose="020B0600070205080204" pitchFamily="50" charset="-128"/>
                          <a:ea typeface="ＭＳ Ｐゴシック" panose="020B0600070205080204" pitchFamily="50" charset="-128"/>
                        </a:rPr>
                        <a:t>です。</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66"/>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smtClean="0">
                          <a:latin typeface="ＭＳ Ｐゴシック" panose="020B0600070205080204" pitchFamily="50" charset="-128"/>
                          <a:ea typeface="ＭＳ Ｐゴシック" panose="020B0600070205080204" pitchFamily="50" charset="-128"/>
                        </a:rPr>
                        <a:t>頭と気持ちの切り替えをし、次の仕事を効率よく行うため。</a:t>
                      </a:r>
                    </a:p>
                    <a:p>
                      <a:endParaRPr kumimoji="1" lang="ja-JP" altLang="en-US" sz="1100" dirty="0" smtClean="0">
                        <a:latin typeface="ＭＳ Ｐゴシック" panose="020B0600070205080204" pitchFamily="50" charset="-128"/>
                        <a:ea typeface="ＭＳ Ｐゴシック" panose="020B060007020508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100" dirty="0" smtClean="0">
                          <a:latin typeface="ＭＳ Ｐゴシック" panose="020B0600070205080204" pitchFamily="50" charset="-128"/>
                          <a:ea typeface="ＭＳ Ｐゴシック" panose="020B0600070205080204" pitchFamily="50" charset="-128"/>
                        </a:rPr>
                        <a:t>・仕事の区切りで状況</a:t>
                      </a:r>
                      <a:endParaRPr kumimoji="1" lang="en-US" altLang="ja-JP" sz="1100" dirty="0" smtClean="0">
                        <a:latin typeface="ＭＳ Ｐゴシック" panose="020B0600070205080204" pitchFamily="50" charset="-128"/>
                        <a:ea typeface="ＭＳ Ｐゴシック" panose="020B0600070205080204" pitchFamily="50" charset="-128"/>
                      </a:endParaRPr>
                    </a:p>
                    <a:p>
                      <a:r>
                        <a:rPr kumimoji="1" lang="ja-JP" altLang="en-US" sz="1100" dirty="0" smtClean="0">
                          <a:latin typeface="ＭＳ Ｐゴシック" panose="020B0600070205080204" pitchFamily="50" charset="-128"/>
                          <a:ea typeface="ＭＳ Ｐゴシック" panose="020B0600070205080204" pitchFamily="50" charset="-128"/>
                        </a:rPr>
                        <a:t>　の報告をします。</a:t>
                      </a:r>
                      <a:br>
                        <a:rPr kumimoji="1" lang="ja-JP" altLang="en-US" sz="1100" dirty="0" smtClean="0">
                          <a:latin typeface="ＭＳ Ｐゴシック" panose="020B0600070205080204" pitchFamily="50" charset="-128"/>
                          <a:ea typeface="ＭＳ Ｐゴシック" panose="020B0600070205080204" pitchFamily="50" charset="-128"/>
                        </a:rPr>
                      </a:br>
                      <a:r>
                        <a:rPr kumimoji="1" lang="ja-JP" altLang="en-US" sz="1100" dirty="0" smtClean="0">
                          <a:latin typeface="ＭＳ Ｐゴシック" panose="020B0600070205080204" pitchFamily="50" charset="-128"/>
                          <a:ea typeface="ＭＳ Ｐゴシック" panose="020B0600070205080204" pitchFamily="50" charset="-128"/>
                        </a:rPr>
                        <a:t>・ストレッチをする、</a:t>
                      </a:r>
                      <a:endParaRPr kumimoji="1" lang="en-US" altLang="ja-JP" sz="1100" dirty="0" smtClean="0">
                        <a:latin typeface="ＭＳ Ｐゴシック" panose="020B0600070205080204" pitchFamily="50" charset="-128"/>
                        <a:ea typeface="ＭＳ Ｐゴシック" panose="020B0600070205080204" pitchFamily="50" charset="-128"/>
                      </a:endParaRPr>
                    </a:p>
                    <a:p>
                      <a:r>
                        <a:rPr kumimoji="1" lang="ja-JP" altLang="en-US" sz="1100" dirty="0" smtClean="0">
                          <a:latin typeface="ＭＳ Ｐゴシック" panose="020B0600070205080204" pitchFamily="50" charset="-128"/>
                          <a:ea typeface="ＭＳ Ｐゴシック" panose="020B0600070205080204" pitchFamily="50" charset="-128"/>
                        </a:rPr>
                        <a:t>　飲み物を飲む等をし</a:t>
                      </a:r>
                      <a:endParaRPr kumimoji="1" lang="en-US" altLang="ja-JP" sz="1100" dirty="0" smtClean="0">
                        <a:latin typeface="ＭＳ Ｐゴシック" panose="020B0600070205080204" pitchFamily="50" charset="-128"/>
                        <a:ea typeface="ＭＳ Ｐゴシック" panose="020B0600070205080204" pitchFamily="50" charset="-128"/>
                      </a:endParaRPr>
                    </a:p>
                    <a:p>
                      <a:r>
                        <a:rPr kumimoji="1" lang="ja-JP" altLang="en-US" sz="1100" dirty="0" smtClean="0">
                          <a:latin typeface="ＭＳ Ｐゴシック" panose="020B0600070205080204" pitchFamily="50" charset="-128"/>
                          <a:ea typeface="ＭＳ Ｐゴシック" panose="020B0600070205080204" pitchFamily="50" charset="-128"/>
                        </a:rPr>
                        <a:t>　切り替えます。</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100" dirty="0" smtClean="0">
                          <a:latin typeface="ＭＳ Ｐゴシック" panose="020B0600070205080204" pitchFamily="50" charset="-128"/>
                          <a:ea typeface="ＭＳ Ｐゴシック" panose="020B0600070205080204" pitchFamily="50" charset="-128"/>
                        </a:rPr>
                        <a:t>特に報告は必要はないです。自由に休息を取ってもらって構いません。</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01"/>
                  </a:ext>
                </a:extLst>
              </a:tr>
              <a:tr h="318374">
                <a:tc gridSpan="4">
                  <a:txBody>
                    <a:bodyPr/>
                    <a:lstStyle/>
                    <a:p>
                      <a:endParaRPr kumimoji="1" lang="en-US" altLang="ja-JP" sz="1100" b="1" baseline="0" dirty="0" smtClean="0">
                        <a:ea typeface="ＭＳ Ｐゴシック" panose="020B0600070205080204" pitchFamily="50" charset="-128"/>
                      </a:endParaRPr>
                    </a:p>
                    <a:p>
                      <a:r>
                        <a:rPr kumimoji="1" lang="ja-JP" altLang="en-US" sz="1100" b="1" baseline="0" dirty="0" smtClean="0">
                          <a:ea typeface="ＭＳ Ｐゴシック" panose="020B0600070205080204" pitchFamily="50" charset="-128"/>
                        </a:rPr>
                        <a:t>得意・不得意・特性等</a:t>
                      </a:r>
                    </a:p>
                  </a:txBody>
                  <a:tcPr anchor="b">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sz="1100"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sz="1100"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sz="1100"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289739">
                <a:tc gridSpan="4">
                  <a:txBody>
                    <a:bodyPr/>
                    <a:lstStyle/>
                    <a:p>
                      <a:r>
                        <a:rPr kumimoji="1" lang="ja-JP" altLang="en-US" sz="1100" baseline="0" dirty="0" smtClean="0">
                          <a:ea typeface="ＭＳ Ｐゴシック" panose="020B0600070205080204" pitchFamily="50" charset="-128"/>
                        </a:rPr>
                        <a:t>　ミスがないように気負いすぎたり、周囲の人に気を遣いすぎて疲れやすくなったりします。</a:t>
                      </a:r>
                    </a:p>
                    <a:p>
                      <a:r>
                        <a:rPr kumimoji="1" lang="ja-JP" altLang="en-US" sz="1100" baseline="0" dirty="0" smtClean="0">
                          <a:ea typeface="ＭＳ Ｐゴシック" panose="020B0600070205080204" pitchFamily="50" charset="-128"/>
                        </a:rPr>
                        <a:t>　問題なく働いているように見えても、表情が硬い時は声をかけていただけると有難いです。</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sz="1100" dirty="0"/>
                    </a:p>
                  </a:txBody>
                  <a:tcPr/>
                </a:tc>
                <a:tc hMerge="1">
                  <a:txBody>
                    <a:bodyPr/>
                    <a:lstStyle/>
                    <a:p>
                      <a:endParaRPr kumimoji="1" lang="ja-JP" altLang="en-US" sz="1100" dirty="0"/>
                    </a:p>
                  </a:txBody>
                  <a:tcPr/>
                </a:tc>
                <a:tc hMerge="1">
                  <a:txBody>
                    <a:bodyPr/>
                    <a:lstStyle/>
                    <a:p>
                      <a:endParaRPr kumimoji="1" lang="ja-JP" altLang="en-US" sz="1100" dirty="0"/>
                    </a:p>
                  </a:txBody>
                  <a:tcPr/>
                </a:tc>
                <a:extLst>
                  <a:ext uri="{0D108BD9-81ED-4DB2-BD59-A6C34878D82A}">
                    <a16:rowId xmlns:a16="http://schemas.microsoft.com/office/drawing/2014/main" val="10003"/>
                  </a:ext>
                </a:extLst>
              </a:tr>
            </a:tbl>
          </a:graphicData>
        </a:graphic>
      </p:graphicFrame>
      <p:sp>
        <p:nvSpPr>
          <p:cNvPr id="27" name="テキスト ボックス 26"/>
          <p:cNvSpPr txBox="1"/>
          <p:nvPr/>
        </p:nvSpPr>
        <p:spPr>
          <a:xfrm>
            <a:off x="628602" y="1486624"/>
            <a:ext cx="5844998" cy="646331"/>
          </a:xfrm>
          <a:prstGeom prst="rect">
            <a:avLst/>
          </a:prstGeom>
          <a:noFill/>
        </p:spPr>
        <p:txBody>
          <a:bodyPr wrap="square" rtlCol="0">
            <a:spAutoFit/>
          </a:bodyPr>
          <a:lstStyle/>
          <a:p>
            <a:r>
              <a:rPr lang="ja-JP" altLang="en-US" sz="1200" dirty="0">
                <a:solidFill>
                  <a:prstClr val="black"/>
                </a:solidFill>
              </a:rPr>
              <a:t>●障</a:t>
            </a:r>
            <a:r>
              <a:rPr lang="ja-JP" altLang="en-US" sz="1200" dirty="0" smtClean="0">
                <a:solidFill>
                  <a:prstClr val="black"/>
                </a:solidFill>
              </a:rPr>
              <a:t>がいのある方が就職して</a:t>
            </a:r>
            <a:r>
              <a:rPr lang="ja-JP" altLang="en-US" sz="1200" dirty="0">
                <a:solidFill>
                  <a:prstClr val="black"/>
                </a:solidFill>
              </a:rPr>
              <a:t>も定着</a:t>
            </a:r>
            <a:r>
              <a:rPr lang="ja-JP" altLang="en-US" sz="1200" dirty="0" smtClean="0">
                <a:solidFill>
                  <a:prstClr val="black"/>
                </a:solidFill>
              </a:rPr>
              <a:t>しない</a:t>
            </a:r>
            <a:endParaRPr lang="ja-JP" altLang="en-US" sz="1200" dirty="0">
              <a:solidFill>
                <a:prstClr val="black"/>
              </a:solidFill>
            </a:endParaRPr>
          </a:p>
          <a:p>
            <a:r>
              <a:rPr lang="ja-JP" altLang="en-US" sz="1200" dirty="0" smtClean="0">
                <a:solidFill>
                  <a:prstClr val="black"/>
                </a:solidFill>
              </a:rPr>
              <a:t>●障がいのある従業員と</a:t>
            </a:r>
            <a:r>
              <a:rPr lang="ja-JP" altLang="en-US" sz="1200" dirty="0">
                <a:solidFill>
                  <a:prstClr val="black"/>
                </a:solidFill>
              </a:rPr>
              <a:t>周囲</a:t>
            </a:r>
            <a:r>
              <a:rPr lang="ja-JP" altLang="en-US" sz="1200" dirty="0" smtClean="0">
                <a:solidFill>
                  <a:prstClr val="black"/>
                </a:solidFill>
              </a:rPr>
              <a:t>とのコミュニケーション</a:t>
            </a:r>
            <a:r>
              <a:rPr lang="ja-JP" altLang="en-US" sz="1200" dirty="0">
                <a:solidFill>
                  <a:prstClr val="black"/>
                </a:solidFill>
              </a:rPr>
              <a:t>不足を感じて</a:t>
            </a:r>
            <a:r>
              <a:rPr lang="ja-JP" altLang="en-US" sz="1200" dirty="0" smtClean="0">
                <a:solidFill>
                  <a:prstClr val="black"/>
                </a:solidFill>
              </a:rPr>
              <a:t>いる</a:t>
            </a:r>
            <a:endParaRPr lang="ja-JP" altLang="en-US" sz="1200" dirty="0">
              <a:solidFill>
                <a:prstClr val="black"/>
              </a:solidFill>
            </a:endParaRPr>
          </a:p>
          <a:p>
            <a:r>
              <a:rPr lang="ja-JP" altLang="en-US" sz="1200" dirty="0" smtClean="0">
                <a:solidFill>
                  <a:prstClr val="black"/>
                </a:solidFill>
              </a:rPr>
              <a:t>●雇い始めで障がいのある従業員のことを、周囲によくわかってもらえていない</a:t>
            </a:r>
            <a:endParaRPr lang="ja-JP" altLang="en-US" sz="1200" dirty="0">
              <a:solidFill>
                <a:prstClr val="black"/>
              </a:solidFill>
            </a:endParaRPr>
          </a:p>
        </p:txBody>
      </p:sp>
      <p:grpSp>
        <p:nvGrpSpPr>
          <p:cNvPr id="9" name="グループ化 8"/>
          <p:cNvGrpSpPr/>
          <p:nvPr/>
        </p:nvGrpSpPr>
        <p:grpSpPr>
          <a:xfrm>
            <a:off x="596176" y="7062038"/>
            <a:ext cx="6001176" cy="516821"/>
            <a:chOff x="596176" y="6908194"/>
            <a:chExt cx="6001176" cy="516821"/>
          </a:xfrm>
        </p:grpSpPr>
        <p:grpSp>
          <p:nvGrpSpPr>
            <p:cNvPr id="33" name="グループ化 32"/>
            <p:cNvGrpSpPr/>
            <p:nvPr/>
          </p:nvGrpSpPr>
          <p:grpSpPr>
            <a:xfrm>
              <a:off x="596176" y="6992967"/>
              <a:ext cx="1117042" cy="432048"/>
              <a:chOff x="596176" y="5794092"/>
              <a:chExt cx="1117042" cy="432048"/>
            </a:xfrm>
          </p:grpSpPr>
          <p:sp>
            <p:nvSpPr>
              <p:cNvPr id="40" name="円/楕円 39"/>
              <p:cNvSpPr/>
              <p:nvPr/>
            </p:nvSpPr>
            <p:spPr>
              <a:xfrm>
                <a:off x="617161" y="5794092"/>
                <a:ext cx="926126" cy="432048"/>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41" name="テキスト ボックス 40"/>
              <p:cNvSpPr txBox="1"/>
              <p:nvPr/>
            </p:nvSpPr>
            <p:spPr>
              <a:xfrm>
                <a:off x="596176" y="5871616"/>
                <a:ext cx="1117042" cy="276999"/>
              </a:xfrm>
              <a:prstGeom prst="rect">
                <a:avLst/>
              </a:prstGeom>
              <a:noFill/>
            </p:spPr>
            <p:txBody>
              <a:bodyPr wrap="square" rtlCol="0">
                <a:spAutoFit/>
              </a:bodyPr>
              <a:lstStyle/>
              <a:p>
                <a:r>
                  <a:rPr lang="ja-JP" altLang="en-US" sz="1200" dirty="0" smtClean="0">
                    <a:solidFill>
                      <a:prstClr val="black"/>
                    </a:solidFill>
                  </a:rPr>
                  <a:t>企業担当者</a:t>
                </a:r>
                <a:endParaRPr lang="en-US" altLang="ja-JP" sz="1200" dirty="0" smtClean="0">
                  <a:solidFill>
                    <a:prstClr val="black"/>
                  </a:solidFill>
                </a:endParaRPr>
              </a:p>
            </p:txBody>
          </p:sp>
        </p:grpSp>
        <p:sp>
          <p:nvSpPr>
            <p:cNvPr id="42" name="テキスト ボックス 41"/>
            <p:cNvSpPr txBox="1"/>
            <p:nvPr/>
          </p:nvSpPr>
          <p:spPr>
            <a:xfrm>
              <a:off x="1751558" y="6908194"/>
              <a:ext cx="4845794" cy="461665"/>
            </a:xfrm>
            <a:prstGeom prst="rect">
              <a:avLst/>
            </a:prstGeom>
            <a:noFill/>
          </p:spPr>
          <p:txBody>
            <a:bodyPr wrap="square" rtlCol="0">
              <a:spAutoFit/>
            </a:bodyPr>
            <a:lstStyle/>
            <a:p>
              <a:r>
                <a:rPr lang="ja-JP" altLang="en-US" sz="1200" dirty="0">
                  <a:solidFill>
                    <a:prstClr val="black"/>
                  </a:solidFill>
                </a:rPr>
                <a:t>問題なく働いていると思っていたが、安心してリフレッシュ</a:t>
              </a:r>
              <a:r>
                <a:rPr lang="ja-JP" altLang="en-US" sz="1200" dirty="0" smtClean="0">
                  <a:solidFill>
                    <a:prstClr val="black"/>
                  </a:solidFill>
                </a:rPr>
                <a:t>して</a:t>
              </a:r>
              <a:endParaRPr lang="en-US" altLang="ja-JP" sz="1200" dirty="0" smtClean="0">
                <a:solidFill>
                  <a:prstClr val="black"/>
                </a:solidFill>
              </a:endParaRPr>
            </a:p>
            <a:p>
              <a:r>
                <a:rPr lang="ja-JP" altLang="en-US" sz="1200" dirty="0" smtClean="0">
                  <a:solidFill>
                    <a:prstClr val="black"/>
                  </a:solidFill>
                </a:rPr>
                <a:t>もらえる</a:t>
              </a:r>
              <a:r>
                <a:rPr lang="ja-JP" altLang="en-US" sz="1200" dirty="0">
                  <a:solidFill>
                    <a:prstClr val="black"/>
                  </a:solidFill>
                </a:rPr>
                <a:t>環境の見直しが</a:t>
              </a:r>
              <a:r>
                <a:rPr lang="ja-JP" altLang="en-US" sz="1200" dirty="0" smtClean="0">
                  <a:solidFill>
                    <a:prstClr val="black"/>
                  </a:solidFill>
                </a:rPr>
                <a:t>できる。</a:t>
              </a:r>
              <a:endParaRPr lang="ja-JP" altLang="en-US" sz="1200" dirty="0">
                <a:solidFill>
                  <a:prstClr val="black"/>
                </a:solidFill>
              </a:endParaRPr>
            </a:p>
          </p:txBody>
        </p:sp>
      </p:grpSp>
      <p:grpSp>
        <p:nvGrpSpPr>
          <p:cNvPr id="6" name="グループ化 5"/>
          <p:cNvGrpSpPr/>
          <p:nvPr/>
        </p:nvGrpSpPr>
        <p:grpSpPr>
          <a:xfrm>
            <a:off x="597222" y="7690803"/>
            <a:ext cx="5950100" cy="461665"/>
            <a:chOff x="620688" y="7643083"/>
            <a:chExt cx="5950100" cy="461665"/>
          </a:xfrm>
        </p:grpSpPr>
        <p:sp>
          <p:nvSpPr>
            <p:cNvPr id="38" name="円/楕円 37"/>
            <p:cNvSpPr/>
            <p:nvPr/>
          </p:nvSpPr>
          <p:spPr>
            <a:xfrm>
              <a:off x="620688" y="7643083"/>
              <a:ext cx="926126" cy="432048"/>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43" name="テキスト ボックス 42"/>
            <p:cNvSpPr txBox="1"/>
            <p:nvPr/>
          </p:nvSpPr>
          <p:spPr>
            <a:xfrm>
              <a:off x="1724994" y="7643083"/>
              <a:ext cx="4845794" cy="461665"/>
            </a:xfrm>
            <a:prstGeom prst="rect">
              <a:avLst/>
            </a:prstGeom>
            <a:noFill/>
          </p:spPr>
          <p:txBody>
            <a:bodyPr wrap="square" rtlCol="0">
              <a:spAutoFit/>
            </a:bodyPr>
            <a:lstStyle/>
            <a:p>
              <a:r>
                <a:rPr lang="ja-JP" altLang="en-US" sz="1200" dirty="0" smtClean="0">
                  <a:solidFill>
                    <a:prstClr val="black"/>
                  </a:solidFill>
                </a:rPr>
                <a:t>職場</a:t>
              </a:r>
              <a:r>
                <a:rPr lang="ja-JP" altLang="en-US" sz="1200" dirty="0">
                  <a:solidFill>
                    <a:prstClr val="black"/>
                  </a:solidFill>
                </a:rPr>
                <a:t>の人から聞いて</a:t>
              </a:r>
              <a:r>
                <a:rPr lang="ja-JP" altLang="en-US" sz="1200" dirty="0" smtClean="0">
                  <a:solidFill>
                    <a:prstClr val="black"/>
                  </a:solidFill>
                </a:rPr>
                <a:t>もらえたので</a:t>
              </a:r>
              <a:r>
                <a:rPr lang="ja-JP" altLang="en-US" sz="1200" dirty="0">
                  <a:solidFill>
                    <a:prstClr val="black"/>
                  </a:solidFill>
                </a:rPr>
                <a:t>、希望を</a:t>
              </a:r>
              <a:r>
                <a:rPr lang="ja-JP" altLang="en-US" sz="1200" dirty="0" smtClean="0">
                  <a:solidFill>
                    <a:prstClr val="black"/>
                  </a:solidFill>
                </a:rPr>
                <a:t>伝えやすい。</a:t>
              </a:r>
              <a:endParaRPr lang="en-US" altLang="ja-JP" sz="1200" dirty="0" smtClean="0">
                <a:solidFill>
                  <a:prstClr val="black"/>
                </a:solidFill>
              </a:endParaRPr>
            </a:p>
            <a:p>
              <a:r>
                <a:rPr lang="ja-JP" altLang="en-US" sz="1200" dirty="0" smtClean="0">
                  <a:solidFill>
                    <a:prstClr val="black"/>
                  </a:solidFill>
                </a:rPr>
                <a:t>セルフケア</a:t>
              </a:r>
              <a:r>
                <a:rPr lang="ja-JP" altLang="en-US" sz="1200" dirty="0">
                  <a:solidFill>
                    <a:prstClr val="black"/>
                  </a:solidFill>
                </a:rPr>
                <a:t>を</a:t>
              </a:r>
              <a:r>
                <a:rPr lang="ja-JP" altLang="en-US" sz="1200" dirty="0" smtClean="0">
                  <a:solidFill>
                    <a:prstClr val="black"/>
                  </a:solidFill>
                </a:rPr>
                <a:t>記入</a:t>
              </a:r>
              <a:r>
                <a:rPr lang="ja-JP" altLang="en-US" sz="1200" dirty="0">
                  <a:solidFill>
                    <a:prstClr val="black"/>
                  </a:solidFill>
                </a:rPr>
                <a:t>すること</a:t>
              </a:r>
              <a:r>
                <a:rPr lang="ja-JP" altLang="en-US" sz="1200" dirty="0" smtClean="0">
                  <a:solidFill>
                    <a:prstClr val="black"/>
                  </a:solidFill>
                </a:rPr>
                <a:t>で自分のすることが整理できる。</a:t>
              </a:r>
              <a:endParaRPr lang="ja-JP" altLang="en-US" sz="1200" dirty="0">
                <a:solidFill>
                  <a:prstClr val="black"/>
                </a:solidFill>
              </a:endParaRPr>
            </a:p>
          </p:txBody>
        </p:sp>
      </p:grpSp>
      <p:grpSp>
        <p:nvGrpSpPr>
          <p:cNvPr id="5" name="グループ化 4"/>
          <p:cNvGrpSpPr/>
          <p:nvPr/>
        </p:nvGrpSpPr>
        <p:grpSpPr>
          <a:xfrm>
            <a:off x="620688" y="8291181"/>
            <a:ext cx="5969522" cy="461665"/>
            <a:chOff x="620688" y="8291155"/>
            <a:chExt cx="5969522" cy="461665"/>
          </a:xfrm>
        </p:grpSpPr>
        <p:grpSp>
          <p:nvGrpSpPr>
            <p:cNvPr id="35" name="グループ化 34"/>
            <p:cNvGrpSpPr/>
            <p:nvPr/>
          </p:nvGrpSpPr>
          <p:grpSpPr>
            <a:xfrm>
              <a:off x="620688" y="8291155"/>
              <a:ext cx="926126" cy="432048"/>
              <a:chOff x="620688" y="7092280"/>
              <a:chExt cx="926126" cy="432048"/>
            </a:xfrm>
          </p:grpSpPr>
          <p:sp>
            <p:nvSpPr>
              <p:cNvPr id="36" name="円/楕円 35"/>
              <p:cNvSpPr/>
              <p:nvPr/>
            </p:nvSpPr>
            <p:spPr>
              <a:xfrm>
                <a:off x="620688" y="7092280"/>
                <a:ext cx="926126" cy="432048"/>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37" name="テキスト ボックス 36"/>
              <p:cNvSpPr txBox="1"/>
              <p:nvPr/>
            </p:nvSpPr>
            <p:spPr>
              <a:xfrm>
                <a:off x="727096" y="7169804"/>
                <a:ext cx="771748" cy="276999"/>
              </a:xfrm>
              <a:prstGeom prst="rect">
                <a:avLst/>
              </a:prstGeom>
              <a:noFill/>
            </p:spPr>
            <p:txBody>
              <a:bodyPr wrap="square" rtlCol="0">
                <a:spAutoFit/>
              </a:bodyPr>
              <a:lstStyle/>
              <a:p>
                <a:r>
                  <a:rPr lang="ja-JP" altLang="en-US" sz="1200" dirty="0" smtClean="0">
                    <a:solidFill>
                      <a:prstClr val="black"/>
                    </a:solidFill>
                  </a:rPr>
                  <a:t>支援者</a:t>
                </a:r>
                <a:endParaRPr lang="en-US" altLang="ja-JP" sz="1200" dirty="0" smtClean="0">
                  <a:solidFill>
                    <a:prstClr val="black"/>
                  </a:solidFill>
                </a:endParaRPr>
              </a:p>
            </p:txBody>
          </p:sp>
        </p:grpSp>
        <p:sp>
          <p:nvSpPr>
            <p:cNvPr id="44" name="テキスト ボックス 43"/>
            <p:cNvSpPr txBox="1"/>
            <p:nvPr/>
          </p:nvSpPr>
          <p:spPr>
            <a:xfrm>
              <a:off x="1744416" y="8291155"/>
              <a:ext cx="4845794" cy="461665"/>
            </a:xfrm>
            <a:prstGeom prst="rect">
              <a:avLst/>
            </a:prstGeom>
            <a:noFill/>
          </p:spPr>
          <p:txBody>
            <a:bodyPr wrap="square" rtlCol="0">
              <a:spAutoFit/>
            </a:bodyPr>
            <a:lstStyle/>
            <a:p>
              <a:r>
                <a:rPr lang="ja-JP" altLang="en-US" sz="1200" dirty="0">
                  <a:solidFill>
                    <a:prstClr val="black"/>
                  </a:solidFill>
                </a:rPr>
                <a:t>気疲れが蓄積しやすい人なので、セルフケアも含めて企業に早めに伝えることが</a:t>
              </a:r>
              <a:r>
                <a:rPr lang="ja-JP" altLang="en-US" sz="1200" dirty="0" smtClean="0">
                  <a:solidFill>
                    <a:prstClr val="black"/>
                  </a:solidFill>
                </a:rPr>
                <a:t>できる。</a:t>
              </a:r>
              <a:endParaRPr lang="ja-JP" altLang="en-US" sz="1200" dirty="0">
                <a:solidFill>
                  <a:prstClr val="black"/>
                </a:solidFill>
              </a:endParaRPr>
            </a:p>
          </p:txBody>
        </p:sp>
      </p:grpSp>
      <p:sp>
        <p:nvSpPr>
          <p:cNvPr id="3" name="テキスト ボックス 2"/>
          <p:cNvSpPr txBox="1"/>
          <p:nvPr/>
        </p:nvSpPr>
        <p:spPr>
          <a:xfrm>
            <a:off x="260647" y="4140351"/>
            <a:ext cx="6264697" cy="461665"/>
          </a:xfrm>
          <a:prstGeom prst="rect">
            <a:avLst/>
          </a:prstGeom>
          <a:solidFill>
            <a:schemeClr val="bg1"/>
          </a:solidFill>
          <a:ln w="47625">
            <a:solidFill>
              <a:schemeClr val="tx2"/>
            </a:solidFill>
          </a:ln>
        </p:spPr>
        <p:txBody>
          <a:bodyPr wrap="square" rtlCol="0">
            <a:spAutoFit/>
          </a:bodyPr>
          <a:lstStyle/>
          <a:p>
            <a:r>
              <a:rPr lang="ja-JP" altLang="en-US" sz="1200" b="1" dirty="0">
                <a:solidFill>
                  <a:prstClr val="black"/>
                </a:solidFill>
                <a:latin typeface="ＭＳ Ｐゴシック" panose="020B0600070205080204" pitchFamily="50" charset="-128"/>
                <a:ea typeface="ＭＳ Ｐゴシック" panose="020B0600070205080204" pitchFamily="50" charset="-128"/>
              </a:rPr>
              <a:t>障</a:t>
            </a:r>
            <a:r>
              <a:rPr lang="ja-JP" altLang="en-US" sz="1200" b="1" dirty="0" smtClean="0">
                <a:solidFill>
                  <a:prstClr val="black"/>
                </a:solidFill>
                <a:latin typeface="ＭＳ Ｐゴシック" panose="020B0600070205080204" pitchFamily="50" charset="-128"/>
                <a:ea typeface="ＭＳ Ｐゴシック" panose="020B0600070205080204" pitchFamily="50" charset="-128"/>
              </a:rPr>
              <a:t>がいのある従業員が職場定着しないことに悩む企業 </a:t>
            </a:r>
            <a:r>
              <a:rPr lang="en-US" altLang="ja-JP" sz="1200" b="1" dirty="0" smtClean="0">
                <a:solidFill>
                  <a:prstClr val="black"/>
                </a:solidFill>
                <a:latin typeface="ＭＳ Ｐゴシック" panose="020B0600070205080204" pitchFamily="50" charset="-128"/>
                <a:ea typeface="ＭＳ Ｐゴシック" panose="020B0600070205080204" pitchFamily="50" charset="-128"/>
              </a:rPr>
              <a:t>E</a:t>
            </a:r>
            <a:r>
              <a:rPr lang="ja-JP" altLang="en-US" sz="1200" b="1" dirty="0" smtClean="0">
                <a:solidFill>
                  <a:prstClr val="black"/>
                </a:solidFill>
                <a:latin typeface="ＭＳ Ｐゴシック" panose="020B0600070205080204" pitchFamily="50" charset="-128"/>
                <a:ea typeface="ＭＳ Ｐゴシック" panose="020B0600070205080204" pitchFamily="50" charset="-128"/>
              </a:rPr>
              <a:t>社。</a:t>
            </a:r>
            <a:endParaRPr lang="en-US" altLang="ja-JP" sz="1200" b="1" dirty="0" smtClean="0">
              <a:solidFill>
                <a:prstClr val="black"/>
              </a:solidFill>
              <a:latin typeface="ＭＳ Ｐゴシック" panose="020B0600070205080204" pitchFamily="50" charset="-128"/>
              <a:ea typeface="ＭＳ Ｐゴシック" panose="020B0600070205080204" pitchFamily="50" charset="-128"/>
            </a:endParaRPr>
          </a:p>
          <a:p>
            <a:r>
              <a:rPr lang="ja-JP" altLang="en-US" sz="1200" b="1" dirty="0" smtClean="0">
                <a:solidFill>
                  <a:prstClr val="black"/>
                </a:solidFill>
                <a:latin typeface="ＭＳ Ｐゴシック" panose="020B0600070205080204" pitchFamily="50" charset="-128"/>
                <a:ea typeface="ＭＳ Ｐゴシック" panose="020B0600070205080204" pitchFamily="50" charset="-128"/>
              </a:rPr>
              <a:t>そこで働く精神障</a:t>
            </a:r>
            <a:r>
              <a:rPr lang="ja-JP" altLang="en-US" sz="1200" b="1" dirty="0">
                <a:solidFill>
                  <a:prstClr val="black"/>
                </a:solidFill>
                <a:latin typeface="ＭＳ Ｐゴシック" panose="020B0600070205080204" pitchFamily="50" charset="-128"/>
                <a:ea typeface="ＭＳ Ｐゴシック" panose="020B0600070205080204" pitchFamily="50" charset="-128"/>
              </a:rPr>
              <a:t>がい </a:t>
            </a:r>
            <a:r>
              <a:rPr lang="en-US" altLang="ja-JP" sz="1200" b="1" dirty="0" smtClean="0">
                <a:solidFill>
                  <a:prstClr val="black"/>
                </a:solidFill>
                <a:latin typeface="ＭＳ Ｐゴシック" panose="020B0600070205080204" pitchFamily="50" charset="-128"/>
                <a:ea typeface="ＭＳ Ｐゴシック" panose="020B0600070205080204" pitchFamily="50" charset="-128"/>
              </a:rPr>
              <a:t>F</a:t>
            </a:r>
            <a:r>
              <a:rPr lang="ja-JP" altLang="en-US" sz="1200" b="1" dirty="0" smtClean="0">
                <a:solidFill>
                  <a:prstClr val="black"/>
                </a:solidFill>
                <a:latin typeface="ＭＳ Ｐゴシック" panose="020B0600070205080204" pitchFamily="50" charset="-128"/>
                <a:ea typeface="ＭＳ Ｐゴシック" panose="020B0600070205080204" pitchFamily="50" charset="-128"/>
              </a:rPr>
              <a:t>さんに、定期面談前</a:t>
            </a:r>
            <a:r>
              <a:rPr lang="ja-JP" altLang="en-US" sz="1200" b="1" dirty="0">
                <a:solidFill>
                  <a:prstClr val="black"/>
                </a:solidFill>
                <a:latin typeface="ＭＳ Ｐゴシック" panose="020B0600070205080204" pitchFamily="50" charset="-128"/>
                <a:ea typeface="ＭＳ Ｐゴシック" panose="020B0600070205080204" pitchFamily="50" charset="-128"/>
              </a:rPr>
              <a:t>に書いてもらった場合</a:t>
            </a:r>
          </a:p>
        </p:txBody>
      </p:sp>
      <p:sp>
        <p:nvSpPr>
          <p:cNvPr id="50" name="円/楕円 49"/>
          <p:cNvSpPr/>
          <p:nvPr/>
        </p:nvSpPr>
        <p:spPr>
          <a:xfrm>
            <a:off x="293017" y="4890881"/>
            <a:ext cx="1613669" cy="864097"/>
          </a:xfrm>
          <a:prstGeom prst="ellipse">
            <a:avLst/>
          </a:prstGeom>
          <a:noFill/>
          <a:ln>
            <a:solidFill>
              <a:srgbClr val="FF0000">
                <a:alpha val="5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51" name="円/楕円 50"/>
          <p:cNvSpPr/>
          <p:nvPr/>
        </p:nvSpPr>
        <p:spPr>
          <a:xfrm>
            <a:off x="4776166" y="4890881"/>
            <a:ext cx="1602999" cy="832462"/>
          </a:xfrm>
          <a:prstGeom prst="ellipse">
            <a:avLst/>
          </a:prstGeom>
          <a:noFill/>
          <a:ln>
            <a:solidFill>
              <a:srgbClr val="FF0000">
                <a:alpha val="5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52" name="円弧 51"/>
          <p:cNvSpPr/>
          <p:nvPr/>
        </p:nvSpPr>
        <p:spPr>
          <a:xfrm rot="8531392">
            <a:off x="1479567" y="2221856"/>
            <a:ext cx="4622752" cy="3652378"/>
          </a:xfrm>
          <a:prstGeom prst="arc">
            <a:avLst>
              <a:gd name="adj1" fmla="val 16200000"/>
              <a:gd name="adj2" fmla="val 299493"/>
            </a:avLst>
          </a:prstGeom>
          <a:noFill/>
          <a:ln w="28575">
            <a:solidFill>
              <a:srgbClr val="FF0000">
                <a:alpha val="50000"/>
              </a:srgbClr>
            </a:solidFill>
            <a:headEnd type="triangle" w="lg" len="med"/>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ja-JP" altLang="en-US">
              <a:solidFill>
                <a:prstClr val="black"/>
              </a:solidFill>
            </a:endParaRPr>
          </a:p>
        </p:txBody>
      </p:sp>
      <p:sp>
        <p:nvSpPr>
          <p:cNvPr id="53" name="テキスト ボックス 52"/>
          <p:cNvSpPr txBox="1"/>
          <p:nvPr/>
        </p:nvSpPr>
        <p:spPr>
          <a:xfrm>
            <a:off x="2636912" y="5955384"/>
            <a:ext cx="3739625" cy="246221"/>
          </a:xfrm>
          <a:prstGeom prst="rect">
            <a:avLst/>
          </a:prstGeom>
          <a:solidFill>
            <a:schemeClr val="bg2"/>
          </a:solidFill>
          <a:ln>
            <a:noFill/>
          </a:ln>
        </p:spPr>
        <p:txBody>
          <a:bodyPr wrap="square" rtlCol="0">
            <a:spAutoFit/>
          </a:bodyPr>
          <a:lstStyle/>
          <a:p>
            <a:r>
              <a:rPr lang="ja-JP" altLang="en-US" sz="1000" dirty="0">
                <a:solidFill>
                  <a:srgbClr val="FF0000"/>
                </a:solidFill>
                <a:latin typeface="ＭＳ Ｐゴシック" panose="020B0600070205080204" pitchFamily="50" charset="-128"/>
                <a:ea typeface="ＭＳ Ｐゴシック" panose="020B0600070205080204" pitchFamily="50" charset="-128"/>
              </a:rPr>
              <a:t>周囲が気づいていなかった疲れ</a:t>
            </a:r>
            <a:r>
              <a:rPr lang="ja-JP" altLang="en-US" sz="1000" dirty="0" smtClean="0">
                <a:solidFill>
                  <a:srgbClr val="FF0000"/>
                </a:solidFill>
                <a:latin typeface="ＭＳ Ｐゴシック" panose="020B0600070205080204" pitchFamily="50" charset="-128"/>
                <a:ea typeface="ＭＳ Ｐゴシック" panose="020B0600070205080204" pitchFamily="50" charset="-128"/>
              </a:rPr>
              <a:t>やストレスの蓄積を知ってもらえる</a:t>
            </a:r>
            <a:endParaRPr lang="ja-JP" altLang="en-US" sz="1000" dirty="0">
              <a:solidFill>
                <a:srgbClr val="FF0000"/>
              </a:solidFill>
              <a:latin typeface="ＭＳ Ｐゴシック" panose="020B0600070205080204" pitchFamily="50" charset="-128"/>
              <a:ea typeface="ＭＳ Ｐゴシック" panose="020B0600070205080204" pitchFamily="50" charset="-128"/>
            </a:endParaRPr>
          </a:p>
        </p:txBody>
      </p:sp>
      <p:pic>
        <p:nvPicPr>
          <p:cNvPr id="54" name="Picture 2" descr="D:\HayashiRy\Desktop\林\素材\point02-005.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89315" y="5956880"/>
            <a:ext cx="656193" cy="262477"/>
          </a:xfrm>
          <a:prstGeom prst="rect">
            <a:avLst/>
          </a:prstGeom>
          <a:noFill/>
          <a:extLst>
            <a:ext uri="{909E8E84-426E-40DD-AFC4-6F175D3DCCD1}">
              <a14:hiddenFill xmlns:a14="http://schemas.microsoft.com/office/drawing/2010/main">
                <a:solidFill>
                  <a:srgbClr val="FFFFFF"/>
                </a:solidFill>
              </a14:hiddenFill>
            </a:ext>
          </a:extLst>
        </p:spPr>
      </p:pic>
      <p:grpSp>
        <p:nvGrpSpPr>
          <p:cNvPr id="10" name="グループ化 9"/>
          <p:cNvGrpSpPr/>
          <p:nvPr/>
        </p:nvGrpSpPr>
        <p:grpSpPr>
          <a:xfrm>
            <a:off x="468829" y="2229749"/>
            <a:ext cx="5696475" cy="1883571"/>
            <a:chOff x="468829" y="2229749"/>
            <a:chExt cx="5696475" cy="1883571"/>
          </a:xfrm>
        </p:grpSpPr>
        <p:grpSp>
          <p:nvGrpSpPr>
            <p:cNvPr id="19" name="グループ化 18"/>
            <p:cNvGrpSpPr/>
            <p:nvPr/>
          </p:nvGrpSpPr>
          <p:grpSpPr>
            <a:xfrm>
              <a:off x="908062" y="2483768"/>
              <a:ext cx="5257242" cy="1629552"/>
              <a:chOff x="898537" y="1300557"/>
              <a:chExt cx="5257242" cy="1629552"/>
            </a:xfrm>
          </p:grpSpPr>
          <p:sp>
            <p:nvSpPr>
              <p:cNvPr id="4" name="下矢印 3"/>
              <p:cNvSpPr/>
              <p:nvPr/>
            </p:nvSpPr>
            <p:spPr>
              <a:xfrm>
                <a:off x="3109528" y="2498061"/>
                <a:ext cx="432048" cy="43204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16" name="テキスト ボックス 15"/>
              <p:cNvSpPr txBox="1"/>
              <p:nvPr/>
            </p:nvSpPr>
            <p:spPr>
              <a:xfrm>
                <a:off x="898537" y="1300557"/>
                <a:ext cx="5257242" cy="1107996"/>
              </a:xfrm>
              <a:prstGeom prst="rect">
                <a:avLst/>
              </a:prstGeom>
              <a:noFill/>
              <a:ln>
                <a:solidFill>
                  <a:schemeClr val="tx2"/>
                </a:solidFill>
              </a:ln>
            </p:spPr>
            <p:txBody>
              <a:bodyPr wrap="square" rtlCol="0">
                <a:spAutoFit/>
              </a:bodyPr>
              <a:lstStyle/>
              <a:p>
                <a:r>
                  <a:rPr lang="ja-JP" altLang="en-US" sz="900" dirty="0" smtClean="0">
                    <a:solidFill>
                      <a:prstClr val="black"/>
                    </a:solidFill>
                  </a:rPr>
                  <a:t>　　　　　　　　　　　</a:t>
                </a:r>
                <a:endParaRPr lang="en-US" altLang="ja-JP" sz="900" dirty="0" smtClean="0">
                  <a:solidFill>
                    <a:prstClr val="black"/>
                  </a:solidFill>
                </a:endParaRPr>
              </a:p>
              <a:p>
                <a:r>
                  <a:rPr lang="ja-JP" altLang="en-US" sz="1200" dirty="0" smtClean="0">
                    <a:solidFill>
                      <a:prstClr val="black"/>
                    </a:solidFill>
                  </a:rPr>
                  <a:t>　・</a:t>
                </a:r>
                <a:r>
                  <a:rPr lang="ja-JP" altLang="en-US" sz="1200" dirty="0">
                    <a:solidFill>
                      <a:prstClr val="black"/>
                    </a:solidFill>
                  </a:rPr>
                  <a:t>　辞めないように事前にできることはない</a:t>
                </a:r>
                <a:r>
                  <a:rPr lang="ja-JP" altLang="en-US" sz="1200" dirty="0" smtClean="0">
                    <a:solidFill>
                      <a:prstClr val="black"/>
                    </a:solidFill>
                  </a:rPr>
                  <a:t>か</a:t>
                </a:r>
                <a:endParaRPr lang="ja-JP" altLang="en-US" sz="1200" dirty="0">
                  <a:solidFill>
                    <a:prstClr val="black"/>
                  </a:solidFill>
                </a:endParaRPr>
              </a:p>
              <a:p>
                <a:r>
                  <a:rPr lang="ja-JP" altLang="en-US" sz="1200" dirty="0">
                    <a:solidFill>
                      <a:prstClr val="black"/>
                    </a:solidFill>
                  </a:rPr>
                  <a:t>　・　定期面談</a:t>
                </a:r>
                <a:r>
                  <a:rPr lang="ja-JP" altLang="en-US" sz="1200" dirty="0" smtClean="0">
                    <a:solidFill>
                      <a:prstClr val="black"/>
                    </a:solidFill>
                  </a:rPr>
                  <a:t>で何</a:t>
                </a:r>
                <a:r>
                  <a:rPr lang="ja-JP" altLang="en-US" sz="1200" dirty="0">
                    <a:solidFill>
                      <a:prstClr val="black"/>
                    </a:solidFill>
                  </a:rPr>
                  <a:t>を聞けばいいかわからない</a:t>
                </a:r>
              </a:p>
              <a:p>
                <a:r>
                  <a:rPr lang="ja-JP" altLang="en-US" sz="1200" dirty="0">
                    <a:solidFill>
                      <a:prstClr val="black"/>
                    </a:solidFill>
                  </a:rPr>
                  <a:t>　・　どうすれば働きやすくなるかわからない</a:t>
                </a:r>
              </a:p>
              <a:p>
                <a:r>
                  <a:rPr lang="ja-JP" altLang="en-US" sz="1200" dirty="0">
                    <a:solidFill>
                      <a:prstClr val="black"/>
                    </a:solidFill>
                  </a:rPr>
                  <a:t>　・　</a:t>
                </a:r>
                <a:r>
                  <a:rPr lang="ja-JP" altLang="en-US" sz="1200" dirty="0" smtClean="0">
                    <a:solidFill>
                      <a:prstClr val="black"/>
                    </a:solidFill>
                  </a:rPr>
                  <a:t>支援者が何</a:t>
                </a:r>
                <a:r>
                  <a:rPr lang="ja-JP" altLang="en-US" sz="1200" dirty="0">
                    <a:solidFill>
                      <a:prstClr val="black"/>
                    </a:solidFill>
                  </a:rPr>
                  <a:t>をして</a:t>
                </a:r>
                <a:r>
                  <a:rPr lang="ja-JP" altLang="en-US" sz="1200" dirty="0" smtClean="0">
                    <a:solidFill>
                      <a:prstClr val="black"/>
                    </a:solidFill>
                  </a:rPr>
                  <a:t>くれるのかわからない</a:t>
                </a:r>
                <a:endParaRPr lang="ja-JP" altLang="en-US" sz="1200" dirty="0">
                  <a:solidFill>
                    <a:prstClr val="black"/>
                  </a:solidFill>
                </a:endParaRPr>
              </a:p>
              <a:p>
                <a:endParaRPr lang="ja-JP" altLang="en-US" sz="900" dirty="0">
                  <a:solidFill>
                    <a:prstClr val="black"/>
                  </a:solidFill>
                </a:endParaRPr>
              </a:p>
            </p:txBody>
          </p:sp>
        </p:grpSp>
        <p:sp>
          <p:nvSpPr>
            <p:cNvPr id="46" name="斜め縞 45"/>
            <p:cNvSpPr/>
            <p:nvPr/>
          </p:nvSpPr>
          <p:spPr>
            <a:xfrm>
              <a:off x="468829" y="2229749"/>
              <a:ext cx="1288282" cy="957363"/>
            </a:xfrm>
            <a:prstGeom prst="diagStrip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smtClean="0">
                  <a:solidFill>
                    <a:prstClr val="white"/>
                  </a:solidFill>
                </a:rPr>
                <a:t>　 企業の </a:t>
              </a:r>
              <a:endParaRPr lang="en-US" altLang="ja-JP" sz="1400" dirty="0" smtClean="0">
                <a:solidFill>
                  <a:prstClr val="white"/>
                </a:solidFill>
              </a:endParaRPr>
            </a:p>
            <a:p>
              <a:pPr algn="ctr"/>
              <a:r>
                <a:rPr lang="ja-JP" altLang="en-US" sz="1400" dirty="0" smtClean="0">
                  <a:solidFill>
                    <a:prstClr val="white"/>
                  </a:solidFill>
                </a:rPr>
                <a:t>疑問</a:t>
              </a:r>
              <a:endParaRPr lang="en-US" altLang="ja-JP" sz="1400" dirty="0" smtClean="0">
                <a:solidFill>
                  <a:prstClr val="white"/>
                </a:solidFill>
              </a:endParaRPr>
            </a:p>
          </p:txBody>
        </p:sp>
      </p:grpSp>
      <p:sp>
        <p:nvSpPr>
          <p:cNvPr id="47" name="テキスト ボックス 46"/>
          <p:cNvSpPr txBox="1"/>
          <p:nvPr/>
        </p:nvSpPr>
        <p:spPr>
          <a:xfrm>
            <a:off x="569515" y="7682542"/>
            <a:ext cx="1072385" cy="461665"/>
          </a:xfrm>
          <a:prstGeom prst="rect">
            <a:avLst/>
          </a:prstGeom>
          <a:noFill/>
        </p:spPr>
        <p:txBody>
          <a:bodyPr wrap="square" rtlCol="0">
            <a:spAutoFit/>
          </a:bodyPr>
          <a:lstStyle/>
          <a:p>
            <a:pPr algn="ctr"/>
            <a:r>
              <a:rPr lang="ja-JP" altLang="en-US" sz="1200" dirty="0" smtClean="0">
                <a:solidFill>
                  <a:prstClr val="black"/>
                </a:solidFill>
              </a:rPr>
              <a:t>障がいの</a:t>
            </a:r>
            <a:endParaRPr lang="en-US" altLang="ja-JP" sz="1200" dirty="0" smtClean="0">
              <a:solidFill>
                <a:prstClr val="black"/>
              </a:solidFill>
            </a:endParaRPr>
          </a:p>
          <a:p>
            <a:r>
              <a:rPr lang="ja-JP" altLang="en-US" sz="1200" dirty="0" smtClean="0">
                <a:solidFill>
                  <a:prstClr val="black"/>
                </a:solidFill>
              </a:rPr>
              <a:t>ある従業員</a:t>
            </a:r>
            <a:endParaRPr lang="en-US" altLang="ja-JP" sz="1200" dirty="0" smtClean="0">
              <a:solidFill>
                <a:prstClr val="black"/>
              </a:solidFill>
            </a:endParaRPr>
          </a:p>
        </p:txBody>
      </p:sp>
      <p:sp>
        <p:nvSpPr>
          <p:cNvPr id="48" name="角丸四角形吹き出し 47"/>
          <p:cNvSpPr/>
          <p:nvPr/>
        </p:nvSpPr>
        <p:spPr>
          <a:xfrm>
            <a:off x="1751558" y="7062038"/>
            <a:ext cx="4773786" cy="461665"/>
          </a:xfrm>
          <a:prstGeom prst="wedgeRoundRectCallout">
            <a:avLst>
              <a:gd name="adj1" fmla="val -54886"/>
              <a:gd name="adj2" fmla="val 12197"/>
              <a:gd name="adj3" fmla="val 1666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 name="角丸四角形吹き出し 48"/>
          <p:cNvSpPr/>
          <p:nvPr/>
        </p:nvSpPr>
        <p:spPr>
          <a:xfrm>
            <a:off x="1722363" y="7668344"/>
            <a:ext cx="4773786" cy="469645"/>
          </a:xfrm>
          <a:prstGeom prst="wedgeRoundRectCallout">
            <a:avLst>
              <a:gd name="adj1" fmla="val -54886"/>
              <a:gd name="adj2" fmla="val 12197"/>
              <a:gd name="adj3" fmla="val 1666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5" name="角丸四角形吹き出し 54"/>
          <p:cNvSpPr/>
          <p:nvPr/>
        </p:nvSpPr>
        <p:spPr>
          <a:xfrm>
            <a:off x="1756796" y="8300885"/>
            <a:ext cx="4773786" cy="461665"/>
          </a:xfrm>
          <a:prstGeom prst="wedgeRoundRectCallout">
            <a:avLst>
              <a:gd name="adj1" fmla="val -54886"/>
              <a:gd name="adj2" fmla="val 12197"/>
              <a:gd name="adj3" fmla="val 1666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角丸四角形 38"/>
          <p:cNvSpPr/>
          <p:nvPr/>
        </p:nvSpPr>
        <p:spPr>
          <a:xfrm>
            <a:off x="281650" y="6912654"/>
            <a:ext cx="1224136" cy="21771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t>利用</a:t>
            </a:r>
            <a:r>
              <a:rPr kumimoji="1" lang="ja-JP" altLang="en-US" sz="1200" dirty="0" smtClean="0"/>
              <a:t>者の声</a:t>
            </a:r>
            <a:endParaRPr kumimoji="1" lang="ja-JP" altLang="en-US" sz="1200" dirty="0"/>
          </a:p>
        </p:txBody>
      </p:sp>
      <p:grpSp>
        <p:nvGrpSpPr>
          <p:cNvPr id="56" name="グループ化 55"/>
          <p:cNvGrpSpPr/>
          <p:nvPr/>
        </p:nvGrpSpPr>
        <p:grpSpPr>
          <a:xfrm>
            <a:off x="1411200" y="3707904"/>
            <a:ext cx="1707853" cy="307777"/>
            <a:chOff x="1412775" y="3758856"/>
            <a:chExt cx="1707853" cy="307777"/>
          </a:xfrm>
        </p:grpSpPr>
        <p:sp>
          <p:nvSpPr>
            <p:cNvPr id="57" name="テキスト ボックス 56"/>
            <p:cNvSpPr txBox="1"/>
            <p:nvPr/>
          </p:nvSpPr>
          <p:spPr>
            <a:xfrm>
              <a:off x="1563369" y="3758856"/>
              <a:ext cx="1557259" cy="307777"/>
            </a:xfrm>
            <a:prstGeom prst="rect">
              <a:avLst/>
            </a:prstGeom>
            <a:noFill/>
          </p:spPr>
          <p:txBody>
            <a:bodyPr wrap="square" rtlCol="0">
              <a:spAutoFit/>
            </a:bodyPr>
            <a:lstStyle/>
            <a:p>
              <a:r>
                <a:rPr lang="ja-JP" altLang="en-US" sz="1400" dirty="0" smtClean="0">
                  <a:solidFill>
                    <a:prstClr val="black"/>
                  </a:solidFill>
                </a:rPr>
                <a:t>シートを活用</a:t>
              </a:r>
              <a:endParaRPr lang="ja-JP" altLang="en-US" sz="1400" dirty="0">
                <a:solidFill>
                  <a:prstClr val="black"/>
                </a:solidFill>
              </a:endParaRPr>
            </a:p>
          </p:txBody>
        </p:sp>
        <p:sp>
          <p:nvSpPr>
            <p:cNvPr id="58" name="星 5 57"/>
            <p:cNvSpPr/>
            <p:nvPr/>
          </p:nvSpPr>
          <p:spPr>
            <a:xfrm>
              <a:off x="1412775" y="3783464"/>
              <a:ext cx="189173" cy="199850"/>
            </a:xfrm>
            <a:prstGeom prst="star5">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grpSp>
      <p:sp>
        <p:nvSpPr>
          <p:cNvPr id="8" name="スライド番号プレースホルダー 7"/>
          <p:cNvSpPr>
            <a:spLocks noGrp="1"/>
          </p:cNvSpPr>
          <p:nvPr>
            <p:ph type="sldNum" sz="quarter" idx="12"/>
          </p:nvPr>
        </p:nvSpPr>
        <p:spPr/>
        <p:txBody>
          <a:bodyPr/>
          <a:lstStyle/>
          <a:p>
            <a:fld id="{F3E5EDE9-C1E3-4BA7-9C72-D92CDC7F1C7A}" type="slidenum">
              <a:rPr kumimoji="1" lang="ja-JP" altLang="en-US" smtClean="0"/>
              <a:t>6</a:t>
            </a:fld>
            <a:endParaRPr kumimoji="1" lang="ja-JP" altLang="en-US"/>
          </a:p>
        </p:txBody>
      </p:sp>
    </p:spTree>
    <p:extLst>
      <p:ext uri="{BB962C8B-B14F-4D97-AF65-F5344CB8AC3E}">
        <p14:creationId xmlns:p14="http://schemas.microsoft.com/office/powerpoint/2010/main" val="169753323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342900" y="1619672"/>
            <a:ext cx="6172200" cy="6813128"/>
          </a:xfrm>
        </p:spPr>
        <p:txBody>
          <a:bodyPr/>
          <a:lstStyle/>
          <a:p>
            <a:r>
              <a:rPr lang="ja-JP" altLang="en-US" sz="1200" dirty="0" smtClean="0"/>
              <a:t>本シート</a:t>
            </a:r>
            <a:r>
              <a:rPr lang="ja-JP" altLang="en-US" sz="1200" dirty="0"/>
              <a:t>は話し合いを円滑に進めるための手法の一つとして</a:t>
            </a:r>
            <a:r>
              <a:rPr lang="ja-JP" altLang="en-US" sz="1200" dirty="0" smtClean="0"/>
              <a:t>作成した</a:t>
            </a:r>
            <a:r>
              <a:rPr lang="ja-JP" altLang="en-US" sz="1200" dirty="0"/>
              <a:t>ものです。</a:t>
            </a:r>
          </a:p>
          <a:p>
            <a:pPr marL="0" indent="0">
              <a:buNone/>
            </a:pPr>
            <a:r>
              <a:rPr lang="ja-JP" altLang="en-US" sz="1200" dirty="0" smtClean="0"/>
              <a:t>   　</a:t>
            </a:r>
            <a:endParaRPr lang="ja-JP" altLang="en-US" sz="1200" dirty="0"/>
          </a:p>
          <a:p>
            <a:r>
              <a:rPr lang="ja-JP" altLang="en-US" sz="1200" dirty="0" smtClean="0"/>
              <a:t>本シート</a:t>
            </a:r>
            <a:r>
              <a:rPr lang="ja-JP" altLang="en-US" sz="1200" dirty="0"/>
              <a:t>は、すべての事業主や障がいのある方に作成義務を</a:t>
            </a:r>
            <a:r>
              <a:rPr lang="ja-JP" altLang="en-US" sz="1200" dirty="0" smtClean="0"/>
              <a:t>想定して</a:t>
            </a:r>
            <a:r>
              <a:rPr lang="ja-JP" altLang="en-US" sz="1200" dirty="0"/>
              <a:t>いるものではありません</a:t>
            </a:r>
            <a:r>
              <a:rPr lang="ja-JP" altLang="en-US" sz="1200" dirty="0" smtClean="0"/>
              <a:t>。</a:t>
            </a:r>
            <a:endParaRPr lang="en-US" altLang="ja-JP" sz="1200" dirty="0" smtClean="0"/>
          </a:p>
          <a:p>
            <a:endParaRPr lang="ja-JP" altLang="en-US" sz="1200" dirty="0"/>
          </a:p>
          <a:p>
            <a:r>
              <a:rPr lang="ja-JP" altLang="en-US" sz="1200" dirty="0" smtClean="0"/>
              <a:t>本シート</a:t>
            </a:r>
            <a:r>
              <a:rPr lang="ja-JP" altLang="en-US" sz="1200" dirty="0"/>
              <a:t>での配慮希望は生活全般ではなく、雇用分野で就業</a:t>
            </a:r>
            <a:r>
              <a:rPr lang="ja-JP" altLang="en-US" sz="1200" dirty="0" smtClean="0"/>
              <a:t>するため</a:t>
            </a:r>
            <a:r>
              <a:rPr lang="ja-JP" altLang="en-US" sz="1200" dirty="0"/>
              <a:t>のものです</a:t>
            </a:r>
            <a:r>
              <a:rPr lang="ja-JP" altLang="en-US" sz="1200" dirty="0" smtClean="0"/>
              <a:t>。</a:t>
            </a:r>
            <a:endParaRPr lang="en-US" altLang="ja-JP" sz="1200" dirty="0" smtClean="0"/>
          </a:p>
          <a:p>
            <a:endParaRPr lang="en-US" altLang="ja-JP" sz="1200" dirty="0"/>
          </a:p>
          <a:p>
            <a:r>
              <a:rPr lang="ja-JP" altLang="en-US" sz="1200" dirty="0" smtClean="0"/>
              <a:t>本シートの内容は個人情報になりますので、情報共有の範囲は障がいのある</a:t>
            </a:r>
            <a:r>
              <a:rPr lang="ja-JP" altLang="en-US" sz="1200" dirty="0"/>
              <a:t>方と</a:t>
            </a:r>
            <a:endParaRPr lang="en-US" altLang="ja-JP" sz="1200" dirty="0" smtClean="0"/>
          </a:p>
          <a:p>
            <a:pPr marL="0" indent="0">
              <a:buNone/>
            </a:pPr>
            <a:r>
              <a:rPr lang="ja-JP" altLang="en-US" sz="1200" dirty="0"/>
              <a:t>　</a:t>
            </a:r>
            <a:r>
              <a:rPr lang="ja-JP" altLang="en-US" sz="1200" dirty="0" smtClean="0"/>
              <a:t>　話し合い、同意のもと、必要に応じて提供するようにしてください。</a:t>
            </a:r>
            <a:endParaRPr lang="en-US" altLang="ja-JP" sz="1200" dirty="0" smtClean="0"/>
          </a:p>
          <a:p>
            <a:pPr marL="0" indent="0">
              <a:buNone/>
            </a:pPr>
            <a:r>
              <a:rPr lang="ja-JP" altLang="en-US" sz="1200" dirty="0"/>
              <a:t>　</a:t>
            </a:r>
            <a:r>
              <a:rPr lang="ja-JP" altLang="en-US" sz="1200" dirty="0" smtClean="0"/>
              <a:t>　情報を共有している人は、できるだけ面談に参加し、よりよい職場環境になる</a:t>
            </a:r>
            <a:endParaRPr lang="en-US" altLang="ja-JP" sz="1200" dirty="0" smtClean="0"/>
          </a:p>
          <a:p>
            <a:pPr marL="0" indent="0">
              <a:buNone/>
            </a:pPr>
            <a:r>
              <a:rPr lang="ja-JP" altLang="en-US" sz="1200" dirty="0"/>
              <a:t>　</a:t>
            </a:r>
            <a:r>
              <a:rPr lang="ja-JP" altLang="en-US" sz="1200" dirty="0" smtClean="0"/>
              <a:t>　ように対話を重ねてください。</a:t>
            </a:r>
            <a:endParaRPr lang="en-US" altLang="ja-JP" sz="1200" dirty="0" smtClean="0"/>
          </a:p>
          <a:p>
            <a:pPr marL="0" indent="0">
              <a:buNone/>
            </a:pPr>
            <a:endParaRPr lang="ja-JP" altLang="en-US" sz="1200" dirty="0"/>
          </a:p>
          <a:p>
            <a:r>
              <a:rPr lang="ja-JP" altLang="en-US" sz="1200" dirty="0"/>
              <a:t>シートの保管については、個人</a:t>
            </a:r>
            <a:r>
              <a:rPr lang="ja-JP" altLang="en-US" sz="1200" dirty="0" smtClean="0"/>
              <a:t>情報とし</a:t>
            </a:r>
            <a:r>
              <a:rPr lang="ja-JP" altLang="en-US" sz="1200" dirty="0"/>
              <a:t>て</a:t>
            </a:r>
            <a:r>
              <a:rPr lang="ja-JP" altLang="en-US" sz="1200" dirty="0" smtClean="0"/>
              <a:t>適切</a:t>
            </a:r>
            <a:r>
              <a:rPr lang="ja-JP" altLang="en-US" sz="1200" dirty="0"/>
              <a:t>に管理してください。</a:t>
            </a:r>
            <a:endParaRPr lang="en-US" altLang="ja-JP" sz="1200" dirty="0"/>
          </a:p>
          <a:p>
            <a:endParaRPr kumimoji="1" lang="ja-JP" altLang="en-US" sz="1200" dirty="0"/>
          </a:p>
        </p:txBody>
      </p:sp>
      <p:sp>
        <p:nvSpPr>
          <p:cNvPr id="4" name="タイトル 1"/>
          <p:cNvSpPr>
            <a:spLocks noGrp="1"/>
          </p:cNvSpPr>
          <p:nvPr>
            <p:ph type="title"/>
          </p:nvPr>
        </p:nvSpPr>
        <p:spPr>
          <a:xfrm>
            <a:off x="531539" y="440517"/>
            <a:ext cx="5551127" cy="792088"/>
          </a:xfrm>
        </p:spPr>
        <p:txBody>
          <a:bodyPr>
            <a:normAutofit/>
          </a:bodyPr>
          <a:lstStyle/>
          <a:p>
            <a:r>
              <a:rPr kumimoji="1" lang="ja-JP" altLang="en-US" sz="1800" dirty="0" smtClean="0"/>
              <a:t>シートの取り扱いについて</a:t>
            </a:r>
            <a:endParaRPr kumimoji="1" lang="ja-JP" altLang="en-US" sz="1800" dirty="0"/>
          </a:p>
        </p:txBody>
      </p:sp>
      <p:pic>
        <p:nvPicPr>
          <p:cNvPr id="5" name="図 4"/>
          <p:cNvPicPr>
            <a:picLocks noChangeAspect="1"/>
          </p:cNvPicPr>
          <p:nvPr/>
        </p:nvPicPr>
        <p:blipFill>
          <a:blip r:embed="rId2"/>
          <a:stretch>
            <a:fillRect/>
          </a:stretch>
        </p:blipFill>
        <p:spPr>
          <a:xfrm flipH="1" flipV="1">
            <a:off x="0" y="7464530"/>
            <a:ext cx="6858000" cy="1679470"/>
          </a:xfrm>
          <a:prstGeom prst="rect">
            <a:avLst/>
          </a:prstGeom>
        </p:spPr>
      </p:pic>
      <p:sp>
        <p:nvSpPr>
          <p:cNvPr id="2" name="スライド番号プレースホルダー 1"/>
          <p:cNvSpPr>
            <a:spLocks noGrp="1"/>
          </p:cNvSpPr>
          <p:nvPr>
            <p:ph type="sldNum" sz="quarter" idx="12"/>
          </p:nvPr>
        </p:nvSpPr>
        <p:spPr/>
        <p:txBody>
          <a:bodyPr/>
          <a:lstStyle/>
          <a:p>
            <a:fld id="{F3E5EDE9-C1E3-4BA7-9C72-D92CDC7F1C7A}" type="slidenum">
              <a:rPr kumimoji="1" lang="ja-JP" altLang="en-US" smtClean="0"/>
              <a:t>7</a:t>
            </a:fld>
            <a:endParaRPr kumimoji="1" lang="ja-JP" altLang="en-US"/>
          </a:p>
        </p:txBody>
      </p:sp>
    </p:spTree>
    <p:extLst>
      <p:ext uri="{BB962C8B-B14F-4D97-AF65-F5344CB8AC3E}">
        <p14:creationId xmlns:p14="http://schemas.microsoft.com/office/powerpoint/2010/main" val="331620406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リゾート">
  <a:themeElements>
    <a:clrScheme name="エグゼクティブ">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オースティン">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リゾート">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3399</TotalTime>
  <Words>2288</Words>
  <Application>Microsoft Office PowerPoint</Application>
  <PresentationFormat>画面に合わせる (4:3)</PresentationFormat>
  <Paragraphs>278</Paragraphs>
  <Slides>7</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7</vt:i4>
      </vt:variant>
    </vt:vector>
  </HeadingPairs>
  <TitlesOfParts>
    <vt:vector size="14" baseType="lpstr">
      <vt:lpstr>ＭＳ Ｐゴシック</vt:lpstr>
      <vt:lpstr>ＭＳ ゴシック</vt:lpstr>
      <vt:lpstr>Arial</vt:lpstr>
      <vt:lpstr>Calibri</vt:lpstr>
      <vt:lpstr>Century Gothic</vt:lpstr>
      <vt:lpstr>Wingdings 2</vt:lpstr>
      <vt:lpstr>リゾート</vt:lpstr>
      <vt:lpstr>PowerPoint プレゼンテーション</vt:lpstr>
      <vt:lpstr>合理的配慮の提供義務について</vt:lpstr>
      <vt:lpstr>記入内容</vt:lpstr>
      <vt:lpstr>職場実習についてお考えの就労支援機関さまに　①</vt:lpstr>
      <vt:lpstr>職場実習についてお考えの就労支援機関さまに　②</vt:lpstr>
      <vt:lpstr>職場定着についてお悩みの就労支援機関さまに</vt:lpstr>
      <vt:lpstr>シートの取り扱いについて</vt:lpstr>
    </vt:vector>
  </TitlesOfParts>
  <Company>大阪府</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障がい者 職場実習ガイド</dc:title>
  <cp:lastModifiedBy>池増　亮太</cp:lastModifiedBy>
  <cp:revision>275</cp:revision>
  <cp:lastPrinted>2017-02-08T06:29:06Z</cp:lastPrinted>
  <dcterms:created xsi:type="dcterms:W3CDTF">2015-12-16T05:26:53Z</dcterms:created>
  <dcterms:modified xsi:type="dcterms:W3CDTF">2022-01-28T07:40:03Z</dcterms:modified>
</cp:coreProperties>
</file>