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9"/>
  </p:notesMasterIdLst>
  <p:sldIdLst>
    <p:sldId id="256" r:id="rId2"/>
    <p:sldId id="257" r:id="rId3"/>
    <p:sldId id="279" r:id="rId4"/>
    <p:sldId id="280" r:id="rId5"/>
    <p:sldId id="275" r:id="rId6"/>
    <p:sldId id="274" r:id="rId7"/>
    <p:sldId id="277" r:id="rId8"/>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2316" y="13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BCBDA1E-007E-4905-B20C-329F8BE9A473}"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94EAA78-3A84-4C66-B4E1-384986A7CAD7}" type="slidenum">
              <a:rPr kumimoji="1" lang="ja-JP" altLang="en-US" smtClean="0"/>
              <a:t>‹#›</a:t>
            </a:fld>
            <a:endParaRPr kumimoji="1" lang="ja-JP" altLang="en-US"/>
          </a:p>
        </p:txBody>
      </p:sp>
    </p:spTree>
    <p:extLst>
      <p:ext uri="{BB962C8B-B14F-4D97-AF65-F5344CB8AC3E}">
        <p14:creationId xmlns:p14="http://schemas.microsoft.com/office/powerpoint/2010/main" val="29292654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4EAA78-3A84-4C66-B4E1-384986A7CAD7}" type="slidenum">
              <a:rPr kumimoji="1" lang="ja-JP" altLang="en-US" smtClean="0"/>
              <a:t>2</a:t>
            </a:fld>
            <a:endParaRPr kumimoji="1" lang="ja-JP" altLang="en-US"/>
          </a:p>
        </p:txBody>
      </p:sp>
    </p:spTree>
    <p:extLst>
      <p:ext uri="{BB962C8B-B14F-4D97-AF65-F5344CB8AC3E}">
        <p14:creationId xmlns:p14="http://schemas.microsoft.com/office/powerpoint/2010/main" val="3323555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62344A8C-021D-4797-A4B5-3A7538877DF5}" type="datetime1">
              <a:rPr kumimoji="1" lang="ja-JP" altLang="en-US" smtClean="0"/>
              <a:t>2022/1/28</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20964ECD-BF57-494E-AD49-E6712A3253A1}"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219202"/>
            <a:ext cx="1543050" cy="6949017"/>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342900" y="1219202"/>
            <a:ext cx="4514850" cy="6949017"/>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5E8B7755-9992-47B8-A630-5F1273081153}"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E0BDCDCA-FCCE-473F-9B50-06E4219850C2}"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AE278034-3DE4-422A-8EA4-DB32CB0AAFCA}"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B9F1A304-56E9-4448-B9BD-092492BA3D23}" type="datetime1">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70DC13E1-4E5E-4A53-99EA-8901FB9E62DA}" type="datetime1">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7F6E3F5B-B8F1-4C90-9909-24C5A5716C95}" type="datetime1">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25F8F-EA74-4F8E-BB51-E86E21E6F9CA}" type="datetime1">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D5D6E4C9-A791-487B-B177-D42F79E78B28}" type="datetime1">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6A424AE6-01BF-4CDA-990E-BBE1F11AB631}" type="datetime1">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057900" y="8475134"/>
            <a:ext cx="457200" cy="486833"/>
          </a:xfrm>
        </p:spPr>
        <p:txBody>
          <a:bodyPr/>
          <a:lstStyle/>
          <a:p>
            <a:fld id="{F3E5EDE9-C1E3-4BA7-9C72-D92CDC7F1C7A}" type="slidenum">
              <a:rPr kumimoji="1" lang="ja-JP" altLang="en-US" smtClean="0"/>
              <a:t>‹#›</a:t>
            </a:fld>
            <a:endParaRPr kumimoji="1" lang="ja-JP" altLang="en-US"/>
          </a:p>
        </p:txBody>
      </p:sp>
      <p:sp>
        <p:nvSpPr>
          <p:cNvPr id="3" name="Picture Placeholder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176D0D-AD3D-4858-B3B8-EF5D7F695884}" type="datetime1">
              <a:rPr kumimoji="1" lang="ja-JP" altLang="en-US" smtClean="0"/>
              <a:t>2022/1/28</a:t>
            </a:fld>
            <a:endParaRPr kumimoji="1" lang="ja-JP" altLang="en-US"/>
          </a:p>
        </p:txBody>
      </p:sp>
      <p:sp>
        <p:nvSpPr>
          <p:cNvPr id="22" name="Footer Placeholder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E5EDE9-C1E3-4BA7-9C72-D92CDC7F1C7A}" type="slidenum">
              <a:rPr kumimoji="1" lang="ja-JP" altLang="en-US" smtClean="0"/>
              <a:t>‹#›</a:t>
            </a:fld>
            <a:endParaRPr kumimoji="1" lang="ja-JP" altLang="en-US"/>
          </a:p>
        </p:txBody>
      </p:sp>
      <p:grpSp>
        <p:nvGrpSpPr>
          <p:cNvPr id="2" name="Group 1"/>
          <p:cNvGrpSpPr/>
          <p:nvPr/>
        </p:nvGrpSpPr>
        <p:grpSpPr>
          <a:xfrm>
            <a:off x="-14263" y="269877"/>
            <a:ext cx="6885411" cy="865632"/>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99208" y="1691680"/>
            <a:ext cx="4858792" cy="1512168"/>
          </a:xfrm>
        </p:spPr>
        <p:txBody>
          <a:bodyPr anchor="t">
            <a:normAutofit/>
          </a:bodyPr>
          <a:lstStyle/>
          <a:p>
            <a:pPr algn="l"/>
            <a:r>
              <a:rPr lang="ja-JP" altLang="ja-JP" sz="4000" dirty="0" smtClean="0">
                <a:effectLst>
                  <a:outerShdw blurRad="38100" dist="38100" dir="2700000" algn="tl">
                    <a:srgbClr val="000000">
                      <a:alpha val="43137"/>
                    </a:srgbClr>
                  </a:outerShdw>
                </a:effectLst>
              </a:rPr>
              <a:t>合理的</a:t>
            </a:r>
            <a:r>
              <a:rPr lang="ja-JP" altLang="ja-JP" sz="4000" dirty="0">
                <a:effectLst>
                  <a:outerShdw blurRad="38100" dist="38100" dir="2700000" algn="tl">
                    <a:srgbClr val="000000">
                      <a:alpha val="43137"/>
                    </a:srgbClr>
                  </a:outerShdw>
                </a:effectLst>
              </a:rPr>
              <a:t>配慮のため</a:t>
            </a:r>
            <a:r>
              <a:rPr lang="ja-JP" altLang="ja-JP" sz="4000" dirty="0" smtClean="0">
                <a:effectLst>
                  <a:outerShdw blurRad="38100" dist="38100" dir="2700000" algn="tl">
                    <a:srgbClr val="000000">
                      <a:alpha val="43137"/>
                    </a:srgbClr>
                  </a:outerShdw>
                </a:effectLst>
              </a:rPr>
              <a:t>の</a:t>
            </a:r>
            <a:r>
              <a:rPr lang="en-US" altLang="ja-JP" sz="4000" dirty="0" smtClean="0">
                <a:effectLst>
                  <a:outerShdw blurRad="38100" dist="38100" dir="2700000" algn="tl">
                    <a:srgbClr val="000000">
                      <a:alpha val="43137"/>
                    </a:srgbClr>
                  </a:outerShdw>
                </a:effectLst>
              </a:rPr>
              <a:t/>
            </a:r>
            <a:br>
              <a:rPr lang="en-US" altLang="ja-JP" sz="4000" dirty="0" smtClean="0">
                <a:effectLst>
                  <a:outerShdw blurRad="38100" dist="38100" dir="2700000" algn="tl">
                    <a:srgbClr val="000000">
                      <a:alpha val="43137"/>
                    </a:srgbClr>
                  </a:outerShdw>
                </a:effectLst>
              </a:rPr>
            </a:br>
            <a:r>
              <a:rPr lang="ja-JP" altLang="ja-JP" sz="4000" dirty="0" smtClean="0">
                <a:effectLst>
                  <a:outerShdw blurRad="38100" dist="38100" dir="2700000" algn="tl">
                    <a:srgbClr val="000000">
                      <a:alpha val="43137"/>
                    </a:srgbClr>
                  </a:outerShdw>
                </a:effectLst>
              </a:rPr>
              <a:t>対話シート</a:t>
            </a:r>
            <a:endParaRPr kumimoji="1" lang="ja-JP" altLang="en-US" sz="4000" dirty="0"/>
          </a:p>
        </p:txBody>
      </p:sp>
      <p:sp>
        <p:nvSpPr>
          <p:cNvPr id="3" name="サブタイトル 2"/>
          <p:cNvSpPr>
            <a:spLocks noGrp="1"/>
          </p:cNvSpPr>
          <p:nvPr>
            <p:ph type="subTitle" idx="1"/>
          </p:nvPr>
        </p:nvSpPr>
        <p:spPr>
          <a:xfrm>
            <a:off x="2524954" y="3203848"/>
            <a:ext cx="3807300" cy="648072"/>
          </a:xfrm>
        </p:spPr>
        <p:txBody>
          <a:bodyPr>
            <a:normAutofit/>
          </a:bodyPr>
          <a:lstStyle/>
          <a:p>
            <a:r>
              <a:rPr lang="ja-JP" altLang="en-US" sz="2800" dirty="0">
                <a:solidFill>
                  <a:schemeClr val="accent3"/>
                </a:solidFill>
                <a:latin typeface="+mj-ea"/>
                <a:ea typeface="+mj-ea"/>
              </a:rPr>
              <a:t>事業</a:t>
            </a:r>
            <a:r>
              <a:rPr lang="ja-JP" altLang="en-US" sz="2800" dirty="0" smtClean="0">
                <a:solidFill>
                  <a:schemeClr val="accent3"/>
                </a:solidFill>
                <a:latin typeface="+mj-ea"/>
                <a:ea typeface="+mj-ea"/>
              </a:rPr>
              <a:t>主用 </a:t>
            </a:r>
            <a:r>
              <a:rPr kumimoji="1" lang="ja-JP" altLang="en-US" sz="2800" dirty="0" smtClean="0">
                <a:solidFill>
                  <a:schemeClr val="accent3"/>
                </a:solidFill>
                <a:latin typeface="+mj-ea"/>
                <a:ea typeface="+mj-ea"/>
              </a:rPr>
              <a:t>活用ガイド</a:t>
            </a:r>
            <a:endParaRPr kumimoji="1" lang="en-US" altLang="ja-JP" sz="2800" dirty="0" smtClean="0">
              <a:solidFill>
                <a:schemeClr val="accent3"/>
              </a:solidFill>
              <a:latin typeface="+mj-ea"/>
              <a:ea typeface="+mj-ea"/>
            </a:endParaRPr>
          </a:p>
          <a:p>
            <a:endParaRPr lang="en-US" altLang="ja-JP" sz="4000" dirty="0">
              <a:solidFill>
                <a:schemeClr val="accent3"/>
              </a:solidFill>
              <a:latin typeface="+mj-ea"/>
              <a:ea typeface="+mj-ea"/>
            </a:endParaRPr>
          </a:p>
          <a:p>
            <a:endParaRPr kumimoji="1" lang="en-US" altLang="ja-JP" sz="1600" dirty="0" smtClean="0">
              <a:latin typeface="+mj-ea"/>
              <a:ea typeface="+mj-ea"/>
            </a:endParaRPr>
          </a:p>
        </p:txBody>
      </p:sp>
      <p:sp>
        <p:nvSpPr>
          <p:cNvPr id="4" name="テキスト ボックス 3"/>
          <p:cNvSpPr txBox="1"/>
          <p:nvPr/>
        </p:nvSpPr>
        <p:spPr>
          <a:xfrm>
            <a:off x="260648" y="6660232"/>
            <a:ext cx="6400760" cy="738664"/>
          </a:xfrm>
          <a:prstGeom prst="rect">
            <a:avLst/>
          </a:prstGeom>
          <a:noFill/>
        </p:spPr>
        <p:txBody>
          <a:bodyPr wrap="square" rtlCol="0">
            <a:spAutoFit/>
          </a:bodyPr>
          <a:lstStyle/>
          <a:p>
            <a:pPr algn="ctr"/>
            <a:r>
              <a:rPr kumimoji="1" lang="ja-JP" altLang="en-US" sz="2800" dirty="0" err="1" smtClean="0">
                <a:latin typeface="ＭＳ ゴシック" panose="020B0609070205080204" pitchFamily="49" charset="-128"/>
                <a:ea typeface="ＭＳ ゴシック" panose="020B0609070205080204" pitchFamily="49" charset="-128"/>
              </a:rPr>
              <a:t>大阪府障がい</a:t>
            </a:r>
            <a:r>
              <a:rPr kumimoji="1" lang="ja-JP" altLang="en-US" sz="2800" dirty="0" smtClean="0">
                <a:latin typeface="ＭＳ ゴシック" panose="020B0609070205080204" pitchFamily="49" charset="-128"/>
                <a:ea typeface="ＭＳ ゴシック" panose="020B0609070205080204" pitchFamily="49" charset="-128"/>
              </a:rPr>
              <a:t>者雇用促進センター</a:t>
            </a:r>
            <a:endParaRPr kumimoji="1" lang="en-US" altLang="ja-JP" sz="2800" dirty="0" smtClean="0">
              <a:latin typeface="ＭＳ ゴシック" panose="020B0609070205080204" pitchFamily="49" charset="-128"/>
              <a:ea typeface="ＭＳ ゴシック" panose="020B0609070205080204" pitchFamily="49" charset="-128"/>
            </a:endParaRPr>
          </a:p>
          <a:p>
            <a:pPr algn="ctr"/>
            <a:r>
              <a:rPr lang="ja-JP" altLang="en-US" sz="1400" dirty="0" smtClean="0">
                <a:latin typeface="ＭＳ ゴシック" panose="020B0609070205080204" pitchFamily="49" charset="-128"/>
                <a:ea typeface="ＭＳ ゴシック" panose="020B0609070205080204" pitchFamily="49" charset="-128"/>
              </a:rPr>
              <a:t>（大阪府商工労働部 </a:t>
            </a:r>
            <a:r>
              <a:rPr kumimoji="1" lang="ja-JP" altLang="en-US" sz="1400" dirty="0" smtClean="0">
                <a:latin typeface="ＭＳ ゴシック" panose="020B0609070205080204" pitchFamily="49" charset="-128"/>
                <a:ea typeface="ＭＳ ゴシック" panose="020B0609070205080204" pitchFamily="49" charset="-128"/>
              </a:rPr>
              <a:t>雇用推進室 就業促進課 </a:t>
            </a:r>
            <a:r>
              <a:rPr kumimoji="1" lang="ja-JP" altLang="en-US" sz="1400" dirty="0" err="1" smtClean="0">
                <a:latin typeface="ＭＳ ゴシック" panose="020B0609070205080204" pitchFamily="49" charset="-128"/>
                <a:ea typeface="ＭＳ ゴシック" panose="020B0609070205080204" pitchFamily="49" charset="-128"/>
              </a:rPr>
              <a:t>障がい</a:t>
            </a:r>
            <a:r>
              <a:rPr kumimoji="1" lang="ja-JP" altLang="en-US" sz="1400" dirty="0" smtClean="0">
                <a:latin typeface="ＭＳ ゴシック" panose="020B0609070205080204" pitchFamily="49" charset="-128"/>
                <a:ea typeface="ＭＳ ゴシック" panose="020B0609070205080204" pitchFamily="49" charset="-128"/>
              </a:rPr>
              <a:t>者雇用促進グループ）</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a:blip r:embed="rId2"/>
          <a:stretch>
            <a:fillRect/>
          </a:stretch>
        </p:blipFill>
        <p:spPr>
          <a:xfrm flipH="1" flipV="1">
            <a:off x="0" y="7464530"/>
            <a:ext cx="6858000" cy="1679470"/>
          </a:xfrm>
          <a:prstGeom prst="rect">
            <a:avLst/>
          </a:prstGeom>
        </p:spPr>
      </p:pic>
      <p:sp>
        <p:nvSpPr>
          <p:cNvPr id="6" name="テキスト ボックス 5"/>
          <p:cNvSpPr txBox="1"/>
          <p:nvPr/>
        </p:nvSpPr>
        <p:spPr>
          <a:xfrm>
            <a:off x="2545226" y="6227305"/>
            <a:ext cx="1831604" cy="400110"/>
          </a:xfrm>
          <a:prstGeom prst="rect">
            <a:avLst/>
          </a:prstGeom>
          <a:noFill/>
        </p:spPr>
        <p:txBody>
          <a:bodyPr wrap="square" rtlCol="0">
            <a:spAutoFit/>
          </a:bodyPr>
          <a:lstStyle/>
          <a:p>
            <a:pPr algn="ctr"/>
            <a:r>
              <a:rPr kumimoji="1" lang="ja-JP" altLang="en-US" sz="2000" dirty="0" smtClean="0">
                <a:latin typeface="ＭＳ ゴシック" panose="020B0609070205080204" pitchFamily="49" charset="-128"/>
                <a:ea typeface="ＭＳ ゴシック" panose="020B0609070205080204" pitchFamily="49" charset="-128"/>
              </a:rPr>
              <a:t>令和</a:t>
            </a:r>
            <a:r>
              <a:rPr kumimoji="1" lang="en-US" altLang="ja-JP" sz="2000" dirty="0" smtClean="0">
                <a:latin typeface="ＭＳ ゴシック" panose="020B0609070205080204" pitchFamily="49" charset="-128"/>
                <a:ea typeface="ＭＳ ゴシック" panose="020B0609070205080204" pitchFamily="49" charset="-128"/>
              </a:rPr>
              <a:t>4</a:t>
            </a:r>
            <a:r>
              <a:rPr kumimoji="1" lang="ja-JP" altLang="en-US" sz="2000" dirty="0" smtClean="0">
                <a:latin typeface="ＭＳ ゴシック" panose="020B0609070205080204" pitchFamily="49" charset="-128"/>
                <a:ea typeface="ＭＳ ゴシック" panose="020B0609070205080204" pitchFamily="49" charset="-128"/>
              </a:rPr>
              <a:t>年</a:t>
            </a:r>
            <a:r>
              <a:rPr kumimoji="1" lang="en-US" altLang="ja-JP" sz="2000" dirty="0" smtClean="0">
                <a:latin typeface="ＭＳ ゴシック" panose="020B0609070205080204" pitchFamily="49" charset="-128"/>
                <a:ea typeface="ＭＳ ゴシック" panose="020B0609070205080204" pitchFamily="49" charset="-128"/>
              </a:rPr>
              <a:t>2</a:t>
            </a:r>
            <a:r>
              <a:rPr kumimoji="1" lang="ja-JP" altLang="en-US" sz="2000" dirty="0" smtClean="0">
                <a:latin typeface="ＭＳ ゴシック" panose="020B0609070205080204" pitchFamily="49" charset="-128"/>
                <a:ea typeface="ＭＳ ゴシック" panose="020B0609070205080204" pitchFamily="49" charset="-128"/>
              </a:rPr>
              <a:t>月</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1</a:t>
            </a:fld>
            <a:endParaRPr kumimoji="1" lang="ja-JP" altLang="en-US"/>
          </a:p>
        </p:txBody>
      </p:sp>
    </p:spTree>
    <p:extLst>
      <p:ext uri="{BB962C8B-B14F-4D97-AF65-F5344CB8AC3E}">
        <p14:creationId xmlns:p14="http://schemas.microsoft.com/office/powerpoint/2010/main" val="2311482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293667" y="4427984"/>
            <a:ext cx="6159669" cy="123939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93667" y="2772229"/>
            <a:ext cx="6159669" cy="99658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32656" y="611560"/>
            <a:ext cx="3960440" cy="504056"/>
          </a:xfrm>
        </p:spPr>
        <p:txBody>
          <a:bodyPr>
            <a:normAutofit/>
          </a:bodyPr>
          <a:lstStyle/>
          <a:p>
            <a:r>
              <a:rPr kumimoji="1" lang="ja-JP" altLang="en-US" sz="1800" dirty="0" smtClean="0"/>
              <a:t>合理的配慮の提供義務について</a:t>
            </a:r>
            <a:endParaRPr kumimoji="1" lang="ja-JP" altLang="en-US" sz="1800" dirty="0"/>
          </a:p>
        </p:txBody>
      </p:sp>
      <p:sp>
        <p:nvSpPr>
          <p:cNvPr id="3" name="コンテンツ プレースホルダー 2"/>
          <p:cNvSpPr>
            <a:spLocks noGrp="1"/>
          </p:cNvSpPr>
          <p:nvPr>
            <p:ph idx="1"/>
          </p:nvPr>
        </p:nvSpPr>
        <p:spPr>
          <a:xfrm>
            <a:off x="236042" y="1204727"/>
            <a:ext cx="6525344" cy="6552728"/>
          </a:xfrm>
        </p:spPr>
        <p:txBody>
          <a:bodyPr>
            <a:normAutofit/>
          </a:bodyPr>
          <a:lstStyle/>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平成２８年４月から、雇用の分野で</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障がい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者に対する合理的配慮の提供が義務となりました。</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5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これらの配慮は</a:t>
            </a:r>
            <a:r>
              <a:rPr lang="ja-JP" altLang="en-US" sz="1200" dirty="0">
                <a:solidFill>
                  <a:prstClr val="black"/>
                </a:solidFill>
                <a:latin typeface="ＭＳ ゴシック" panose="020B0609070205080204" pitchFamily="49" charset="-128"/>
                <a:ea typeface="ＭＳ ゴシック" panose="020B0609070205080204" pitchFamily="49" charset="-128"/>
              </a:rPr>
              <a:t>必要なことです</a:t>
            </a:r>
            <a:r>
              <a:rPr lang="ja-JP" altLang="en-US" sz="1200" dirty="0" smtClean="0">
                <a:solidFill>
                  <a:prstClr val="black"/>
                </a:solidFill>
                <a:latin typeface="ＭＳ ゴシック" panose="020B0609070205080204" pitchFamily="49" charset="-128"/>
                <a:ea typeface="ＭＳ ゴシック" panose="020B0609070205080204" pitchFamily="49" charset="-128"/>
              </a:rPr>
              <a:t>が、以下のような不安を持たれるかもしれません。</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u="sng"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u="sng"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1200" u="sng"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459847" y="1523745"/>
            <a:ext cx="5860362" cy="830997"/>
          </a:xfrm>
          <a:prstGeom prst="rect">
            <a:avLst/>
          </a:prstGeom>
          <a:noFill/>
          <a:ln w="31750">
            <a:solidFill>
              <a:schemeClr val="tx1"/>
            </a:solidFill>
            <a:prstDash val="sysDash"/>
          </a:ln>
        </p:spPr>
        <p:txBody>
          <a:bodyPr wrap="square" rtlCol="0">
            <a:spAutoFit/>
          </a:bodyPr>
          <a:lstStyle/>
          <a:p>
            <a:pPr>
              <a:buClr>
                <a:srgbClr val="E68422"/>
              </a:buClr>
            </a:pPr>
            <a:r>
              <a:rPr lang="ja-JP" altLang="en-US" sz="1200" dirty="0" smtClean="0">
                <a:solidFill>
                  <a:prstClr val="black"/>
                </a:solidFill>
                <a:latin typeface="ＭＳ ゴシック" panose="020B0609070205080204" pitchFamily="49" charset="-128"/>
                <a:ea typeface="ＭＳ ゴシック" panose="020B0609070205080204" pitchFamily="49" charset="-128"/>
              </a:rPr>
              <a:t>能力を発揮するためにどのような配慮が必要か、次のタイミングで話し合います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buClr>
                <a:srgbClr val="E68422"/>
              </a:buClr>
            </a:pPr>
            <a:r>
              <a:rPr lang="ja-JP" altLang="en-US" sz="1200" dirty="0" smtClean="0">
                <a:solidFill>
                  <a:prstClr val="black"/>
                </a:solidFill>
                <a:latin typeface="ＭＳ ゴシック" panose="020B0609070205080204" pitchFamily="49" charset="-128"/>
                <a:ea typeface="ＭＳ ゴシック" panose="020B0609070205080204" pitchFamily="49" charset="-128"/>
              </a:rPr>
              <a:t>〇求人に応募するとき・働き始める時には、障がいのある方から事業主に伝えます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buClr>
                <a:srgbClr val="E68422"/>
              </a:buClr>
            </a:pPr>
            <a:r>
              <a:rPr lang="ja-JP" altLang="en-US" sz="1200" dirty="0" smtClean="0">
                <a:solidFill>
                  <a:prstClr val="black"/>
                </a:solidFill>
                <a:latin typeface="ＭＳ ゴシック" panose="020B0609070205080204" pitchFamily="49" charset="-128"/>
                <a:ea typeface="ＭＳ ゴシック" panose="020B0609070205080204" pitchFamily="49" charset="-128"/>
              </a:rPr>
              <a:t>〇働き始めた後は、事業主から障がいの</a:t>
            </a:r>
            <a:r>
              <a:rPr lang="ja-JP" altLang="en-US" sz="1200" dirty="0">
                <a:solidFill>
                  <a:prstClr val="black"/>
                </a:solidFill>
                <a:latin typeface="ＭＳ ゴシック" panose="020B0609070205080204" pitchFamily="49" charset="-128"/>
              </a:rPr>
              <a:t>ある</a:t>
            </a:r>
            <a:r>
              <a:rPr lang="ja-JP" altLang="en-US" sz="1200" dirty="0" smtClean="0">
                <a:latin typeface="ＭＳ ゴシック" panose="020B0609070205080204" pitchFamily="49" charset="-128"/>
              </a:rPr>
              <a:t>従業員</a:t>
            </a:r>
            <a:r>
              <a:rPr lang="ja-JP" altLang="en-US" sz="1200" dirty="0" smtClean="0">
                <a:solidFill>
                  <a:prstClr val="black"/>
                </a:solidFill>
                <a:latin typeface="ＭＳ ゴシック" panose="020B0609070205080204" pitchFamily="49" charset="-128"/>
              </a:rPr>
              <a:t>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対し確認しますが、事業主の　</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buClr>
                <a:srgbClr val="E68422"/>
              </a:buClr>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確認を待たず、障がいのある</a:t>
            </a:r>
            <a:r>
              <a:rPr lang="ja-JP" altLang="en-US" sz="1200" dirty="0" smtClean="0">
                <a:latin typeface="ＭＳ ゴシック" panose="020B0609070205080204" pitchFamily="49" charset="-128"/>
                <a:ea typeface="ＭＳ ゴシック" panose="020B0609070205080204" pitchFamily="49" charset="-128"/>
              </a:rPr>
              <a:t>従業員</a:t>
            </a:r>
            <a:r>
              <a:rPr lang="ja-JP" altLang="en-US" sz="1200" dirty="0" smtClean="0">
                <a:solidFill>
                  <a:prstClr val="black"/>
                </a:solidFill>
                <a:latin typeface="ＭＳ ゴシック" panose="020B0609070205080204" pitchFamily="49" charset="-128"/>
                <a:ea typeface="ＭＳ ゴシック" panose="020B0609070205080204" pitchFamily="49" charset="-128"/>
              </a:rPr>
              <a:t>から申し出ることも可能です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27" name="角丸四角形 26"/>
          <p:cNvSpPr/>
          <p:nvPr/>
        </p:nvSpPr>
        <p:spPr>
          <a:xfrm>
            <a:off x="365044" y="2828065"/>
            <a:ext cx="1667315"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a:t>
            </a:r>
            <a:r>
              <a:rPr lang="ja-JP" altLang="en-US" sz="1200" dirty="0">
                <a:latin typeface="+mj-ea"/>
              </a:rPr>
              <a:t>主</a:t>
            </a:r>
            <a:r>
              <a:rPr kumimoji="1" lang="en-US" altLang="ja-JP" sz="1200" dirty="0" smtClean="0">
                <a:latin typeface="+mj-ea"/>
                <a:ea typeface="+mj-ea"/>
              </a:rPr>
              <a:t>(</a:t>
            </a:r>
            <a:r>
              <a:rPr lang="ja-JP" altLang="en-US" sz="1200" dirty="0" smtClean="0">
                <a:latin typeface="+mj-ea"/>
                <a:ea typeface="+mj-ea"/>
              </a:rPr>
              <a:t>企業担当者</a:t>
            </a:r>
            <a:r>
              <a:rPr kumimoji="1" lang="en-US" altLang="ja-JP" sz="1200" dirty="0" smtClean="0">
                <a:latin typeface="+mj-ea"/>
                <a:ea typeface="+mj-ea"/>
              </a:rPr>
              <a:t>)</a:t>
            </a:r>
          </a:p>
        </p:txBody>
      </p:sp>
      <p:sp>
        <p:nvSpPr>
          <p:cNvPr id="28" name="角丸四角形 27"/>
          <p:cNvSpPr/>
          <p:nvPr/>
        </p:nvSpPr>
        <p:spPr>
          <a:xfrm>
            <a:off x="3418756" y="2828065"/>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sp>
        <p:nvSpPr>
          <p:cNvPr id="29" name="コンテンツ プレースホルダー 2"/>
          <p:cNvSpPr txBox="1">
            <a:spLocks/>
          </p:cNvSpPr>
          <p:nvPr/>
        </p:nvSpPr>
        <p:spPr>
          <a:xfrm>
            <a:off x="456589" y="4680911"/>
            <a:ext cx="2809506" cy="86140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障</a:t>
            </a:r>
            <a:r>
              <a:rPr lang="ja-JP" altLang="en-US" sz="1200" dirty="0" smtClean="0">
                <a:solidFill>
                  <a:prstClr val="black"/>
                </a:solidFill>
                <a:latin typeface="ＭＳ ゴシック" panose="020B0609070205080204" pitchFamily="49" charset="-128"/>
                <a:ea typeface="ＭＳ ゴシック" panose="020B0609070205080204" pitchFamily="49" charset="-128"/>
              </a:rPr>
              <a:t>がいのある方がどのような配慮が</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必要かを知り、過重な負担とならない</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範囲で対応できるかを判断したり、</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代替案を提案する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30" name="コンテンツ プレースホルダー 2"/>
          <p:cNvSpPr txBox="1">
            <a:spLocks/>
          </p:cNvSpPr>
          <p:nvPr/>
        </p:nvSpPr>
        <p:spPr>
          <a:xfrm>
            <a:off x="3498714" y="4680911"/>
            <a:ext cx="2815952" cy="93161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事業主に対して、</a:t>
            </a:r>
            <a:r>
              <a:rPr lang="ja-JP" altLang="en-US" sz="1200" dirty="0" smtClean="0">
                <a:latin typeface="ＭＳ ゴシック" panose="020B0609070205080204" pitchFamily="49" charset="-128"/>
                <a:ea typeface="ＭＳ ゴシック" panose="020B0609070205080204" pitchFamily="49" charset="-128"/>
              </a:rPr>
              <a:t>自分でできるセルフケア</a:t>
            </a:r>
            <a:r>
              <a:rPr lang="en-US" altLang="ja-JP" sz="9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を行った上で、能力を発揮するための適切な配慮希望を伝える</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31" name="コンテンツ プレースホルダー 2"/>
          <p:cNvSpPr txBox="1">
            <a:spLocks/>
          </p:cNvSpPr>
          <p:nvPr/>
        </p:nvSpPr>
        <p:spPr>
          <a:xfrm>
            <a:off x="3324962" y="3015950"/>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どの</a:t>
            </a:r>
            <a:r>
              <a:rPr lang="ja-JP" altLang="en-US" sz="1200" dirty="0">
                <a:latin typeface="ＭＳ ゴシック" panose="020B0609070205080204" pitchFamily="49" charset="-128"/>
                <a:ea typeface="ＭＳ ゴシック" panose="020B0609070205080204" pitchFamily="49" charset="-128"/>
              </a:rPr>
              <a:t>程度</a:t>
            </a:r>
            <a:r>
              <a:rPr lang="ja-JP" altLang="en-US" sz="1200" dirty="0" smtClean="0">
                <a:latin typeface="ＭＳ ゴシック" panose="020B0609070205080204" pitchFamily="49" charset="-128"/>
                <a:ea typeface="ＭＳ ゴシック" panose="020B0609070205080204" pitchFamily="49" charset="-128"/>
              </a:rPr>
              <a:t>まで配慮を求めてよいか</a:t>
            </a:r>
            <a:endParaRPr lang="ja-JP" altLang="en-US" sz="1200" dirty="0">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latin typeface="ＭＳ ゴシック" panose="020B0609070205080204" pitchFamily="49" charset="-128"/>
                <a:ea typeface="ＭＳ ゴシック" panose="020B0609070205080204" pitchFamily="49" charset="-128"/>
              </a:rPr>
              <a:t>　どのように伝えればよい</a:t>
            </a:r>
            <a:r>
              <a:rPr lang="ja-JP" altLang="en-US" sz="1200" dirty="0" smtClean="0">
                <a:latin typeface="ＭＳ ゴシック" panose="020B0609070205080204" pitchFamily="49" charset="-128"/>
                <a:ea typeface="ＭＳ ゴシック" panose="020B0609070205080204" pitchFamily="49" charset="-128"/>
              </a:rPr>
              <a:t>か</a:t>
            </a:r>
            <a:endParaRPr lang="en-US" altLang="ja-JP" sz="1200" dirty="0" smtClean="0">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できない面が強調されてしまわないか</a:t>
            </a:r>
            <a:endParaRPr lang="en-US" altLang="ja-JP" sz="1200" dirty="0" smtClean="0">
              <a:latin typeface="ＭＳ ゴシック" panose="020B0609070205080204" pitchFamily="49" charset="-128"/>
              <a:ea typeface="ＭＳ ゴシック" panose="020B0609070205080204" pitchFamily="49" charset="-128"/>
            </a:endParaRPr>
          </a:p>
        </p:txBody>
      </p:sp>
      <p:grpSp>
        <p:nvGrpSpPr>
          <p:cNvPr id="61" name="グループ化 60"/>
          <p:cNvGrpSpPr/>
          <p:nvPr/>
        </p:nvGrpSpPr>
        <p:grpSpPr>
          <a:xfrm>
            <a:off x="2150808" y="3858591"/>
            <a:ext cx="2241919" cy="435993"/>
            <a:chOff x="2150808" y="3995935"/>
            <a:chExt cx="2241919" cy="435993"/>
          </a:xfrm>
        </p:grpSpPr>
        <p:sp>
          <p:nvSpPr>
            <p:cNvPr id="32" name="二等辺三角形 31"/>
            <p:cNvSpPr/>
            <p:nvPr/>
          </p:nvSpPr>
          <p:spPr>
            <a:xfrm rot="10800000">
              <a:off x="2155877" y="4035884"/>
              <a:ext cx="2027182" cy="396044"/>
            </a:xfrm>
            <a:prstGeom prst="triangle">
              <a:avLst/>
            </a:prstGeom>
            <a:gradFill flip="none" rotWithShape="1">
              <a:gsLst>
                <a:gs pos="100000">
                  <a:schemeClr val="accent1">
                    <a:tint val="66000"/>
                    <a:satMod val="160000"/>
                  </a:schemeClr>
                </a:gs>
                <a:gs pos="47000">
                  <a:schemeClr val="accent1">
                    <a:tint val="44500"/>
                    <a:satMod val="160000"/>
                  </a:schemeClr>
                </a:gs>
                <a:gs pos="21000">
                  <a:schemeClr val="accent1">
                    <a:tint val="23500"/>
                    <a:satMod val="160000"/>
                  </a:schemeClr>
                </a:gs>
              </a:gsLst>
              <a:lin ang="16200000" scaled="1"/>
              <a:tileRect/>
            </a:gradFill>
            <a:ln w="3175">
              <a:gradFill flip="none" rotWithShape="1">
                <a:gsLst>
                  <a:gs pos="0">
                    <a:schemeClr val="accent1">
                      <a:tint val="66000"/>
                      <a:satMod val="160000"/>
                    </a:schemeClr>
                  </a:gs>
                  <a:gs pos="50000">
                    <a:schemeClr val="tx2"/>
                  </a:gs>
                  <a:gs pos="100000">
                    <a:schemeClr val="accent1">
                      <a:tint val="23500"/>
                      <a:satMod val="16000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50808" y="3995935"/>
              <a:ext cx="2241919"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以下のことが大切です</a:t>
              </a:r>
              <a:endParaRPr kumimoji="1" lang="ja-JP" altLang="en-US" sz="1400" dirty="0">
                <a:latin typeface="ＭＳ ゴシック" panose="020B0609070205080204" pitchFamily="49" charset="-128"/>
                <a:ea typeface="ＭＳ ゴシック" panose="020B0609070205080204" pitchFamily="49" charset="-128"/>
              </a:endParaRPr>
            </a:p>
          </p:txBody>
        </p:sp>
      </p:grpSp>
      <p:sp>
        <p:nvSpPr>
          <p:cNvPr id="37" name="角丸四角形 36"/>
          <p:cNvSpPr/>
          <p:nvPr/>
        </p:nvSpPr>
        <p:spPr>
          <a:xfrm>
            <a:off x="3403055" y="4481091"/>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sp>
        <p:nvSpPr>
          <p:cNvPr id="58" name="テキスト ボックス 57"/>
          <p:cNvSpPr txBox="1"/>
          <p:nvPr/>
        </p:nvSpPr>
        <p:spPr>
          <a:xfrm>
            <a:off x="482804" y="6139704"/>
            <a:ext cx="6159670" cy="1938992"/>
          </a:xfrm>
          <a:prstGeom prst="rect">
            <a:avLst/>
          </a:prstGeom>
          <a:noFill/>
          <a:ln w="25400">
            <a:solidFill>
              <a:schemeClr val="accent1">
                <a:shade val="50000"/>
              </a:schemeClr>
            </a:solidFill>
          </a:ln>
        </p:spPr>
        <p:txBody>
          <a:bodyPr wrap="square" rtlCol="0">
            <a:spAutoFit/>
          </a:bodyPr>
          <a:lstStyle/>
          <a:p>
            <a:r>
              <a:rPr lang="ja-JP" altLang="ja-JP" sz="1200" dirty="0" smtClean="0">
                <a:latin typeface="ＭＳ ゴシック" panose="020B0609070205080204" pitchFamily="49" charset="-128"/>
                <a:ea typeface="ＭＳ ゴシック" panose="020B0609070205080204" pitchFamily="49" charset="-128"/>
              </a:rPr>
              <a:t>本シートは</a:t>
            </a:r>
            <a:r>
              <a:rPr lang="ja-JP" altLang="en-US" sz="1200" dirty="0" smtClean="0">
                <a:latin typeface="ＭＳ ゴシック" panose="020B0609070205080204" pitchFamily="49" charset="-128"/>
                <a:ea typeface="ＭＳ ゴシック" panose="020B0609070205080204" pitchFamily="49" charset="-128"/>
              </a:rPr>
              <a:t>事業主</a:t>
            </a:r>
            <a:r>
              <a:rPr lang="en-US" altLang="ja-JP" sz="1200" dirty="0">
                <a:latin typeface="ＭＳ ゴシック" panose="020B0609070205080204" pitchFamily="49" charset="-128"/>
              </a:rPr>
              <a:t>(</a:t>
            </a:r>
            <a:r>
              <a:rPr lang="ja-JP" altLang="en-US" sz="1200" dirty="0">
                <a:latin typeface="ＭＳ ゴシック" panose="020B0609070205080204" pitchFamily="49" charset="-128"/>
              </a:rPr>
              <a:t>企業担当者</a:t>
            </a:r>
            <a:r>
              <a:rPr lang="en-US" altLang="ja-JP" sz="1200" dirty="0" smtClean="0">
                <a:latin typeface="ＭＳ ゴシック" panose="020B0609070205080204" pitchFamily="49" charset="-128"/>
              </a:rPr>
              <a:t>)</a:t>
            </a:r>
            <a:r>
              <a:rPr lang="ja-JP" altLang="en-US" sz="1200" dirty="0" err="1" smtClean="0">
                <a:latin typeface="ＭＳ ゴシック" panose="020B0609070205080204" pitchFamily="49" charset="-128"/>
                <a:ea typeface="ＭＳ ゴシック" panose="020B0609070205080204" pitchFamily="49" charset="-128"/>
              </a:rPr>
              <a:t>と障がいの</a:t>
            </a:r>
            <a:r>
              <a:rPr lang="ja-JP" altLang="en-US" sz="1200" dirty="0" smtClean="0">
                <a:latin typeface="ＭＳ ゴシック" panose="020B0609070205080204" pitchFamily="49" charset="-128"/>
                <a:ea typeface="ＭＳ ゴシック" panose="020B0609070205080204" pitchFamily="49" charset="-128"/>
              </a:rPr>
              <a:t>ある方・就労支援機関等が</a:t>
            </a:r>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雇用分野で</a:t>
            </a:r>
            <a:r>
              <a:rPr lang="ja-JP" altLang="ja-JP" sz="1200" dirty="0" smtClean="0">
                <a:latin typeface="ＭＳ ゴシック" panose="020B0609070205080204" pitchFamily="49" charset="-128"/>
                <a:ea typeface="ＭＳ ゴシック" panose="020B0609070205080204" pitchFamily="49" charset="-128"/>
              </a:rPr>
              <a:t>の</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配慮</a:t>
            </a:r>
            <a:r>
              <a:rPr lang="ja-JP" altLang="en-US" sz="1200" dirty="0" smtClean="0">
                <a:latin typeface="ＭＳ ゴシック" panose="020B0609070205080204" pitchFamily="49" charset="-128"/>
                <a:ea typeface="ＭＳ ゴシック" panose="020B0609070205080204" pitchFamily="49" charset="-128"/>
              </a:rPr>
              <a:t>」</a:t>
            </a:r>
            <a:r>
              <a:rPr lang="ja-JP" altLang="ja-JP" sz="1200" dirty="0" smtClean="0">
                <a:latin typeface="ＭＳ ゴシック" panose="020B0609070205080204" pitchFamily="49" charset="-128"/>
                <a:ea typeface="ＭＳ ゴシック" panose="020B0609070205080204" pitchFamily="49" charset="-128"/>
              </a:rPr>
              <a:t>を</a:t>
            </a:r>
            <a:r>
              <a:rPr lang="ja-JP" altLang="ja-JP" sz="1200" dirty="0">
                <a:latin typeface="ＭＳ ゴシック" panose="020B0609070205080204" pitchFamily="49" charset="-128"/>
                <a:ea typeface="ＭＳ ゴシック" panose="020B0609070205080204" pitchFamily="49" charset="-128"/>
              </a:rPr>
              <a:t>相互理解する</a:t>
            </a:r>
            <a:r>
              <a:rPr lang="ja-JP" altLang="ja-JP" sz="1200" dirty="0" smtClean="0">
                <a:latin typeface="ＭＳ ゴシック" panose="020B0609070205080204" pitchFamily="49" charset="-128"/>
                <a:ea typeface="ＭＳ ゴシック" panose="020B0609070205080204" pitchFamily="49" charset="-128"/>
              </a:rPr>
              <a:t>手段と</a:t>
            </a:r>
            <a:r>
              <a:rPr lang="ja-JP" altLang="ja-JP" sz="1200" dirty="0">
                <a:latin typeface="ＭＳ ゴシック" panose="020B0609070205080204" pitchFamily="49" charset="-128"/>
                <a:ea typeface="ＭＳ ゴシック" panose="020B0609070205080204" pitchFamily="49" charset="-128"/>
              </a:rPr>
              <a:t>して活用していただくことを想定しています</a:t>
            </a:r>
            <a:r>
              <a:rPr lang="ja-JP" altLang="ja-JP"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endParaRPr lang="en-US" altLang="ja-JP" sz="1200" dirty="0" smtClean="0">
              <a:latin typeface="ＭＳ ゴシック" panose="020B0609070205080204" pitchFamily="49" charset="-128"/>
              <a:ea typeface="ＭＳ ゴシック" panose="020B0609070205080204" pitchFamily="49" charset="-128"/>
            </a:endParaRPr>
          </a:p>
          <a:p>
            <a:pPr lvl="0">
              <a:buClr>
                <a:srgbClr val="E68422"/>
              </a:buClr>
            </a:pPr>
            <a:r>
              <a:rPr lang="ja-JP" altLang="en-US" sz="1200" dirty="0" smtClean="0">
                <a:latin typeface="ＭＳ ゴシック" panose="020B0609070205080204" pitchFamily="49" charset="-128"/>
              </a:rPr>
              <a:t>職場環境や時間の経過とともに当初の配慮が不要となり、あるいは、新たな配慮が必要になることもあると思います。そのため、本シートは一度作成したら終わりではなく、定期的に運用状況を確認し、内容の見直しをお願いします。</a:t>
            </a:r>
            <a:endParaRPr lang="en-US" altLang="ja-JP" sz="1200" dirty="0" smtClean="0">
              <a:latin typeface="ＭＳ ゴシック" panose="020B0609070205080204" pitchFamily="49" charset="-128"/>
            </a:endParaRPr>
          </a:p>
          <a:p>
            <a:pPr lvl="0">
              <a:buClr>
                <a:srgbClr val="E68422"/>
              </a:buClr>
            </a:pPr>
            <a:endParaRPr lang="en-US" altLang="ja-JP" sz="1200" dirty="0">
              <a:latin typeface="ＭＳ ゴシック" panose="020B0609070205080204" pitchFamily="49" charset="-128"/>
            </a:endParaRPr>
          </a:p>
          <a:p>
            <a:pPr lvl="0">
              <a:buClr>
                <a:srgbClr val="E68422"/>
              </a:buClr>
            </a:pPr>
            <a:r>
              <a:rPr lang="ja-JP" altLang="en-US" sz="1200" dirty="0" smtClean="0">
                <a:latin typeface="ＭＳ ゴシック" panose="020B0609070205080204" pitchFamily="49" charset="-128"/>
              </a:rPr>
              <a:t>どのような配慮があれば働きやすく、能力が発揮できるのか、このシートを通じて話し合いを深めていただければと思います。</a:t>
            </a:r>
            <a:endParaRPr lang="en-US" altLang="ja-JP" sz="1200" dirty="0">
              <a:latin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60" name="コンテンツ プレースホルダー 2"/>
          <p:cNvSpPr txBox="1">
            <a:spLocks/>
          </p:cNvSpPr>
          <p:nvPr/>
        </p:nvSpPr>
        <p:spPr>
          <a:xfrm>
            <a:off x="457202" y="3008490"/>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過度な要求をされないか</a:t>
            </a: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どのように聞き取りをすればよいか</a:t>
            </a: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どんな準備が必要なのか</a:t>
            </a: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3457788" y="5324937"/>
            <a:ext cx="3279332" cy="369332"/>
          </a:xfrm>
          <a:prstGeom prst="rect">
            <a:avLst/>
          </a:prstGeom>
          <a:noFill/>
        </p:spPr>
        <p:txBody>
          <a:bodyPr wrap="square" rtlCol="0">
            <a:spAutoFit/>
          </a:bodyPr>
          <a:lstStyle/>
          <a:p>
            <a:r>
              <a:rPr kumimoji="1" lang="en-US" altLang="ja-JP" sz="900" dirty="0" smtClean="0"/>
              <a:t>※</a:t>
            </a:r>
            <a:r>
              <a:rPr lang="ja-JP" altLang="en-US" sz="900" dirty="0"/>
              <a:t>　</a:t>
            </a:r>
            <a:r>
              <a:rPr lang="ja-JP" altLang="en-US" sz="900" dirty="0" smtClean="0"/>
              <a:t>セルフケア：自分の状態を把握、対処し、</a:t>
            </a:r>
            <a:endParaRPr lang="en-US" altLang="ja-JP" sz="900" dirty="0" smtClean="0"/>
          </a:p>
          <a:p>
            <a:r>
              <a:rPr kumimoji="1" lang="ja-JP" altLang="en-US" sz="900" dirty="0"/>
              <a:t>　</a:t>
            </a:r>
            <a:r>
              <a:rPr kumimoji="1" lang="ja-JP" altLang="en-US" sz="900" dirty="0" smtClean="0"/>
              <a:t>　　　　　　　　必要に応じて周囲へ相談すること</a:t>
            </a:r>
            <a:endParaRPr kumimoji="1" lang="ja-JP" altLang="en-US" sz="900" dirty="0"/>
          </a:p>
        </p:txBody>
      </p:sp>
      <p:sp>
        <p:nvSpPr>
          <p:cNvPr id="20" name="角丸四角形 19"/>
          <p:cNvSpPr/>
          <p:nvPr/>
        </p:nvSpPr>
        <p:spPr>
          <a:xfrm>
            <a:off x="365044" y="4507679"/>
            <a:ext cx="1667315"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a:t>
            </a:r>
            <a:r>
              <a:rPr lang="ja-JP" altLang="en-US" sz="1200" dirty="0">
                <a:latin typeface="+mj-ea"/>
              </a:rPr>
              <a:t>主</a:t>
            </a:r>
            <a:r>
              <a:rPr kumimoji="1" lang="en-US" altLang="ja-JP" sz="1200" dirty="0" smtClean="0">
                <a:latin typeface="+mj-ea"/>
                <a:ea typeface="+mj-ea"/>
              </a:rPr>
              <a:t>(</a:t>
            </a:r>
            <a:r>
              <a:rPr lang="ja-JP" altLang="en-US" sz="1200" dirty="0" smtClean="0">
                <a:latin typeface="+mj-ea"/>
                <a:ea typeface="+mj-ea"/>
              </a:rPr>
              <a:t>企業担当者</a:t>
            </a:r>
            <a:r>
              <a:rPr kumimoji="1" lang="en-US" altLang="ja-JP" sz="1200" dirty="0" smtClean="0">
                <a:latin typeface="+mj-ea"/>
                <a:ea typeface="+mj-ea"/>
              </a:rPr>
              <a:t>)</a:t>
            </a:r>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2</a:t>
            </a:fld>
            <a:endParaRPr kumimoji="1" lang="ja-JP" altLang="en-US"/>
          </a:p>
        </p:txBody>
      </p:sp>
    </p:spTree>
    <p:extLst>
      <p:ext uri="{BB962C8B-B14F-4D97-AF65-F5344CB8AC3E}">
        <p14:creationId xmlns:p14="http://schemas.microsoft.com/office/powerpoint/2010/main" val="15893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6286" y="403979"/>
            <a:ext cx="6172200" cy="771104"/>
          </a:xfrm>
        </p:spPr>
        <p:txBody>
          <a:bodyPr>
            <a:normAutofit/>
          </a:bodyPr>
          <a:lstStyle/>
          <a:p>
            <a:r>
              <a:rPr kumimoji="1" lang="ja-JP" altLang="en-US" sz="1800" dirty="0" smtClean="0"/>
              <a:t>記入内容</a:t>
            </a:r>
            <a:endParaRPr kumimoji="1" lang="ja-JP" altLang="en-US" sz="1800" dirty="0"/>
          </a:p>
        </p:txBody>
      </p:sp>
      <p:sp>
        <p:nvSpPr>
          <p:cNvPr id="3" name="コンテンツ プレースホルダー 2"/>
          <p:cNvSpPr>
            <a:spLocks noGrp="1"/>
          </p:cNvSpPr>
          <p:nvPr>
            <p:ph idx="1"/>
          </p:nvPr>
        </p:nvSpPr>
        <p:spPr>
          <a:xfrm>
            <a:off x="188640" y="5326172"/>
            <a:ext cx="6532957" cy="3710324"/>
          </a:xfrm>
          <a:ln w="15875">
            <a:solidFill>
              <a:schemeClr val="tx1"/>
            </a:solidFill>
            <a:prstDash val="sysDash"/>
          </a:ln>
        </p:spPr>
        <p:txBody>
          <a:bodyPr numCol="2">
            <a:normAutofit fontScale="70000" lnSpcReduction="20000"/>
          </a:bodyPr>
          <a:lstStyle/>
          <a:p>
            <a:pPr marL="0" indent="0">
              <a:buNone/>
            </a:pPr>
            <a:r>
              <a:rPr lang="ja-JP" altLang="en-US" sz="1700" dirty="0" smtClean="0">
                <a:latin typeface="ＭＳ ゴシック" panose="020B0609070205080204" pitchFamily="49" charset="-128"/>
                <a:ea typeface="ＭＳ ゴシック" panose="020B0609070205080204" pitchFamily="49" charset="-128"/>
              </a:rPr>
              <a:t>①氏名</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障がい</a:t>
            </a:r>
            <a:r>
              <a:rPr lang="ja-JP" altLang="en-US" sz="1700" dirty="0">
                <a:latin typeface="ＭＳ ゴシック" panose="020B0609070205080204" pitchFamily="49" charset="-128"/>
                <a:ea typeface="ＭＳ ゴシック" panose="020B0609070205080204" pitchFamily="49" charset="-128"/>
              </a:rPr>
              <a:t>の</a:t>
            </a:r>
            <a:r>
              <a:rPr lang="ja-JP" altLang="en-US" sz="1700" dirty="0" smtClean="0">
                <a:latin typeface="ＭＳ ゴシック" panose="020B0609070205080204" pitchFamily="49" charset="-128"/>
                <a:ea typeface="ＭＳ ゴシック" panose="020B0609070205080204" pitchFamily="49" charset="-128"/>
              </a:rPr>
              <a:t>ある方の氏名</a:t>
            </a:r>
            <a:r>
              <a:rPr lang="ja-JP" altLang="en-US" sz="1700" dirty="0">
                <a:latin typeface="ＭＳ ゴシック" panose="020B0609070205080204" pitchFamily="49" charset="-128"/>
                <a:ea typeface="ＭＳ ゴシック" panose="020B0609070205080204" pitchFamily="49" charset="-128"/>
              </a:rPr>
              <a:t>を記入</a:t>
            </a:r>
            <a:r>
              <a:rPr lang="ja-JP" altLang="en-US" sz="1700" dirty="0" smtClean="0">
                <a:latin typeface="ＭＳ ゴシック" panose="020B0609070205080204" pitchFamily="49" charset="-128"/>
                <a:ea typeface="ＭＳ ゴシック" panose="020B0609070205080204" pitchFamily="49" charset="-128"/>
              </a:rPr>
              <a:t>します</a:t>
            </a:r>
            <a:endParaRPr kumimoji="1" lang="en-US" altLang="ja-JP" sz="1700" dirty="0" smtClean="0">
              <a:latin typeface="ＭＳ ゴシック" panose="020B0609070205080204" pitchFamily="49" charset="-128"/>
              <a:ea typeface="ＭＳ ゴシック" panose="020B0609070205080204" pitchFamily="49" charset="-128"/>
            </a:endParaRPr>
          </a:p>
          <a:p>
            <a:pPr marL="0"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②就労支援機関等・担当者名</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障がいのある方とシートを共同</a:t>
            </a:r>
            <a:r>
              <a:rPr lang="ja-JP" altLang="en-US" sz="1700" dirty="0">
                <a:latin typeface="ＭＳ ゴシック" panose="020B0609070205080204" pitchFamily="49" charset="-128"/>
                <a:ea typeface="ＭＳ ゴシック" panose="020B0609070205080204" pitchFamily="49" charset="-128"/>
              </a:rPr>
              <a:t>作成</a:t>
            </a:r>
            <a:r>
              <a:rPr lang="ja-JP" altLang="en-US" sz="1700" dirty="0" smtClean="0">
                <a:latin typeface="ＭＳ ゴシック" panose="020B0609070205080204" pitchFamily="49" charset="-128"/>
                <a:ea typeface="ＭＳ ゴシック" panose="020B0609070205080204" pitchFamily="49" charset="-128"/>
              </a:rPr>
              <a:t>した　　</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a:t>
            </a:r>
            <a:r>
              <a:rPr lang="ja-JP" altLang="en-US" sz="1700" dirty="0">
                <a:latin typeface="ＭＳ ゴシック" panose="020B0609070205080204" pitchFamily="49" charset="-128"/>
                <a:ea typeface="ＭＳ ゴシック" panose="020B0609070205080204" pitchFamily="49" charset="-128"/>
              </a:rPr>
              <a:t>就労</a:t>
            </a:r>
            <a:r>
              <a:rPr lang="ja-JP" altLang="en-US" sz="1700" dirty="0" smtClean="0">
                <a:latin typeface="ＭＳ ゴシック" panose="020B0609070205080204" pitchFamily="49" charset="-128"/>
                <a:ea typeface="ＭＳ ゴシック" panose="020B0609070205080204" pitchFamily="49" charset="-128"/>
              </a:rPr>
              <a:t>支援機関等、及び</a:t>
            </a:r>
            <a:r>
              <a:rPr lang="ja-JP" altLang="en-US" sz="1700" dirty="0">
                <a:latin typeface="ＭＳ ゴシック" panose="020B0609070205080204" pitchFamily="49" charset="-128"/>
                <a:ea typeface="ＭＳ ゴシック" panose="020B0609070205080204" pitchFamily="49" charset="-128"/>
              </a:rPr>
              <a:t>担当者名を記入</a:t>
            </a:r>
            <a:r>
              <a:rPr lang="ja-JP" altLang="en-US" sz="1700" dirty="0" smtClean="0">
                <a:latin typeface="ＭＳ ゴシック" panose="020B0609070205080204" pitchFamily="49" charset="-128"/>
                <a:ea typeface="ＭＳ ゴシック" panose="020B0609070205080204" pitchFamily="49" charset="-128"/>
              </a:rPr>
              <a:t>し</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ます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③</a:t>
            </a:r>
            <a:r>
              <a:rPr lang="ja-JP" altLang="en-US" sz="1700" dirty="0" smtClean="0">
                <a:latin typeface="ＭＳ ゴシック" panose="020B0609070205080204" pitchFamily="49" charset="-128"/>
                <a:ea typeface="ＭＳ ゴシック" panose="020B0609070205080204" pitchFamily="49" charset="-128"/>
              </a:rPr>
              <a:t>事業</a:t>
            </a:r>
            <a:r>
              <a:rPr lang="ja-JP" altLang="en-US" sz="1700" dirty="0">
                <a:latin typeface="ＭＳ ゴシック" panose="020B0609070205080204" pitchFamily="49" charset="-128"/>
                <a:ea typeface="ＭＳ ゴシック" panose="020B0609070205080204" pitchFamily="49" charset="-128"/>
              </a:rPr>
              <a:t>主への</a:t>
            </a:r>
            <a:r>
              <a:rPr lang="ja-JP" altLang="en-US" sz="1700" dirty="0" smtClean="0">
                <a:latin typeface="ＭＳ ゴシック" panose="020B0609070205080204" pitchFamily="49" charset="-128"/>
                <a:ea typeface="ＭＳ ゴシック" panose="020B0609070205080204" pitchFamily="49" charset="-128"/>
              </a:rPr>
              <a:t>配慮希望</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　　障がいのある方が</a:t>
            </a:r>
            <a:r>
              <a:rPr lang="ja-JP" altLang="en-US" sz="1700" dirty="0">
                <a:latin typeface="ＭＳ ゴシック" panose="020B0609070205080204" pitchFamily="49" charset="-128"/>
                <a:ea typeface="ＭＳ ゴシック" panose="020B0609070205080204" pitchFamily="49" charset="-128"/>
              </a:rPr>
              <a:t>能力を発揮するため</a:t>
            </a:r>
            <a:r>
              <a:rPr lang="ja-JP" altLang="en-US" sz="1700" dirty="0" smtClean="0">
                <a:latin typeface="ＭＳ ゴシック" panose="020B0609070205080204" pitchFamily="49" charset="-128"/>
                <a:ea typeface="ＭＳ ゴシック" panose="020B0609070205080204" pitchFamily="49" charset="-128"/>
              </a:rPr>
              <a:t>に</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必要な配慮</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記入します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endParaRPr kumimoji="1"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④</a:t>
            </a:r>
            <a:r>
              <a:rPr lang="ja-JP" altLang="en-US" sz="1700" dirty="0" smtClean="0">
                <a:latin typeface="ＭＳ ゴシック" panose="020B0609070205080204" pitchFamily="49" charset="-128"/>
                <a:ea typeface="ＭＳ ゴシック" panose="020B0609070205080204" pitchFamily="49" charset="-128"/>
              </a:rPr>
              <a:t>配慮</a:t>
            </a:r>
            <a:r>
              <a:rPr lang="ja-JP" altLang="en-US" sz="1700" dirty="0">
                <a:latin typeface="ＭＳ ゴシック" panose="020B0609070205080204" pitchFamily="49" charset="-128"/>
                <a:ea typeface="ＭＳ ゴシック" panose="020B0609070205080204" pitchFamily="49" charset="-128"/>
              </a:rPr>
              <a:t>の目的と</a:t>
            </a:r>
            <a:r>
              <a:rPr lang="ja-JP" altLang="en-US" sz="1700" dirty="0" smtClean="0">
                <a:latin typeface="ＭＳ ゴシック" panose="020B0609070205080204" pitchFamily="49" charset="-128"/>
                <a:ea typeface="ＭＳ ゴシック" panose="020B0609070205080204" pitchFamily="49" charset="-128"/>
              </a:rPr>
              <a:t>効果</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　　希望する配慮による目的と効果を記入</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　　します</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endParaRPr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⑤</a:t>
            </a:r>
            <a:r>
              <a:rPr lang="ja-JP" altLang="en-US" sz="1700" dirty="0" smtClean="0">
                <a:latin typeface="ＭＳ ゴシック" panose="020B0609070205080204" pitchFamily="49" charset="-128"/>
                <a:ea typeface="ＭＳ ゴシック" panose="020B0609070205080204" pitchFamily="49" charset="-128"/>
              </a:rPr>
              <a:t>セルフケア</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訓練中</a:t>
            </a:r>
            <a:r>
              <a:rPr lang="ja-JP" altLang="en-US" sz="1700" dirty="0">
                <a:latin typeface="ＭＳ ゴシック" panose="020B0609070205080204" pitchFamily="49" charset="-128"/>
                <a:ea typeface="ＭＳ ゴシック" panose="020B0609070205080204" pitchFamily="49" charset="-128"/>
              </a:rPr>
              <a:t>に行った苦手なこと</a:t>
            </a:r>
            <a:r>
              <a:rPr lang="ja-JP" altLang="en-US" sz="1700" dirty="0" smtClean="0">
                <a:latin typeface="ＭＳ ゴシック" panose="020B0609070205080204" pitchFamily="49" charset="-128"/>
                <a:ea typeface="ＭＳ ゴシック" panose="020B0609070205080204" pitchFamily="49" charset="-128"/>
              </a:rPr>
              <a:t>を</a:t>
            </a:r>
            <a:r>
              <a:rPr lang="ja-JP" altLang="en-US" sz="1700" dirty="0">
                <a:latin typeface="ＭＳ ゴシック" panose="020B0609070205080204" pitchFamily="49" charset="-128"/>
                <a:ea typeface="ＭＳ ゴシック" panose="020B0609070205080204" pitchFamily="49" charset="-128"/>
              </a:rPr>
              <a:t>カバー</a:t>
            </a:r>
            <a:r>
              <a:rPr lang="ja-JP" altLang="en-US" sz="1700" dirty="0" smtClean="0">
                <a:latin typeface="ＭＳ ゴシック" panose="020B0609070205080204" pitchFamily="49" charset="-128"/>
                <a:ea typeface="ＭＳ ゴシック" panose="020B0609070205080204" pitchFamily="49" charset="-128"/>
              </a:rPr>
              <a:t>する</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ため</a:t>
            </a:r>
            <a:r>
              <a:rPr lang="ja-JP" altLang="en-US" sz="1700" dirty="0">
                <a:latin typeface="ＭＳ ゴシック" panose="020B0609070205080204" pitchFamily="49" charset="-128"/>
                <a:ea typeface="ＭＳ ゴシック" panose="020B0609070205080204" pitchFamily="49" charset="-128"/>
              </a:rPr>
              <a:t>の方法や気持ちの切り替え方など</a:t>
            </a:r>
            <a:r>
              <a:rPr lang="ja-JP" altLang="en-US" sz="1700" dirty="0" smtClean="0">
                <a:latin typeface="ＭＳ ゴシック" panose="020B0609070205080204" pitchFamily="49" charset="-128"/>
                <a:ea typeface="ＭＳ ゴシック" panose="020B0609070205080204" pitchFamily="49" charset="-128"/>
              </a:rPr>
              <a:t>、</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まず自分</a:t>
            </a:r>
            <a:r>
              <a:rPr lang="ja-JP" altLang="en-US" sz="1700" dirty="0">
                <a:latin typeface="ＭＳ ゴシック" panose="020B0609070205080204" pitchFamily="49" charset="-128"/>
                <a:ea typeface="ＭＳ ゴシック" panose="020B0609070205080204" pitchFamily="49" charset="-128"/>
              </a:rPr>
              <a:t>で</a:t>
            </a:r>
            <a:r>
              <a:rPr lang="ja-JP" altLang="en-US" sz="1700" dirty="0" smtClean="0">
                <a:latin typeface="ＭＳ ゴシック" panose="020B0609070205080204" pitchFamily="49" charset="-128"/>
                <a:ea typeface="ＭＳ ゴシック" panose="020B0609070205080204" pitchFamily="49" charset="-128"/>
              </a:rPr>
              <a:t>行えること</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a:t>
            </a:r>
            <a:r>
              <a:rPr lang="ja-JP" altLang="en-US" sz="1700" dirty="0">
                <a:latin typeface="ＭＳ ゴシック" panose="020B0609070205080204" pitchFamily="49" charset="-128"/>
                <a:ea typeface="ＭＳ ゴシック" panose="020B0609070205080204" pitchFamily="49" charset="-128"/>
              </a:rPr>
              <a:t>ます</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⑥</a:t>
            </a:r>
            <a:r>
              <a:rPr lang="ja-JP" altLang="en-US" sz="1700" dirty="0">
                <a:latin typeface="ＭＳ ゴシック" panose="020B0609070205080204" pitchFamily="49" charset="-128"/>
                <a:ea typeface="ＭＳ ゴシック" panose="020B0609070205080204" pitchFamily="49" charset="-128"/>
              </a:rPr>
              <a:t>調整</a:t>
            </a:r>
            <a:r>
              <a:rPr lang="ja-JP" altLang="en-US" sz="1700" dirty="0" smtClean="0">
                <a:latin typeface="ＭＳ ゴシック" panose="020B0609070205080204" pitchFamily="49" charset="-128"/>
                <a:ea typeface="ＭＳ ゴシック" panose="020B0609070205080204" pitchFamily="49" charset="-128"/>
              </a:rPr>
              <a:t>内容　</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事業主</a:t>
            </a:r>
            <a:r>
              <a:rPr lang="en-US" altLang="ja-JP" sz="1700" dirty="0" smtClean="0">
                <a:latin typeface="ＭＳ ゴシック" panose="020B0609070205080204" pitchFamily="49" charset="-128"/>
                <a:ea typeface="ＭＳ ゴシック" panose="020B0609070205080204" pitchFamily="49" charset="-128"/>
              </a:rPr>
              <a:t>(</a:t>
            </a:r>
            <a:r>
              <a:rPr lang="ja-JP" altLang="en-US" sz="1700" dirty="0" smtClean="0">
                <a:latin typeface="ＭＳ ゴシック" panose="020B0609070205080204" pitchFamily="49" charset="-128"/>
                <a:ea typeface="ＭＳ ゴシック" panose="020B0609070205080204" pitchFamily="49" charset="-128"/>
              </a:rPr>
              <a:t>企業担当者</a:t>
            </a:r>
            <a:r>
              <a:rPr lang="en-US" altLang="ja-JP" sz="1700" dirty="0" smtClean="0">
                <a:latin typeface="ＭＳ ゴシック" panose="020B0609070205080204" pitchFamily="49" charset="-128"/>
                <a:ea typeface="ＭＳ ゴシック" panose="020B0609070205080204" pitchFamily="49" charset="-128"/>
              </a:rPr>
              <a:t>)</a:t>
            </a:r>
            <a:r>
              <a:rPr lang="ja-JP" altLang="en-US" sz="1700" dirty="0" err="1" smtClean="0">
                <a:latin typeface="ＭＳ ゴシック" panose="020B0609070205080204" pitchFamily="49" charset="-128"/>
                <a:ea typeface="ＭＳ ゴシック" panose="020B0609070205080204" pitchFamily="49" charset="-128"/>
              </a:rPr>
              <a:t>と障がいの</a:t>
            </a:r>
            <a:r>
              <a:rPr lang="ja-JP" altLang="en-US" sz="1700" dirty="0" smtClean="0">
                <a:latin typeface="ＭＳ ゴシック" panose="020B0609070205080204" pitchFamily="49" charset="-128"/>
                <a:ea typeface="ＭＳ ゴシック" panose="020B0609070205080204" pitchFamily="49" charset="-128"/>
              </a:rPr>
              <a:t>ある方と</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就労支援機関で話し合った内容を記入し</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a:t>
            </a:r>
            <a:r>
              <a:rPr lang="ja-JP" altLang="en-US" sz="1700" dirty="0" err="1" smtClean="0">
                <a:latin typeface="ＭＳ ゴシック" panose="020B0609070205080204" pitchFamily="49" charset="-128"/>
                <a:ea typeface="ＭＳ ゴシック" panose="020B0609070205080204" pitchFamily="49" charset="-128"/>
              </a:rPr>
              <a:t>て</a:t>
            </a:r>
            <a:r>
              <a:rPr lang="ja-JP" altLang="en-US" sz="1700" dirty="0" smtClean="0">
                <a:latin typeface="ＭＳ ゴシック" panose="020B0609070205080204" pitchFamily="49" charset="-128"/>
                <a:ea typeface="ＭＳ ゴシック" panose="020B0609070205080204" pitchFamily="49" charset="-128"/>
              </a:rPr>
              <a:t>ください</a:t>
            </a:r>
            <a:endParaRPr lang="en-US" altLang="ja-JP" sz="1800" dirty="0">
              <a:latin typeface="ＭＳ ゴシック" panose="020B0609070205080204" pitchFamily="49" charset="-128"/>
              <a:ea typeface="ＭＳ ゴシック" panose="020B0609070205080204" pitchFamily="49" charset="-128"/>
            </a:endParaRPr>
          </a:p>
          <a:p>
            <a:pPr marL="365760" lvl="1" indent="0">
              <a:buNone/>
            </a:pPr>
            <a:endParaRPr lang="en-US" altLang="ja-JP" sz="18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⑦得意</a:t>
            </a:r>
            <a:r>
              <a:rPr lang="ja-JP" altLang="en-US" sz="1700" dirty="0">
                <a:latin typeface="ＭＳ ゴシック" panose="020B0609070205080204" pitchFamily="49" charset="-128"/>
                <a:ea typeface="ＭＳ ゴシック" panose="020B0609070205080204" pitchFamily="49" charset="-128"/>
              </a:rPr>
              <a:t>・不得意・特性</a:t>
            </a:r>
            <a:r>
              <a:rPr lang="ja-JP" altLang="en-US" sz="1700" dirty="0" smtClean="0">
                <a:latin typeface="ＭＳ ゴシック" panose="020B0609070205080204" pitchFamily="49" charset="-128"/>
                <a:ea typeface="ＭＳ ゴシック" panose="020B0609070205080204" pitchFamily="49" charset="-128"/>
              </a:rPr>
              <a:t>等</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事業</a:t>
            </a:r>
            <a:r>
              <a:rPr lang="ja-JP" altLang="en-US" sz="1700" dirty="0" smtClean="0">
                <a:latin typeface="ＭＳ ゴシック" panose="020B0609070205080204" pitchFamily="49" charset="-128"/>
                <a:ea typeface="ＭＳ ゴシック" panose="020B0609070205080204" pitchFamily="49" charset="-128"/>
              </a:rPr>
              <a:t>主</a:t>
            </a:r>
            <a:r>
              <a:rPr lang="en-US" altLang="ja-JP" sz="1700" dirty="0" smtClean="0">
                <a:latin typeface="ＭＳ ゴシック" panose="020B0609070205080204" pitchFamily="49" charset="-128"/>
                <a:ea typeface="ＭＳ ゴシック" panose="020B0609070205080204" pitchFamily="49" charset="-128"/>
              </a:rPr>
              <a:t>(</a:t>
            </a:r>
            <a:r>
              <a:rPr lang="ja-JP" altLang="en-US" sz="1700" dirty="0" smtClean="0">
                <a:latin typeface="ＭＳ ゴシック" panose="020B0609070205080204" pitchFamily="49" charset="-128"/>
                <a:ea typeface="ＭＳ ゴシック" panose="020B0609070205080204" pitchFamily="49" charset="-128"/>
              </a:rPr>
              <a:t>企業担当者</a:t>
            </a:r>
            <a:r>
              <a:rPr lang="en-US" altLang="ja-JP" sz="1700" dirty="0" smtClean="0">
                <a:latin typeface="ＭＳ ゴシック" panose="020B0609070205080204" pitchFamily="49" charset="-128"/>
                <a:ea typeface="ＭＳ ゴシック" panose="020B0609070205080204" pitchFamily="49" charset="-128"/>
              </a:rPr>
              <a:t>)</a:t>
            </a:r>
            <a:r>
              <a:rPr lang="ja-JP" altLang="en-US" sz="1700" dirty="0" smtClean="0">
                <a:latin typeface="ＭＳ ゴシック" panose="020B0609070205080204" pitchFamily="49" charset="-128"/>
                <a:ea typeface="ＭＳ ゴシック" panose="020B0609070205080204" pitchFamily="49" charset="-128"/>
              </a:rPr>
              <a:t>に伝えたい情報</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記入します</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⑧</a:t>
            </a:r>
            <a:r>
              <a:rPr kumimoji="1" lang="ja-JP" altLang="en-US" sz="1700" dirty="0" smtClean="0">
                <a:latin typeface="ＭＳ ゴシック" panose="020B0609070205080204" pitchFamily="49" charset="-128"/>
                <a:ea typeface="ＭＳ ゴシック" panose="020B0609070205080204" pitchFamily="49" charset="-128"/>
              </a:rPr>
              <a:t>内容共有　</a:t>
            </a:r>
            <a:endParaRPr kumimoji="1"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このシートにかかる情報を共有する者</a:t>
            </a:r>
            <a:r>
              <a:rPr lang="ja-JP" altLang="en-US" sz="1700" dirty="0" smtClean="0">
                <a:latin typeface="ＭＳ ゴシック" panose="020B0609070205080204" pitchFamily="49" charset="-128"/>
                <a:ea typeface="ＭＳ ゴシック" panose="020B0609070205080204" pitchFamily="49" charset="-128"/>
              </a:rPr>
              <a:t>を</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記入してください</a:t>
            </a:r>
            <a:endParaRPr lang="en-US" altLang="ja-JP" sz="1100" dirty="0" smtClean="0">
              <a:latin typeface="ＭＳ ゴシック" panose="020B0609070205080204" pitchFamily="49" charset="-128"/>
              <a:ea typeface="ＭＳ ゴシック" panose="020B0609070205080204" pitchFamily="49" charset="-128"/>
            </a:endParaRPr>
          </a:p>
          <a:p>
            <a:pPr marL="0"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⑨日付　</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調整内容</a:t>
            </a:r>
            <a:r>
              <a:rPr lang="ja-JP" altLang="en-US" sz="1700" dirty="0">
                <a:latin typeface="ＭＳ ゴシック" panose="020B0609070205080204" pitchFamily="49" charset="-128"/>
                <a:ea typeface="ＭＳ ゴシック" panose="020B0609070205080204" pitchFamily="49" charset="-128"/>
              </a:rPr>
              <a:t>を記入した</a:t>
            </a:r>
            <a:r>
              <a:rPr lang="ja-JP" altLang="en-US" sz="1700" dirty="0" smtClean="0">
                <a:latin typeface="ＭＳ ゴシック" panose="020B0609070205080204" pitchFamily="49" charset="-128"/>
                <a:ea typeface="ＭＳ ゴシック" panose="020B0609070205080204" pitchFamily="49" charset="-128"/>
              </a:rPr>
              <a:t>日付です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雇用後</a:t>
            </a:r>
            <a:r>
              <a:rPr lang="ja-JP" altLang="en-US" sz="1700" dirty="0">
                <a:latin typeface="ＭＳ ゴシック" panose="020B0609070205080204" pitchFamily="49" charset="-128"/>
                <a:ea typeface="ＭＳ ゴシック" panose="020B0609070205080204" pitchFamily="49" charset="-128"/>
              </a:rPr>
              <a:t>においては次回更新予定日も</a:t>
            </a:r>
            <a:r>
              <a:rPr lang="ja-JP" altLang="en-US" sz="1700" dirty="0" smtClean="0">
                <a:latin typeface="ＭＳ ゴシック" panose="020B0609070205080204" pitchFamily="49" charset="-128"/>
                <a:ea typeface="ＭＳ ゴシック" panose="020B0609070205080204" pitchFamily="49" charset="-128"/>
              </a:rPr>
              <a:t>記入</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して</a:t>
            </a:r>
            <a:r>
              <a:rPr lang="ja-JP" altLang="en-US" sz="1700" dirty="0">
                <a:latin typeface="ＭＳ ゴシック" panose="020B0609070205080204" pitchFamily="49" charset="-128"/>
                <a:ea typeface="ＭＳ ゴシック" panose="020B0609070205080204" pitchFamily="49" charset="-128"/>
              </a:rPr>
              <a:t>ください</a:t>
            </a:r>
            <a:endParaRPr lang="en-US" altLang="ja-JP" sz="17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176781"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③</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2529830"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④</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3886427"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⑤</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5266134"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⑥</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2880798" y="4168210"/>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⑦</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328235" y="4593226"/>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⑧</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2865190" y="117508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①</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339687" y="1179845"/>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②</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3310000" y="4847770"/>
            <a:ext cx="490194" cy="307777"/>
          </a:xfrm>
          <a:prstGeom prst="rect">
            <a:avLst/>
          </a:prstGeom>
          <a:noFill/>
        </p:spPr>
        <p:txBody>
          <a:bodyPr wrap="square" rtlCol="0">
            <a:spAutoFit/>
          </a:bodyPr>
          <a:lstStyle/>
          <a:p>
            <a:r>
              <a:rPr lang="ja-JP" altLang="en-US" sz="1400" dirty="0" smtClean="0">
                <a:solidFill>
                  <a:srgbClr val="FF0000"/>
                </a:solidFill>
                <a:latin typeface="ＭＳ ゴシック" panose="020B0609070205080204" pitchFamily="49" charset="-128"/>
                <a:ea typeface="ＭＳ ゴシック" panose="020B0609070205080204" pitchFamily="49" charset="-128"/>
              </a:rPr>
              <a:t>⑨</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21" name="角丸四角形 20"/>
          <p:cNvSpPr/>
          <p:nvPr/>
        </p:nvSpPr>
        <p:spPr>
          <a:xfrm>
            <a:off x="1016033" y="4665798"/>
            <a:ext cx="5077851" cy="21905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327791" y="4915079"/>
            <a:ext cx="2876172" cy="22957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819988" y="2260056"/>
            <a:ext cx="1237998" cy="72550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204864" y="913271"/>
            <a:ext cx="4653136" cy="276999"/>
          </a:xfrm>
          <a:prstGeom prst="rect">
            <a:avLst/>
          </a:prstGeom>
          <a:noFill/>
        </p:spPr>
        <p:txBody>
          <a:bodyPr wrap="square" rtlCol="0">
            <a:spAutoFit/>
          </a:bodyPr>
          <a:lstStyle/>
          <a:p>
            <a:r>
              <a:rPr kumimoji="1" lang="en-US" altLang="ja-JP"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⑥</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⑧</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⑨ </a:t>
            </a:r>
            <a:r>
              <a:rPr kumimoji="1" lang="ja-JP" altLang="en-US" sz="1200" dirty="0" smtClean="0">
                <a:latin typeface="ＭＳ ゴシック" panose="020B0609070205080204" pitchFamily="49" charset="-128"/>
                <a:ea typeface="ＭＳ ゴシック" panose="020B0609070205080204" pitchFamily="49" charset="-128"/>
              </a:rPr>
              <a:t>は話し合い後に</a:t>
            </a:r>
            <a:r>
              <a:rPr lang="ja-JP" altLang="en-US" sz="1200" dirty="0">
                <a:latin typeface="ＭＳ ゴシック" panose="020B0609070205080204" pitchFamily="49" charset="-128"/>
                <a:ea typeface="ＭＳ ゴシック" panose="020B0609070205080204" pitchFamily="49" charset="-128"/>
              </a:rPr>
              <a:t>企業</a:t>
            </a:r>
            <a:r>
              <a:rPr kumimoji="1" lang="ja-JP" altLang="en-US" sz="1200" dirty="0" smtClean="0">
                <a:latin typeface="ＭＳ ゴシック" panose="020B0609070205080204" pitchFamily="49" charset="-128"/>
                <a:ea typeface="ＭＳ ゴシック" panose="020B0609070205080204" pitchFamily="49" charset="-128"/>
              </a:rPr>
              <a:t>担当者が記入します</a:t>
            </a:r>
            <a:endParaRPr kumimoji="1" lang="ja-JP" altLang="en-US" sz="1200" dirty="0">
              <a:solidFill>
                <a:srgbClr val="FF0000"/>
              </a:solidFill>
              <a:latin typeface="ＭＳ ゴシック" panose="020B0609070205080204" pitchFamily="49" charset="-128"/>
              <a:ea typeface="ＭＳ ゴシック" panose="020B0609070205080204" pitchFamily="49" charset="-128"/>
            </a:endParaRPr>
          </a:p>
        </p:txBody>
      </p:sp>
      <p:sp>
        <p:nvSpPr>
          <p:cNvPr id="45" name="テキスト ボックス 44"/>
          <p:cNvSpPr txBox="1"/>
          <p:nvPr/>
        </p:nvSpPr>
        <p:spPr>
          <a:xfrm>
            <a:off x="4391788" y="7662128"/>
            <a:ext cx="1800000" cy="184666"/>
          </a:xfrm>
          <a:prstGeom prst="rect">
            <a:avLst/>
          </a:prstGeom>
          <a:solidFill>
            <a:srgbClr val="FF0000"/>
          </a:solidFill>
        </p:spPr>
        <p:txBody>
          <a:bodyPr wrap="square" tIns="0" bIns="0" rtlCol="0" anchor="ctr" anchorCtr="0">
            <a:spAutoFit/>
          </a:bodyPr>
          <a:lstStyle/>
          <a:p>
            <a:r>
              <a:rPr kumimoji="1" lang="ja-JP" altLang="en-US" sz="1200" dirty="0" smtClean="0">
                <a:solidFill>
                  <a:schemeClr val="bg1"/>
                </a:solidFill>
              </a:rPr>
              <a:t>★</a:t>
            </a:r>
            <a:r>
              <a:rPr lang="ja-JP" altLang="en-US" sz="1200" dirty="0">
                <a:solidFill>
                  <a:schemeClr val="bg1"/>
                </a:solidFill>
              </a:rPr>
              <a:t>企業</a:t>
            </a:r>
            <a:r>
              <a:rPr kumimoji="1" lang="ja-JP" altLang="en-US" sz="1200" dirty="0" smtClean="0">
                <a:solidFill>
                  <a:schemeClr val="bg1"/>
                </a:solidFill>
              </a:rPr>
              <a:t>担当者記入欄</a:t>
            </a:r>
            <a:endParaRPr kumimoji="1" lang="ja-JP" altLang="en-US" sz="1200" dirty="0">
              <a:solidFill>
                <a:schemeClr val="bg1"/>
              </a:solidFill>
            </a:endParaRPr>
          </a:p>
        </p:txBody>
      </p:sp>
      <p:sp>
        <p:nvSpPr>
          <p:cNvPr id="46" name="テキスト ボックス 45"/>
          <p:cNvSpPr txBox="1"/>
          <p:nvPr/>
        </p:nvSpPr>
        <p:spPr>
          <a:xfrm>
            <a:off x="4386488" y="6962907"/>
            <a:ext cx="1800000" cy="184666"/>
          </a:xfrm>
          <a:prstGeom prst="rect">
            <a:avLst/>
          </a:prstGeom>
          <a:solidFill>
            <a:srgbClr val="FF0000"/>
          </a:solidFill>
        </p:spPr>
        <p:txBody>
          <a:bodyPr wrap="square" tIns="0" bIns="0" rtlCol="0" anchor="ctr" anchorCtr="0">
            <a:spAutoFit/>
          </a:bodyPr>
          <a:lstStyle/>
          <a:p>
            <a:r>
              <a:rPr kumimoji="1" lang="ja-JP" altLang="en-US" sz="1200" dirty="0" smtClean="0">
                <a:solidFill>
                  <a:schemeClr val="bg1"/>
                </a:solidFill>
              </a:rPr>
              <a:t>★</a:t>
            </a:r>
            <a:r>
              <a:rPr lang="ja-JP" altLang="en-US" sz="1200" dirty="0">
                <a:solidFill>
                  <a:schemeClr val="bg1"/>
                </a:solidFill>
              </a:rPr>
              <a:t>企業</a:t>
            </a:r>
            <a:r>
              <a:rPr kumimoji="1" lang="ja-JP" altLang="en-US" sz="1200" dirty="0" smtClean="0">
                <a:solidFill>
                  <a:schemeClr val="bg1"/>
                </a:solidFill>
              </a:rPr>
              <a:t>担当者記入欄</a:t>
            </a:r>
            <a:endParaRPr kumimoji="1" lang="ja-JP" altLang="en-US" sz="1200" dirty="0">
              <a:solidFill>
                <a:schemeClr val="bg1"/>
              </a:solidFill>
            </a:endParaRPr>
          </a:p>
        </p:txBody>
      </p:sp>
      <p:sp>
        <p:nvSpPr>
          <p:cNvPr id="47" name="テキスト ボックス 46"/>
          <p:cNvSpPr txBox="1"/>
          <p:nvPr/>
        </p:nvSpPr>
        <p:spPr>
          <a:xfrm>
            <a:off x="4391788" y="5323438"/>
            <a:ext cx="1800000" cy="184666"/>
          </a:xfrm>
          <a:prstGeom prst="rect">
            <a:avLst/>
          </a:prstGeom>
          <a:solidFill>
            <a:srgbClr val="FF0000"/>
          </a:solidFill>
        </p:spPr>
        <p:txBody>
          <a:bodyPr wrap="square" tIns="0" bIns="0" rtlCol="0" anchor="ctr" anchorCtr="0">
            <a:spAutoFit/>
          </a:bodyPr>
          <a:lstStyle/>
          <a:p>
            <a:r>
              <a:rPr kumimoji="1" lang="ja-JP" altLang="en-US" sz="1200" dirty="0" smtClean="0">
                <a:solidFill>
                  <a:schemeClr val="bg1"/>
                </a:solidFill>
              </a:rPr>
              <a:t>★</a:t>
            </a:r>
            <a:r>
              <a:rPr lang="ja-JP" altLang="en-US" sz="1200" dirty="0">
                <a:solidFill>
                  <a:schemeClr val="bg1"/>
                </a:solidFill>
              </a:rPr>
              <a:t>企業</a:t>
            </a:r>
            <a:r>
              <a:rPr kumimoji="1" lang="ja-JP" altLang="en-US" sz="1200" dirty="0" smtClean="0">
                <a:solidFill>
                  <a:schemeClr val="bg1"/>
                </a:solidFill>
              </a:rPr>
              <a:t>担当者記入欄</a:t>
            </a:r>
            <a:endParaRPr kumimoji="1" lang="ja-JP" altLang="en-US" sz="1200" dirty="0">
              <a:solidFill>
                <a:schemeClr val="bg1"/>
              </a:solidFill>
            </a:endParaRPr>
          </a:p>
        </p:txBody>
      </p:sp>
      <p:grpSp>
        <p:nvGrpSpPr>
          <p:cNvPr id="6" name="Group 4"/>
          <p:cNvGrpSpPr>
            <a:grpSpLocks noChangeAspect="1"/>
          </p:cNvGrpSpPr>
          <p:nvPr/>
        </p:nvGrpSpPr>
        <p:grpSpPr bwMode="auto">
          <a:xfrm>
            <a:off x="549275" y="1266825"/>
            <a:ext cx="5637213" cy="3789363"/>
            <a:chOff x="346" y="798"/>
            <a:chExt cx="3551" cy="2387"/>
          </a:xfrm>
        </p:grpSpPr>
        <p:grpSp>
          <p:nvGrpSpPr>
            <p:cNvPr id="16" name="Group 205"/>
            <p:cNvGrpSpPr>
              <a:grpSpLocks/>
            </p:cNvGrpSpPr>
            <p:nvPr/>
          </p:nvGrpSpPr>
          <p:grpSpPr bwMode="auto">
            <a:xfrm>
              <a:off x="346" y="798"/>
              <a:ext cx="3519" cy="2382"/>
              <a:chOff x="346" y="798"/>
              <a:chExt cx="3519" cy="2382"/>
            </a:xfrm>
          </p:grpSpPr>
          <p:sp>
            <p:nvSpPr>
              <p:cNvPr id="1067" name="Rectangle 5"/>
              <p:cNvSpPr>
                <a:spLocks noChangeArrowheads="1"/>
              </p:cNvSpPr>
              <p:nvPr/>
            </p:nvSpPr>
            <p:spPr bwMode="auto">
              <a:xfrm>
                <a:off x="458" y="1382"/>
                <a:ext cx="854" cy="1060"/>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8" name="Rectangle 6"/>
              <p:cNvSpPr>
                <a:spLocks noChangeArrowheads="1"/>
              </p:cNvSpPr>
              <p:nvPr/>
            </p:nvSpPr>
            <p:spPr bwMode="auto">
              <a:xfrm>
                <a:off x="3011" y="1382"/>
                <a:ext cx="854" cy="1060"/>
              </a:xfrm>
              <a:prstGeom prst="rect">
                <a:avLst/>
              </a:prstGeom>
              <a:solidFill>
                <a:srgbClr val="FCD5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9" name="Rectangle 7"/>
              <p:cNvSpPr>
                <a:spLocks noChangeArrowheads="1"/>
              </p:cNvSpPr>
              <p:nvPr/>
            </p:nvSpPr>
            <p:spPr bwMode="auto">
              <a:xfrm>
                <a:off x="466" y="2551"/>
                <a:ext cx="493"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（例）真面目な性格で丁寧に仕事に取り組みます。</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0" name="Rectangle 8"/>
              <p:cNvSpPr>
                <a:spLocks noChangeArrowheads="1"/>
              </p:cNvSpPr>
              <p:nvPr/>
            </p:nvSpPr>
            <p:spPr bwMode="auto">
              <a:xfrm>
                <a:off x="1447" y="2551"/>
                <a:ext cx="1042"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疲れが緊張状態では気づきにくい特性がありますので訓練時は疲れ具合のチェック表をつけていました。</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1" name="Rectangle 9"/>
              <p:cNvSpPr>
                <a:spLocks noChangeArrowheads="1"/>
              </p:cNvSpPr>
              <p:nvPr/>
            </p:nvSpPr>
            <p:spPr bwMode="auto">
              <a:xfrm>
                <a:off x="551" y="810"/>
                <a:ext cx="590"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合理的配慮のための対話シート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2" name="Rectangle 10"/>
              <p:cNvSpPr>
                <a:spLocks noChangeArrowheads="1"/>
              </p:cNvSpPr>
              <p:nvPr/>
            </p:nvSpPr>
            <p:spPr bwMode="auto">
              <a:xfrm>
                <a:off x="1546" y="810"/>
                <a:ext cx="487"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氏名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3" name="Rectangle 11"/>
              <p:cNvSpPr>
                <a:spLocks noChangeArrowheads="1"/>
              </p:cNvSpPr>
              <p:nvPr/>
            </p:nvSpPr>
            <p:spPr bwMode="auto">
              <a:xfrm>
                <a:off x="1546" y="868"/>
                <a:ext cx="79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4" name="Rectangle 12"/>
              <p:cNvSpPr>
                <a:spLocks noChangeArrowheads="1"/>
              </p:cNvSpPr>
              <p:nvPr/>
            </p:nvSpPr>
            <p:spPr bwMode="auto">
              <a:xfrm>
                <a:off x="2342" y="810"/>
                <a:ext cx="65"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5" name="Rectangle 13"/>
              <p:cNvSpPr>
                <a:spLocks noChangeArrowheads="1"/>
              </p:cNvSpPr>
              <p:nvPr/>
            </p:nvSpPr>
            <p:spPr bwMode="auto">
              <a:xfrm>
                <a:off x="2386" y="810"/>
                <a:ext cx="769"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支援機関　　　　　　　　　　　　（担当：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6" name="Rectangle 14"/>
              <p:cNvSpPr>
                <a:spLocks noChangeArrowheads="1"/>
              </p:cNvSpPr>
              <p:nvPr/>
            </p:nvSpPr>
            <p:spPr bwMode="auto">
              <a:xfrm>
                <a:off x="2386" y="868"/>
                <a:ext cx="13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7" name="Rectangle 15"/>
              <p:cNvSpPr>
                <a:spLocks noChangeArrowheads="1"/>
              </p:cNvSpPr>
              <p:nvPr/>
            </p:nvSpPr>
            <p:spPr bwMode="auto">
              <a:xfrm>
                <a:off x="469" y="2469"/>
                <a:ext cx="27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得意・不得意・特性等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8" name="Rectangle 16"/>
              <p:cNvSpPr>
                <a:spLocks noChangeArrowheads="1"/>
              </p:cNvSpPr>
              <p:nvPr/>
            </p:nvSpPr>
            <p:spPr bwMode="auto">
              <a:xfrm>
                <a:off x="2171" y="238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9" name="Rectangle 17"/>
              <p:cNvSpPr>
                <a:spLocks noChangeArrowheads="1"/>
              </p:cNvSpPr>
              <p:nvPr/>
            </p:nvSpPr>
            <p:spPr bwMode="auto">
              <a:xfrm>
                <a:off x="3022" y="1858"/>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0" name="Rectangle 18"/>
              <p:cNvSpPr>
                <a:spLocks noChangeArrowheads="1"/>
              </p:cNvSpPr>
              <p:nvPr/>
            </p:nvSpPr>
            <p:spPr bwMode="auto">
              <a:xfrm>
                <a:off x="3022" y="238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1" name="Rectangle 19"/>
              <p:cNvSpPr>
                <a:spLocks noChangeArrowheads="1"/>
              </p:cNvSpPr>
              <p:nvPr/>
            </p:nvSpPr>
            <p:spPr bwMode="auto">
              <a:xfrm>
                <a:off x="352" y="1271"/>
                <a:ext cx="76"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（例）</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2" name="Rectangle 20"/>
              <p:cNvSpPr>
                <a:spLocks noChangeArrowheads="1"/>
              </p:cNvSpPr>
              <p:nvPr/>
            </p:nvSpPr>
            <p:spPr bwMode="auto">
              <a:xfrm>
                <a:off x="390" y="1623"/>
                <a:ext cx="5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3" name="Rectangle 21"/>
              <p:cNvSpPr>
                <a:spLocks noChangeArrowheads="1"/>
              </p:cNvSpPr>
              <p:nvPr/>
            </p:nvSpPr>
            <p:spPr bwMode="auto">
              <a:xfrm>
                <a:off x="390" y="2152"/>
                <a:ext cx="5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4" name="Rectangle 22"/>
              <p:cNvSpPr>
                <a:spLocks noChangeArrowheads="1"/>
              </p:cNvSpPr>
              <p:nvPr/>
            </p:nvSpPr>
            <p:spPr bwMode="auto">
              <a:xfrm>
                <a:off x="634" y="1142"/>
                <a:ext cx="27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事業主への配慮希望</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5" name="Rectangle 23"/>
              <p:cNvSpPr>
                <a:spLocks noChangeArrowheads="1"/>
              </p:cNvSpPr>
              <p:nvPr/>
            </p:nvSpPr>
            <p:spPr bwMode="auto">
              <a:xfrm>
                <a:off x="1520" y="1142"/>
                <a:ext cx="24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配慮の目的と効果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6" name="Rectangle 24"/>
              <p:cNvSpPr>
                <a:spLocks noChangeArrowheads="1"/>
              </p:cNvSpPr>
              <p:nvPr/>
            </p:nvSpPr>
            <p:spPr bwMode="auto">
              <a:xfrm>
                <a:off x="2462" y="1142"/>
                <a:ext cx="156"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セルフケア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7" name="Rectangle 25"/>
              <p:cNvSpPr>
                <a:spLocks noChangeArrowheads="1"/>
              </p:cNvSpPr>
              <p:nvPr/>
            </p:nvSpPr>
            <p:spPr bwMode="auto">
              <a:xfrm>
                <a:off x="3328" y="1142"/>
                <a:ext cx="1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調整内容</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2" name="Rectangle 30"/>
              <p:cNvSpPr>
                <a:spLocks noChangeArrowheads="1"/>
              </p:cNvSpPr>
              <p:nvPr/>
            </p:nvSpPr>
            <p:spPr bwMode="auto">
              <a:xfrm>
                <a:off x="2171" y="186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3" name="Rectangle 31"/>
              <p:cNvSpPr>
                <a:spLocks noChangeArrowheads="1"/>
              </p:cNvSpPr>
              <p:nvPr/>
            </p:nvSpPr>
            <p:spPr bwMode="auto">
              <a:xfrm>
                <a:off x="469" y="1241"/>
                <a:ext cx="605"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昼休憩以外に５分間の</a:t>
                </a:r>
                <a:r>
                  <a:rPr kumimoji="0" lang="ja-JP" altLang="en-US" sz="600" dirty="0">
                    <a:solidFill>
                      <a:srgbClr val="000000"/>
                    </a:solidFill>
                    <a:latin typeface="ＭＳ Ｐゴシック" panose="020B0600070205080204" pitchFamily="50" charset="-128"/>
                    <a:ea typeface="ＭＳ Ｐゴシック" panose="020B0600070205080204" pitchFamily="50" charset="-128"/>
                  </a:rPr>
                  <a:t>休息</a:t>
                </a: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を</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94" name="Rectangle 32"/>
              <p:cNvSpPr>
                <a:spLocks noChangeArrowheads="1"/>
              </p:cNvSpPr>
              <p:nvPr/>
            </p:nvSpPr>
            <p:spPr bwMode="auto">
              <a:xfrm>
                <a:off x="469" y="1303"/>
                <a:ext cx="426"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２回設けていただけると有難いです</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5" name="Rectangle 33"/>
              <p:cNvSpPr>
                <a:spLocks noChangeArrowheads="1"/>
              </p:cNvSpPr>
              <p:nvPr/>
            </p:nvSpPr>
            <p:spPr bwMode="auto">
              <a:xfrm>
                <a:off x="1320" y="1241"/>
                <a:ext cx="238"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集中力を回復させ</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7" name="Rectangle 35"/>
              <p:cNvSpPr>
                <a:spLocks noChangeArrowheads="1"/>
              </p:cNvSpPr>
              <p:nvPr/>
            </p:nvSpPr>
            <p:spPr bwMode="auto">
              <a:xfrm>
                <a:off x="469" y="186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8" name="Rectangle 36"/>
              <p:cNvSpPr>
                <a:spLocks noChangeArrowheads="1"/>
              </p:cNvSpPr>
              <p:nvPr/>
            </p:nvSpPr>
            <p:spPr bwMode="auto">
              <a:xfrm>
                <a:off x="469" y="2389"/>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9" name="Rectangle 37"/>
              <p:cNvSpPr>
                <a:spLocks noChangeArrowheads="1"/>
              </p:cNvSpPr>
              <p:nvPr/>
            </p:nvSpPr>
            <p:spPr bwMode="auto">
              <a:xfrm>
                <a:off x="1320" y="186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0" name="Rectangle 38"/>
              <p:cNvSpPr>
                <a:spLocks noChangeArrowheads="1"/>
              </p:cNvSpPr>
              <p:nvPr/>
            </p:nvSpPr>
            <p:spPr bwMode="auto">
              <a:xfrm>
                <a:off x="1320" y="2389"/>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1" name="Rectangle 39"/>
              <p:cNvSpPr>
                <a:spLocks noChangeArrowheads="1"/>
              </p:cNvSpPr>
              <p:nvPr/>
            </p:nvSpPr>
            <p:spPr bwMode="auto">
              <a:xfrm>
                <a:off x="2171" y="295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2" name="Rectangle 40"/>
              <p:cNvSpPr>
                <a:spLocks noChangeArrowheads="1"/>
              </p:cNvSpPr>
              <p:nvPr/>
            </p:nvSpPr>
            <p:spPr bwMode="auto">
              <a:xfrm>
                <a:off x="469" y="2780"/>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3" name="Rectangle 41"/>
              <p:cNvSpPr>
                <a:spLocks noChangeArrowheads="1"/>
              </p:cNvSpPr>
              <p:nvPr/>
            </p:nvSpPr>
            <p:spPr bwMode="auto">
              <a:xfrm>
                <a:off x="2171" y="3044"/>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4" name="Rectangle 42"/>
              <p:cNvSpPr>
                <a:spLocks noChangeArrowheads="1"/>
              </p:cNvSpPr>
              <p:nvPr/>
            </p:nvSpPr>
            <p:spPr bwMode="auto">
              <a:xfrm>
                <a:off x="3022" y="295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5" name="Rectangle 43"/>
              <p:cNvSpPr>
                <a:spLocks noChangeArrowheads="1"/>
              </p:cNvSpPr>
              <p:nvPr/>
            </p:nvSpPr>
            <p:spPr bwMode="auto">
              <a:xfrm>
                <a:off x="2347" y="3112"/>
                <a:ext cx="1507"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7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令和</a:t>
                </a:r>
                <a:r>
                  <a:rPr kumimoji="0" lang="ja-JP" altLang="ja-JP" sz="7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年　　　月　　　日（次回更新予定　</a:t>
                </a:r>
                <a:r>
                  <a:rPr kumimoji="0" lang="ja-JP" altLang="en-US" sz="700" dirty="0">
                    <a:solidFill>
                      <a:srgbClr val="000000"/>
                    </a:solidFill>
                    <a:latin typeface="ＭＳ Ｐゴシック" panose="020B0600070205080204" pitchFamily="50" charset="-128"/>
                    <a:ea typeface="ＭＳ Ｐゴシック" panose="020B0600070205080204" pitchFamily="50" charset="-128"/>
                  </a:rPr>
                  <a:t>令和</a:t>
                </a:r>
                <a:r>
                  <a:rPr kumimoji="0" lang="ja-JP" altLang="ja-JP" sz="7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年　　　月）</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106" name="Rectangle 44"/>
              <p:cNvSpPr>
                <a:spLocks noChangeArrowheads="1"/>
              </p:cNvSpPr>
              <p:nvPr/>
            </p:nvSpPr>
            <p:spPr bwMode="auto">
              <a:xfrm>
                <a:off x="3022" y="304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7" name="Rectangle 45"/>
              <p:cNvSpPr>
                <a:spLocks noChangeArrowheads="1"/>
              </p:cNvSpPr>
              <p:nvPr/>
            </p:nvSpPr>
            <p:spPr bwMode="auto">
              <a:xfrm>
                <a:off x="469" y="3026"/>
                <a:ext cx="79"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氏名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8" name="Rectangle 46"/>
              <p:cNvSpPr>
                <a:spLocks noChangeArrowheads="1"/>
              </p:cNvSpPr>
              <p:nvPr/>
            </p:nvSpPr>
            <p:spPr bwMode="auto">
              <a:xfrm>
                <a:off x="1320" y="304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9" name="Rectangle 47"/>
              <p:cNvSpPr>
                <a:spLocks noChangeArrowheads="1"/>
              </p:cNvSpPr>
              <p:nvPr/>
            </p:nvSpPr>
            <p:spPr bwMode="auto">
              <a:xfrm>
                <a:off x="469" y="2938"/>
                <a:ext cx="79"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所属</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10" name="Rectangle 48"/>
              <p:cNvSpPr>
                <a:spLocks noChangeArrowheads="1"/>
              </p:cNvSpPr>
              <p:nvPr/>
            </p:nvSpPr>
            <p:spPr bwMode="auto">
              <a:xfrm>
                <a:off x="1320" y="2953"/>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11" name="Rectangle 49"/>
              <p:cNvSpPr>
                <a:spLocks noChangeArrowheads="1"/>
              </p:cNvSpPr>
              <p:nvPr/>
            </p:nvSpPr>
            <p:spPr bwMode="auto">
              <a:xfrm>
                <a:off x="469" y="2859"/>
                <a:ext cx="1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内容共有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12" name="Line 50"/>
              <p:cNvSpPr>
                <a:spLocks noChangeShapeType="1"/>
              </p:cNvSpPr>
              <p:nvPr/>
            </p:nvSpPr>
            <p:spPr bwMode="auto">
              <a:xfrm>
                <a:off x="458"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3" name="Rectangle 51"/>
              <p:cNvSpPr>
                <a:spLocks noChangeArrowheads="1"/>
              </p:cNvSpPr>
              <p:nvPr/>
            </p:nvSpPr>
            <p:spPr bwMode="auto">
              <a:xfrm>
                <a:off x="458" y="798"/>
                <a:ext cx="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4" name="Line 52"/>
              <p:cNvSpPr>
                <a:spLocks noChangeShapeType="1"/>
              </p:cNvSpPr>
              <p:nvPr/>
            </p:nvSpPr>
            <p:spPr bwMode="auto">
              <a:xfrm>
                <a:off x="883"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5" name="Rectangle 53"/>
              <p:cNvSpPr>
                <a:spLocks noChangeArrowheads="1"/>
              </p:cNvSpPr>
              <p:nvPr/>
            </p:nvSpPr>
            <p:spPr bwMode="auto">
              <a:xfrm>
                <a:off x="883"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6" name="Line 54"/>
              <p:cNvSpPr>
                <a:spLocks noChangeShapeType="1"/>
              </p:cNvSpPr>
              <p:nvPr/>
            </p:nvSpPr>
            <p:spPr bwMode="auto">
              <a:xfrm>
                <a:off x="1309"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7" name="Rectangle 55"/>
              <p:cNvSpPr>
                <a:spLocks noChangeArrowheads="1"/>
              </p:cNvSpPr>
              <p:nvPr/>
            </p:nvSpPr>
            <p:spPr bwMode="auto">
              <a:xfrm>
                <a:off x="1309"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8" name="Line 56"/>
              <p:cNvSpPr>
                <a:spLocks noChangeShapeType="1"/>
              </p:cNvSpPr>
              <p:nvPr/>
            </p:nvSpPr>
            <p:spPr bwMode="auto">
              <a:xfrm>
                <a:off x="1734"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9" name="Rectangle 57"/>
              <p:cNvSpPr>
                <a:spLocks noChangeArrowheads="1"/>
              </p:cNvSpPr>
              <p:nvPr/>
            </p:nvSpPr>
            <p:spPr bwMode="auto">
              <a:xfrm>
                <a:off x="1734"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0" name="Line 58"/>
              <p:cNvSpPr>
                <a:spLocks noChangeShapeType="1"/>
              </p:cNvSpPr>
              <p:nvPr/>
            </p:nvSpPr>
            <p:spPr bwMode="auto">
              <a:xfrm>
                <a:off x="2160"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1" name="Rectangle 59"/>
              <p:cNvSpPr>
                <a:spLocks noChangeArrowheads="1"/>
              </p:cNvSpPr>
              <p:nvPr/>
            </p:nvSpPr>
            <p:spPr bwMode="auto">
              <a:xfrm>
                <a:off x="2160"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2" name="Line 60"/>
              <p:cNvSpPr>
                <a:spLocks noChangeShapeType="1"/>
              </p:cNvSpPr>
              <p:nvPr/>
            </p:nvSpPr>
            <p:spPr bwMode="auto">
              <a:xfrm>
                <a:off x="2585"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3" name="Rectangle 61"/>
              <p:cNvSpPr>
                <a:spLocks noChangeArrowheads="1"/>
              </p:cNvSpPr>
              <p:nvPr/>
            </p:nvSpPr>
            <p:spPr bwMode="auto">
              <a:xfrm>
                <a:off x="2585"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4" name="Line 62"/>
              <p:cNvSpPr>
                <a:spLocks noChangeShapeType="1"/>
              </p:cNvSpPr>
              <p:nvPr/>
            </p:nvSpPr>
            <p:spPr bwMode="auto">
              <a:xfrm>
                <a:off x="3011"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5" name="Rectangle 63"/>
              <p:cNvSpPr>
                <a:spLocks noChangeArrowheads="1"/>
              </p:cNvSpPr>
              <p:nvPr/>
            </p:nvSpPr>
            <p:spPr bwMode="auto">
              <a:xfrm>
                <a:off x="3011"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6" name="Line 64"/>
              <p:cNvSpPr>
                <a:spLocks noChangeShapeType="1"/>
              </p:cNvSpPr>
              <p:nvPr/>
            </p:nvSpPr>
            <p:spPr bwMode="auto">
              <a:xfrm>
                <a:off x="3436"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7" name="Rectangle 65"/>
              <p:cNvSpPr>
                <a:spLocks noChangeArrowheads="1"/>
              </p:cNvSpPr>
              <p:nvPr/>
            </p:nvSpPr>
            <p:spPr bwMode="auto">
              <a:xfrm>
                <a:off x="3436"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8" name="Line 66"/>
              <p:cNvSpPr>
                <a:spLocks noChangeShapeType="1"/>
              </p:cNvSpPr>
              <p:nvPr/>
            </p:nvSpPr>
            <p:spPr bwMode="auto">
              <a:xfrm>
                <a:off x="3862"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9" name="Rectangle 67"/>
              <p:cNvSpPr>
                <a:spLocks noChangeArrowheads="1"/>
              </p:cNvSpPr>
              <p:nvPr/>
            </p:nvSpPr>
            <p:spPr bwMode="auto">
              <a:xfrm>
                <a:off x="3862"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0" name="Line 68"/>
              <p:cNvSpPr>
                <a:spLocks noChangeShapeType="1"/>
              </p:cNvSpPr>
              <p:nvPr/>
            </p:nvSpPr>
            <p:spPr bwMode="auto">
              <a:xfrm>
                <a:off x="346" y="1206"/>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1" name="Rectangle 69"/>
              <p:cNvSpPr>
                <a:spLocks noChangeArrowheads="1"/>
              </p:cNvSpPr>
              <p:nvPr/>
            </p:nvSpPr>
            <p:spPr bwMode="auto">
              <a:xfrm>
                <a:off x="346" y="1206"/>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2" name="Line 70"/>
              <p:cNvSpPr>
                <a:spLocks noChangeShapeType="1"/>
              </p:cNvSpPr>
              <p:nvPr/>
            </p:nvSpPr>
            <p:spPr bwMode="auto">
              <a:xfrm>
                <a:off x="458"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3" name="Rectangle 71"/>
              <p:cNvSpPr>
                <a:spLocks noChangeArrowheads="1"/>
              </p:cNvSpPr>
              <p:nvPr/>
            </p:nvSpPr>
            <p:spPr bwMode="auto">
              <a:xfrm>
                <a:off x="458" y="880"/>
                <a:ext cx="2"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4" name="Line 72"/>
              <p:cNvSpPr>
                <a:spLocks noChangeShapeType="1"/>
              </p:cNvSpPr>
              <p:nvPr/>
            </p:nvSpPr>
            <p:spPr bwMode="auto">
              <a:xfrm>
                <a:off x="1309"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5" name="Rectangle 73"/>
              <p:cNvSpPr>
                <a:spLocks noChangeArrowheads="1"/>
              </p:cNvSpPr>
              <p:nvPr/>
            </p:nvSpPr>
            <p:spPr bwMode="auto">
              <a:xfrm>
                <a:off x="1309"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6" name="Line 74"/>
              <p:cNvSpPr>
                <a:spLocks noChangeShapeType="1"/>
              </p:cNvSpPr>
              <p:nvPr/>
            </p:nvSpPr>
            <p:spPr bwMode="auto">
              <a:xfrm>
                <a:off x="2160"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7" name="Rectangle 75"/>
              <p:cNvSpPr>
                <a:spLocks noChangeArrowheads="1"/>
              </p:cNvSpPr>
              <p:nvPr/>
            </p:nvSpPr>
            <p:spPr bwMode="auto">
              <a:xfrm>
                <a:off x="2160"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8" name="Line 76"/>
              <p:cNvSpPr>
                <a:spLocks noChangeShapeType="1"/>
              </p:cNvSpPr>
              <p:nvPr/>
            </p:nvSpPr>
            <p:spPr bwMode="auto">
              <a:xfrm>
                <a:off x="3011"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9" name="Rectangle 77"/>
              <p:cNvSpPr>
                <a:spLocks noChangeArrowheads="1"/>
              </p:cNvSpPr>
              <p:nvPr/>
            </p:nvSpPr>
            <p:spPr bwMode="auto">
              <a:xfrm>
                <a:off x="3011"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0" name="Line 78"/>
              <p:cNvSpPr>
                <a:spLocks noChangeShapeType="1"/>
              </p:cNvSpPr>
              <p:nvPr/>
            </p:nvSpPr>
            <p:spPr bwMode="auto">
              <a:xfrm>
                <a:off x="460" y="1206"/>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1" name="Rectangle 79"/>
              <p:cNvSpPr>
                <a:spLocks noChangeArrowheads="1"/>
              </p:cNvSpPr>
              <p:nvPr/>
            </p:nvSpPr>
            <p:spPr bwMode="auto">
              <a:xfrm>
                <a:off x="460" y="1206"/>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2" name="Line 80"/>
              <p:cNvSpPr>
                <a:spLocks noChangeShapeType="1"/>
              </p:cNvSpPr>
              <p:nvPr/>
            </p:nvSpPr>
            <p:spPr bwMode="auto">
              <a:xfrm>
                <a:off x="3862"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3" name="Rectangle 81"/>
              <p:cNvSpPr>
                <a:spLocks noChangeArrowheads="1"/>
              </p:cNvSpPr>
              <p:nvPr/>
            </p:nvSpPr>
            <p:spPr bwMode="auto">
              <a:xfrm>
                <a:off x="3862"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4" name="Line 82"/>
              <p:cNvSpPr>
                <a:spLocks noChangeShapeType="1"/>
              </p:cNvSpPr>
              <p:nvPr/>
            </p:nvSpPr>
            <p:spPr bwMode="auto">
              <a:xfrm>
                <a:off x="346" y="1294"/>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5" name="Rectangle 83"/>
              <p:cNvSpPr>
                <a:spLocks noChangeArrowheads="1"/>
              </p:cNvSpPr>
              <p:nvPr/>
            </p:nvSpPr>
            <p:spPr bwMode="auto">
              <a:xfrm>
                <a:off x="346" y="1294"/>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6" name="Line 84"/>
              <p:cNvSpPr>
                <a:spLocks noChangeShapeType="1"/>
              </p:cNvSpPr>
              <p:nvPr/>
            </p:nvSpPr>
            <p:spPr bwMode="auto">
              <a:xfrm>
                <a:off x="346" y="1382"/>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7" name="Rectangle 85"/>
              <p:cNvSpPr>
                <a:spLocks noChangeArrowheads="1"/>
              </p:cNvSpPr>
              <p:nvPr/>
            </p:nvSpPr>
            <p:spPr bwMode="auto">
              <a:xfrm>
                <a:off x="346" y="1382"/>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8" name="Line 86"/>
              <p:cNvSpPr>
                <a:spLocks noChangeShapeType="1"/>
              </p:cNvSpPr>
              <p:nvPr/>
            </p:nvSpPr>
            <p:spPr bwMode="auto">
              <a:xfrm>
                <a:off x="460" y="1382"/>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9" name="Rectangle 87"/>
              <p:cNvSpPr>
                <a:spLocks noChangeArrowheads="1"/>
              </p:cNvSpPr>
              <p:nvPr/>
            </p:nvSpPr>
            <p:spPr bwMode="auto">
              <a:xfrm>
                <a:off x="460" y="1382"/>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0" name="Line 88"/>
              <p:cNvSpPr>
                <a:spLocks noChangeShapeType="1"/>
              </p:cNvSpPr>
              <p:nvPr/>
            </p:nvSpPr>
            <p:spPr bwMode="auto">
              <a:xfrm>
                <a:off x="346" y="1470"/>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1" name="Rectangle 89"/>
              <p:cNvSpPr>
                <a:spLocks noChangeArrowheads="1"/>
              </p:cNvSpPr>
              <p:nvPr/>
            </p:nvSpPr>
            <p:spPr bwMode="auto">
              <a:xfrm>
                <a:off x="346" y="1470"/>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2" name="Line 90"/>
              <p:cNvSpPr>
                <a:spLocks noChangeShapeType="1"/>
              </p:cNvSpPr>
              <p:nvPr/>
            </p:nvSpPr>
            <p:spPr bwMode="auto">
              <a:xfrm>
                <a:off x="346" y="1558"/>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3" name="Rectangle 91"/>
              <p:cNvSpPr>
                <a:spLocks noChangeArrowheads="1"/>
              </p:cNvSpPr>
              <p:nvPr/>
            </p:nvSpPr>
            <p:spPr bwMode="auto">
              <a:xfrm>
                <a:off x="346" y="155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4" name="Line 92"/>
              <p:cNvSpPr>
                <a:spLocks noChangeShapeType="1"/>
              </p:cNvSpPr>
              <p:nvPr/>
            </p:nvSpPr>
            <p:spPr bwMode="auto">
              <a:xfrm>
                <a:off x="346" y="1647"/>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5" name="Rectangle 93"/>
              <p:cNvSpPr>
                <a:spLocks noChangeArrowheads="1"/>
              </p:cNvSpPr>
              <p:nvPr/>
            </p:nvSpPr>
            <p:spPr bwMode="auto">
              <a:xfrm>
                <a:off x="346" y="1647"/>
                <a:ext cx="3" cy="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6" name="Line 94"/>
              <p:cNvSpPr>
                <a:spLocks noChangeShapeType="1"/>
              </p:cNvSpPr>
              <p:nvPr/>
            </p:nvSpPr>
            <p:spPr bwMode="auto">
              <a:xfrm>
                <a:off x="346" y="1735"/>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7" name="Rectangle 95"/>
              <p:cNvSpPr>
                <a:spLocks noChangeArrowheads="1"/>
              </p:cNvSpPr>
              <p:nvPr/>
            </p:nvSpPr>
            <p:spPr bwMode="auto">
              <a:xfrm>
                <a:off x="346" y="1735"/>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8" name="Line 96"/>
              <p:cNvSpPr>
                <a:spLocks noChangeShapeType="1"/>
              </p:cNvSpPr>
              <p:nvPr/>
            </p:nvSpPr>
            <p:spPr bwMode="auto">
              <a:xfrm>
                <a:off x="346" y="1823"/>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9" name="Rectangle 97"/>
              <p:cNvSpPr>
                <a:spLocks noChangeArrowheads="1"/>
              </p:cNvSpPr>
              <p:nvPr/>
            </p:nvSpPr>
            <p:spPr bwMode="auto">
              <a:xfrm>
                <a:off x="346" y="1823"/>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0" name="Line 98"/>
              <p:cNvSpPr>
                <a:spLocks noChangeShapeType="1"/>
              </p:cNvSpPr>
              <p:nvPr/>
            </p:nvSpPr>
            <p:spPr bwMode="auto">
              <a:xfrm>
                <a:off x="346" y="1911"/>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1" name="Rectangle 99"/>
              <p:cNvSpPr>
                <a:spLocks noChangeArrowheads="1"/>
              </p:cNvSpPr>
              <p:nvPr/>
            </p:nvSpPr>
            <p:spPr bwMode="auto">
              <a:xfrm>
                <a:off x="346" y="1911"/>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2" name="Line 100"/>
              <p:cNvSpPr>
                <a:spLocks noChangeShapeType="1"/>
              </p:cNvSpPr>
              <p:nvPr/>
            </p:nvSpPr>
            <p:spPr bwMode="auto">
              <a:xfrm>
                <a:off x="460" y="1911"/>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3" name="Rectangle 101"/>
              <p:cNvSpPr>
                <a:spLocks noChangeArrowheads="1"/>
              </p:cNvSpPr>
              <p:nvPr/>
            </p:nvSpPr>
            <p:spPr bwMode="auto">
              <a:xfrm>
                <a:off x="460" y="1911"/>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4" name="Line 102"/>
              <p:cNvSpPr>
                <a:spLocks noChangeShapeType="1"/>
              </p:cNvSpPr>
              <p:nvPr/>
            </p:nvSpPr>
            <p:spPr bwMode="auto">
              <a:xfrm>
                <a:off x="346" y="1999"/>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5" name="Rectangle 103"/>
              <p:cNvSpPr>
                <a:spLocks noChangeArrowheads="1"/>
              </p:cNvSpPr>
              <p:nvPr/>
            </p:nvSpPr>
            <p:spPr bwMode="auto">
              <a:xfrm>
                <a:off x="346" y="1999"/>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6" name="Line 104"/>
              <p:cNvSpPr>
                <a:spLocks noChangeShapeType="1"/>
              </p:cNvSpPr>
              <p:nvPr/>
            </p:nvSpPr>
            <p:spPr bwMode="auto">
              <a:xfrm>
                <a:off x="346" y="2087"/>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7" name="Rectangle 105"/>
              <p:cNvSpPr>
                <a:spLocks noChangeArrowheads="1"/>
              </p:cNvSpPr>
              <p:nvPr/>
            </p:nvSpPr>
            <p:spPr bwMode="auto">
              <a:xfrm>
                <a:off x="346" y="2087"/>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8" name="Line 106"/>
              <p:cNvSpPr>
                <a:spLocks noChangeShapeType="1"/>
              </p:cNvSpPr>
              <p:nvPr/>
            </p:nvSpPr>
            <p:spPr bwMode="auto">
              <a:xfrm>
                <a:off x="346" y="2175"/>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9" name="Rectangle 107"/>
              <p:cNvSpPr>
                <a:spLocks noChangeArrowheads="1"/>
              </p:cNvSpPr>
              <p:nvPr/>
            </p:nvSpPr>
            <p:spPr bwMode="auto">
              <a:xfrm>
                <a:off x="346" y="2175"/>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0" name="Line 108"/>
              <p:cNvSpPr>
                <a:spLocks noChangeShapeType="1"/>
              </p:cNvSpPr>
              <p:nvPr/>
            </p:nvSpPr>
            <p:spPr bwMode="auto">
              <a:xfrm>
                <a:off x="346" y="2263"/>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1" name="Rectangle 109"/>
              <p:cNvSpPr>
                <a:spLocks noChangeArrowheads="1"/>
              </p:cNvSpPr>
              <p:nvPr/>
            </p:nvSpPr>
            <p:spPr bwMode="auto">
              <a:xfrm>
                <a:off x="346" y="2263"/>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2" name="Line 110"/>
              <p:cNvSpPr>
                <a:spLocks noChangeShapeType="1"/>
              </p:cNvSpPr>
              <p:nvPr/>
            </p:nvSpPr>
            <p:spPr bwMode="auto">
              <a:xfrm>
                <a:off x="346" y="2351"/>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3" name="Rectangle 111"/>
              <p:cNvSpPr>
                <a:spLocks noChangeArrowheads="1"/>
              </p:cNvSpPr>
              <p:nvPr/>
            </p:nvSpPr>
            <p:spPr bwMode="auto">
              <a:xfrm>
                <a:off x="346" y="2351"/>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4" name="Line 112"/>
              <p:cNvSpPr>
                <a:spLocks noChangeShapeType="1"/>
              </p:cNvSpPr>
              <p:nvPr/>
            </p:nvSpPr>
            <p:spPr bwMode="auto">
              <a:xfrm>
                <a:off x="346" y="2439"/>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5" name="Rectangle 113"/>
              <p:cNvSpPr>
                <a:spLocks noChangeArrowheads="1"/>
              </p:cNvSpPr>
              <p:nvPr/>
            </p:nvSpPr>
            <p:spPr bwMode="auto">
              <a:xfrm>
                <a:off x="346" y="2439"/>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6" name="Line 114"/>
              <p:cNvSpPr>
                <a:spLocks noChangeShapeType="1"/>
              </p:cNvSpPr>
              <p:nvPr/>
            </p:nvSpPr>
            <p:spPr bwMode="auto">
              <a:xfrm>
                <a:off x="458" y="1206"/>
                <a:ext cx="0" cy="123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7" name="Rectangle 115"/>
              <p:cNvSpPr>
                <a:spLocks noChangeArrowheads="1"/>
              </p:cNvSpPr>
              <p:nvPr/>
            </p:nvSpPr>
            <p:spPr bwMode="auto">
              <a:xfrm>
                <a:off x="458" y="1206"/>
                <a:ext cx="2" cy="123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8" name="Line 116"/>
              <p:cNvSpPr>
                <a:spLocks noChangeShapeType="1"/>
              </p:cNvSpPr>
              <p:nvPr/>
            </p:nvSpPr>
            <p:spPr bwMode="auto">
              <a:xfrm>
                <a:off x="1309"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9" name="Rectangle 117"/>
              <p:cNvSpPr>
                <a:spLocks noChangeArrowheads="1"/>
              </p:cNvSpPr>
              <p:nvPr/>
            </p:nvSpPr>
            <p:spPr bwMode="auto">
              <a:xfrm>
                <a:off x="1309"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0" name="Line 118"/>
              <p:cNvSpPr>
                <a:spLocks noChangeShapeType="1"/>
              </p:cNvSpPr>
              <p:nvPr/>
            </p:nvSpPr>
            <p:spPr bwMode="auto">
              <a:xfrm>
                <a:off x="1734"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1" name="Rectangle 119"/>
              <p:cNvSpPr>
                <a:spLocks noChangeArrowheads="1"/>
              </p:cNvSpPr>
              <p:nvPr/>
            </p:nvSpPr>
            <p:spPr bwMode="auto">
              <a:xfrm>
                <a:off x="1734"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2" name="Line 120"/>
              <p:cNvSpPr>
                <a:spLocks noChangeShapeType="1"/>
              </p:cNvSpPr>
              <p:nvPr/>
            </p:nvSpPr>
            <p:spPr bwMode="auto">
              <a:xfrm>
                <a:off x="2160"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3" name="Rectangle 121"/>
              <p:cNvSpPr>
                <a:spLocks noChangeArrowheads="1"/>
              </p:cNvSpPr>
              <p:nvPr/>
            </p:nvSpPr>
            <p:spPr bwMode="auto">
              <a:xfrm>
                <a:off x="2160"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4" name="Line 122"/>
              <p:cNvSpPr>
                <a:spLocks noChangeShapeType="1"/>
              </p:cNvSpPr>
              <p:nvPr/>
            </p:nvSpPr>
            <p:spPr bwMode="auto">
              <a:xfrm>
                <a:off x="2585"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5" name="Rectangle 123"/>
              <p:cNvSpPr>
                <a:spLocks noChangeArrowheads="1"/>
              </p:cNvSpPr>
              <p:nvPr/>
            </p:nvSpPr>
            <p:spPr bwMode="auto">
              <a:xfrm>
                <a:off x="2585"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6" name="Line 124"/>
              <p:cNvSpPr>
                <a:spLocks noChangeShapeType="1"/>
              </p:cNvSpPr>
              <p:nvPr/>
            </p:nvSpPr>
            <p:spPr bwMode="auto">
              <a:xfrm>
                <a:off x="3011"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7" name="Rectangle 125"/>
              <p:cNvSpPr>
                <a:spLocks noChangeArrowheads="1"/>
              </p:cNvSpPr>
              <p:nvPr/>
            </p:nvSpPr>
            <p:spPr bwMode="auto">
              <a:xfrm>
                <a:off x="3011"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8" name="Line 126"/>
              <p:cNvSpPr>
                <a:spLocks noChangeShapeType="1"/>
              </p:cNvSpPr>
              <p:nvPr/>
            </p:nvSpPr>
            <p:spPr bwMode="auto">
              <a:xfrm>
                <a:off x="3436"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9" name="Rectangle 127"/>
              <p:cNvSpPr>
                <a:spLocks noChangeArrowheads="1"/>
              </p:cNvSpPr>
              <p:nvPr/>
            </p:nvSpPr>
            <p:spPr bwMode="auto">
              <a:xfrm>
                <a:off x="3436"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0" name="Line 128"/>
              <p:cNvSpPr>
                <a:spLocks noChangeShapeType="1"/>
              </p:cNvSpPr>
              <p:nvPr/>
            </p:nvSpPr>
            <p:spPr bwMode="auto">
              <a:xfrm>
                <a:off x="460" y="2439"/>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1" name="Rectangle 129"/>
              <p:cNvSpPr>
                <a:spLocks noChangeArrowheads="1"/>
              </p:cNvSpPr>
              <p:nvPr/>
            </p:nvSpPr>
            <p:spPr bwMode="auto">
              <a:xfrm>
                <a:off x="460" y="2439"/>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2" name="Line 130"/>
              <p:cNvSpPr>
                <a:spLocks noChangeShapeType="1"/>
              </p:cNvSpPr>
              <p:nvPr/>
            </p:nvSpPr>
            <p:spPr bwMode="auto">
              <a:xfrm>
                <a:off x="3862"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3" name="Rectangle 131"/>
              <p:cNvSpPr>
                <a:spLocks noChangeArrowheads="1"/>
              </p:cNvSpPr>
              <p:nvPr/>
            </p:nvSpPr>
            <p:spPr bwMode="auto">
              <a:xfrm>
                <a:off x="3862"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4" name="Line 132"/>
              <p:cNvSpPr>
                <a:spLocks noChangeShapeType="1"/>
              </p:cNvSpPr>
              <p:nvPr/>
            </p:nvSpPr>
            <p:spPr bwMode="auto">
              <a:xfrm>
                <a:off x="346" y="2527"/>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5" name="Rectangle 133"/>
              <p:cNvSpPr>
                <a:spLocks noChangeArrowheads="1"/>
              </p:cNvSpPr>
              <p:nvPr/>
            </p:nvSpPr>
            <p:spPr bwMode="auto">
              <a:xfrm>
                <a:off x="346" y="2527"/>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6" name="Line 134"/>
              <p:cNvSpPr>
                <a:spLocks noChangeShapeType="1"/>
              </p:cNvSpPr>
              <p:nvPr/>
            </p:nvSpPr>
            <p:spPr bwMode="auto">
              <a:xfrm>
                <a:off x="458"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7" name="Rectangle 135"/>
              <p:cNvSpPr>
                <a:spLocks noChangeArrowheads="1"/>
              </p:cNvSpPr>
              <p:nvPr/>
            </p:nvSpPr>
            <p:spPr bwMode="auto">
              <a:xfrm>
                <a:off x="458" y="2442"/>
                <a:ext cx="2"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8" name="Line 136"/>
              <p:cNvSpPr>
                <a:spLocks noChangeShapeType="1"/>
              </p:cNvSpPr>
              <p:nvPr/>
            </p:nvSpPr>
            <p:spPr bwMode="auto">
              <a:xfrm>
                <a:off x="460" y="2527"/>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9" name="Rectangle 137"/>
              <p:cNvSpPr>
                <a:spLocks noChangeArrowheads="1"/>
              </p:cNvSpPr>
              <p:nvPr/>
            </p:nvSpPr>
            <p:spPr bwMode="auto">
              <a:xfrm>
                <a:off x="460" y="2527"/>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0" name="Line 138"/>
              <p:cNvSpPr>
                <a:spLocks noChangeShapeType="1"/>
              </p:cNvSpPr>
              <p:nvPr/>
            </p:nvSpPr>
            <p:spPr bwMode="auto">
              <a:xfrm>
                <a:off x="3862"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1" name="Rectangle 139"/>
              <p:cNvSpPr>
                <a:spLocks noChangeArrowheads="1"/>
              </p:cNvSpPr>
              <p:nvPr/>
            </p:nvSpPr>
            <p:spPr bwMode="auto">
              <a:xfrm>
                <a:off x="3862"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2" name="Line 140"/>
              <p:cNvSpPr>
                <a:spLocks noChangeShapeType="1"/>
              </p:cNvSpPr>
              <p:nvPr/>
            </p:nvSpPr>
            <p:spPr bwMode="auto">
              <a:xfrm>
                <a:off x="346" y="2615"/>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3" name="Rectangle 141"/>
              <p:cNvSpPr>
                <a:spLocks noChangeArrowheads="1"/>
              </p:cNvSpPr>
              <p:nvPr/>
            </p:nvSpPr>
            <p:spPr bwMode="auto">
              <a:xfrm>
                <a:off x="346" y="2615"/>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4" name="Line 142"/>
              <p:cNvSpPr>
                <a:spLocks noChangeShapeType="1"/>
              </p:cNvSpPr>
              <p:nvPr/>
            </p:nvSpPr>
            <p:spPr bwMode="auto">
              <a:xfrm>
                <a:off x="460" y="2615"/>
                <a:ext cx="340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5" name="Rectangle 143"/>
              <p:cNvSpPr>
                <a:spLocks noChangeArrowheads="1"/>
              </p:cNvSpPr>
              <p:nvPr/>
            </p:nvSpPr>
            <p:spPr bwMode="auto">
              <a:xfrm>
                <a:off x="460" y="2615"/>
                <a:ext cx="3402"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6" name="Line 144"/>
              <p:cNvSpPr>
                <a:spLocks noChangeShapeType="1"/>
              </p:cNvSpPr>
              <p:nvPr/>
            </p:nvSpPr>
            <p:spPr bwMode="auto">
              <a:xfrm>
                <a:off x="346" y="2727"/>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7" name="Rectangle 145"/>
              <p:cNvSpPr>
                <a:spLocks noChangeArrowheads="1"/>
              </p:cNvSpPr>
              <p:nvPr/>
            </p:nvSpPr>
            <p:spPr bwMode="auto">
              <a:xfrm>
                <a:off x="346" y="2727"/>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8" name="Line 146"/>
              <p:cNvSpPr>
                <a:spLocks noChangeShapeType="1"/>
              </p:cNvSpPr>
              <p:nvPr/>
            </p:nvSpPr>
            <p:spPr bwMode="auto">
              <a:xfrm>
                <a:off x="346" y="2830"/>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9" name="Rectangle 147"/>
              <p:cNvSpPr>
                <a:spLocks noChangeArrowheads="1"/>
              </p:cNvSpPr>
              <p:nvPr/>
            </p:nvSpPr>
            <p:spPr bwMode="auto">
              <a:xfrm>
                <a:off x="346" y="2830"/>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0" name="Line 148"/>
              <p:cNvSpPr>
                <a:spLocks noChangeShapeType="1"/>
              </p:cNvSpPr>
              <p:nvPr/>
            </p:nvSpPr>
            <p:spPr bwMode="auto">
              <a:xfrm>
                <a:off x="458" y="2527"/>
                <a:ext cx="0" cy="30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1" name="Rectangle 149"/>
              <p:cNvSpPr>
                <a:spLocks noChangeArrowheads="1"/>
              </p:cNvSpPr>
              <p:nvPr/>
            </p:nvSpPr>
            <p:spPr bwMode="auto">
              <a:xfrm>
                <a:off x="458" y="2527"/>
                <a:ext cx="2" cy="30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2" name="Line 150"/>
              <p:cNvSpPr>
                <a:spLocks noChangeShapeType="1"/>
              </p:cNvSpPr>
              <p:nvPr/>
            </p:nvSpPr>
            <p:spPr bwMode="auto">
              <a:xfrm>
                <a:off x="1309"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3" name="Rectangle 151"/>
              <p:cNvSpPr>
                <a:spLocks noChangeArrowheads="1"/>
              </p:cNvSpPr>
              <p:nvPr/>
            </p:nvSpPr>
            <p:spPr bwMode="auto">
              <a:xfrm>
                <a:off x="1309"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4" name="Line 152"/>
              <p:cNvSpPr>
                <a:spLocks noChangeShapeType="1"/>
              </p:cNvSpPr>
              <p:nvPr/>
            </p:nvSpPr>
            <p:spPr bwMode="auto">
              <a:xfrm>
                <a:off x="1734"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5" name="Rectangle 153"/>
              <p:cNvSpPr>
                <a:spLocks noChangeArrowheads="1"/>
              </p:cNvSpPr>
              <p:nvPr/>
            </p:nvSpPr>
            <p:spPr bwMode="auto">
              <a:xfrm>
                <a:off x="1734"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6" name="Line 154"/>
              <p:cNvSpPr>
                <a:spLocks noChangeShapeType="1"/>
              </p:cNvSpPr>
              <p:nvPr/>
            </p:nvSpPr>
            <p:spPr bwMode="auto">
              <a:xfrm>
                <a:off x="2160"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7" name="Rectangle 155"/>
              <p:cNvSpPr>
                <a:spLocks noChangeArrowheads="1"/>
              </p:cNvSpPr>
              <p:nvPr/>
            </p:nvSpPr>
            <p:spPr bwMode="auto">
              <a:xfrm>
                <a:off x="2160"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8" name="Line 156"/>
              <p:cNvSpPr>
                <a:spLocks noChangeShapeType="1"/>
              </p:cNvSpPr>
              <p:nvPr/>
            </p:nvSpPr>
            <p:spPr bwMode="auto">
              <a:xfrm>
                <a:off x="2585"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9" name="Rectangle 157"/>
              <p:cNvSpPr>
                <a:spLocks noChangeArrowheads="1"/>
              </p:cNvSpPr>
              <p:nvPr/>
            </p:nvSpPr>
            <p:spPr bwMode="auto">
              <a:xfrm>
                <a:off x="2585"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0" name="Line 158"/>
              <p:cNvSpPr>
                <a:spLocks noChangeShapeType="1"/>
              </p:cNvSpPr>
              <p:nvPr/>
            </p:nvSpPr>
            <p:spPr bwMode="auto">
              <a:xfrm>
                <a:off x="3011"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1" name="Rectangle 159"/>
              <p:cNvSpPr>
                <a:spLocks noChangeArrowheads="1"/>
              </p:cNvSpPr>
              <p:nvPr/>
            </p:nvSpPr>
            <p:spPr bwMode="auto">
              <a:xfrm>
                <a:off x="3011"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2" name="Line 160"/>
              <p:cNvSpPr>
                <a:spLocks noChangeShapeType="1"/>
              </p:cNvSpPr>
              <p:nvPr/>
            </p:nvSpPr>
            <p:spPr bwMode="auto">
              <a:xfrm>
                <a:off x="3436"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3" name="Rectangle 161"/>
              <p:cNvSpPr>
                <a:spLocks noChangeArrowheads="1"/>
              </p:cNvSpPr>
              <p:nvPr/>
            </p:nvSpPr>
            <p:spPr bwMode="auto">
              <a:xfrm>
                <a:off x="3436"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4" name="Line 162"/>
              <p:cNvSpPr>
                <a:spLocks noChangeShapeType="1"/>
              </p:cNvSpPr>
              <p:nvPr/>
            </p:nvSpPr>
            <p:spPr bwMode="auto">
              <a:xfrm>
                <a:off x="460" y="2830"/>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5" name="Rectangle 163"/>
              <p:cNvSpPr>
                <a:spLocks noChangeArrowheads="1"/>
              </p:cNvSpPr>
              <p:nvPr/>
            </p:nvSpPr>
            <p:spPr bwMode="auto">
              <a:xfrm>
                <a:off x="460" y="2830"/>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6" name="Line 164"/>
              <p:cNvSpPr>
                <a:spLocks noChangeShapeType="1"/>
              </p:cNvSpPr>
              <p:nvPr/>
            </p:nvSpPr>
            <p:spPr bwMode="auto">
              <a:xfrm>
                <a:off x="3862" y="2530"/>
                <a:ext cx="0" cy="3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7" name="Rectangle 165"/>
              <p:cNvSpPr>
                <a:spLocks noChangeArrowheads="1"/>
              </p:cNvSpPr>
              <p:nvPr/>
            </p:nvSpPr>
            <p:spPr bwMode="auto">
              <a:xfrm>
                <a:off x="3862" y="2530"/>
                <a:ext cx="3" cy="3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8" name="Line 166"/>
              <p:cNvSpPr>
                <a:spLocks noChangeShapeType="1"/>
              </p:cNvSpPr>
              <p:nvPr/>
            </p:nvSpPr>
            <p:spPr bwMode="auto">
              <a:xfrm>
                <a:off x="346" y="2918"/>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9" name="Rectangle 167"/>
              <p:cNvSpPr>
                <a:spLocks noChangeArrowheads="1"/>
              </p:cNvSpPr>
              <p:nvPr/>
            </p:nvSpPr>
            <p:spPr bwMode="auto">
              <a:xfrm>
                <a:off x="346" y="2918"/>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0" name="Line 168"/>
              <p:cNvSpPr>
                <a:spLocks noChangeShapeType="1"/>
              </p:cNvSpPr>
              <p:nvPr/>
            </p:nvSpPr>
            <p:spPr bwMode="auto">
              <a:xfrm>
                <a:off x="458"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1" name="Rectangle 169"/>
              <p:cNvSpPr>
                <a:spLocks noChangeArrowheads="1"/>
              </p:cNvSpPr>
              <p:nvPr/>
            </p:nvSpPr>
            <p:spPr bwMode="auto">
              <a:xfrm>
                <a:off x="458" y="2833"/>
                <a:ext cx="2"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2" name="Line 170"/>
              <p:cNvSpPr>
                <a:spLocks noChangeShapeType="1"/>
              </p:cNvSpPr>
              <p:nvPr/>
            </p:nvSpPr>
            <p:spPr bwMode="auto">
              <a:xfrm>
                <a:off x="1309"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3" name="Rectangle 171"/>
              <p:cNvSpPr>
                <a:spLocks noChangeArrowheads="1"/>
              </p:cNvSpPr>
              <p:nvPr/>
            </p:nvSpPr>
            <p:spPr bwMode="auto">
              <a:xfrm>
                <a:off x="1309"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4" name="Line 172"/>
              <p:cNvSpPr>
                <a:spLocks noChangeShapeType="1"/>
              </p:cNvSpPr>
              <p:nvPr/>
            </p:nvSpPr>
            <p:spPr bwMode="auto">
              <a:xfrm>
                <a:off x="2160"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5" name="Rectangle 173"/>
              <p:cNvSpPr>
                <a:spLocks noChangeArrowheads="1"/>
              </p:cNvSpPr>
              <p:nvPr/>
            </p:nvSpPr>
            <p:spPr bwMode="auto">
              <a:xfrm>
                <a:off x="2160"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6" name="Line 174"/>
              <p:cNvSpPr>
                <a:spLocks noChangeShapeType="1"/>
              </p:cNvSpPr>
              <p:nvPr/>
            </p:nvSpPr>
            <p:spPr bwMode="auto">
              <a:xfrm>
                <a:off x="3011"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7" name="Rectangle 175"/>
              <p:cNvSpPr>
                <a:spLocks noChangeArrowheads="1"/>
              </p:cNvSpPr>
              <p:nvPr/>
            </p:nvSpPr>
            <p:spPr bwMode="auto">
              <a:xfrm>
                <a:off x="3011"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8" name="Line 176"/>
              <p:cNvSpPr>
                <a:spLocks noChangeShapeType="1"/>
              </p:cNvSpPr>
              <p:nvPr/>
            </p:nvSpPr>
            <p:spPr bwMode="auto">
              <a:xfrm>
                <a:off x="460" y="2918"/>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9" name="Rectangle 177"/>
              <p:cNvSpPr>
                <a:spLocks noChangeArrowheads="1"/>
              </p:cNvSpPr>
              <p:nvPr/>
            </p:nvSpPr>
            <p:spPr bwMode="auto">
              <a:xfrm>
                <a:off x="460" y="2918"/>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0" name="Line 178"/>
              <p:cNvSpPr>
                <a:spLocks noChangeShapeType="1"/>
              </p:cNvSpPr>
              <p:nvPr/>
            </p:nvSpPr>
            <p:spPr bwMode="auto">
              <a:xfrm>
                <a:off x="3862"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1" name="Rectangle 179"/>
              <p:cNvSpPr>
                <a:spLocks noChangeArrowheads="1"/>
              </p:cNvSpPr>
              <p:nvPr/>
            </p:nvSpPr>
            <p:spPr bwMode="auto">
              <a:xfrm>
                <a:off x="3862"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2" name="Line 180"/>
              <p:cNvSpPr>
                <a:spLocks noChangeShapeType="1"/>
              </p:cNvSpPr>
              <p:nvPr/>
            </p:nvSpPr>
            <p:spPr bwMode="auto">
              <a:xfrm>
                <a:off x="346" y="3006"/>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3" name="Rectangle 181"/>
              <p:cNvSpPr>
                <a:spLocks noChangeArrowheads="1"/>
              </p:cNvSpPr>
              <p:nvPr/>
            </p:nvSpPr>
            <p:spPr bwMode="auto">
              <a:xfrm>
                <a:off x="346" y="3006"/>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4" name="Rectangle 182"/>
              <p:cNvSpPr>
                <a:spLocks noChangeArrowheads="1"/>
              </p:cNvSpPr>
              <p:nvPr/>
            </p:nvSpPr>
            <p:spPr bwMode="auto">
              <a:xfrm>
                <a:off x="460" y="3006"/>
                <a:ext cx="84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5" name="Rectangle 183"/>
              <p:cNvSpPr>
                <a:spLocks noChangeArrowheads="1"/>
              </p:cNvSpPr>
              <p:nvPr/>
            </p:nvSpPr>
            <p:spPr bwMode="auto">
              <a:xfrm>
                <a:off x="1312" y="3006"/>
                <a:ext cx="84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6" name="Rectangle 184"/>
              <p:cNvSpPr>
                <a:spLocks noChangeArrowheads="1"/>
              </p:cNvSpPr>
              <p:nvPr/>
            </p:nvSpPr>
            <p:spPr bwMode="auto">
              <a:xfrm>
                <a:off x="2163" y="3006"/>
                <a:ext cx="84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7" name="Rectangle 185"/>
              <p:cNvSpPr>
                <a:spLocks noChangeArrowheads="1"/>
              </p:cNvSpPr>
              <p:nvPr/>
            </p:nvSpPr>
            <p:spPr bwMode="auto">
              <a:xfrm>
                <a:off x="3014" y="3006"/>
                <a:ext cx="84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8" name="Line 186"/>
              <p:cNvSpPr>
                <a:spLocks noChangeShapeType="1"/>
              </p:cNvSpPr>
              <p:nvPr/>
            </p:nvSpPr>
            <p:spPr bwMode="auto">
              <a:xfrm>
                <a:off x="346" y="3094"/>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9" name="Rectangle 187"/>
              <p:cNvSpPr>
                <a:spLocks noChangeArrowheads="1"/>
              </p:cNvSpPr>
              <p:nvPr/>
            </p:nvSpPr>
            <p:spPr bwMode="auto">
              <a:xfrm>
                <a:off x="346" y="3094"/>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0" name="Line 188"/>
              <p:cNvSpPr>
                <a:spLocks noChangeShapeType="1"/>
              </p:cNvSpPr>
              <p:nvPr/>
            </p:nvSpPr>
            <p:spPr bwMode="auto">
              <a:xfrm>
                <a:off x="458" y="2918"/>
                <a:ext cx="0" cy="17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1" name="Rectangle 189"/>
              <p:cNvSpPr>
                <a:spLocks noChangeArrowheads="1"/>
              </p:cNvSpPr>
              <p:nvPr/>
            </p:nvSpPr>
            <p:spPr bwMode="auto">
              <a:xfrm>
                <a:off x="458" y="2918"/>
                <a:ext cx="2" cy="1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2" name="Line 190"/>
              <p:cNvSpPr>
                <a:spLocks noChangeShapeType="1"/>
              </p:cNvSpPr>
              <p:nvPr/>
            </p:nvSpPr>
            <p:spPr bwMode="auto">
              <a:xfrm>
                <a:off x="883"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3" name="Rectangle 191"/>
              <p:cNvSpPr>
                <a:spLocks noChangeArrowheads="1"/>
              </p:cNvSpPr>
              <p:nvPr/>
            </p:nvSpPr>
            <p:spPr bwMode="auto">
              <a:xfrm>
                <a:off x="883"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4" name="Line 192"/>
              <p:cNvSpPr>
                <a:spLocks noChangeShapeType="1"/>
              </p:cNvSpPr>
              <p:nvPr/>
            </p:nvSpPr>
            <p:spPr bwMode="auto">
              <a:xfrm>
                <a:off x="1309"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5" name="Rectangle 193"/>
              <p:cNvSpPr>
                <a:spLocks noChangeArrowheads="1"/>
              </p:cNvSpPr>
              <p:nvPr/>
            </p:nvSpPr>
            <p:spPr bwMode="auto">
              <a:xfrm>
                <a:off x="1309"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6" name="Line 194"/>
              <p:cNvSpPr>
                <a:spLocks noChangeShapeType="1"/>
              </p:cNvSpPr>
              <p:nvPr/>
            </p:nvSpPr>
            <p:spPr bwMode="auto">
              <a:xfrm>
                <a:off x="460" y="3094"/>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7" name="Rectangle 195"/>
              <p:cNvSpPr>
                <a:spLocks noChangeArrowheads="1"/>
              </p:cNvSpPr>
              <p:nvPr/>
            </p:nvSpPr>
            <p:spPr bwMode="auto">
              <a:xfrm>
                <a:off x="460" y="3094"/>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8" name="Line 196"/>
              <p:cNvSpPr>
                <a:spLocks noChangeShapeType="1"/>
              </p:cNvSpPr>
              <p:nvPr/>
            </p:nvSpPr>
            <p:spPr bwMode="auto">
              <a:xfrm>
                <a:off x="3862"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9" name="Rectangle 197"/>
              <p:cNvSpPr>
                <a:spLocks noChangeArrowheads="1"/>
              </p:cNvSpPr>
              <p:nvPr/>
            </p:nvSpPr>
            <p:spPr bwMode="auto">
              <a:xfrm>
                <a:off x="3862"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0" name="Line 198"/>
              <p:cNvSpPr>
                <a:spLocks noChangeShapeType="1"/>
              </p:cNvSpPr>
              <p:nvPr/>
            </p:nvSpPr>
            <p:spPr bwMode="auto">
              <a:xfrm>
                <a:off x="1734"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1" name="Rectangle 199"/>
              <p:cNvSpPr>
                <a:spLocks noChangeArrowheads="1"/>
              </p:cNvSpPr>
              <p:nvPr/>
            </p:nvSpPr>
            <p:spPr bwMode="auto">
              <a:xfrm>
                <a:off x="1734"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2" name="Line 200"/>
              <p:cNvSpPr>
                <a:spLocks noChangeShapeType="1"/>
              </p:cNvSpPr>
              <p:nvPr/>
            </p:nvSpPr>
            <p:spPr bwMode="auto">
              <a:xfrm>
                <a:off x="2160"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3" name="Rectangle 201"/>
              <p:cNvSpPr>
                <a:spLocks noChangeArrowheads="1"/>
              </p:cNvSpPr>
              <p:nvPr/>
            </p:nvSpPr>
            <p:spPr bwMode="auto">
              <a:xfrm>
                <a:off x="2160"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4" name="Line 202"/>
              <p:cNvSpPr>
                <a:spLocks noChangeShapeType="1"/>
              </p:cNvSpPr>
              <p:nvPr/>
            </p:nvSpPr>
            <p:spPr bwMode="auto">
              <a:xfrm>
                <a:off x="2585"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5" name="Rectangle 203"/>
              <p:cNvSpPr>
                <a:spLocks noChangeArrowheads="1"/>
              </p:cNvSpPr>
              <p:nvPr/>
            </p:nvSpPr>
            <p:spPr bwMode="auto">
              <a:xfrm>
                <a:off x="2585"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6" name="Line 204"/>
              <p:cNvSpPr>
                <a:spLocks noChangeShapeType="1"/>
              </p:cNvSpPr>
              <p:nvPr/>
            </p:nvSpPr>
            <p:spPr bwMode="auto">
              <a:xfrm>
                <a:off x="3011"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7" name="Rectangle 206"/>
            <p:cNvSpPr>
              <a:spLocks noChangeArrowheads="1"/>
            </p:cNvSpPr>
            <p:nvPr/>
          </p:nvSpPr>
          <p:spPr bwMode="auto">
            <a:xfrm>
              <a:off x="3011"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Line 207"/>
            <p:cNvSpPr>
              <a:spLocks noChangeShapeType="1"/>
            </p:cNvSpPr>
            <p:nvPr/>
          </p:nvSpPr>
          <p:spPr bwMode="auto">
            <a:xfrm>
              <a:off x="3436"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Rectangle 208"/>
            <p:cNvSpPr>
              <a:spLocks noChangeArrowheads="1"/>
            </p:cNvSpPr>
            <p:nvPr/>
          </p:nvSpPr>
          <p:spPr bwMode="auto">
            <a:xfrm>
              <a:off x="3436"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Line 209"/>
            <p:cNvSpPr>
              <a:spLocks noChangeShapeType="1"/>
            </p:cNvSpPr>
            <p:nvPr/>
          </p:nvSpPr>
          <p:spPr bwMode="auto">
            <a:xfrm>
              <a:off x="346" y="798"/>
              <a:ext cx="1" cy="238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210"/>
            <p:cNvSpPr>
              <a:spLocks noChangeArrowheads="1"/>
            </p:cNvSpPr>
            <p:nvPr/>
          </p:nvSpPr>
          <p:spPr bwMode="auto">
            <a:xfrm>
              <a:off x="346" y="798"/>
              <a:ext cx="3" cy="2387"/>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Line 211"/>
            <p:cNvSpPr>
              <a:spLocks noChangeShapeType="1"/>
            </p:cNvSpPr>
            <p:nvPr/>
          </p:nvSpPr>
          <p:spPr bwMode="auto">
            <a:xfrm>
              <a:off x="458"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212"/>
            <p:cNvSpPr>
              <a:spLocks noChangeArrowheads="1"/>
            </p:cNvSpPr>
            <p:nvPr/>
          </p:nvSpPr>
          <p:spPr bwMode="auto">
            <a:xfrm>
              <a:off x="458" y="3097"/>
              <a:ext cx="2"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Line 213"/>
            <p:cNvSpPr>
              <a:spLocks noChangeShapeType="1"/>
            </p:cNvSpPr>
            <p:nvPr/>
          </p:nvSpPr>
          <p:spPr bwMode="auto">
            <a:xfrm>
              <a:off x="883"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Rectangle 214"/>
            <p:cNvSpPr>
              <a:spLocks noChangeArrowheads="1"/>
            </p:cNvSpPr>
            <p:nvPr/>
          </p:nvSpPr>
          <p:spPr bwMode="auto">
            <a:xfrm>
              <a:off x="883" y="3097"/>
              <a:ext cx="3"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Line 215"/>
            <p:cNvSpPr>
              <a:spLocks noChangeShapeType="1"/>
            </p:cNvSpPr>
            <p:nvPr/>
          </p:nvSpPr>
          <p:spPr bwMode="auto">
            <a:xfrm>
              <a:off x="1309"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Rectangle 216"/>
            <p:cNvSpPr>
              <a:spLocks noChangeArrowheads="1"/>
            </p:cNvSpPr>
            <p:nvPr/>
          </p:nvSpPr>
          <p:spPr bwMode="auto">
            <a:xfrm>
              <a:off x="1309" y="3097"/>
              <a:ext cx="3"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217"/>
            <p:cNvSpPr>
              <a:spLocks noChangeShapeType="1"/>
            </p:cNvSpPr>
            <p:nvPr/>
          </p:nvSpPr>
          <p:spPr bwMode="auto">
            <a:xfrm>
              <a:off x="1734"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218"/>
            <p:cNvSpPr>
              <a:spLocks noChangeArrowheads="1"/>
            </p:cNvSpPr>
            <p:nvPr/>
          </p:nvSpPr>
          <p:spPr bwMode="auto">
            <a:xfrm>
              <a:off x="1734"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219"/>
            <p:cNvSpPr>
              <a:spLocks noChangeShapeType="1"/>
            </p:cNvSpPr>
            <p:nvPr/>
          </p:nvSpPr>
          <p:spPr bwMode="auto">
            <a:xfrm>
              <a:off x="2160"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220"/>
            <p:cNvSpPr>
              <a:spLocks noChangeArrowheads="1"/>
            </p:cNvSpPr>
            <p:nvPr/>
          </p:nvSpPr>
          <p:spPr bwMode="auto">
            <a:xfrm>
              <a:off x="2160"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221"/>
            <p:cNvSpPr>
              <a:spLocks noChangeShapeType="1"/>
            </p:cNvSpPr>
            <p:nvPr/>
          </p:nvSpPr>
          <p:spPr bwMode="auto">
            <a:xfrm>
              <a:off x="2585"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222"/>
            <p:cNvSpPr>
              <a:spLocks noChangeArrowheads="1"/>
            </p:cNvSpPr>
            <p:nvPr/>
          </p:nvSpPr>
          <p:spPr bwMode="auto">
            <a:xfrm>
              <a:off x="2585"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223"/>
            <p:cNvSpPr>
              <a:spLocks noChangeShapeType="1"/>
            </p:cNvSpPr>
            <p:nvPr/>
          </p:nvSpPr>
          <p:spPr bwMode="auto">
            <a:xfrm>
              <a:off x="3011"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224"/>
            <p:cNvSpPr>
              <a:spLocks noChangeArrowheads="1"/>
            </p:cNvSpPr>
            <p:nvPr/>
          </p:nvSpPr>
          <p:spPr bwMode="auto">
            <a:xfrm>
              <a:off x="3011"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225"/>
            <p:cNvSpPr>
              <a:spLocks noChangeShapeType="1"/>
            </p:cNvSpPr>
            <p:nvPr/>
          </p:nvSpPr>
          <p:spPr bwMode="auto">
            <a:xfrm>
              <a:off x="3436"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226"/>
            <p:cNvSpPr>
              <a:spLocks noChangeArrowheads="1"/>
            </p:cNvSpPr>
            <p:nvPr/>
          </p:nvSpPr>
          <p:spPr bwMode="auto">
            <a:xfrm>
              <a:off x="3436"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227"/>
            <p:cNvSpPr>
              <a:spLocks noChangeShapeType="1"/>
            </p:cNvSpPr>
            <p:nvPr/>
          </p:nvSpPr>
          <p:spPr bwMode="auto">
            <a:xfrm>
              <a:off x="3862"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228"/>
            <p:cNvSpPr>
              <a:spLocks noChangeArrowheads="1"/>
            </p:cNvSpPr>
            <p:nvPr/>
          </p:nvSpPr>
          <p:spPr bwMode="auto">
            <a:xfrm>
              <a:off x="3862" y="3097"/>
              <a:ext cx="3"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229"/>
            <p:cNvSpPr>
              <a:spLocks noChangeShapeType="1"/>
            </p:cNvSpPr>
            <p:nvPr/>
          </p:nvSpPr>
          <p:spPr bwMode="auto">
            <a:xfrm>
              <a:off x="3891" y="798"/>
              <a:ext cx="1" cy="238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230"/>
            <p:cNvSpPr>
              <a:spLocks noChangeArrowheads="1"/>
            </p:cNvSpPr>
            <p:nvPr/>
          </p:nvSpPr>
          <p:spPr bwMode="auto">
            <a:xfrm>
              <a:off x="3891" y="798"/>
              <a:ext cx="3" cy="2387"/>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Line 231"/>
            <p:cNvSpPr>
              <a:spLocks noChangeShapeType="1"/>
            </p:cNvSpPr>
            <p:nvPr/>
          </p:nvSpPr>
          <p:spPr bwMode="auto">
            <a:xfrm>
              <a:off x="346" y="798"/>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232"/>
            <p:cNvSpPr>
              <a:spLocks noChangeArrowheads="1"/>
            </p:cNvSpPr>
            <p:nvPr/>
          </p:nvSpPr>
          <p:spPr bwMode="auto">
            <a:xfrm>
              <a:off x="346" y="798"/>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Line 233"/>
            <p:cNvSpPr>
              <a:spLocks noChangeShapeType="1"/>
            </p:cNvSpPr>
            <p:nvPr/>
          </p:nvSpPr>
          <p:spPr bwMode="auto">
            <a:xfrm>
              <a:off x="346" y="877"/>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234"/>
            <p:cNvSpPr>
              <a:spLocks noChangeArrowheads="1"/>
            </p:cNvSpPr>
            <p:nvPr/>
          </p:nvSpPr>
          <p:spPr bwMode="auto">
            <a:xfrm>
              <a:off x="346" y="877"/>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Line 235"/>
            <p:cNvSpPr>
              <a:spLocks noChangeShapeType="1"/>
            </p:cNvSpPr>
            <p:nvPr/>
          </p:nvSpPr>
          <p:spPr bwMode="auto">
            <a:xfrm>
              <a:off x="346" y="1127"/>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Rectangle 236"/>
            <p:cNvSpPr>
              <a:spLocks noChangeArrowheads="1"/>
            </p:cNvSpPr>
            <p:nvPr/>
          </p:nvSpPr>
          <p:spPr bwMode="auto">
            <a:xfrm>
              <a:off x="346" y="1127"/>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Line 237"/>
            <p:cNvSpPr>
              <a:spLocks noChangeShapeType="1"/>
            </p:cNvSpPr>
            <p:nvPr/>
          </p:nvSpPr>
          <p:spPr bwMode="auto">
            <a:xfrm>
              <a:off x="3865" y="1206"/>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238"/>
            <p:cNvSpPr>
              <a:spLocks noChangeArrowheads="1"/>
            </p:cNvSpPr>
            <p:nvPr/>
          </p:nvSpPr>
          <p:spPr bwMode="auto">
            <a:xfrm>
              <a:off x="3865" y="1206"/>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239"/>
            <p:cNvSpPr>
              <a:spLocks noChangeShapeType="1"/>
            </p:cNvSpPr>
            <p:nvPr/>
          </p:nvSpPr>
          <p:spPr bwMode="auto">
            <a:xfrm>
              <a:off x="3865" y="1294"/>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240"/>
            <p:cNvSpPr>
              <a:spLocks noChangeArrowheads="1"/>
            </p:cNvSpPr>
            <p:nvPr/>
          </p:nvSpPr>
          <p:spPr bwMode="auto">
            <a:xfrm>
              <a:off x="3865" y="1294"/>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Line 241"/>
            <p:cNvSpPr>
              <a:spLocks noChangeShapeType="1"/>
            </p:cNvSpPr>
            <p:nvPr/>
          </p:nvSpPr>
          <p:spPr bwMode="auto">
            <a:xfrm>
              <a:off x="3865" y="1382"/>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242"/>
            <p:cNvSpPr>
              <a:spLocks noChangeArrowheads="1"/>
            </p:cNvSpPr>
            <p:nvPr/>
          </p:nvSpPr>
          <p:spPr bwMode="auto">
            <a:xfrm>
              <a:off x="3865" y="1382"/>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Line 243"/>
            <p:cNvSpPr>
              <a:spLocks noChangeShapeType="1"/>
            </p:cNvSpPr>
            <p:nvPr/>
          </p:nvSpPr>
          <p:spPr bwMode="auto">
            <a:xfrm>
              <a:off x="3865" y="1470"/>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Rectangle 244"/>
            <p:cNvSpPr>
              <a:spLocks noChangeArrowheads="1"/>
            </p:cNvSpPr>
            <p:nvPr/>
          </p:nvSpPr>
          <p:spPr bwMode="auto">
            <a:xfrm>
              <a:off x="3865" y="1470"/>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Line 245"/>
            <p:cNvSpPr>
              <a:spLocks noChangeShapeType="1"/>
            </p:cNvSpPr>
            <p:nvPr/>
          </p:nvSpPr>
          <p:spPr bwMode="auto">
            <a:xfrm>
              <a:off x="3865" y="1558"/>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246"/>
            <p:cNvSpPr>
              <a:spLocks noChangeArrowheads="1"/>
            </p:cNvSpPr>
            <p:nvPr/>
          </p:nvSpPr>
          <p:spPr bwMode="auto">
            <a:xfrm>
              <a:off x="3865" y="1558"/>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4" name="Line 247"/>
            <p:cNvSpPr>
              <a:spLocks noChangeShapeType="1"/>
            </p:cNvSpPr>
            <p:nvPr/>
          </p:nvSpPr>
          <p:spPr bwMode="auto">
            <a:xfrm>
              <a:off x="3865" y="164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5" name="Rectangle 248"/>
            <p:cNvSpPr>
              <a:spLocks noChangeArrowheads="1"/>
            </p:cNvSpPr>
            <p:nvPr/>
          </p:nvSpPr>
          <p:spPr bwMode="auto">
            <a:xfrm>
              <a:off x="3865" y="1647"/>
              <a:ext cx="32" cy="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7" name="Line 249"/>
            <p:cNvSpPr>
              <a:spLocks noChangeShapeType="1"/>
            </p:cNvSpPr>
            <p:nvPr/>
          </p:nvSpPr>
          <p:spPr bwMode="auto">
            <a:xfrm>
              <a:off x="3865" y="1735"/>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8" name="Rectangle 250"/>
            <p:cNvSpPr>
              <a:spLocks noChangeArrowheads="1"/>
            </p:cNvSpPr>
            <p:nvPr/>
          </p:nvSpPr>
          <p:spPr bwMode="auto">
            <a:xfrm>
              <a:off x="3865" y="1735"/>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9" name="Line 251"/>
            <p:cNvSpPr>
              <a:spLocks noChangeShapeType="1"/>
            </p:cNvSpPr>
            <p:nvPr/>
          </p:nvSpPr>
          <p:spPr bwMode="auto">
            <a:xfrm>
              <a:off x="3865" y="1823"/>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0" name="Rectangle 252"/>
            <p:cNvSpPr>
              <a:spLocks noChangeArrowheads="1"/>
            </p:cNvSpPr>
            <p:nvPr/>
          </p:nvSpPr>
          <p:spPr bwMode="auto">
            <a:xfrm>
              <a:off x="3865" y="1823"/>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1" name="Line 253"/>
            <p:cNvSpPr>
              <a:spLocks noChangeShapeType="1"/>
            </p:cNvSpPr>
            <p:nvPr/>
          </p:nvSpPr>
          <p:spPr bwMode="auto">
            <a:xfrm>
              <a:off x="3865" y="1911"/>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2" name="Rectangle 254"/>
            <p:cNvSpPr>
              <a:spLocks noChangeArrowheads="1"/>
            </p:cNvSpPr>
            <p:nvPr/>
          </p:nvSpPr>
          <p:spPr bwMode="auto">
            <a:xfrm>
              <a:off x="3865" y="1911"/>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3" name="Line 255"/>
            <p:cNvSpPr>
              <a:spLocks noChangeShapeType="1"/>
            </p:cNvSpPr>
            <p:nvPr/>
          </p:nvSpPr>
          <p:spPr bwMode="auto">
            <a:xfrm>
              <a:off x="3865" y="1999"/>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4" name="Rectangle 256"/>
            <p:cNvSpPr>
              <a:spLocks noChangeArrowheads="1"/>
            </p:cNvSpPr>
            <p:nvPr/>
          </p:nvSpPr>
          <p:spPr bwMode="auto">
            <a:xfrm>
              <a:off x="3865" y="1999"/>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5" name="Line 257"/>
            <p:cNvSpPr>
              <a:spLocks noChangeShapeType="1"/>
            </p:cNvSpPr>
            <p:nvPr/>
          </p:nvSpPr>
          <p:spPr bwMode="auto">
            <a:xfrm>
              <a:off x="3865" y="208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6" name="Rectangle 258"/>
            <p:cNvSpPr>
              <a:spLocks noChangeArrowheads="1"/>
            </p:cNvSpPr>
            <p:nvPr/>
          </p:nvSpPr>
          <p:spPr bwMode="auto">
            <a:xfrm>
              <a:off x="3865" y="2087"/>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7" name="Line 259"/>
            <p:cNvSpPr>
              <a:spLocks noChangeShapeType="1"/>
            </p:cNvSpPr>
            <p:nvPr/>
          </p:nvSpPr>
          <p:spPr bwMode="auto">
            <a:xfrm>
              <a:off x="3865" y="2175"/>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8" name="Rectangle 260"/>
            <p:cNvSpPr>
              <a:spLocks noChangeArrowheads="1"/>
            </p:cNvSpPr>
            <p:nvPr/>
          </p:nvSpPr>
          <p:spPr bwMode="auto">
            <a:xfrm>
              <a:off x="3865" y="2175"/>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9" name="Line 261"/>
            <p:cNvSpPr>
              <a:spLocks noChangeShapeType="1"/>
            </p:cNvSpPr>
            <p:nvPr/>
          </p:nvSpPr>
          <p:spPr bwMode="auto">
            <a:xfrm>
              <a:off x="3865" y="2263"/>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0" name="Rectangle 262"/>
            <p:cNvSpPr>
              <a:spLocks noChangeArrowheads="1"/>
            </p:cNvSpPr>
            <p:nvPr/>
          </p:nvSpPr>
          <p:spPr bwMode="auto">
            <a:xfrm>
              <a:off x="3865" y="2263"/>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1" name="Line 263"/>
            <p:cNvSpPr>
              <a:spLocks noChangeShapeType="1"/>
            </p:cNvSpPr>
            <p:nvPr/>
          </p:nvSpPr>
          <p:spPr bwMode="auto">
            <a:xfrm>
              <a:off x="3865" y="2351"/>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2" name="Rectangle 264"/>
            <p:cNvSpPr>
              <a:spLocks noChangeArrowheads="1"/>
            </p:cNvSpPr>
            <p:nvPr/>
          </p:nvSpPr>
          <p:spPr bwMode="auto">
            <a:xfrm>
              <a:off x="3865" y="2351"/>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3" name="Line 265"/>
            <p:cNvSpPr>
              <a:spLocks noChangeShapeType="1"/>
            </p:cNvSpPr>
            <p:nvPr/>
          </p:nvSpPr>
          <p:spPr bwMode="auto">
            <a:xfrm>
              <a:off x="3865" y="2439"/>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4" name="Rectangle 266"/>
            <p:cNvSpPr>
              <a:spLocks noChangeArrowheads="1"/>
            </p:cNvSpPr>
            <p:nvPr/>
          </p:nvSpPr>
          <p:spPr bwMode="auto">
            <a:xfrm>
              <a:off x="3865" y="2439"/>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5" name="Line 267"/>
            <p:cNvSpPr>
              <a:spLocks noChangeShapeType="1"/>
            </p:cNvSpPr>
            <p:nvPr/>
          </p:nvSpPr>
          <p:spPr bwMode="auto">
            <a:xfrm>
              <a:off x="3865" y="252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6" name="Rectangle 268"/>
            <p:cNvSpPr>
              <a:spLocks noChangeArrowheads="1"/>
            </p:cNvSpPr>
            <p:nvPr/>
          </p:nvSpPr>
          <p:spPr bwMode="auto">
            <a:xfrm>
              <a:off x="3865" y="2527"/>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7" name="Line 269"/>
            <p:cNvSpPr>
              <a:spLocks noChangeShapeType="1"/>
            </p:cNvSpPr>
            <p:nvPr/>
          </p:nvSpPr>
          <p:spPr bwMode="auto">
            <a:xfrm>
              <a:off x="3865" y="2615"/>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8" name="Rectangle 270"/>
            <p:cNvSpPr>
              <a:spLocks noChangeArrowheads="1"/>
            </p:cNvSpPr>
            <p:nvPr/>
          </p:nvSpPr>
          <p:spPr bwMode="auto">
            <a:xfrm>
              <a:off x="3865" y="2615"/>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9" name="Line 271"/>
            <p:cNvSpPr>
              <a:spLocks noChangeShapeType="1"/>
            </p:cNvSpPr>
            <p:nvPr/>
          </p:nvSpPr>
          <p:spPr bwMode="auto">
            <a:xfrm>
              <a:off x="3865" y="272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0" name="Rectangle 272"/>
            <p:cNvSpPr>
              <a:spLocks noChangeArrowheads="1"/>
            </p:cNvSpPr>
            <p:nvPr/>
          </p:nvSpPr>
          <p:spPr bwMode="auto">
            <a:xfrm>
              <a:off x="3865" y="2727"/>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1" name="Line 273"/>
            <p:cNvSpPr>
              <a:spLocks noChangeShapeType="1"/>
            </p:cNvSpPr>
            <p:nvPr/>
          </p:nvSpPr>
          <p:spPr bwMode="auto">
            <a:xfrm>
              <a:off x="3865" y="2830"/>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2" name="Rectangle 274"/>
            <p:cNvSpPr>
              <a:spLocks noChangeArrowheads="1"/>
            </p:cNvSpPr>
            <p:nvPr/>
          </p:nvSpPr>
          <p:spPr bwMode="auto">
            <a:xfrm>
              <a:off x="3865" y="2830"/>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3" name="Line 275"/>
            <p:cNvSpPr>
              <a:spLocks noChangeShapeType="1"/>
            </p:cNvSpPr>
            <p:nvPr/>
          </p:nvSpPr>
          <p:spPr bwMode="auto">
            <a:xfrm>
              <a:off x="3865" y="2918"/>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4" name="Rectangle 276"/>
            <p:cNvSpPr>
              <a:spLocks noChangeArrowheads="1"/>
            </p:cNvSpPr>
            <p:nvPr/>
          </p:nvSpPr>
          <p:spPr bwMode="auto">
            <a:xfrm>
              <a:off x="3865" y="2918"/>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5" name="Line 277"/>
            <p:cNvSpPr>
              <a:spLocks noChangeShapeType="1"/>
            </p:cNvSpPr>
            <p:nvPr/>
          </p:nvSpPr>
          <p:spPr bwMode="auto">
            <a:xfrm>
              <a:off x="3865" y="3006"/>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6" name="Rectangle 278"/>
            <p:cNvSpPr>
              <a:spLocks noChangeArrowheads="1"/>
            </p:cNvSpPr>
            <p:nvPr/>
          </p:nvSpPr>
          <p:spPr bwMode="auto">
            <a:xfrm>
              <a:off x="3865" y="3006"/>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7" name="Line 279"/>
            <p:cNvSpPr>
              <a:spLocks noChangeShapeType="1"/>
            </p:cNvSpPr>
            <p:nvPr/>
          </p:nvSpPr>
          <p:spPr bwMode="auto">
            <a:xfrm>
              <a:off x="3865" y="3094"/>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8" name="Rectangle 280"/>
            <p:cNvSpPr>
              <a:spLocks noChangeArrowheads="1"/>
            </p:cNvSpPr>
            <p:nvPr/>
          </p:nvSpPr>
          <p:spPr bwMode="auto">
            <a:xfrm>
              <a:off x="3865" y="3094"/>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9" name="Line 281"/>
            <p:cNvSpPr>
              <a:spLocks noChangeShapeType="1"/>
            </p:cNvSpPr>
            <p:nvPr/>
          </p:nvSpPr>
          <p:spPr bwMode="auto">
            <a:xfrm>
              <a:off x="346" y="3179"/>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0" name="Rectangle 282"/>
            <p:cNvSpPr>
              <a:spLocks noChangeArrowheads="1"/>
            </p:cNvSpPr>
            <p:nvPr/>
          </p:nvSpPr>
          <p:spPr bwMode="auto">
            <a:xfrm>
              <a:off x="346" y="3179"/>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1" name="Rectangle 283"/>
            <p:cNvSpPr>
              <a:spLocks noChangeArrowheads="1"/>
            </p:cNvSpPr>
            <p:nvPr/>
          </p:nvSpPr>
          <p:spPr bwMode="auto">
            <a:xfrm>
              <a:off x="722" y="898"/>
              <a:ext cx="2521" cy="2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2" name="Rectangle 284"/>
            <p:cNvSpPr>
              <a:spLocks noChangeArrowheads="1"/>
            </p:cNvSpPr>
            <p:nvPr/>
          </p:nvSpPr>
          <p:spPr bwMode="auto">
            <a:xfrm>
              <a:off x="722" y="898"/>
              <a:ext cx="2521" cy="226"/>
            </a:xfrm>
            <a:prstGeom prst="rect">
              <a:avLst/>
            </a:prstGeom>
            <a:noFill/>
            <a:ln w="4763" cap="flat">
              <a:solidFill>
                <a:srgbClr val="BCBCB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3" name="Rectangle 285"/>
            <p:cNvSpPr>
              <a:spLocks noChangeArrowheads="1"/>
            </p:cNvSpPr>
            <p:nvPr/>
          </p:nvSpPr>
          <p:spPr bwMode="auto">
            <a:xfrm>
              <a:off x="750" y="918"/>
              <a:ext cx="945"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職場で能力を発揮するために障がいのある方が事業主に配慮しもらいたいことを記入します。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64" name="Rectangle 286"/>
            <p:cNvSpPr>
              <a:spLocks noChangeArrowheads="1"/>
            </p:cNvSpPr>
            <p:nvPr/>
          </p:nvSpPr>
          <p:spPr bwMode="auto">
            <a:xfrm>
              <a:off x="750" y="974"/>
              <a:ext cx="411"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事業主は過重な負担とならない範囲で</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65" name="Rectangle 287"/>
            <p:cNvSpPr>
              <a:spLocks noChangeArrowheads="1"/>
            </p:cNvSpPr>
            <p:nvPr/>
          </p:nvSpPr>
          <p:spPr bwMode="auto">
            <a:xfrm>
              <a:off x="1530" y="974"/>
              <a:ext cx="763"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対応できるか検討し、難しい場合には、代替案を提案し話し合ってください。</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66" name="Rectangle 288"/>
            <p:cNvSpPr>
              <a:spLocks noChangeArrowheads="1"/>
            </p:cNvSpPr>
            <p:nvPr/>
          </p:nvSpPr>
          <p:spPr bwMode="auto">
            <a:xfrm>
              <a:off x="750" y="1030"/>
              <a:ext cx="1068"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本人は配慮希望だけでなくセルフケアも記入します。ひとりひとりに応じた配慮が必要な場面で活用ください。</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grpSp>
      <p:sp>
        <p:nvSpPr>
          <p:cNvPr id="305" name="テキスト ボックス 304"/>
          <p:cNvSpPr txBox="1"/>
          <p:nvPr/>
        </p:nvSpPr>
        <p:spPr>
          <a:xfrm>
            <a:off x="1149694" y="2468807"/>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③</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306" name="テキスト ボックス 305"/>
          <p:cNvSpPr txBox="1"/>
          <p:nvPr/>
        </p:nvSpPr>
        <p:spPr>
          <a:xfrm>
            <a:off x="5283200" y="2479982"/>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⑥</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cxnSp>
        <p:nvCxnSpPr>
          <p:cNvPr id="309" name="直線コネクタ 308"/>
          <p:cNvCxnSpPr>
            <a:endCxn id="3" idx="2"/>
          </p:cNvCxnSpPr>
          <p:nvPr/>
        </p:nvCxnSpPr>
        <p:spPr>
          <a:xfrm>
            <a:off x="3429000" y="5326172"/>
            <a:ext cx="26119" cy="371032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8" name="角丸四角形 307"/>
          <p:cNvSpPr/>
          <p:nvPr/>
        </p:nvSpPr>
        <p:spPr>
          <a:xfrm>
            <a:off x="4775200" y="2157413"/>
            <a:ext cx="1372598" cy="93521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スライド番号プレースホルダー 14"/>
          <p:cNvSpPr>
            <a:spLocks noGrp="1"/>
          </p:cNvSpPr>
          <p:nvPr>
            <p:ph type="sldNum" sz="quarter" idx="12"/>
          </p:nvPr>
        </p:nvSpPr>
        <p:spPr/>
        <p:txBody>
          <a:bodyPr/>
          <a:lstStyle/>
          <a:p>
            <a:fld id="{F3E5EDE9-C1E3-4BA7-9C72-D92CDC7F1C7A}" type="slidenum">
              <a:rPr kumimoji="1" lang="ja-JP" altLang="en-US" smtClean="0"/>
              <a:t>3</a:t>
            </a:fld>
            <a:endParaRPr kumimoji="1" lang="ja-JP" altLang="en-US"/>
          </a:p>
        </p:txBody>
      </p:sp>
      <p:sp>
        <p:nvSpPr>
          <p:cNvPr id="310" name="Rectangle 26"/>
          <p:cNvSpPr>
            <a:spLocks noChangeArrowheads="1"/>
          </p:cNvSpPr>
          <p:nvPr/>
        </p:nvSpPr>
        <p:spPr bwMode="auto">
          <a:xfrm>
            <a:off x="3446467" y="1970088"/>
            <a:ext cx="1277940"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休</a:t>
            </a:r>
            <a:r>
              <a:rPr kumimoji="0" lang="ja-JP" altLang="en-US"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息</a:t>
            </a: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時間で回復するようストレッチなど</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11" name="Rectangle 27"/>
          <p:cNvSpPr>
            <a:spLocks noChangeArrowheads="1"/>
          </p:cNvSpPr>
          <p:nvPr/>
        </p:nvSpPr>
        <p:spPr bwMode="auto">
          <a:xfrm>
            <a:off x="3446467" y="2068513"/>
            <a:ext cx="52228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気分転換法を活用します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12" name="Rectangle 28"/>
          <p:cNvSpPr>
            <a:spLocks noChangeArrowheads="1"/>
          </p:cNvSpPr>
          <p:nvPr/>
        </p:nvSpPr>
        <p:spPr bwMode="auto">
          <a:xfrm>
            <a:off x="4797432" y="1970088"/>
            <a:ext cx="130651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00" i="1" dirty="0" smtClean="0">
                <a:solidFill>
                  <a:srgbClr val="000000"/>
                </a:solidFill>
                <a:latin typeface="ＭＳ Ｐゴシック" panose="020B0600070205080204" pitchFamily="50" charset="-128"/>
                <a:ea typeface="ＭＳ Ｐゴシック" panose="020B0600070205080204" pitchFamily="50" charset="-128"/>
              </a:rPr>
              <a:t>午前・午後</a:t>
            </a:r>
            <a:r>
              <a:rPr kumimoji="0" lang="en-US" altLang="ja-JP" sz="600" i="1" dirty="0" smtClean="0">
                <a:solidFill>
                  <a:srgbClr val="000000"/>
                </a:solidFill>
                <a:latin typeface="ＭＳ Ｐゴシック" panose="020B0600070205080204" pitchFamily="50" charset="-128"/>
                <a:ea typeface="ＭＳ Ｐゴシック" panose="020B0600070205080204" pitchFamily="50" charset="-128"/>
              </a:rPr>
              <a:t>2</a:t>
            </a:r>
            <a:r>
              <a:rPr kumimoji="0" lang="ja-JP" altLang="en-US" sz="600" i="1" dirty="0" smtClean="0">
                <a:solidFill>
                  <a:srgbClr val="000000"/>
                </a:solidFill>
                <a:latin typeface="ＭＳ Ｐゴシック" panose="020B0600070205080204" pitchFamily="50" charset="-128"/>
                <a:ea typeface="ＭＳ Ｐゴシック" panose="020B0600070205080204" pitchFamily="50" charset="-128"/>
              </a:rPr>
              <a:t>回、休息時間を設けます。</a:t>
            </a:r>
            <a:endParaRPr kumimoji="0" lang="en-US" altLang="ja-JP" sz="600" i="1" dirty="0" smtClean="0">
              <a:solidFill>
                <a:srgbClr val="000000"/>
              </a:solidFill>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00" i="1" dirty="0" smtClean="0">
                <a:solidFill>
                  <a:srgbClr val="000000"/>
                </a:solidFill>
                <a:latin typeface="ＭＳ Ｐゴシック" panose="020B0600070205080204" pitchFamily="50" charset="-128"/>
                <a:ea typeface="ＭＳ Ｐゴシック" panose="020B0600070205080204" pitchFamily="50" charset="-128"/>
              </a:rPr>
              <a:t>ストレッチなどは随時行って構いません。</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13" name="Rectangle 34"/>
          <p:cNvSpPr>
            <a:spLocks noChangeArrowheads="1"/>
          </p:cNvSpPr>
          <p:nvPr/>
        </p:nvSpPr>
        <p:spPr bwMode="auto">
          <a:xfrm>
            <a:off x="2095503" y="2068513"/>
            <a:ext cx="1095377"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00" b="0" i="0" u="none" strike="noStrike" cap="none" normalizeH="0" baseline="0" dirty="0" smtClean="0">
                <a:ln>
                  <a:noFill/>
                </a:ln>
                <a:solidFill>
                  <a:schemeClr val="tx1"/>
                </a:solidFill>
                <a:effectLst/>
                <a:latin typeface="Arial" panose="020B0604020202020204" pitchFamily="34" charset="0"/>
              </a:rPr>
              <a:t>業務ミスを出さないようにするため</a:t>
            </a:r>
            <a:endParaRPr kumimoji="0" lang="ja-JP" altLang="ja-JP" sz="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6109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4541671"/>
            <a:ext cx="6401570" cy="22212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31539" y="440517"/>
            <a:ext cx="5551127" cy="792088"/>
          </a:xfrm>
        </p:spPr>
        <p:txBody>
          <a:bodyPr>
            <a:normAutofit/>
          </a:bodyPr>
          <a:lstStyle/>
          <a:p>
            <a:r>
              <a:rPr kumimoji="1" lang="ja-JP" altLang="en-US" sz="2400" b="1" u="sng" dirty="0" smtClean="0"/>
              <a:t>実習受入れ</a:t>
            </a:r>
            <a:r>
              <a:rPr lang="ja-JP" altLang="en-US" sz="1800" u="sng" dirty="0" smtClean="0"/>
              <a:t>に</a:t>
            </a:r>
            <a:r>
              <a:rPr lang="ja-JP" altLang="en-US" sz="1800" u="sng" dirty="0"/>
              <a:t>ついて</a:t>
            </a:r>
            <a:r>
              <a:rPr kumimoji="1" lang="ja-JP" altLang="en-US" sz="1800" u="sng" dirty="0" smtClean="0"/>
              <a:t>お考えの事業主さまに</a:t>
            </a:r>
            <a:r>
              <a:rPr kumimoji="1" lang="ja-JP" altLang="en-US" sz="1800" dirty="0" smtClean="0"/>
              <a:t>　</a:t>
            </a:r>
            <a:endParaRPr kumimoji="1" lang="ja-JP" altLang="en-US" sz="1800" dirty="0"/>
          </a:p>
        </p:txBody>
      </p:sp>
      <p:graphicFrame>
        <p:nvGraphicFramePr>
          <p:cNvPr id="7" name="表 6"/>
          <p:cNvGraphicFramePr>
            <a:graphicFrameLocks noGrp="1"/>
          </p:cNvGraphicFramePr>
          <p:nvPr>
            <p:extLst>
              <p:ext uri="{D42A27DB-BD31-4B8C-83A1-F6EECF244321}">
                <p14:modId xmlns:p14="http://schemas.microsoft.com/office/powerpoint/2010/main" val="4129443633"/>
              </p:ext>
            </p:extLst>
          </p:nvPr>
        </p:nvGraphicFramePr>
        <p:xfrm>
          <a:off x="399873" y="4675839"/>
          <a:ext cx="5976664" cy="2042160"/>
        </p:xfrm>
        <a:graphic>
          <a:graphicData uri="http://schemas.openxmlformats.org/drawingml/2006/table">
            <a:tbl>
              <a:tblPr firstRow="1" bandRow="1">
                <a:tableStyleId>{5C22544A-7EE6-4342-B048-85BDC9FD1C3A}</a:tableStyleId>
              </a:tblPr>
              <a:tblGrid>
                <a:gridCol w="1494166">
                  <a:extLst>
                    <a:ext uri="{9D8B030D-6E8A-4147-A177-3AD203B41FA5}">
                      <a16:colId xmlns:a16="http://schemas.microsoft.com/office/drawing/2014/main" val="20000"/>
                    </a:ext>
                  </a:extLst>
                </a:gridCol>
                <a:gridCol w="1494166">
                  <a:extLst>
                    <a:ext uri="{9D8B030D-6E8A-4147-A177-3AD203B41FA5}">
                      <a16:colId xmlns:a16="http://schemas.microsoft.com/office/drawing/2014/main" val="20001"/>
                    </a:ext>
                  </a:extLst>
                </a:gridCol>
                <a:gridCol w="1494166">
                  <a:extLst>
                    <a:ext uri="{9D8B030D-6E8A-4147-A177-3AD203B41FA5}">
                      <a16:colId xmlns:a16="http://schemas.microsoft.com/office/drawing/2014/main" val="20002"/>
                    </a:ext>
                  </a:extLst>
                </a:gridCol>
                <a:gridCol w="1494166">
                  <a:extLst>
                    <a:ext uri="{9D8B030D-6E8A-4147-A177-3AD203B41FA5}">
                      <a16:colId xmlns:a16="http://schemas.microsoft.com/office/drawing/2014/main" val="20003"/>
                    </a:ext>
                  </a:extLst>
                </a:gridCol>
              </a:tblGrid>
              <a:tr h="245216">
                <a:tc>
                  <a:txBody>
                    <a:bodyPr/>
                    <a:lstStyle/>
                    <a:p>
                      <a:pPr algn="ctr"/>
                      <a:r>
                        <a:rPr kumimoji="1" lang="ja-JP" altLang="en-US" sz="1100" baseline="0" dirty="0" smtClean="0">
                          <a:solidFill>
                            <a:schemeClr val="tx1"/>
                          </a:solidFill>
                          <a:ea typeface="ＭＳ Ｐゴシック" panose="020B0600070205080204" pitchFamily="50" charset="-128"/>
                        </a:rPr>
                        <a:t>事業主への配慮希望</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配慮の目的と効果</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セルフケア</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調整内容</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57045">
                <a:tc>
                  <a:txBody>
                    <a:bodyPr/>
                    <a:lstStyle/>
                    <a:p>
                      <a:r>
                        <a:rPr kumimoji="1" lang="ja-JP" altLang="en-US" sz="1100" baseline="0" dirty="0" smtClean="0">
                          <a:ea typeface="ＭＳ Ｐゴシック" panose="020B0600070205080204" pitchFamily="50" charset="-128"/>
                        </a:rPr>
                        <a:t>複雑な作業になると</a:t>
                      </a:r>
                    </a:p>
                    <a:p>
                      <a:r>
                        <a:rPr kumimoji="1" lang="ja-JP" altLang="en-US" sz="1100" baseline="0" dirty="0" smtClean="0">
                          <a:ea typeface="ＭＳ Ｐゴシック" panose="020B0600070205080204" pitchFamily="50" charset="-128"/>
                        </a:rPr>
                        <a:t>わからなくなる</a:t>
                      </a:r>
                      <a:r>
                        <a:rPr kumimoji="1" lang="ja-JP" altLang="en-US" sz="1100" baseline="0" smtClean="0">
                          <a:ea typeface="ＭＳ Ｐゴシック" panose="020B0600070205080204" pitchFamily="50" charset="-128"/>
                        </a:rPr>
                        <a:t>ので、マニュアルを</a:t>
                      </a:r>
                      <a:r>
                        <a:rPr kumimoji="1" lang="ja-JP" altLang="en-US" sz="1100" baseline="0" dirty="0" smtClean="0">
                          <a:ea typeface="ＭＳ Ｐゴシック" panose="020B0600070205080204" pitchFamily="50" charset="-128"/>
                        </a:rPr>
                        <a:t>用意いただけると有難いです。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baseline="0" dirty="0" smtClean="0">
                          <a:ea typeface="ＭＳ Ｐゴシック" panose="020B0600070205080204" pitchFamily="50" charset="-128"/>
                        </a:rPr>
                        <a:t>・ミスを防ぐため</a:t>
                      </a:r>
                      <a:br>
                        <a:rPr kumimoji="1" lang="ja-JP" altLang="en-US" sz="1100" baseline="0" dirty="0" smtClean="0">
                          <a:ea typeface="ＭＳ Ｐゴシック" panose="020B0600070205080204" pitchFamily="50" charset="-128"/>
                        </a:rPr>
                      </a:br>
                      <a:r>
                        <a:rPr kumimoji="1" lang="ja-JP" altLang="en-US" sz="1100" baseline="0" dirty="0" smtClean="0">
                          <a:solidFill>
                            <a:schemeClr val="tx1"/>
                          </a:solidFill>
                          <a:ea typeface="ＭＳ Ｐゴシック" panose="020B0600070205080204" pitchFamily="50" charset="-128"/>
                        </a:rPr>
                        <a:t>・確認の時間を短縮</a:t>
                      </a:r>
                      <a:endParaRPr kumimoji="1" lang="en-US" altLang="ja-JP" sz="1100" baseline="0" dirty="0" smtClean="0">
                        <a:solidFill>
                          <a:schemeClr val="tx1"/>
                        </a:solidFill>
                        <a:ea typeface="ＭＳ Ｐゴシック" panose="020B0600070205080204" pitchFamily="50" charset="-128"/>
                      </a:endParaRPr>
                    </a:p>
                    <a:p>
                      <a:r>
                        <a:rPr kumimoji="1" lang="ja-JP" altLang="en-US" sz="1100" baseline="0" dirty="0" smtClean="0">
                          <a:solidFill>
                            <a:schemeClr val="tx1"/>
                          </a:solidFill>
                          <a:ea typeface="ＭＳ Ｐゴシック" panose="020B0600070205080204" pitchFamily="50" charset="-128"/>
                        </a:rPr>
                        <a:t>　するため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aseline="0" dirty="0" smtClean="0">
                          <a:ea typeface="ＭＳ Ｐゴシック" panose="020B0600070205080204" pitchFamily="50" charset="-128"/>
                        </a:rPr>
                        <a:t>・メモは常に持ち歩き</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記入します</a:t>
                      </a:r>
                      <a:br>
                        <a:rPr kumimoji="1" lang="ja-JP" altLang="en-US" sz="1100" baseline="0" dirty="0" smtClean="0">
                          <a:ea typeface="ＭＳ Ｐゴシック" panose="020B0600070205080204" pitchFamily="50" charset="-128"/>
                        </a:rPr>
                      </a:br>
                      <a:r>
                        <a:rPr kumimoji="1" lang="ja-JP" altLang="en-US" sz="1100" baseline="0" dirty="0" smtClean="0">
                          <a:ea typeface="ＭＳ Ｐゴシック" panose="020B0600070205080204" pitchFamily="50" charset="-128"/>
                        </a:rPr>
                        <a:t>・わからないことは</a:t>
                      </a:r>
                      <a:endParaRPr kumimoji="1" lang="en-US" altLang="ja-JP" sz="1100" baseline="0" dirty="0" smtClean="0">
                        <a:ea typeface="ＭＳ Ｐゴシック" panose="020B0600070205080204" pitchFamily="50" charset="-128"/>
                      </a:endParaRPr>
                    </a:p>
                    <a:p>
                      <a:r>
                        <a:rPr kumimoji="1" lang="ja-JP" altLang="en-US" sz="1100" baseline="0" dirty="0" smtClean="0">
                          <a:ea typeface="ＭＳ Ｐゴシック" panose="020B0600070205080204" pitchFamily="50" charset="-128"/>
                        </a:rPr>
                        <a:t>　自分から質問します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aseline="0" dirty="0" smtClean="0">
                          <a:ea typeface="ＭＳ Ｐゴシック" panose="020B0600070205080204" pitchFamily="50" charset="-128"/>
                        </a:rPr>
                        <a:t>みんなに役立つので、マニュアルを作成します。</a:t>
                      </a:r>
                      <a:br>
                        <a:rPr kumimoji="1" lang="ja-JP" altLang="en-US" sz="1100" baseline="0" dirty="0" smtClean="0">
                          <a:ea typeface="ＭＳ Ｐゴシック" panose="020B0600070205080204" pitchFamily="50" charset="-128"/>
                        </a:rPr>
                      </a:br>
                      <a:r>
                        <a:rPr kumimoji="1" lang="ja-JP" altLang="en-US" sz="1100" baseline="0" dirty="0" smtClean="0">
                          <a:ea typeface="ＭＳ Ｐゴシック" panose="020B0600070205080204" pitchFamily="50" charset="-128"/>
                        </a:rPr>
                        <a:t>わからないことは○○さんに聞いてください。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18374">
                <a:tc gridSpan="4">
                  <a:txBody>
                    <a:bodyPr/>
                    <a:lstStyle/>
                    <a:p>
                      <a:endParaRPr kumimoji="1" lang="en-US" altLang="ja-JP" sz="1100" b="1" baseline="0" dirty="0" smtClean="0">
                        <a:ea typeface="ＭＳ Ｐゴシック" panose="020B0600070205080204" pitchFamily="50" charset="-128"/>
                      </a:endParaRPr>
                    </a:p>
                    <a:p>
                      <a:r>
                        <a:rPr kumimoji="1" lang="ja-JP" altLang="en-US" sz="1100" b="1" baseline="0" dirty="0" smtClean="0">
                          <a:ea typeface="ＭＳ Ｐゴシック" panose="020B0600070205080204" pitchFamily="50" charset="-128"/>
                        </a:rPr>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9739">
                <a:tc gridSpan="4">
                  <a:txBody>
                    <a:bodyPr/>
                    <a:lstStyle/>
                    <a:p>
                      <a:r>
                        <a:rPr kumimoji="1" lang="ja-JP" altLang="en-US" sz="1100" baseline="0" dirty="0" smtClean="0">
                          <a:ea typeface="ＭＳ Ｐゴシック" panose="020B0600070205080204" pitchFamily="50" charset="-128"/>
                        </a:rPr>
                        <a:t>・上司には緊張し言葉が少なくなりますが、必要なことは自分から伝えられるよう就労支援機関で練習しました。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grpSp>
        <p:nvGrpSpPr>
          <p:cNvPr id="19" name="グループ化 18"/>
          <p:cNvGrpSpPr/>
          <p:nvPr/>
        </p:nvGrpSpPr>
        <p:grpSpPr>
          <a:xfrm>
            <a:off x="463276" y="2217091"/>
            <a:ext cx="5946400" cy="1933116"/>
            <a:chOff x="453751" y="1145863"/>
            <a:chExt cx="5946400" cy="1933116"/>
          </a:xfrm>
        </p:grpSpPr>
        <p:sp>
          <p:nvSpPr>
            <p:cNvPr id="4" name="下矢印 3"/>
            <p:cNvSpPr/>
            <p:nvPr/>
          </p:nvSpPr>
          <p:spPr>
            <a:xfrm>
              <a:off x="3109528" y="2646931"/>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8" name="グループ化 17"/>
            <p:cNvGrpSpPr/>
            <p:nvPr/>
          </p:nvGrpSpPr>
          <p:grpSpPr>
            <a:xfrm>
              <a:off x="453751" y="1145863"/>
              <a:ext cx="5946400" cy="1383105"/>
              <a:chOff x="578944" y="1128539"/>
              <a:chExt cx="5946400" cy="1383105"/>
            </a:xfrm>
          </p:grpSpPr>
          <p:sp>
            <p:nvSpPr>
              <p:cNvPr id="16" name="テキスト ボックス 15"/>
              <p:cNvSpPr txBox="1"/>
              <p:nvPr/>
            </p:nvSpPr>
            <p:spPr>
              <a:xfrm>
                <a:off x="916814" y="1403648"/>
                <a:ext cx="5608530" cy="1107996"/>
              </a:xfrm>
              <a:prstGeom prst="rect">
                <a:avLst/>
              </a:prstGeom>
              <a:noFill/>
              <a:ln>
                <a:solidFill>
                  <a:schemeClr val="tx2"/>
                </a:solidFill>
              </a:ln>
            </p:spPr>
            <p:txBody>
              <a:bodyPr wrap="square" rtlCol="0">
                <a:spAutoFit/>
              </a:bodyPr>
              <a:lstStyle/>
              <a:p>
                <a:r>
                  <a:rPr lang="ja-JP" altLang="en-US" sz="900" dirty="0" smtClean="0">
                    <a:solidFill>
                      <a:prstClr val="black"/>
                    </a:solidFill>
                  </a:rPr>
                  <a:t>　　　　　　　　　　　</a:t>
                </a:r>
                <a:endParaRPr lang="en-US" altLang="ja-JP" sz="900" dirty="0" smtClean="0">
                  <a:solidFill>
                    <a:prstClr val="black"/>
                  </a:solidFill>
                </a:endParaRPr>
              </a:p>
              <a:p>
                <a:r>
                  <a:rPr lang="ja-JP" altLang="en-US" sz="1200" dirty="0" smtClean="0">
                    <a:solidFill>
                      <a:prstClr val="black"/>
                    </a:solidFill>
                  </a:rPr>
                  <a:t>　・</a:t>
                </a:r>
                <a:r>
                  <a:rPr lang="ja-JP" altLang="en-US" sz="1200" dirty="0">
                    <a:solidFill>
                      <a:prstClr val="black"/>
                    </a:solidFill>
                  </a:rPr>
                  <a:t>　事前情報がほしいけれど、何を聞けばいいかわからない</a:t>
                </a:r>
                <a:endParaRPr lang="en-US" altLang="ja-JP" sz="1200" dirty="0" smtClean="0">
                  <a:solidFill>
                    <a:prstClr val="black"/>
                  </a:solidFill>
                </a:endParaRPr>
              </a:p>
              <a:p>
                <a:r>
                  <a:rPr lang="ja-JP" altLang="en-US" sz="1200" dirty="0" smtClean="0">
                    <a:solidFill>
                      <a:prstClr val="black"/>
                    </a:solidFill>
                  </a:rPr>
                  <a:t>　・　受け入れるには職場として何をすればいいのかわからない</a:t>
                </a:r>
                <a:endParaRPr lang="ja-JP" altLang="en-US" sz="1200" dirty="0">
                  <a:solidFill>
                    <a:prstClr val="black"/>
                  </a:solidFill>
                </a:endParaRPr>
              </a:p>
              <a:p>
                <a:r>
                  <a:rPr lang="ja-JP" altLang="en-US" sz="1200" dirty="0" smtClean="0">
                    <a:solidFill>
                      <a:prstClr val="black"/>
                    </a:solidFill>
                  </a:rPr>
                  <a:t>　・　職場として、できないことを言われたらどうしよう</a:t>
                </a:r>
                <a:endParaRPr lang="ja-JP" altLang="en-US" sz="1200" dirty="0">
                  <a:solidFill>
                    <a:prstClr val="black"/>
                  </a:solidFill>
                </a:endParaRPr>
              </a:p>
              <a:p>
                <a:r>
                  <a:rPr lang="ja-JP" altLang="en-US" sz="1200" dirty="0" smtClean="0">
                    <a:solidFill>
                      <a:prstClr val="black"/>
                    </a:solidFill>
                  </a:rPr>
                  <a:t>　・　シートは、忙しい</a:t>
                </a:r>
                <a:r>
                  <a:rPr lang="ja-JP" altLang="en-US" sz="1200" dirty="0">
                    <a:solidFill>
                      <a:prstClr val="black"/>
                    </a:solidFill>
                  </a:rPr>
                  <a:t>現場にも見てもらえるくらい簡潔なものが</a:t>
                </a:r>
                <a:r>
                  <a:rPr lang="ja-JP" altLang="en-US" sz="1200" dirty="0" smtClean="0">
                    <a:solidFill>
                      <a:prstClr val="black"/>
                    </a:solidFill>
                  </a:rPr>
                  <a:t>いい</a:t>
                </a:r>
                <a:endParaRPr lang="en-US" altLang="ja-JP" sz="1200" dirty="0" smtClean="0">
                  <a:solidFill>
                    <a:prstClr val="black"/>
                  </a:solidFill>
                </a:endParaRPr>
              </a:p>
              <a:p>
                <a:endParaRPr lang="ja-JP" altLang="en-US" sz="900" dirty="0">
                  <a:solidFill>
                    <a:prstClr val="black"/>
                  </a:solidFill>
                </a:endParaRPr>
              </a:p>
            </p:txBody>
          </p:sp>
          <p:sp>
            <p:nvSpPr>
              <p:cNvPr id="8" name="斜め縞 7"/>
              <p:cNvSpPr/>
              <p:nvPr/>
            </p:nvSpPr>
            <p:spPr>
              <a:xfrm>
                <a:off x="578944" y="1128539"/>
                <a:ext cx="1260000" cy="8640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white"/>
                    </a:solidFill>
                  </a:rPr>
                  <a:t> </a:t>
                </a:r>
                <a:r>
                  <a:rPr lang="ja-JP" altLang="en-US" sz="1400" dirty="0" smtClean="0">
                    <a:solidFill>
                      <a:prstClr val="white"/>
                    </a:solidFill>
                  </a:rPr>
                  <a:t>疑問</a:t>
                </a:r>
                <a:endParaRPr lang="en-US" altLang="ja-JP" sz="1400" dirty="0" smtClean="0">
                  <a:solidFill>
                    <a:prstClr val="white"/>
                  </a:solidFill>
                </a:endParaRPr>
              </a:p>
            </p:txBody>
          </p:sp>
        </p:grpSp>
      </p:grpSp>
      <p:sp>
        <p:nvSpPr>
          <p:cNvPr id="27" name="テキスト ボックス 26"/>
          <p:cNvSpPr txBox="1"/>
          <p:nvPr/>
        </p:nvSpPr>
        <p:spPr>
          <a:xfrm>
            <a:off x="580331" y="1519848"/>
            <a:ext cx="5829345" cy="461665"/>
          </a:xfrm>
          <a:prstGeom prst="rect">
            <a:avLst/>
          </a:prstGeom>
          <a:noFill/>
        </p:spPr>
        <p:txBody>
          <a:bodyPr wrap="square" rtlCol="0">
            <a:spAutoFit/>
          </a:bodyPr>
          <a:lstStyle/>
          <a:p>
            <a:r>
              <a:rPr lang="ja-JP" altLang="en-US" sz="1200" dirty="0" smtClean="0">
                <a:solidFill>
                  <a:prstClr val="black"/>
                </a:solidFill>
              </a:rPr>
              <a:t>●障がいのある方を雇用したことがないが、まずは実習受入れをすることにした</a:t>
            </a:r>
            <a:endParaRPr lang="en-US" altLang="ja-JP" sz="1200" dirty="0" smtClean="0">
              <a:solidFill>
                <a:srgbClr val="FF0000"/>
              </a:solidFill>
            </a:endParaRPr>
          </a:p>
          <a:p>
            <a:r>
              <a:rPr lang="ja-JP" altLang="en-US" sz="1200" dirty="0" smtClean="0">
                <a:solidFill>
                  <a:prstClr val="black"/>
                </a:solidFill>
              </a:rPr>
              <a:t>●もっと障がいのある方を雇用したいので</a:t>
            </a:r>
            <a:r>
              <a:rPr lang="ja-JP" altLang="en-US" sz="1200" dirty="0" smtClean="0">
                <a:solidFill>
                  <a:srgbClr val="FF0000"/>
                </a:solidFill>
              </a:rPr>
              <a:t>、</a:t>
            </a:r>
            <a:r>
              <a:rPr lang="ja-JP" altLang="en-US" sz="1200" dirty="0" smtClean="0"/>
              <a:t>まず職場</a:t>
            </a:r>
            <a:r>
              <a:rPr lang="ja-JP" altLang="en-US" sz="1200" dirty="0" smtClean="0">
                <a:solidFill>
                  <a:prstClr val="black"/>
                </a:solidFill>
              </a:rPr>
              <a:t>実習してもらいたい</a:t>
            </a:r>
            <a:endParaRPr lang="ja-JP" altLang="en-US" sz="1600" dirty="0">
              <a:solidFill>
                <a:prstClr val="black"/>
              </a:solidFill>
            </a:endParaRPr>
          </a:p>
        </p:txBody>
      </p:sp>
      <p:grpSp>
        <p:nvGrpSpPr>
          <p:cNvPr id="12" name="グループ化 11"/>
          <p:cNvGrpSpPr/>
          <p:nvPr/>
        </p:nvGrpSpPr>
        <p:grpSpPr>
          <a:xfrm>
            <a:off x="1412775" y="3758856"/>
            <a:ext cx="1707853" cy="307777"/>
            <a:chOff x="1412775" y="3758856"/>
            <a:chExt cx="1707853" cy="307777"/>
          </a:xfrm>
        </p:grpSpPr>
        <p:sp>
          <p:nvSpPr>
            <p:cNvPr id="28" name="テキスト ボックス 27"/>
            <p:cNvSpPr txBox="1"/>
            <p:nvPr/>
          </p:nvSpPr>
          <p:spPr>
            <a:xfrm>
              <a:off x="1563369" y="3758856"/>
              <a:ext cx="1557259" cy="307777"/>
            </a:xfrm>
            <a:prstGeom prst="rect">
              <a:avLst/>
            </a:prstGeom>
            <a:noFill/>
          </p:spPr>
          <p:txBody>
            <a:bodyPr wrap="square" rtlCol="0">
              <a:spAutoFit/>
            </a:bodyPr>
            <a:lstStyle/>
            <a:p>
              <a:r>
                <a:rPr lang="ja-JP" altLang="en-US" sz="1400" dirty="0" smtClean="0">
                  <a:solidFill>
                    <a:prstClr val="black"/>
                  </a:solidFill>
                </a:rPr>
                <a:t>シートを活用</a:t>
              </a:r>
              <a:endParaRPr lang="ja-JP" altLang="en-US" sz="1400" dirty="0">
                <a:solidFill>
                  <a:prstClr val="black"/>
                </a:solidFill>
              </a:endParaRPr>
            </a:p>
          </p:txBody>
        </p:sp>
        <p:sp>
          <p:nvSpPr>
            <p:cNvPr id="29" name="星 5 28"/>
            <p:cNvSpPr/>
            <p:nvPr/>
          </p:nvSpPr>
          <p:spPr>
            <a:xfrm>
              <a:off x="1412775" y="3783464"/>
              <a:ext cx="189173" cy="199850"/>
            </a:xfrm>
            <a:prstGeom prst="star5">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9" name="グループ化 8"/>
          <p:cNvGrpSpPr/>
          <p:nvPr/>
        </p:nvGrpSpPr>
        <p:grpSpPr>
          <a:xfrm>
            <a:off x="596176" y="7062038"/>
            <a:ext cx="6001176" cy="461665"/>
            <a:chOff x="596176" y="6908194"/>
            <a:chExt cx="6001176" cy="461665"/>
          </a:xfrm>
        </p:grpSpPr>
        <p:grpSp>
          <p:nvGrpSpPr>
            <p:cNvPr id="33" name="グループ化 32"/>
            <p:cNvGrpSpPr/>
            <p:nvPr/>
          </p:nvGrpSpPr>
          <p:grpSpPr>
            <a:xfrm>
              <a:off x="596176" y="6923003"/>
              <a:ext cx="1117042" cy="432048"/>
              <a:chOff x="596176" y="5724128"/>
              <a:chExt cx="1117042" cy="432048"/>
            </a:xfrm>
          </p:grpSpPr>
          <p:sp>
            <p:nvSpPr>
              <p:cNvPr id="40" name="円/楕円 39"/>
              <p:cNvSpPr/>
              <p:nvPr/>
            </p:nvSpPr>
            <p:spPr>
              <a:xfrm>
                <a:off x="620688" y="5724128"/>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596176" y="5794092"/>
                <a:ext cx="1117042" cy="276999"/>
              </a:xfrm>
              <a:prstGeom prst="rect">
                <a:avLst/>
              </a:prstGeom>
              <a:noFill/>
            </p:spPr>
            <p:txBody>
              <a:bodyPr wrap="square" rtlCol="0">
                <a:spAutoFit/>
              </a:bodyPr>
              <a:lstStyle/>
              <a:p>
                <a:r>
                  <a:rPr lang="ja-JP" altLang="en-US" sz="1200" dirty="0" smtClean="0">
                    <a:solidFill>
                      <a:prstClr val="black"/>
                    </a:solidFill>
                  </a:rPr>
                  <a:t>企業担当者</a:t>
                </a:r>
                <a:endParaRPr lang="en-US" altLang="ja-JP" sz="1200" dirty="0" smtClean="0">
                  <a:solidFill>
                    <a:prstClr val="black"/>
                  </a:solidFill>
                </a:endParaRPr>
              </a:p>
            </p:txBody>
          </p:sp>
        </p:grpSp>
        <p:sp>
          <p:nvSpPr>
            <p:cNvPr id="42" name="テキスト ボックス 41"/>
            <p:cNvSpPr txBox="1"/>
            <p:nvPr/>
          </p:nvSpPr>
          <p:spPr>
            <a:xfrm>
              <a:off x="1751558" y="6908194"/>
              <a:ext cx="4845794" cy="461665"/>
            </a:xfrm>
            <a:prstGeom prst="rect">
              <a:avLst/>
            </a:prstGeom>
            <a:noFill/>
          </p:spPr>
          <p:txBody>
            <a:bodyPr wrap="square" rtlCol="0">
              <a:spAutoFit/>
            </a:bodyPr>
            <a:lstStyle/>
            <a:p>
              <a:r>
                <a:rPr lang="ja-JP" altLang="en-US" sz="1200" dirty="0" smtClean="0">
                  <a:solidFill>
                    <a:prstClr val="black"/>
                  </a:solidFill>
                </a:rPr>
                <a:t>必要な配慮と特性が書かれていたので、事前準備ができ、障がいのある方の理解に役立つ。簡潔なので、社内で共有しやすいと思う。</a:t>
              </a:r>
              <a:endParaRPr lang="ja-JP" altLang="en-US" sz="1200" dirty="0">
                <a:solidFill>
                  <a:prstClr val="black"/>
                </a:solidFill>
              </a:endParaRPr>
            </a:p>
          </p:txBody>
        </p:sp>
      </p:grpSp>
      <p:grpSp>
        <p:nvGrpSpPr>
          <p:cNvPr id="6" name="グループ化 5"/>
          <p:cNvGrpSpPr/>
          <p:nvPr/>
        </p:nvGrpSpPr>
        <p:grpSpPr>
          <a:xfrm>
            <a:off x="620688" y="7613759"/>
            <a:ext cx="5911865" cy="466948"/>
            <a:chOff x="620688" y="7613759"/>
            <a:chExt cx="5911865" cy="466948"/>
          </a:xfrm>
        </p:grpSpPr>
        <p:grpSp>
          <p:nvGrpSpPr>
            <p:cNvPr id="34" name="グループ化 33"/>
            <p:cNvGrpSpPr/>
            <p:nvPr/>
          </p:nvGrpSpPr>
          <p:grpSpPr>
            <a:xfrm>
              <a:off x="620688" y="7619042"/>
              <a:ext cx="926126" cy="461665"/>
              <a:chOff x="620688" y="6420167"/>
              <a:chExt cx="926126" cy="461665"/>
            </a:xfrm>
          </p:grpSpPr>
          <p:sp>
            <p:nvSpPr>
              <p:cNvPr id="38" name="円/楕円 37"/>
              <p:cNvSpPr/>
              <p:nvPr/>
            </p:nvSpPr>
            <p:spPr>
              <a:xfrm>
                <a:off x="620688" y="6444208"/>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9" name="テキスト ボックス 38"/>
              <p:cNvSpPr txBox="1"/>
              <p:nvPr/>
            </p:nvSpPr>
            <p:spPr>
              <a:xfrm>
                <a:off x="709569" y="6420167"/>
                <a:ext cx="837245" cy="461665"/>
              </a:xfrm>
              <a:prstGeom prst="rect">
                <a:avLst/>
              </a:prstGeom>
              <a:noFill/>
            </p:spPr>
            <p:txBody>
              <a:bodyPr wrap="square" rtlCol="0">
                <a:spAutoFit/>
              </a:bodyPr>
              <a:lstStyle/>
              <a:p>
                <a:r>
                  <a:rPr lang="ja-JP" altLang="en-US" sz="1200" dirty="0" smtClean="0">
                    <a:solidFill>
                      <a:prstClr val="black"/>
                    </a:solidFill>
                  </a:rPr>
                  <a:t>障がいのある方</a:t>
                </a:r>
                <a:endParaRPr lang="en-US" altLang="ja-JP" sz="1200" dirty="0" smtClean="0">
                  <a:solidFill>
                    <a:prstClr val="black"/>
                  </a:solidFill>
                </a:endParaRPr>
              </a:p>
            </p:txBody>
          </p:sp>
        </p:grpSp>
        <p:sp>
          <p:nvSpPr>
            <p:cNvPr id="43" name="テキスト ボックス 42"/>
            <p:cNvSpPr txBox="1"/>
            <p:nvPr/>
          </p:nvSpPr>
          <p:spPr>
            <a:xfrm>
              <a:off x="1686759" y="7613759"/>
              <a:ext cx="4845794" cy="461665"/>
            </a:xfrm>
            <a:prstGeom prst="rect">
              <a:avLst/>
            </a:prstGeom>
            <a:noFill/>
          </p:spPr>
          <p:txBody>
            <a:bodyPr wrap="square" rtlCol="0">
              <a:spAutoFit/>
            </a:bodyPr>
            <a:lstStyle/>
            <a:p>
              <a:r>
                <a:rPr lang="ja-JP" altLang="en-US" sz="1200" dirty="0" smtClean="0">
                  <a:solidFill>
                    <a:prstClr val="black"/>
                  </a:solidFill>
                </a:rPr>
                <a:t>伝えるべきことを自分で考えてシートに書</a:t>
              </a:r>
              <a:r>
                <a:rPr lang="ja-JP" altLang="en-US" sz="1200" dirty="0">
                  <a:solidFill>
                    <a:prstClr val="black"/>
                  </a:solidFill>
                </a:rPr>
                <a:t>く</a:t>
              </a:r>
              <a:r>
                <a:rPr lang="ja-JP" altLang="en-US" sz="1200" dirty="0" smtClean="0">
                  <a:solidFill>
                    <a:prstClr val="black"/>
                  </a:solidFill>
                </a:rPr>
                <a:t>ので、口頭での説明もしやすい。</a:t>
              </a:r>
              <a:endParaRPr lang="ja-JP" altLang="en-US" sz="1200" dirty="0">
                <a:solidFill>
                  <a:prstClr val="black"/>
                </a:solidFill>
              </a:endParaRPr>
            </a:p>
          </p:txBody>
        </p:sp>
      </p:grpSp>
      <p:grpSp>
        <p:nvGrpSpPr>
          <p:cNvPr id="5" name="グループ化 4"/>
          <p:cNvGrpSpPr/>
          <p:nvPr/>
        </p:nvGrpSpPr>
        <p:grpSpPr>
          <a:xfrm>
            <a:off x="620688" y="8217871"/>
            <a:ext cx="5969522" cy="461665"/>
            <a:chOff x="620688" y="8291155"/>
            <a:chExt cx="5969522" cy="461665"/>
          </a:xfrm>
        </p:grpSpPr>
        <p:grpSp>
          <p:nvGrpSpPr>
            <p:cNvPr id="35" name="グループ化 34"/>
            <p:cNvGrpSpPr/>
            <p:nvPr/>
          </p:nvGrpSpPr>
          <p:grpSpPr>
            <a:xfrm>
              <a:off x="620688" y="8291155"/>
              <a:ext cx="926126" cy="432048"/>
              <a:chOff x="620688" y="7092280"/>
              <a:chExt cx="926126" cy="432048"/>
            </a:xfrm>
          </p:grpSpPr>
          <p:sp>
            <p:nvSpPr>
              <p:cNvPr id="36" name="円/楕円 35"/>
              <p:cNvSpPr/>
              <p:nvPr/>
            </p:nvSpPr>
            <p:spPr>
              <a:xfrm>
                <a:off x="620688" y="7092280"/>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727096" y="7169804"/>
                <a:ext cx="771748" cy="276999"/>
              </a:xfrm>
              <a:prstGeom prst="rect">
                <a:avLst/>
              </a:prstGeom>
              <a:noFill/>
            </p:spPr>
            <p:txBody>
              <a:bodyPr wrap="square" rtlCol="0">
                <a:spAutoFit/>
              </a:bodyPr>
              <a:lstStyle/>
              <a:p>
                <a:r>
                  <a:rPr lang="ja-JP" altLang="en-US" sz="1200" dirty="0" smtClean="0">
                    <a:solidFill>
                      <a:prstClr val="black"/>
                    </a:solidFill>
                  </a:rPr>
                  <a:t>支援者</a:t>
                </a:r>
                <a:endParaRPr lang="en-US" altLang="ja-JP" sz="1200" dirty="0" smtClean="0">
                  <a:solidFill>
                    <a:prstClr val="black"/>
                  </a:solidFill>
                </a:endParaRPr>
              </a:p>
            </p:txBody>
          </p:sp>
        </p:grpSp>
        <p:sp>
          <p:nvSpPr>
            <p:cNvPr id="44" name="テキスト ボックス 43"/>
            <p:cNvSpPr txBox="1"/>
            <p:nvPr/>
          </p:nvSpPr>
          <p:spPr>
            <a:xfrm>
              <a:off x="1744416" y="8291155"/>
              <a:ext cx="4845794" cy="461665"/>
            </a:xfrm>
            <a:prstGeom prst="rect">
              <a:avLst/>
            </a:prstGeom>
            <a:noFill/>
          </p:spPr>
          <p:txBody>
            <a:bodyPr wrap="square" rtlCol="0">
              <a:spAutoFit/>
            </a:bodyPr>
            <a:lstStyle/>
            <a:p>
              <a:r>
                <a:rPr lang="ja-JP" altLang="en-US" sz="1200" dirty="0">
                  <a:solidFill>
                    <a:prstClr val="black"/>
                  </a:solidFill>
                </a:rPr>
                <a:t>途中</a:t>
              </a:r>
              <a:r>
                <a:rPr lang="ja-JP" altLang="en-US" sz="1200" dirty="0" smtClean="0">
                  <a:solidFill>
                    <a:prstClr val="black"/>
                  </a:solidFill>
                </a:rPr>
                <a:t>で担当者が変わってもシートを引き継いでもらい、とても助か</a:t>
              </a:r>
              <a:r>
                <a:rPr lang="ja-JP" altLang="en-US" sz="1200" dirty="0">
                  <a:solidFill>
                    <a:prstClr val="black"/>
                  </a:solidFill>
                </a:rPr>
                <a:t>る</a:t>
              </a:r>
              <a:r>
                <a:rPr lang="ja-JP" altLang="en-US" sz="1200" dirty="0" smtClean="0">
                  <a:solidFill>
                    <a:prstClr val="black"/>
                  </a:solidFill>
                </a:rPr>
                <a:t>。詳細なものより見てもらえる。</a:t>
              </a:r>
              <a:endParaRPr lang="ja-JP" altLang="en-US" sz="1200" dirty="0">
                <a:solidFill>
                  <a:prstClr val="black"/>
                </a:solidFill>
              </a:endParaRPr>
            </a:p>
          </p:txBody>
        </p:sp>
      </p:grpSp>
      <p:sp>
        <p:nvSpPr>
          <p:cNvPr id="3" name="テキスト ボックス 2"/>
          <p:cNvSpPr txBox="1"/>
          <p:nvPr/>
        </p:nvSpPr>
        <p:spPr>
          <a:xfrm>
            <a:off x="260647" y="4323260"/>
            <a:ext cx="5976665"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rPr>
              <a:t>初めて</a:t>
            </a:r>
            <a:r>
              <a:rPr lang="ja-JP" altLang="en-US" sz="1200" b="1" dirty="0" err="1" smtClean="0">
                <a:solidFill>
                  <a:prstClr val="black"/>
                </a:solidFill>
              </a:rPr>
              <a:t>障がい</a:t>
            </a:r>
            <a:r>
              <a:rPr lang="ja-JP" altLang="en-US" sz="1200" b="1" dirty="0" smtClean="0">
                <a:solidFill>
                  <a:prstClr val="black"/>
                </a:solidFill>
              </a:rPr>
              <a:t>者雇用を考えている企業 Ａ社が、</a:t>
            </a:r>
            <a:r>
              <a:rPr lang="ja-JP" altLang="en-US" sz="1200" b="1" dirty="0">
                <a:solidFill>
                  <a:prstClr val="black"/>
                </a:solidFill>
              </a:rPr>
              <a:t>発達</a:t>
            </a:r>
            <a:r>
              <a:rPr lang="ja-JP" altLang="en-US" sz="1200" b="1" dirty="0" smtClean="0">
                <a:solidFill>
                  <a:prstClr val="black"/>
                </a:solidFill>
              </a:rPr>
              <a:t>障がい Ｂさんを受け入れた場合</a:t>
            </a:r>
            <a:endParaRPr lang="ja-JP" altLang="en-US" sz="1200" b="1" dirty="0">
              <a:solidFill>
                <a:prstClr val="black"/>
              </a:solidFill>
            </a:endParaRPr>
          </a:p>
        </p:txBody>
      </p:sp>
      <p:sp>
        <p:nvSpPr>
          <p:cNvPr id="31" name="円/楕円 30"/>
          <p:cNvSpPr/>
          <p:nvPr/>
        </p:nvSpPr>
        <p:spPr>
          <a:xfrm>
            <a:off x="493199" y="6242506"/>
            <a:ext cx="2440037" cy="387246"/>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円/楕円 45"/>
          <p:cNvSpPr/>
          <p:nvPr/>
        </p:nvSpPr>
        <p:spPr>
          <a:xfrm>
            <a:off x="4806677" y="5431137"/>
            <a:ext cx="1602999" cy="432048"/>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47" name="直線矢印コネクタ 46"/>
          <p:cNvCxnSpPr>
            <a:stCxn id="31" idx="7"/>
            <a:endCxn id="46" idx="3"/>
          </p:cNvCxnSpPr>
          <p:nvPr/>
        </p:nvCxnSpPr>
        <p:spPr>
          <a:xfrm flipV="1">
            <a:off x="2575901" y="5799913"/>
            <a:ext cx="2465530" cy="499304"/>
          </a:xfrm>
          <a:prstGeom prst="straightConnector1">
            <a:avLst/>
          </a:prstGeom>
          <a:ln w="25400">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sp>
        <p:nvSpPr>
          <p:cNvPr id="11" name="角丸四角形吹き出し 10"/>
          <p:cNvSpPr/>
          <p:nvPr/>
        </p:nvSpPr>
        <p:spPr>
          <a:xfrm>
            <a:off x="1751558" y="7062038"/>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3704778" y="5892509"/>
            <a:ext cx="2892574" cy="246221"/>
          </a:xfrm>
          <a:prstGeom prst="rect">
            <a:avLst/>
          </a:prstGeom>
          <a:solidFill>
            <a:schemeClr val="bg2"/>
          </a:solidFill>
          <a:ln>
            <a:noFill/>
          </a:ln>
        </p:spPr>
        <p:txBody>
          <a:bodyPr wrap="square" rtlCol="0">
            <a:spAutoFit/>
          </a:bodyPr>
          <a:lstStyle/>
          <a:p>
            <a:r>
              <a:rPr lang="ja-JP" altLang="en-US" sz="1000" dirty="0" smtClean="0">
                <a:solidFill>
                  <a:srgbClr val="FF0000"/>
                </a:solidFill>
                <a:latin typeface="ＭＳ Ｐゴシック" panose="020B0600070205080204" pitchFamily="50" charset="-128"/>
                <a:ea typeface="ＭＳ Ｐゴシック" panose="020B0600070205080204" pitchFamily="50" charset="-128"/>
              </a:rPr>
              <a:t>「上司に緊張」とあるため、同僚の人に聞くよう調整</a:t>
            </a: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pic>
        <p:nvPicPr>
          <p:cNvPr id="49"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9528" y="5884380"/>
            <a:ext cx="656193" cy="262477"/>
          </a:xfrm>
          <a:prstGeom prst="rect">
            <a:avLst/>
          </a:prstGeom>
          <a:noFill/>
          <a:extLst>
            <a:ext uri="{909E8E84-426E-40DD-AFC4-6F175D3DCCD1}">
              <a14:hiddenFill xmlns:a14="http://schemas.microsoft.com/office/drawing/2010/main">
                <a:solidFill>
                  <a:srgbClr val="FFFFFF"/>
                </a:solidFill>
              </a14:hiddenFill>
            </a:ext>
          </a:extLst>
        </p:spPr>
      </p:pic>
      <p:sp>
        <p:nvSpPr>
          <p:cNvPr id="50" name="角丸四角形吹き出し 49"/>
          <p:cNvSpPr/>
          <p:nvPr/>
        </p:nvSpPr>
        <p:spPr>
          <a:xfrm>
            <a:off x="1722363" y="7643083"/>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吹き出し 50"/>
          <p:cNvSpPr/>
          <p:nvPr/>
        </p:nvSpPr>
        <p:spPr>
          <a:xfrm>
            <a:off x="1770014" y="8197411"/>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74708" y="6821714"/>
            <a:ext cx="1224136" cy="217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利用</a:t>
            </a:r>
            <a:r>
              <a:rPr kumimoji="1" lang="ja-JP" altLang="en-US" sz="1200" dirty="0" smtClean="0"/>
              <a:t>者の声</a:t>
            </a:r>
            <a:endParaRPr kumimoji="1" lang="ja-JP" altLang="en-US" sz="1200" dirty="0"/>
          </a:p>
        </p:txBody>
      </p:sp>
      <p:sp>
        <p:nvSpPr>
          <p:cNvPr id="13" name="スライド番号プレースホルダー 12"/>
          <p:cNvSpPr>
            <a:spLocks noGrp="1"/>
          </p:cNvSpPr>
          <p:nvPr>
            <p:ph type="sldNum" sz="quarter" idx="12"/>
          </p:nvPr>
        </p:nvSpPr>
        <p:spPr/>
        <p:txBody>
          <a:bodyPr/>
          <a:lstStyle/>
          <a:p>
            <a:fld id="{F3E5EDE9-C1E3-4BA7-9C72-D92CDC7F1C7A}" type="slidenum">
              <a:rPr kumimoji="1" lang="ja-JP" altLang="en-US" smtClean="0"/>
              <a:t>4</a:t>
            </a:fld>
            <a:endParaRPr kumimoji="1" lang="ja-JP" altLang="en-US"/>
          </a:p>
        </p:txBody>
      </p:sp>
    </p:spTree>
    <p:extLst>
      <p:ext uri="{BB962C8B-B14F-4D97-AF65-F5344CB8AC3E}">
        <p14:creationId xmlns:p14="http://schemas.microsoft.com/office/powerpoint/2010/main" val="845970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4403171"/>
            <a:ext cx="6401570" cy="23597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40615" y="680457"/>
            <a:ext cx="5551127" cy="792088"/>
          </a:xfrm>
        </p:spPr>
        <p:txBody>
          <a:bodyPr>
            <a:normAutofit/>
          </a:bodyPr>
          <a:lstStyle/>
          <a:p>
            <a:r>
              <a:rPr lang="ja-JP" altLang="en-US" sz="2400" b="1" u="sng" dirty="0" smtClean="0"/>
              <a:t>選考後・入社までの準備</a:t>
            </a:r>
            <a:r>
              <a:rPr lang="en-US" altLang="ja-JP" sz="2400" u="sng" dirty="0" smtClean="0"/>
              <a:t/>
            </a:r>
            <a:br>
              <a:rPr lang="en-US" altLang="ja-JP" sz="2400" u="sng" dirty="0" smtClean="0"/>
            </a:br>
            <a:r>
              <a:rPr lang="ja-JP" altLang="en-US" sz="2400" dirty="0"/>
              <a:t>　</a:t>
            </a:r>
            <a:r>
              <a:rPr lang="ja-JP" altLang="en-US" sz="2400" dirty="0" smtClean="0"/>
              <a:t>　　　　　　</a:t>
            </a:r>
            <a:r>
              <a:rPr lang="ja-JP" altLang="en-US" sz="1800" u="sng" dirty="0" smtClean="0"/>
              <a:t>についてお悩み</a:t>
            </a:r>
            <a:r>
              <a:rPr kumimoji="1" lang="ja-JP" altLang="en-US" sz="1800" u="sng" dirty="0" smtClean="0"/>
              <a:t>の事業主さまに</a:t>
            </a:r>
            <a:endParaRPr kumimoji="1" lang="ja-JP" altLang="en-US" sz="1800" u="sng" dirty="0"/>
          </a:p>
        </p:txBody>
      </p:sp>
      <p:graphicFrame>
        <p:nvGraphicFramePr>
          <p:cNvPr id="7" name="表 6"/>
          <p:cNvGraphicFramePr>
            <a:graphicFrameLocks noGrp="1"/>
          </p:cNvGraphicFramePr>
          <p:nvPr>
            <p:extLst>
              <p:ext uri="{D42A27DB-BD31-4B8C-83A1-F6EECF244321}">
                <p14:modId xmlns:p14="http://schemas.microsoft.com/office/powerpoint/2010/main" val="3152869077"/>
              </p:ext>
            </p:extLst>
          </p:nvPr>
        </p:nvGraphicFramePr>
        <p:xfrm>
          <a:off x="399873" y="4606548"/>
          <a:ext cx="5976664" cy="2042160"/>
        </p:xfrm>
        <a:graphic>
          <a:graphicData uri="http://schemas.openxmlformats.org/drawingml/2006/table">
            <a:tbl>
              <a:tblPr firstRow="1" bandRow="1">
                <a:tableStyleId>{5C22544A-7EE6-4342-B048-85BDC9FD1C3A}</a:tableStyleId>
              </a:tblPr>
              <a:tblGrid>
                <a:gridCol w="1494166">
                  <a:extLst>
                    <a:ext uri="{9D8B030D-6E8A-4147-A177-3AD203B41FA5}">
                      <a16:colId xmlns:a16="http://schemas.microsoft.com/office/drawing/2014/main" val="20000"/>
                    </a:ext>
                  </a:extLst>
                </a:gridCol>
                <a:gridCol w="1494166">
                  <a:extLst>
                    <a:ext uri="{9D8B030D-6E8A-4147-A177-3AD203B41FA5}">
                      <a16:colId xmlns:a16="http://schemas.microsoft.com/office/drawing/2014/main" val="20001"/>
                    </a:ext>
                  </a:extLst>
                </a:gridCol>
                <a:gridCol w="1494166">
                  <a:extLst>
                    <a:ext uri="{9D8B030D-6E8A-4147-A177-3AD203B41FA5}">
                      <a16:colId xmlns:a16="http://schemas.microsoft.com/office/drawing/2014/main" val="20002"/>
                    </a:ext>
                  </a:extLst>
                </a:gridCol>
                <a:gridCol w="1494166">
                  <a:extLst>
                    <a:ext uri="{9D8B030D-6E8A-4147-A177-3AD203B41FA5}">
                      <a16:colId xmlns:a16="http://schemas.microsoft.com/office/drawing/2014/main" val="20003"/>
                    </a:ext>
                  </a:extLst>
                </a:gridCol>
              </a:tblGrid>
              <a:tr h="245216">
                <a:tc>
                  <a:txBody>
                    <a:bodyPr/>
                    <a:lstStyle/>
                    <a:p>
                      <a:pPr algn="ctr"/>
                      <a:r>
                        <a:rPr kumimoji="1" lang="ja-JP" altLang="en-US" sz="1100" baseline="0" dirty="0" smtClean="0">
                          <a:solidFill>
                            <a:schemeClr val="tx1"/>
                          </a:solidFill>
                          <a:ea typeface="ＭＳ Ｐゴシック" panose="020B0600070205080204" pitchFamily="50" charset="-128"/>
                        </a:rPr>
                        <a:t>事業主への配慮希望</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配慮の目的と効果</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セルフケア</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調整内容</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57045">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業務中、イヤーマフ</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を必要に応じて使いたいです。</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聴覚過敏の影響をなるべく受けず、落ち着いて業務に取り組むため。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イヤーマフ</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はいつも使っているものを持参します。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イヤーマフを使うことは問題ありません。席の配慮など、他にも必要なことがあれば入社後に教えてください。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288900">
                <a:tc gridSpan="4">
                  <a:txBody>
                    <a:bodyPr/>
                    <a:lstStyle/>
                    <a:p>
                      <a:endParaRPr kumimoji="1" lang="en-US" altLang="ja-JP" sz="1100" b="1" baseline="0" dirty="0" smtClean="0">
                        <a:ea typeface="ＭＳ Ｐゴシック" panose="020B0600070205080204" pitchFamily="50" charset="-128"/>
                      </a:endParaRPr>
                    </a:p>
                    <a:p>
                      <a:r>
                        <a:rPr kumimoji="1" lang="ja-JP" altLang="en-US" sz="1100" b="1" baseline="0" dirty="0" smtClean="0">
                          <a:ea typeface="ＭＳ Ｐゴシック" panose="020B0600070205080204" pitchFamily="50" charset="-128"/>
                        </a:rPr>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9739">
                <a:tc gridSpan="4">
                  <a:txBody>
                    <a:bodyPr/>
                    <a:lstStyle/>
                    <a:p>
                      <a:r>
                        <a:rPr kumimoji="1" lang="ja-JP" altLang="en-US" sz="1100" baseline="0" dirty="0" smtClean="0">
                          <a:ea typeface="ＭＳ Ｐゴシック" panose="020B0600070205080204" pitchFamily="50" charset="-128"/>
                        </a:rPr>
                        <a:t>・パソコン業務が得意です。前職では過集中で疲れてしまうことがあったので、訓練施設では定期的</a:t>
                      </a:r>
                      <a:r>
                        <a:rPr kumimoji="1" lang="ja-JP" altLang="en-US" sz="1100" baseline="0" dirty="0" smtClean="0">
                          <a:ea typeface="ＭＳ Ｐゴシック" panose="020B0600070205080204" pitchFamily="50" charset="-128"/>
                        </a:rPr>
                        <a:t>に休息を</a:t>
                      </a:r>
                      <a:r>
                        <a:rPr kumimoji="1" lang="ja-JP" altLang="en-US" sz="1100" baseline="0" dirty="0" smtClean="0">
                          <a:ea typeface="ＭＳ Ｐゴシック" panose="020B0600070205080204" pitchFamily="50" charset="-128"/>
                        </a:rPr>
                        <a:t>取る練習をしました。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grpSp>
        <p:nvGrpSpPr>
          <p:cNvPr id="19" name="グループ化 18"/>
          <p:cNvGrpSpPr/>
          <p:nvPr/>
        </p:nvGrpSpPr>
        <p:grpSpPr>
          <a:xfrm>
            <a:off x="463276" y="2217091"/>
            <a:ext cx="5946400" cy="1778845"/>
            <a:chOff x="453751" y="1145863"/>
            <a:chExt cx="5946400" cy="1778845"/>
          </a:xfrm>
        </p:grpSpPr>
        <p:sp>
          <p:nvSpPr>
            <p:cNvPr id="4" name="下矢印 3"/>
            <p:cNvSpPr/>
            <p:nvPr/>
          </p:nvSpPr>
          <p:spPr>
            <a:xfrm>
              <a:off x="3109528" y="2492660"/>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8" name="グループ化 17"/>
            <p:cNvGrpSpPr/>
            <p:nvPr/>
          </p:nvGrpSpPr>
          <p:grpSpPr>
            <a:xfrm>
              <a:off x="453751" y="1145863"/>
              <a:ext cx="5946400" cy="1059939"/>
              <a:chOff x="578944" y="1128539"/>
              <a:chExt cx="5946400" cy="1059939"/>
            </a:xfrm>
          </p:grpSpPr>
          <p:sp>
            <p:nvSpPr>
              <p:cNvPr id="16" name="テキスト ボックス 15"/>
              <p:cNvSpPr txBox="1"/>
              <p:nvPr/>
            </p:nvSpPr>
            <p:spPr>
              <a:xfrm>
                <a:off x="916814" y="1403648"/>
                <a:ext cx="5608530" cy="784830"/>
              </a:xfrm>
              <a:prstGeom prst="rect">
                <a:avLst/>
              </a:prstGeom>
              <a:noFill/>
              <a:ln>
                <a:solidFill>
                  <a:schemeClr val="tx2"/>
                </a:solidFill>
              </a:ln>
            </p:spPr>
            <p:txBody>
              <a:bodyPr wrap="square" rtlCol="0">
                <a:spAutoFit/>
              </a:bodyPr>
              <a:lstStyle/>
              <a:p>
                <a:r>
                  <a:rPr lang="ja-JP" altLang="en-US" sz="900" dirty="0" smtClean="0">
                    <a:solidFill>
                      <a:prstClr val="black"/>
                    </a:solidFill>
                  </a:rPr>
                  <a:t>　　　　　　　　　　　</a:t>
                </a:r>
                <a:endParaRPr lang="en-US" altLang="ja-JP" sz="900" dirty="0" smtClean="0">
                  <a:solidFill>
                    <a:prstClr val="black"/>
                  </a:solidFill>
                </a:endParaRPr>
              </a:p>
              <a:p>
                <a:r>
                  <a:rPr lang="ja-JP" altLang="en-US" sz="1200" dirty="0" smtClean="0"/>
                  <a:t>　</a:t>
                </a:r>
                <a:r>
                  <a:rPr lang="ja-JP" altLang="en-US" sz="1200" dirty="0"/>
                  <a:t>・　</a:t>
                </a:r>
                <a:r>
                  <a:rPr lang="ja-JP" altLang="en-US" sz="1200" dirty="0" err="1" smtClean="0"/>
                  <a:t>障</a:t>
                </a:r>
                <a:r>
                  <a:rPr lang="ja-JP" altLang="en-US" sz="1200" dirty="0" err="1"/>
                  <a:t>がいにつ</a:t>
                </a:r>
                <a:r>
                  <a:rPr lang="ja-JP" altLang="en-US" sz="1200" dirty="0"/>
                  <a:t>いて何を聞けばいいかわからない</a:t>
                </a:r>
              </a:p>
              <a:p>
                <a:r>
                  <a:rPr lang="ja-JP" altLang="en-US" sz="1200" dirty="0"/>
                  <a:t>　・　</a:t>
                </a:r>
                <a:r>
                  <a:rPr lang="ja-JP" altLang="en-US" sz="1200" dirty="0" smtClean="0"/>
                  <a:t>どういったところに配慮が必要なのかイメージができない</a:t>
                </a:r>
                <a:endParaRPr lang="ja-JP" altLang="en-US" sz="1200" dirty="0"/>
              </a:p>
              <a:p>
                <a:endParaRPr lang="ja-JP" altLang="en-US" sz="1200" dirty="0">
                  <a:solidFill>
                    <a:prstClr val="black"/>
                  </a:solidFill>
                </a:endParaRPr>
              </a:p>
            </p:txBody>
          </p:sp>
          <p:sp>
            <p:nvSpPr>
              <p:cNvPr id="8" name="斜め縞 7"/>
              <p:cNvSpPr/>
              <p:nvPr/>
            </p:nvSpPr>
            <p:spPr>
              <a:xfrm>
                <a:off x="578944" y="1128539"/>
                <a:ext cx="1260000" cy="8640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white"/>
                    </a:solidFill>
                  </a:rPr>
                  <a:t> </a:t>
                </a:r>
                <a:r>
                  <a:rPr lang="ja-JP" altLang="en-US" sz="1400" dirty="0" smtClean="0">
                    <a:solidFill>
                      <a:prstClr val="white"/>
                    </a:solidFill>
                  </a:rPr>
                  <a:t>疑問</a:t>
                </a:r>
                <a:endParaRPr lang="en-US" altLang="ja-JP" sz="1400" dirty="0" smtClean="0">
                  <a:solidFill>
                    <a:prstClr val="white"/>
                  </a:solidFill>
                </a:endParaRPr>
              </a:p>
            </p:txBody>
          </p:sp>
        </p:grpSp>
      </p:grpSp>
      <p:sp>
        <p:nvSpPr>
          <p:cNvPr id="27" name="テキスト ボックス 26"/>
          <p:cNvSpPr txBox="1"/>
          <p:nvPr/>
        </p:nvSpPr>
        <p:spPr>
          <a:xfrm>
            <a:off x="768007" y="1475656"/>
            <a:ext cx="5608530" cy="646331"/>
          </a:xfrm>
          <a:prstGeom prst="rect">
            <a:avLst/>
          </a:prstGeom>
          <a:noFill/>
        </p:spPr>
        <p:txBody>
          <a:bodyPr wrap="square" rtlCol="0">
            <a:spAutoFit/>
          </a:bodyPr>
          <a:lstStyle/>
          <a:p>
            <a:r>
              <a:rPr lang="ja-JP" altLang="en-US" sz="1200" dirty="0">
                <a:solidFill>
                  <a:prstClr val="black"/>
                </a:solidFill>
              </a:rPr>
              <a:t>●障</a:t>
            </a:r>
            <a:r>
              <a:rPr lang="ja-JP" altLang="en-US" sz="1200" dirty="0" smtClean="0">
                <a:solidFill>
                  <a:prstClr val="black"/>
                </a:solidFill>
              </a:rPr>
              <a:t>がいのある方を初めて</a:t>
            </a:r>
            <a:r>
              <a:rPr lang="ja-JP" altLang="en-US" sz="1200" dirty="0">
                <a:solidFill>
                  <a:prstClr val="black"/>
                </a:solidFill>
              </a:rPr>
              <a:t>雇用</a:t>
            </a:r>
            <a:r>
              <a:rPr lang="ja-JP" altLang="en-US" sz="1200" dirty="0" smtClean="0">
                <a:solidFill>
                  <a:prstClr val="black"/>
                </a:solidFill>
              </a:rPr>
              <a:t>する</a:t>
            </a:r>
            <a:endParaRPr lang="ja-JP" altLang="en-US" sz="1200" dirty="0">
              <a:solidFill>
                <a:prstClr val="black"/>
              </a:solidFill>
            </a:endParaRPr>
          </a:p>
          <a:p>
            <a:r>
              <a:rPr lang="ja-JP" altLang="en-US" sz="1200" dirty="0">
                <a:solidFill>
                  <a:prstClr val="black"/>
                </a:solidFill>
              </a:rPr>
              <a:t>●必要なことは事前に</a:t>
            </a:r>
            <a:r>
              <a:rPr lang="ja-JP" altLang="en-US" sz="1200" dirty="0" smtClean="0">
                <a:solidFill>
                  <a:prstClr val="black"/>
                </a:solidFill>
              </a:rPr>
              <a:t>申し出ててもらいたい</a:t>
            </a:r>
            <a:endParaRPr lang="ja-JP" altLang="en-US" sz="1200" dirty="0">
              <a:solidFill>
                <a:prstClr val="black"/>
              </a:solidFill>
            </a:endParaRPr>
          </a:p>
          <a:p>
            <a:r>
              <a:rPr lang="ja-JP" altLang="en-US" sz="1200" dirty="0"/>
              <a:t>●</a:t>
            </a:r>
            <a:r>
              <a:rPr lang="ja-JP" altLang="en-US" sz="1200" dirty="0" smtClean="0"/>
              <a:t>支援者からも情報を聞きたい。共有</a:t>
            </a:r>
            <a:r>
              <a:rPr lang="ja-JP" altLang="en-US" sz="1200" dirty="0"/>
              <a:t>しておきたい</a:t>
            </a:r>
          </a:p>
        </p:txBody>
      </p:sp>
      <p:grpSp>
        <p:nvGrpSpPr>
          <p:cNvPr id="9" name="グループ化 8"/>
          <p:cNvGrpSpPr/>
          <p:nvPr/>
        </p:nvGrpSpPr>
        <p:grpSpPr>
          <a:xfrm>
            <a:off x="584895" y="7076017"/>
            <a:ext cx="6001176" cy="504467"/>
            <a:chOff x="596176" y="6908194"/>
            <a:chExt cx="6001176" cy="504467"/>
          </a:xfrm>
        </p:grpSpPr>
        <p:grpSp>
          <p:nvGrpSpPr>
            <p:cNvPr id="33" name="グループ化 32"/>
            <p:cNvGrpSpPr/>
            <p:nvPr/>
          </p:nvGrpSpPr>
          <p:grpSpPr>
            <a:xfrm>
              <a:off x="596176" y="6980613"/>
              <a:ext cx="1117042" cy="432048"/>
              <a:chOff x="596176" y="5781738"/>
              <a:chExt cx="1117042" cy="432048"/>
            </a:xfrm>
          </p:grpSpPr>
          <p:sp>
            <p:nvSpPr>
              <p:cNvPr id="40" name="円/楕円 39"/>
              <p:cNvSpPr/>
              <p:nvPr/>
            </p:nvSpPr>
            <p:spPr>
              <a:xfrm>
                <a:off x="620688" y="5781738"/>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596176" y="5859262"/>
                <a:ext cx="1117042" cy="276999"/>
              </a:xfrm>
              <a:prstGeom prst="rect">
                <a:avLst/>
              </a:prstGeom>
              <a:noFill/>
            </p:spPr>
            <p:txBody>
              <a:bodyPr wrap="square" rtlCol="0">
                <a:spAutoFit/>
              </a:bodyPr>
              <a:lstStyle/>
              <a:p>
                <a:r>
                  <a:rPr lang="ja-JP" altLang="en-US" sz="1200" dirty="0" smtClean="0">
                    <a:solidFill>
                      <a:prstClr val="black"/>
                    </a:solidFill>
                  </a:rPr>
                  <a:t>企業担当者</a:t>
                </a:r>
                <a:endParaRPr lang="en-US" altLang="ja-JP" sz="1200" dirty="0" smtClean="0">
                  <a:solidFill>
                    <a:prstClr val="black"/>
                  </a:solidFill>
                </a:endParaRPr>
              </a:p>
            </p:txBody>
          </p:sp>
        </p:grpSp>
        <p:sp>
          <p:nvSpPr>
            <p:cNvPr id="42" name="テキスト ボックス 41"/>
            <p:cNvSpPr txBox="1"/>
            <p:nvPr/>
          </p:nvSpPr>
          <p:spPr>
            <a:xfrm>
              <a:off x="1751558" y="6908194"/>
              <a:ext cx="4845794" cy="461665"/>
            </a:xfrm>
            <a:prstGeom prst="rect">
              <a:avLst/>
            </a:prstGeom>
            <a:noFill/>
          </p:spPr>
          <p:txBody>
            <a:bodyPr wrap="square" rtlCol="0">
              <a:spAutoFit/>
            </a:bodyPr>
            <a:lstStyle/>
            <a:p>
              <a:r>
                <a:rPr lang="ja-JP" altLang="en-US" sz="1200" dirty="0" smtClean="0">
                  <a:solidFill>
                    <a:prstClr val="black"/>
                  </a:solidFill>
                </a:rPr>
                <a:t>必要な配慮</a:t>
              </a:r>
              <a:r>
                <a:rPr lang="ja-JP" altLang="en-US" sz="1200" dirty="0">
                  <a:solidFill>
                    <a:prstClr val="black"/>
                  </a:solidFill>
                </a:rPr>
                <a:t>や得意・不得意が具体的に示され参考に</a:t>
              </a:r>
              <a:r>
                <a:rPr lang="ja-JP" altLang="en-US" sz="1200" dirty="0" smtClean="0">
                  <a:solidFill>
                    <a:prstClr val="black"/>
                  </a:solidFill>
                </a:rPr>
                <a:t>なる。</a:t>
              </a:r>
              <a:endParaRPr lang="ja-JP" altLang="en-US" sz="1200" dirty="0">
                <a:solidFill>
                  <a:prstClr val="black"/>
                </a:solidFill>
              </a:endParaRPr>
            </a:p>
            <a:p>
              <a:r>
                <a:rPr lang="ja-JP" altLang="en-US" sz="1200" dirty="0">
                  <a:solidFill>
                    <a:prstClr val="black"/>
                  </a:solidFill>
                </a:rPr>
                <a:t>配慮が可能な配属などを</a:t>
              </a:r>
              <a:r>
                <a:rPr lang="ja-JP" altLang="en-US" sz="1200" dirty="0" smtClean="0">
                  <a:solidFill>
                    <a:prstClr val="black"/>
                  </a:solidFill>
                </a:rPr>
                <a:t>イメージできる。</a:t>
              </a:r>
              <a:endParaRPr lang="ja-JP" altLang="en-US" sz="1200" dirty="0">
                <a:solidFill>
                  <a:prstClr val="black"/>
                </a:solidFill>
              </a:endParaRPr>
            </a:p>
          </p:txBody>
        </p:sp>
      </p:grpSp>
      <p:grpSp>
        <p:nvGrpSpPr>
          <p:cNvPr id="6" name="グループ化 5"/>
          <p:cNvGrpSpPr/>
          <p:nvPr/>
        </p:nvGrpSpPr>
        <p:grpSpPr>
          <a:xfrm>
            <a:off x="622986" y="7646059"/>
            <a:ext cx="5955408" cy="461665"/>
            <a:chOff x="620688" y="7628274"/>
            <a:chExt cx="5955408" cy="461665"/>
          </a:xfrm>
        </p:grpSpPr>
        <p:sp>
          <p:nvSpPr>
            <p:cNvPr id="38" name="円/楕円 37"/>
            <p:cNvSpPr/>
            <p:nvPr/>
          </p:nvSpPr>
          <p:spPr>
            <a:xfrm>
              <a:off x="620688" y="7643083"/>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1730302" y="7628274"/>
              <a:ext cx="4845794" cy="461665"/>
            </a:xfrm>
            <a:prstGeom prst="rect">
              <a:avLst/>
            </a:prstGeom>
            <a:noFill/>
          </p:spPr>
          <p:txBody>
            <a:bodyPr wrap="square" rtlCol="0">
              <a:spAutoFit/>
            </a:bodyPr>
            <a:lstStyle/>
            <a:p>
              <a:r>
                <a:rPr lang="ja-JP" altLang="en-US" sz="1200" dirty="0">
                  <a:solidFill>
                    <a:prstClr val="black"/>
                  </a:solidFill>
                </a:rPr>
                <a:t>苦手なことを事前に伝えることで、</a:t>
              </a:r>
              <a:r>
                <a:rPr lang="ja-JP" altLang="en-US" sz="1200" dirty="0" smtClean="0">
                  <a:solidFill>
                    <a:prstClr val="black"/>
                  </a:solidFill>
                </a:rPr>
                <a:t>就業後</a:t>
              </a:r>
              <a:r>
                <a:rPr lang="ja-JP" altLang="en-US" sz="1200" dirty="0">
                  <a:solidFill>
                    <a:prstClr val="black"/>
                  </a:solidFill>
                </a:rPr>
                <a:t>のことを考えるとき</a:t>
              </a:r>
              <a:r>
                <a:rPr lang="ja-JP" altLang="en-US" sz="1200" dirty="0" smtClean="0">
                  <a:solidFill>
                    <a:prstClr val="black"/>
                  </a:solidFill>
                </a:rPr>
                <a:t>に</a:t>
              </a:r>
              <a:endParaRPr lang="en-US" altLang="ja-JP" sz="1200" dirty="0" smtClean="0">
                <a:solidFill>
                  <a:prstClr val="black"/>
                </a:solidFill>
              </a:endParaRPr>
            </a:p>
            <a:p>
              <a:r>
                <a:rPr lang="ja-JP" altLang="en-US" sz="1200" dirty="0" smtClean="0">
                  <a:solidFill>
                    <a:prstClr val="black"/>
                  </a:solidFill>
                </a:rPr>
                <a:t>不安</a:t>
              </a:r>
              <a:r>
                <a:rPr lang="ja-JP" altLang="en-US" sz="1200" dirty="0">
                  <a:solidFill>
                    <a:prstClr val="black"/>
                  </a:solidFill>
                </a:rPr>
                <a:t>が</a:t>
              </a:r>
              <a:r>
                <a:rPr lang="ja-JP" altLang="en-US" sz="1200" dirty="0" smtClean="0">
                  <a:solidFill>
                    <a:prstClr val="black"/>
                  </a:solidFill>
                </a:rPr>
                <a:t>減</a:t>
              </a:r>
              <a:r>
                <a:rPr lang="ja-JP" altLang="en-US" sz="1200" dirty="0">
                  <a:solidFill>
                    <a:prstClr val="black"/>
                  </a:solidFill>
                </a:rPr>
                <a:t>る</a:t>
              </a:r>
              <a:r>
                <a:rPr lang="ja-JP" altLang="en-US" sz="1200" dirty="0" smtClean="0">
                  <a:solidFill>
                    <a:prstClr val="black"/>
                  </a:solidFill>
                </a:rPr>
                <a:t>。</a:t>
              </a:r>
              <a:r>
                <a:rPr lang="ja-JP" altLang="en-US" sz="1200" dirty="0">
                  <a:solidFill>
                    <a:prstClr val="black"/>
                  </a:solidFill>
                </a:rPr>
                <a:t>支援者の人と書き方を一緒に</a:t>
              </a:r>
              <a:r>
                <a:rPr lang="ja-JP" altLang="en-US" sz="1200" dirty="0" smtClean="0">
                  <a:solidFill>
                    <a:prstClr val="black"/>
                  </a:solidFill>
                </a:rPr>
                <a:t>考えられるのでよい。</a:t>
              </a:r>
              <a:endParaRPr lang="ja-JP" altLang="en-US" sz="1200" dirty="0">
                <a:solidFill>
                  <a:prstClr val="black"/>
                </a:solidFill>
              </a:endParaRPr>
            </a:p>
          </p:txBody>
        </p:sp>
      </p:grpSp>
      <p:grpSp>
        <p:nvGrpSpPr>
          <p:cNvPr id="5" name="グループ化 4"/>
          <p:cNvGrpSpPr/>
          <p:nvPr/>
        </p:nvGrpSpPr>
        <p:grpSpPr>
          <a:xfrm>
            <a:off x="616931" y="8147108"/>
            <a:ext cx="5976959" cy="646331"/>
            <a:chOff x="611846" y="8067810"/>
            <a:chExt cx="5976959" cy="646331"/>
          </a:xfrm>
        </p:grpSpPr>
        <p:grpSp>
          <p:nvGrpSpPr>
            <p:cNvPr id="35" name="グループ化 34"/>
            <p:cNvGrpSpPr/>
            <p:nvPr/>
          </p:nvGrpSpPr>
          <p:grpSpPr>
            <a:xfrm>
              <a:off x="611846" y="8174952"/>
              <a:ext cx="931617" cy="432048"/>
              <a:chOff x="611846" y="6976077"/>
              <a:chExt cx="931617" cy="432048"/>
            </a:xfrm>
          </p:grpSpPr>
          <p:sp>
            <p:nvSpPr>
              <p:cNvPr id="36" name="円/楕円 35"/>
              <p:cNvSpPr/>
              <p:nvPr/>
            </p:nvSpPr>
            <p:spPr>
              <a:xfrm>
                <a:off x="611846" y="6976077"/>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771715" y="7031304"/>
                <a:ext cx="771748" cy="276999"/>
              </a:xfrm>
              <a:prstGeom prst="rect">
                <a:avLst/>
              </a:prstGeom>
              <a:noFill/>
            </p:spPr>
            <p:txBody>
              <a:bodyPr wrap="square" rtlCol="0">
                <a:spAutoFit/>
              </a:bodyPr>
              <a:lstStyle/>
              <a:p>
                <a:r>
                  <a:rPr lang="ja-JP" altLang="en-US" sz="1200" dirty="0" smtClean="0">
                    <a:solidFill>
                      <a:prstClr val="black"/>
                    </a:solidFill>
                  </a:rPr>
                  <a:t>支援者</a:t>
                </a:r>
                <a:endParaRPr lang="en-US" altLang="ja-JP" sz="1200" dirty="0" smtClean="0">
                  <a:solidFill>
                    <a:prstClr val="black"/>
                  </a:solidFill>
                </a:endParaRPr>
              </a:p>
            </p:txBody>
          </p:sp>
        </p:grpSp>
        <p:sp>
          <p:nvSpPr>
            <p:cNvPr id="44" name="テキスト ボックス 43"/>
            <p:cNvSpPr txBox="1"/>
            <p:nvPr/>
          </p:nvSpPr>
          <p:spPr>
            <a:xfrm>
              <a:off x="1743011" y="8067810"/>
              <a:ext cx="4845794" cy="646331"/>
            </a:xfrm>
            <a:prstGeom prst="rect">
              <a:avLst/>
            </a:prstGeom>
            <a:noFill/>
          </p:spPr>
          <p:txBody>
            <a:bodyPr wrap="square" rtlCol="0">
              <a:spAutoFit/>
            </a:bodyPr>
            <a:lstStyle/>
            <a:p>
              <a:r>
                <a:rPr lang="ja-JP" altLang="en-US" sz="1200" dirty="0">
                  <a:solidFill>
                    <a:prstClr val="black"/>
                  </a:solidFill>
                </a:rPr>
                <a:t>何を伝えればよいか</a:t>
              </a:r>
              <a:r>
                <a:rPr lang="ja-JP" altLang="en-US" sz="1200" dirty="0" smtClean="0">
                  <a:solidFill>
                    <a:prstClr val="black"/>
                  </a:solidFill>
                </a:rPr>
                <a:t>を障がいのある方と</a:t>
              </a:r>
              <a:r>
                <a:rPr lang="ja-JP" altLang="en-US" sz="1200" dirty="0">
                  <a:solidFill>
                    <a:prstClr val="black"/>
                  </a:solidFill>
                </a:rPr>
                <a:t>整理</a:t>
              </a:r>
              <a:r>
                <a:rPr lang="ja-JP" altLang="en-US" sz="1200" dirty="0" smtClean="0">
                  <a:solidFill>
                    <a:prstClr val="black"/>
                  </a:solidFill>
                </a:rPr>
                <a:t>しやすい。</a:t>
              </a:r>
              <a:r>
                <a:rPr lang="ja-JP" altLang="en-US" sz="1200" dirty="0">
                  <a:solidFill>
                    <a:prstClr val="black"/>
                  </a:solidFill>
                </a:rPr>
                <a:t>今まで</a:t>
              </a:r>
              <a:r>
                <a:rPr lang="ja-JP" altLang="en-US" sz="1200" dirty="0" smtClean="0">
                  <a:solidFill>
                    <a:prstClr val="black"/>
                  </a:solidFill>
                </a:rPr>
                <a:t>は</a:t>
              </a:r>
              <a:endParaRPr lang="en-US" altLang="ja-JP" sz="1200" dirty="0" smtClean="0">
                <a:solidFill>
                  <a:prstClr val="black"/>
                </a:solidFill>
              </a:endParaRPr>
            </a:p>
            <a:p>
              <a:r>
                <a:rPr lang="ja-JP" altLang="en-US" sz="1200" dirty="0" smtClean="0">
                  <a:solidFill>
                    <a:prstClr val="black"/>
                  </a:solidFill>
                </a:rPr>
                <a:t>口頭で伝えたりプロフィールシートでの文章記載だったが</a:t>
              </a:r>
              <a:r>
                <a:rPr lang="ja-JP" altLang="en-US" sz="1200" dirty="0">
                  <a:solidFill>
                    <a:prstClr val="black"/>
                  </a:solidFill>
                </a:rPr>
                <a:t>、これは</a:t>
              </a:r>
              <a:r>
                <a:rPr lang="ja-JP" altLang="en-US" sz="1200" dirty="0" smtClean="0">
                  <a:solidFill>
                    <a:prstClr val="black"/>
                  </a:solidFill>
                </a:rPr>
                <a:t>表</a:t>
              </a:r>
              <a:r>
                <a:rPr lang="ja-JP" altLang="en-US" sz="1200" dirty="0">
                  <a:solidFill>
                    <a:prstClr val="black"/>
                  </a:solidFill>
                </a:rPr>
                <a:t>になっていて</a:t>
              </a:r>
              <a:r>
                <a:rPr lang="ja-JP" altLang="en-US" sz="1200" dirty="0" smtClean="0">
                  <a:solidFill>
                    <a:prstClr val="black"/>
                  </a:solidFill>
                </a:rPr>
                <a:t>簡潔</a:t>
              </a:r>
              <a:r>
                <a:rPr lang="ja-JP" altLang="en-US" sz="1200" dirty="0">
                  <a:solidFill>
                    <a:prstClr val="black"/>
                  </a:solidFill>
                </a:rPr>
                <a:t>なので見て</a:t>
              </a:r>
              <a:r>
                <a:rPr lang="ja-JP" altLang="en-US" sz="1200" dirty="0" smtClean="0">
                  <a:solidFill>
                    <a:prstClr val="black"/>
                  </a:solidFill>
                </a:rPr>
                <a:t>もらいやすい。</a:t>
              </a:r>
              <a:endParaRPr lang="ja-JP" altLang="en-US" sz="1200" dirty="0">
                <a:solidFill>
                  <a:prstClr val="black"/>
                </a:solidFill>
              </a:endParaRPr>
            </a:p>
          </p:txBody>
        </p:sp>
      </p:grpSp>
      <p:sp>
        <p:nvSpPr>
          <p:cNvPr id="3" name="テキスト ボックス 2"/>
          <p:cNvSpPr txBox="1"/>
          <p:nvPr/>
        </p:nvSpPr>
        <p:spPr>
          <a:xfrm>
            <a:off x="260647" y="4264672"/>
            <a:ext cx="6264697" cy="276999"/>
          </a:xfrm>
          <a:prstGeom prst="rect">
            <a:avLst/>
          </a:prstGeom>
          <a:solidFill>
            <a:schemeClr val="bg1"/>
          </a:solidFill>
          <a:ln w="47625">
            <a:solidFill>
              <a:schemeClr val="tx2"/>
            </a:solidFill>
          </a:ln>
        </p:spPr>
        <p:txBody>
          <a:bodyPr wrap="square" rtlCol="0">
            <a:spAutoFit/>
          </a:bodyPr>
          <a:lstStyle/>
          <a:p>
            <a:r>
              <a:rPr lang="ja-JP" altLang="en-US" sz="1200" b="1" dirty="0">
                <a:solidFill>
                  <a:prstClr val="black"/>
                </a:solidFill>
                <a:latin typeface="ＭＳ Ｐゴシック" panose="020B0600070205080204" pitchFamily="50" charset="-128"/>
                <a:ea typeface="ＭＳ Ｐゴシック" panose="020B0600070205080204" pitchFamily="50" charset="-128"/>
              </a:rPr>
              <a:t>必要な配慮を知りたい企業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G</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社</a:t>
            </a:r>
            <a:r>
              <a:rPr lang="ja-JP" altLang="en-US" sz="1200" b="1" dirty="0">
                <a:solidFill>
                  <a:prstClr val="black"/>
                </a:solidFill>
                <a:latin typeface="ＭＳ Ｐゴシック" panose="020B0600070205080204" pitchFamily="50" charset="-128"/>
                <a:ea typeface="ＭＳ Ｐゴシック" panose="020B0600070205080204" pitchFamily="50" charset="-128"/>
              </a:rPr>
              <a:t>が</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、発達障</a:t>
            </a:r>
            <a:r>
              <a:rPr lang="ja-JP" altLang="en-US" sz="1200" b="1" dirty="0">
                <a:solidFill>
                  <a:prstClr val="black"/>
                </a:solidFill>
                <a:latin typeface="ＭＳ Ｐゴシック" panose="020B0600070205080204" pitchFamily="50" charset="-128"/>
                <a:ea typeface="ＭＳ Ｐゴシック" panose="020B0600070205080204" pitchFamily="50" charset="-128"/>
              </a:rPr>
              <a:t>がい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H</a:t>
            </a:r>
            <a:r>
              <a:rPr lang="ja-JP" altLang="en-US" sz="1200" b="1" dirty="0" err="1" smtClean="0">
                <a:solidFill>
                  <a:prstClr val="black"/>
                </a:solidFill>
                <a:latin typeface="ＭＳ Ｐゴシック" panose="020B0600070205080204" pitchFamily="50" charset="-128"/>
                <a:ea typeface="ＭＳ Ｐゴシック" panose="020B0600070205080204" pitchFamily="50" charset="-128"/>
              </a:rPr>
              <a:t>さんに</a:t>
            </a:r>
            <a:r>
              <a:rPr lang="ja-JP" altLang="en-US" sz="1200" b="1" dirty="0">
                <a:solidFill>
                  <a:prstClr val="black"/>
                </a:solidFill>
                <a:latin typeface="ＭＳ Ｐゴシック" panose="020B0600070205080204" pitchFamily="50" charset="-128"/>
                <a:ea typeface="ＭＳ Ｐゴシック" panose="020B0600070205080204" pitchFamily="50" charset="-128"/>
              </a:rPr>
              <a:t>入社</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前</a:t>
            </a:r>
            <a:r>
              <a:rPr lang="ja-JP" altLang="en-US" sz="1200" b="1" dirty="0">
                <a:solidFill>
                  <a:prstClr val="black"/>
                </a:solidFill>
                <a:latin typeface="ＭＳ Ｐゴシック" panose="020B0600070205080204" pitchFamily="50" charset="-128"/>
                <a:ea typeface="ＭＳ Ｐゴシック" panose="020B0600070205080204" pitchFamily="50" charset="-128"/>
              </a:rPr>
              <a:t>に書いてもらった場合</a:t>
            </a:r>
          </a:p>
        </p:txBody>
      </p:sp>
      <p:sp>
        <p:nvSpPr>
          <p:cNvPr id="55" name="円/楕円 54"/>
          <p:cNvSpPr/>
          <p:nvPr/>
        </p:nvSpPr>
        <p:spPr>
          <a:xfrm>
            <a:off x="4797153" y="4659182"/>
            <a:ext cx="1660450" cy="1315518"/>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0" name="テキスト ボックス 49"/>
          <p:cNvSpPr txBox="1"/>
          <p:nvPr/>
        </p:nvSpPr>
        <p:spPr>
          <a:xfrm>
            <a:off x="616932" y="7646059"/>
            <a:ext cx="946438" cy="461665"/>
          </a:xfrm>
          <a:prstGeom prst="rect">
            <a:avLst/>
          </a:prstGeom>
          <a:noFill/>
        </p:spPr>
        <p:txBody>
          <a:bodyPr wrap="square" rtlCol="0">
            <a:spAutoFit/>
          </a:bodyPr>
          <a:lstStyle/>
          <a:p>
            <a:pPr algn="ctr"/>
            <a:r>
              <a:rPr lang="ja-JP" altLang="en-US" sz="1200" dirty="0" smtClean="0">
                <a:solidFill>
                  <a:prstClr val="black"/>
                </a:solidFill>
              </a:rPr>
              <a:t>障がいの</a:t>
            </a:r>
            <a:endParaRPr lang="en-US" altLang="ja-JP" sz="1200" dirty="0" smtClean="0">
              <a:solidFill>
                <a:prstClr val="black"/>
              </a:solidFill>
            </a:endParaRPr>
          </a:p>
          <a:p>
            <a:pPr algn="ctr"/>
            <a:r>
              <a:rPr lang="ja-JP" altLang="en-US" sz="1200" dirty="0" smtClean="0">
                <a:solidFill>
                  <a:prstClr val="black"/>
                </a:solidFill>
              </a:rPr>
              <a:t>ある従業員</a:t>
            </a:r>
            <a:endParaRPr lang="en-US" altLang="ja-JP" sz="1200" dirty="0" smtClean="0">
              <a:solidFill>
                <a:prstClr val="black"/>
              </a:solidFill>
            </a:endParaRPr>
          </a:p>
        </p:txBody>
      </p:sp>
      <p:sp>
        <p:nvSpPr>
          <p:cNvPr id="51" name="角丸四角形吹き出し 50"/>
          <p:cNvSpPr/>
          <p:nvPr/>
        </p:nvSpPr>
        <p:spPr>
          <a:xfrm>
            <a:off x="1745989" y="7069319"/>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吹き出し 51"/>
          <p:cNvSpPr/>
          <p:nvPr/>
        </p:nvSpPr>
        <p:spPr>
          <a:xfrm>
            <a:off x="1701937" y="7615206"/>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吹き出し 52"/>
          <p:cNvSpPr/>
          <p:nvPr/>
        </p:nvSpPr>
        <p:spPr>
          <a:xfrm>
            <a:off x="1748428" y="8120133"/>
            <a:ext cx="4773786" cy="628331"/>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188639" y="6851604"/>
            <a:ext cx="1224136" cy="217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利用</a:t>
            </a:r>
            <a:r>
              <a:rPr kumimoji="1" lang="ja-JP" altLang="en-US" sz="1200" dirty="0" smtClean="0"/>
              <a:t>者の声</a:t>
            </a:r>
            <a:endParaRPr kumimoji="1" lang="ja-JP" altLang="en-US" sz="1200" dirty="0"/>
          </a:p>
        </p:txBody>
      </p:sp>
      <p:grpSp>
        <p:nvGrpSpPr>
          <p:cNvPr id="58" name="グループ化 57"/>
          <p:cNvGrpSpPr/>
          <p:nvPr/>
        </p:nvGrpSpPr>
        <p:grpSpPr>
          <a:xfrm>
            <a:off x="1412775" y="3635896"/>
            <a:ext cx="1707853" cy="307777"/>
            <a:chOff x="1412775" y="3758856"/>
            <a:chExt cx="1707853" cy="307777"/>
          </a:xfrm>
        </p:grpSpPr>
        <p:sp>
          <p:nvSpPr>
            <p:cNvPr id="59" name="テキスト ボックス 58"/>
            <p:cNvSpPr txBox="1"/>
            <p:nvPr/>
          </p:nvSpPr>
          <p:spPr>
            <a:xfrm>
              <a:off x="1563369" y="3758856"/>
              <a:ext cx="1557259" cy="307777"/>
            </a:xfrm>
            <a:prstGeom prst="rect">
              <a:avLst/>
            </a:prstGeom>
            <a:noFill/>
          </p:spPr>
          <p:txBody>
            <a:bodyPr wrap="square" rtlCol="0">
              <a:spAutoFit/>
            </a:bodyPr>
            <a:lstStyle/>
            <a:p>
              <a:r>
                <a:rPr lang="ja-JP" altLang="en-US" sz="1400" dirty="0" smtClean="0">
                  <a:solidFill>
                    <a:prstClr val="black"/>
                  </a:solidFill>
                </a:rPr>
                <a:t>シートを活用</a:t>
              </a:r>
              <a:endParaRPr lang="ja-JP" altLang="en-US" sz="1400" dirty="0">
                <a:solidFill>
                  <a:prstClr val="black"/>
                </a:solidFill>
              </a:endParaRPr>
            </a:p>
          </p:txBody>
        </p:sp>
        <p:sp>
          <p:nvSpPr>
            <p:cNvPr id="60" name="星 5 59"/>
            <p:cNvSpPr/>
            <p:nvPr/>
          </p:nvSpPr>
          <p:spPr>
            <a:xfrm>
              <a:off x="1412775" y="3783464"/>
              <a:ext cx="189173" cy="199850"/>
            </a:xfrm>
            <a:prstGeom prst="star5">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61" name="テキスト ボックス 60"/>
          <p:cNvSpPr txBox="1"/>
          <p:nvPr/>
        </p:nvSpPr>
        <p:spPr>
          <a:xfrm>
            <a:off x="4909330" y="5830572"/>
            <a:ext cx="1681499" cy="246221"/>
          </a:xfrm>
          <a:prstGeom prst="rect">
            <a:avLst/>
          </a:prstGeom>
          <a:solidFill>
            <a:schemeClr val="bg2"/>
          </a:solidFill>
          <a:ln>
            <a:noFill/>
          </a:ln>
        </p:spPr>
        <p:txBody>
          <a:bodyPr wrap="square" rtlCol="0">
            <a:spAutoFit/>
          </a:bodyPr>
          <a:lstStyle/>
          <a:p>
            <a:r>
              <a:rPr lang="ja-JP" altLang="en-US" sz="1000" dirty="0">
                <a:solidFill>
                  <a:srgbClr val="FF0000"/>
                </a:solidFill>
                <a:latin typeface="ＭＳ Ｐゴシック" panose="020B0600070205080204" pitchFamily="50" charset="-128"/>
                <a:ea typeface="ＭＳ Ｐゴシック" panose="020B0600070205080204" pitchFamily="50" charset="-128"/>
              </a:rPr>
              <a:t>必要</a:t>
            </a:r>
            <a:r>
              <a:rPr lang="ja-JP" altLang="en-US" sz="1000" dirty="0" smtClean="0">
                <a:solidFill>
                  <a:srgbClr val="FF0000"/>
                </a:solidFill>
                <a:latin typeface="ＭＳ Ｐゴシック" panose="020B0600070205080204" pitchFamily="50" charset="-128"/>
                <a:ea typeface="ＭＳ Ｐゴシック" panose="020B0600070205080204" pitchFamily="50" charset="-128"/>
              </a:rPr>
              <a:t>な</a:t>
            </a:r>
            <a:r>
              <a:rPr lang="ja-JP" altLang="en-US" sz="1000" dirty="0">
                <a:solidFill>
                  <a:srgbClr val="FF0000"/>
                </a:solidFill>
                <a:latin typeface="ＭＳ Ｐゴシック" panose="020B0600070205080204" pitchFamily="50" charset="-128"/>
                <a:ea typeface="ＭＳ Ｐゴシック" panose="020B0600070205080204" pitchFamily="50" charset="-128"/>
              </a:rPr>
              <a:t>配慮</a:t>
            </a:r>
            <a:r>
              <a:rPr lang="ja-JP" altLang="en-US" sz="1000" dirty="0" smtClean="0">
                <a:solidFill>
                  <a:srgbClr val="FF0000"/>
                </a:solidFill>
                <a:latin typeface="ＭＳ Ｐゴシック" panose="020B0600070205080204" pitchFamily="50" charset="-128"/>
                <a:ea typeface="ＭＳ Ｐゴシック" panose="020B0600070205080204" pitchFamily="50" charset="-128"/>
              </a:rPr>
              <a:t>が</a:t>
            </a:r>
            <a:r>
              <a:rPr lang="ja-JP" altLang="en-US" sz="1000" dirty="0">
                <a:solidFill>
                  <a:srgbClr val="FF0000"/>
                </a:solidFill>
                <a:latin typeface="ＭＳ Ｐゴシック" panose="020B0600070205080204" pitchFamily="50" charset="-128"/>
                <a:ea typeface="ＭＳ Ｐゴシック" panose="020B0600070205080204" pitchFamily="50" charset="-128"/>
              </a:rPr>
              <a:t>予測</a:t>
            </a:r>
            <a:r>
              <a:rPr lang="ja-JP" altLang="en-US" sz="1000" dirty="0" smtClean="0">
                <a:solidFill>
                  <a:srgbClr val="FF0000"/>
                </a:solidFill>
                <a:latin typeface="ＭＳ Ｐゴシック" panose="020B0600070205080204" pitchFamily="50" charset="-128"/>
                <a:ea typeface="ＭＳ Ｐゴシック" panose="020B0600070205080204" pitchFamily="50" charset="-128"/>
              </a:rPr>
              <a:t>できる</a:t>
            </a: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pic>
        <p:nvPicPr>
          <p:cNvPr id="57"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3898" y="5713062"/>
            <a:ext cx="656193" cy="262477"/>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1645076" y="8863676"/>
            <a:ext cx="5212924" cy="230832"/>
          </a:xfrm>
          <a:prstGeom prst="rect">
            <a:avLst/>
          </a:prstGeom>
          <a:noFill/>
        </p:spPr>
        <p:txBody>
          <a:bodyPr wrap="square" rtlCol="0">
            <a:spAutoFit/>
          </a:bodyPr>
          <a:lstStyle/>
          <a:p>
            <a:r>
              <a:rPr kumimoji="1" lang="en-US" altLang="ja-JP" sz="900" dirty="0" smtClean="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イヤーマフ</a:t>
            </a:r>
            <a:r>
              <a:rPr lang="ja-JP" altLang="en-US" sz="900" dirty="0">
                <a:latin typeface="ＭＳ Ｐゴシック" panose="020B0600070205080204" pitchFamily="50" charset="-128"/>
                <a:ea typeface="ＭＳ Ｐゴシック" panose="020B0600070205080204" pitchFamily="50" charset="-128"/>
              </a:rPr>
              <a:t>とは防音保護</a:t>
            </a:r>
            <a:r>
              <a:rPr lang="ja-JP" altLang="en-US" sz="900" dirty="0" smtClean="0">
                <a:latin typeface="ＭＳ Ｐゴシック" panose="020B0600070205080204" pitchFamily="50" charset="-128"/>
                <a:ea typeface="ＭＳ Ｐゴシック" panose="020B0600070205080204" pitchFamily="50" charset="-128"/>
              </a:rPr>
              <a:t>具の</a:t>
            </a:r>
            <a:r>
              <a:rPr lang="ja-JP" altLang="en-US" sz="900" dirty="0">
                <a:latin typeface="ＭＳ Ｐゴシック" panose="020B0600070205080204" pitchFamily="50" charset="-128"/>
                <a:ea typeface="ＭＳ Ｐゴシック" panose="020B0600070205080204" pitchFamily="50" charset="-128"/>
              </a:rPr>
              <a:t>ひとつで、周囲の不快な音</a:t>
            </a:r>
            <a:r>
              <a:rPr lang="ja-JP" altLang="en-US" sz="900" dirty="0" smtClean="0">
                <a:latin typeface="ＭＳ Ｐゴシック" panose="020B0600070205080204" pitchFamily="50" charset="-128"/>
                <a:ea typeface="ＭＳ Ｐゴシック" panose="020B0600070205080204" pitchFamily="50" charset="-128"/>
              </a:rPr>
              <a:t>を軽減</a:t>
            </a:r>
            <a:r>
              <a:rPr lang="ja-JP" altLang="en-US" sz="900" dirty="0">
                <a:latin typeface="ＭＳ Ｐゴシック" panose="020B0600070205080204" pitchFamily="50" charset="-128"/>
                <a:ea typeface="ＭＳ Ｐゴシック" panose="020B0600070205080204" pitchFamily="50" charset="-128"/>
              </a:rPr>
              <a:t>することができます</a:t>
            </a:r>
            <a:r>
              <a:rPr lang="ja-JP" altLang="en-US" sz="900" dirty="0" smtClean="0">
                <a:latin typeface="ＭＳ Ｐゴシック" panose="020B0600070205080204" pitchFamily="50" charset="-128"/>
                <a:ea typeface="ＭＳ Ｐゴシック" panose="020B0600070205080204" pitchFamily="50" charset="-128"/>
              </a:rPr>
              <a:t>。</a:t>
            </a:r>
            <a:endParaRPr lang="ja-JP" altLang="en-US" sz="900" dirty="0">
              <a:latin typeface="ＭＳ Ｐゴシック" panose="020B0600070205080204" pitchFamily="50" charset="-128"/>
              <a:ea typeface="ＭＳ Ｐゴシック" panose="020B0600070205080204" pitchFamily="50" charset="-128"/>
            </a:endParaRPr>
          </a:p>
        </p:txBody>
      </p:sp>
      <p:pic>
        <p:nvPicPr>
          <p:cNvPr id="46" name="図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7724" y="8787848"/>
            <a:ext cx="312077" cy="331136"/>
          </a:xfrm>
          <a:prstGeom prst="rect">
            <a:avLst/>
          </a:prstGeom>
        </p:spPr>
      </p:pic>
      <p:sp>
        <p:nvSpPr>
          <p:cNvPr id="11" name="スライド番号プレースホルダー 10"/>
          <p:cNvSpPr>
            <a:spLocks noGrp="1"/>
          </p:cNvSpPr>
          <p:nvPr>
            <p:ph type="sldNum" sz="quarter" idx="12"/>
          </p:nvPr>
        </p:nvSpPr>
        <p:spPr/>
        <p:txBody>
          <a:bodyPr/>
          <a:lstStyle/>
          <a:p>
            <a:fld id="{F3E5EDE9-C1E3-4BA7-9C72-D92CDC7F1C7A}" type="slidenum">
              <a:rPr kumimoji="1" lang="ja-JP" altLang="en-US" smtClean="0"/>
              <a:t>5</a:t>
            </a:fld>
            <a:endParaRPr kumimoji="1" lang="ja-JP" altLang="en-US"/>
          </a:p>
        </p:txBody>
      </p:sp>
    </p:spTree>
    <p:extLst>
      <p:ext uri="{BB962C8B-B14F-4D97-AF65-F5344CB8AC3E}">
        <p14:creationId xmlns:p14="http://schemas.microsoft.com/office/powerpoint/2010/main" val="1376824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4541672"/>
            <a:ext cx="6401570" cy="2280042"/>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31539" y="440517"/>
            <a:ext cx="5551127" cy="792088"/>
          </a:xfrm>
        </p:spPr>
        <p:txBody>
          <a:bodyPr>
            <a:normAutofit/>
          </a:bodyPr>
          <a:lstStyle/>
          <a:p>
            <a:r>
              <a:rPr lang="ja-JP" altLang="en-US" sz="2400" b="1" u="sng" dirty="0" smtClean="0"/>
              <a:t>職場定着</a:t>
            </a:r>
            <a:r>
              <a:rPr lang="ja-JP" altLang="en-US" sz="1800" u="sng" dirty="0" smtClean="0"/>
              <a:t>についてお悩み</a:t>
            </a:r>
            <a:r>
              <a:rPr kumimoji="1" lang="ja-JP" altLang="en-US" sz="1800" u="sng" dirty="0" smtClean="0"/>
              <a:t>の事業主さまに</a:t>
            </a:r>
            <a:endParaRPr kumimoji="1" lang="ja-JP" altLang="en-US" sz="1800" u="sng" dirty="0"/>
          </a:p>
        </p:txBody>
      </p:sp>
      <p:graphicFrame>
        <p:nvGraphicFramePr>
          <p:cNvPr id="7" name="表 6"/>
          <p:cNvGraphicFramePr>
            <a:graphicFrameLocks noGrp="1"/>
          </p:cNvGraphicFramePr>
          <p:nvPr>
            <p:extLst>
              <p:ext uri="{D42A27DB-BD31-4B8C-83A1-F6EECF244321}">
                <p14:modId xmlns:p14="http://schemas.microsoft.com/office/powerpoint/2010/main" val="1999294392"/>
              </p:ext>
            </p:extLst>
          </p:nvPr>
        </p:nvGraphicFramePr>
        <p:xfrm>
          <a:off x="399873" y="4675839"/>
          <a:ext cx="5976664" cy="2042160"/>
        </p:xfrm>
        <a:graphic>
          <a:graphicData uri="http://schemas.openxmlformats.org/drawingml/2006/table">
            <a:tbl>
              <a:tblPr firstRow="1" bandRow="1">
                <a:tableStyleId>{5C22544A-7EE6-4342-B048-85BDC9FD1C3A}</a:tableStyleId>
              </a:tblPr>
              <a:tblGrid>
                <a:gridCol w="1494166">
                  <a:extLst>
                    <a:ext uri="{9D8B030D-6E8A-4147-A177-3AD203B41FA5}">
                      <a16:colId xmlns:a16="http://schemas.microsoft.com/office/drawing/2014/main" val="20000"/>
                    </a:ext>
                  </a:extLst>
                </a:gridCol>
                <a:gridCol w="1494166">
                  <a:extLst>
                    <a:ext uri="{9D8B030D-6E8A-4147-A177-3AD203B41FA5}">
                      <a16:colId xmlns:a16="http://schemas.microsoft.com/office/drawing/2014/main" val="20001"/>
                    </a:ext>
                  </a:extLst>
                </a:gridCol>
                <a:gridCol w="1494166">
                  <a:extLst>
                    <a:ext uri="{9D8B030D-6E8A-4147-A177-3AD203B41FA5}">
                      <a16:colId xmlns:a16="http://schemas.microsoft.com/office/drawing/2014/main" val="20002"/>
                    </a:ext>
                  </a:extLst>
                </a:gridCol>
                <a:gridCol w="1494166">
                  <a:extLst>
                    <a:ext uri="{9D8B030D-6E8A-4147-A177-3AD203B41FA5}">
                      <a16:colId xmlns:a16="http://schemas.microsoft.com/office/drawing/2014/main" val="20003"/>
                    </a:ext>
                  </a:extLst>
                </a:gridCol>
              </a:tblGrid>
              <a:tr h="245216">
                <a:tc>
                  <a:txBody>
                    <a:bodyPr/>
                    <a:lstStyle/>
                    <a:p>
                      <a:pPr algn="ctr"/>
                      <a:r>
                        <a:rPr kumimoji="1" lang="ja-JP" altLang="en-US" sz="1100" baseline="0" dirty="0" smtClean="0">
                          <a:solidFill>
                            <a:schemeClr val="tx1"/>
                          </a:solidFill>
                          <a:ea typeface="ＭＳ Ｐゴシック" panose="020B0600070205080204" pitchFamily="50" charset="-128"/>
                        </a:rPr>
                        <a:t>事業主への配慮希望</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配慮の目的と効果</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セルフケア</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aseline="0" dirty="0" smtClean="0">
                          <a:solidFill>
                            <a:schemeClr val="tx1"/>
                          </a:solidFill>
                          <a:ea typeface="ＭＳ Ｐゴシック" panose="020B0600070205080204" pitchFamily="50" charset="-128"/>
                        </a:rPr>
                        <a:t>調整内容</a:t>
                      </a:r>
                      <a:endParaRPr kumimoji="1" lang="ja-JP" altLang="en-US" sz="1100" baseline="0" dirty="0">
                        <a:solidFill>
                          <a:schemeClr val="tx1"/>
                        </a:solidFill>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57045">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仕事の区切りで</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リフレッシュの時間をいただけると有難い</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頭と気持ちの切り替えをし、次の仕事を効率よく行うため。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・仕事の区切りで状況</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の報告をします。</a:t>
                      </a:r>
                      <a:br>
                        <a:rPr kumimoji="1" lang="ja-JP" altLang="en-US" sz="1100" dirty="0" smtClean="0">
                          <a:latin typeface="ＭＳ Ｐゴシック" panose="020B0600070205080204" pitchFamily="50" charset="-128"/>
                          <a:ea typeface="ＭＳ Ｐゴシック" panose="020B0600070205080204" pitchFamily="50" charset="-128"/>
                        </a:rPr>
                      </a:br>
                      <a:r>
                        <a:rPr kumimoji="1" lang="ja-JP" altLang="en-US" sz="1100" dirty="0" smtClean="0">
                          <a:latin typeface="ＭＳ Ｐゴシック" panose="020B0600070205080204" pitchFamily="50" charset="-128"/>
                          <a:ea typeface="ＭＳ Ｐゴシック" panose="020B0600070205080204" pitchFamily="50" charset="-128"/>
                        </a:rPr>
                        <a:t>・ストレッチをする、</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飲み物を飲む等で</a:t>
                      </a:r>
                      <a:endParaRPr kumimoji="1" lang="en-US" altLang="ja-JP" sz="1100" dirty="0" smtClean="0">
                        <a:latin typeface="ＭＳ Ｐゴシック" panose="020B0600070205080204" pitchFamily="50" charset="-128"/>
                        <a:ea typeface="ＭＳ Ｐゴシック" panose="020B0600070205080204" pitchFamily="50" charset="-128"/>
                      </a:endParaRPr>
                    </a:p>
                    <a:p>
                      <a:r>
                        <a:rPr kumimoji="1" lang="ja-JP" altLang="en-US" sz="1100" dirty="0" smtClean="0">
                          <a:latin typeface="ＭＳ Ｐゴシック" panose="020B0600070205080204" pitchFamily="50" charset="-128"/>
                          <a:ea typeface="ＭＳ Ｐゴシック" panose="020B0600070205080204" pitchFamily="50" charset="-128"/>
                        </a:rPr>
                        <a:t>　切り替えます。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特に報告は必要ないです。自由に</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休息を</a:t>
                      </a:r>
                      <a:r>
                        <a:rPr kumimoji="1" lang="ja-JP" altLang="en-US" sz="1100" dirty="0" smtClean="0">
                          <a:latin typeface="ＭＳ Ｐゴシック" panose="020B0600070205080204" pitchFamily="50" charset="-128"/>
                          <a:ea typeface="ＭＳ Ｐゴシック" panose="020B0600070205080204" pitchFamily="50" charset="-128"/>
                        </a:rPr>
                        <a:t>取ってもらって</a:t>
                      </a:r>
                      <a:r>
                        <a:rPr kumimoji="1" lang="ja-JP" altLang="en-US" sz="1100" dirty="0" smtClean="0">
                          <a:latin typeface="ＭＳ Ｐゴシック" panose="020B0600070205080204" pitchFamily="50" charset="-128"/>
                          <a:ea typeface="ＭＳ Ｐゴシック" panose="020B0600070205080204" pitchFamily="50" charset="-128"/>
                        </a:rPr>
                        <a:t>構いません。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18374">
                <a:tc gridSpan="4">
                  <a:txBody>
                    <a:bodyPr/>
                    <a:lstStyle/>
                    <a:p>
                      <a:endParaRPr kumimoji="1" lang="en-US" altLang="ja-JP" sz="1100" b="1" baseline="0" dirty="0" smtClean="0">
                        <a:ea typeface="ＭＳ Ｐゴシック" panose="020B0600070205080204" pitchFamily="50" charset="-128"/>
                      </a:endParaRPr>
                    </a:p>
                    <a:p>
                      <a:r>
                        <a:rPr kumimoji="1" lang="ja-JP" altLang="en-US" sz="1100" b="1" baseline="0" dirty="0" smtClean="0">
                          <a:ea typeface="ＭＳ Ｐゴシック" panose="020B0600070205080204" pitchFamily="50" charset="-128"/>
                        </a:rPr>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9739">
                <a:tc gridSpan="4">
                  <a:txBody>
                    <a:bodyPr/>
                    <a:lstStyle/>
                    <a:p>
                      <a:r>
                        <a:rPr kumimoji="1" lang="ja-JP" altLang="en-US" sz="1100" baseline="0" dirty="0" smtClean="0">
                          <a:ea typeface="ＭＳ Ｐゴシック" panose="020B0600070205080204" pitchFamily="50" charset="-128"/>
                        </a:rPr>
                        <a:t>・ミスがないように気負いすぎたり、周囲の人に気を遣いすぎて疲れやすくなったりします。</a:t>
                      </a:r>
                    </a:p>
                    <a:p>
                      <a:r>
                        <a:rPr kumimoji="1" lang="ja-JP" altLang="en-US" sz="1100" baseline="0" dirty="0" smtClean="0">
                          <a:ea typeface="ＭＳ Ｐゴシック" panose="020B0600070205080204" pitchFamily="50" charset="-128"/>
                        </a:rPr>
                        <a:t>　問題なく働いているように見えても、表情が硬い時は声をかけていただけると有難いです。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grpSp>
        <p:nvGrpSpPr>
          <p:cNvPr id="19" name="グループ化 18"/>
          <p:cNvGrpSpPr/>
          <p:nvPr/>
        </p:nvGrpSpPr>
        <p:grpSpPr>
          <a:xfrm>
            <a:off x="463276" y="2217091"/>
            <a:ext cx="5946400" cy="1778845"/>
            <a:chOff x="453751" y="1145863"/>
            <a:chExt cx="5946400" cy="1778845"/>
          </a:xfrm>
        </p:grpSpPr>
        <p:sp>
          <p:nvSpPr>
            <p:cNvPr id="4" name="下矢印 3"/>
            <p:cNvSpPr/>
            <p:nvPr/>
          </p:nvSpPr>
          <p:spPr>
            <a:xfrm>
              <a:off x="3109528" y="2492660"/>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8" name="グループ化 17"/>
            <p:cNvGrpSpPr/>
            <p:nvPr/>
          </p:nvGrpSpPr>
          <p:grpSpPr>
            <a:xfrm>
              <a:off x="453751" y="1145863"/>
              <a:ext cx="5946400" cy="1059939"/>
              <a:chOff x="578944" y="1128539"/>
              <a:chExt cx="5946400" cy="1059939"/>
            </a:xfrm>
          </p:grpSpPr>
          <p:sp>
            <p:nvSpPr>
              <p:cNvPr id="16" name="テキスト ボックス 15"/>
              <p:cNvSpPr txBox="1"/>
              <p:nvPr/>
            </p:nvSpPr>
            <p:spPr>
              <a:xfrm>
                <a:off x="916814" y="1403648"/>
                <a:ext cx="5608530" cy="784830"/>
              </a:xfrm>
              <a:prstGeom prst="rect">
                <a:avLst/>
              </a:prstGeom>
              <a:noFill/>
              <a:ln>
                <a:solidFill>
                  <a:schemeClr val="tx2"/>
                </a:solidFill>
              </a:ln>
            </p:spPr>
            <p:txBody>
              <a:bodyPr wrap="square" rtlCol="0">
                <a:spAutoFit/>
              </a:bodyPr>
              <a:lstStyle/>
              <a:p>
                <a:r>
                  <a:rPr lang="ja-JP" altLang="en-US" sz="900" dirty="0" smtClean="0">
                    <a:solidFill>
                      <a:prstClr val="black"/>
                    </a:solidFill>
                  </a:rPr>
                  <a:t>　　　　　　　　　　　</a:t>
                </a:r>
                <a:endParaRPr lang="en-US" altLang="ja-JP" sz="900" dirty="0" smtClean="0">
                  <a:solidFill>
                    <a:prstClr val="black"/>
                  </a:solidFill>
                </a:endParaRPr>
              </a:p>
              <a:p>
                <a:r>
                  <a:rPr lang="ja-JP" altLang="en-US" sz="1200" dirty="0" smtClean="0">
                    <a:solidFill>
                      <a:prstClr val="black"/>
                    </a:solidFill>
                  </a:rPr>
                  <a:t>　・</a:t>
                </a:r>
                <a:r>
                  <a:rPr lang="ja-JP" altLang="en-US" sz="1200" dirty="0">
                    <a:solidFill>
                      <a:prstClr val="black"/>
                    </a:solidFill>
                  </a:rPr>
                  <a:t>　辞めないように事前にできることはないか？</a:t>
                </a:r>
              </a:p>
              <a:p>
                <a:r>
                  <a:rPr lang="ja-JP" altLang="en-US" sz="1200" dirty="0">
                    <a:solidFill>
                      <a:prstClr val="black"/>
                    </a:solidFill>
                  </a:rPr>
                  <a:t>　・　定期面談</a:t>
                </a:r>
                <a:r>
                  <a:rPr lang="ja-JP" altLang="en-US" sz="1200" dirty="0" smtClean="0">
                    <a:solidFill>
                      <a:prstClr val="black"/>
                    </a:solidFill>
                  </a:rPr>
                  <a:t>で何</a:t>
                </a:r>
                <a:r>
                  <a:rPr lang="ja-JP" altLang="en-US" sz="1200" dirty="0">
                    <a:solidFill>
                      <a:prstClr val="black"/>
                    </a:solidFill>
                  </a:rPr>
                  <a:t>を聞けばいいかわからない</a:t>
                </a:r>
              </a:p>
              <a:p>
                <a:r>
                  <a:rPr lang="ja-JP" altLang="en-US" sz="1200" dirty="0">
                    <a:solidFill>
                      <a:prstClr val="black"/>
                    </a:solidFill>
                  </a:rPr>
                  <a:t>　・　どうすれば働きやすくなるか</a:t>
                </a:r>
                <a:r>
                  <a:rPr lang="ja-JP" altLang="en-US" sz="1200" dirty="0" smtClean="0">
                    <a:solidFill>
                      <a:prstClr val="black"/>
                    </a:solidFill>
                  </a:rPr>
                  <a:t>わからない</a:t>
                </a:r>
                <a:endParaRPr lang="ja-JP" altLang="en-US" sz="1200" dirty="0">
                  <a:solidFill>
                    <a:prstClr val="black"/>
                  </a:solidFill>
                </a:endParaRPr>
              </a:p>
            </p:txBody>
          </p:sp>
          <p:sp>
            <p:nvSpPr>
              <p:cNvPr id="8" name="斜め縞 7"/>
              <p:cNvSpPr/>
              <p:nvPr/>
            </p:nvSpPr>
            <p:spPr>
              <a:xfrm>
                <a:off x="578944" y="1128539"/>
                <a:ext cx="1260000" cy="8640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white"/>
                    </a:solidFill>
                  </a:rPr>
                  <a:t> </a:t>
                </a:r>
                <a:r>
                  <a:rPr lang="ja-JP" altLang="en-US" sz="1400" dirty="0" smtClean="0">
                    <a:solidFill>
                      <a:prstClr val="white"/>
                    </a:solidFill>
                  </a:rPr>
                  <a:t>疑問</a:t>
                </a:r>
                <a:endParaRPr lang="en-US" altLang="ja-JP" sz="1400" dirty="0" smtClean="0">
                  <a:solidFill>
                    <a:prstClr val="white"/>
                  </a:solidFill>
                </a:endParaRPr>
              </a:p>
            </p:txBody>
          </p:sp>
        </p:grpSp>
      </p:grpSp>
      <p:sp>
        <p:nvSpPr>
          <p:cNvPr id="27" name="テキスト ボックス 26"/>
          <p:cNvSpPr txBox="1"/>
          <p:nvPr/>
        </p:nvSpPr>
        <p:spPr>
          <a:xfrm>
            <a:off x="768007" y="1475656"/>
            <a:ext cx="5608530" cy="646331"/>
          </a:xfrm>
          <a:prstGeom prst="rect">
            <a:avLst/>
          </a:prstGeom>
          <a:noFill/>
        </p:spPr>
        <p:txBody>
          <a:bodyPr wrap="square" rtlCol="0">
            <a:spAutoFit/>
          </a:bodyPr>
          <a:lstStyle/>
          <a:p>
            <a:r>
              <a:rPr lang="ja-JP" altLang="en-US" sz="1200" dirty="0" smtClean="0">
                <a:solidFill>
                  <a:prstClr val="black"/>
                </a:solidFill>
              </a:rPr>
              <a:t>●２年経たないうちに辞めてしまう</a:t>
            </a:r>
            <a:endParaRPr lang="ja-JP" altLang="en-US" sz="1200" dirty="0">
              <a:solidFill>
                <a:prstClr val="black"/>
              </a:solidFill>
            </a:endParaRPr>
          </a:p>
          <a:p>
            <a:r>
              <a:rPr lang="ja-JP" altLang="en-US" sz="1200" dirty="0">
                <a:solidFill>
                  <a:prstClr val="black"/>
                </a:solidFill>
              </a:rPr>
              <a:t>●コミュニケーション不足を感じて</a:t>
            </a:r>
            <a:r>
              <a:rPr lang="ja-JP" altLang="en-US" sz="1200" dirty="0" smtClean="0">
                <a:solidFill>
                  <a:prstClr val="black"/>
                </a:solidFill>
              </a:rPr>
              <a:t>いる</a:t>
            </a:r>
            <a:endParaRPr lang="ja-JP" altLang="en-US" sz="1200" dirty="0">
              <a:solidFill>
                <a:prstClr val="black"/>
              </a:solidFill>
            </a:endParaRPr>
          </a:p>
          <a:p>
            <a:r>
              <a:rPr lang="ja-JP" altLang="en-US" sz="1200" dirty="0" smtClean="0">
                <a:solidFill>
                  <a:prstClr val="black"/>
                </a:solidFill>
              </a:rPr>
              <a:t>●働きやすい職場を作りたい</a:t>
            </a:r>
            <a:endParaRPr lang="ja-JP" altLang="en-US" sz="1200" dirty="0">
              <a:solidFill>
                <a:prstClr val="black"/>
              </a:solidFill>
            </a:endParaRPr>
          </a:p>
        </p:txBody>
      </p:sp>
      <p:grpSp>
        <p:nvGrpSpPr>
          <p:cNvPr id="9" name="グループ化 8"/>
          <p:cNvGrpSpPr/>
          <p:nvPr/>
        </p:nvGrpSpPr>
        <p:grpSpPr>
          <a:xfrm>
            <a:off x="596176" y="7062038"/>
            <a:ext cx="6001176" cy="461665"/>
            <a:chOff x="596176" y="6908194"/>
            <a:chExt cx="6001176" cy="461665"/>
          </a:xfrm>
        </p:grpSpPr>
        <p:grpSp>
          <p:nvGrpSpPr>
            <p:cNvPr id="33" name="グループ化 32"/>
            <p:cNvGrpSpPr/>
            <p:nvPr/>
          </p:nvGrpSpPr>
          <p:grpSpPr>
            <a:xfrm>
              <a:off x="596176" y="6923003"/>
              <a:ext cx="1117042" cy="432048"/>
              <a:chOff x="596176" y="5724128"/>
              <a:chExt cx="1117042" cy="432048"/>
            </a:xfrm>
          </p:grpSpPr>
          <p:sp>
            <p:nvSpPr>
              <p:cNvPr id="40" name="円/楕円 39"/>
              <p:cNvSpPr/>
              <p:nvPr/>
            </p:nvSpPr>
            <p:spPr>
              <a:xfrm>
                <a:off x="620688" y="5724128"/>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テキスト ボックス 40"/>
              <p:cNvSpPr txBox="1"/>
              <p:nvPr/>
            </p:nvSpPr>
            <p:spPr>
              <a:xfrm>
                <a:off x="596176" y="5794092"/>
                <a:ext cx="1117042" cy="276999"/>
              </a:xfrm>
              <a:prstGeom prst="rect">
                <a:avLst/>
              </a:prstGeom>
              <a:noFill/>
            </p:spPr>
            <p:txBody>
              <a:bodyPr wrap="square" rtlCol="0">
                <a:spAutoFit/>
              </a:bodyPr>
              <a:lstStyle/>
              <a:p>
                <a:r>
                  <a:rPr lang="ja-JP" altLang="en-US" sz="1200" dirty="0" smtClean="0">
                    <a:solidFill>
                      <a:prstClr val="black"/>
                    </a:solidFill>
                  </a:rPr>
                  <a:t>企業担当者</a:t>
                </a:r>
                <a:endParaRPr lang="en-US" altLang="ja-JP" sz="1200" dirty="0" smtClean="0">
                  <a:solidFill>
                    <a:prstClr val="black"/>
                  </a:solidFill>
                </a:endParaRPr>
              </a:p>
            </p:txBody>
          </p:sp>
        </p:grpSp>
        <p:sp>
          <p:nvSpPr>
            <p:cNvPr id="42" name="テキスト ボックス 41"/>
            <p:cNvSpPr txBox="1"/>
            <p:nvPr/>
          </p:nvSpPr>
          <p:spPr>
            <a:xfrm>
              <a:off x="1751558" y="6908194"/>
              <a:ext cx="4845794" cy="461665"/>
            </a:xfrm>
            <a:prstGeom prst="rect">
              <a:avLst/>
            </a:prstGeom>
            <a:noFill/>
          </p:spPr>
          <p:txBody>
            <a:bodyPr wrap="square" rtlCol="0">
              <a:spAutoFit/>
            </a:bodyPr>
            <a:lstStyle/>
            <a:p>
              <a:r>
                <a:rPr lang="ja-JP" altLang="en-US" sz="1200" dirty="0">
                  <a:solidFill>
                    <a:prstClr val="black"/>
                  </a:solidFill>
                </a:rPr>
                <a:t>問題なく働いていると思っていたが、安心してリフレッシュ</a:t>
              </a:r>
              <a:r>
                <a:rPr lang="ja-JP" altLang="en-US" sz="1200" dirty="0" smtClean="0">
                  <a:solidFill>
                    <a:prstClr val="black"/>
                  </a:solidFill>
                </a:rPr>
                <a:t>して</a:t>
              </a:r>
              <a:endParaRPr lang="en-US" altLang="ja-JP" sz="1200" dirty="0" smtClean="0">
                <a:solidFill>
                  <a:prstClr val="black"/>
                </a:solidFill>
              </a:endParaRPr>
            </a:p>
            <a:p>
              <a:r>
                <a:rPr lang="ja-JP" altLang="en-US" sz="1200" dirty="0" smtClean="0">
                  <a:solidFill>
                    <a:prstClr val="black"/>
                  </a:solidFill>
                </a:rPr>
                <a:t>もらえる</a:t>
              </a:r>
              <a:r>
                <a:rPr lang="ja-JP" altLang="en-US" sz="1200" dirty="0">
                  <a:solidFill>
                    <a:prstClr val="black"/>
                  </a:solidFill>
                </a:rPr>
                <a:t>環境の見直しが</a:t>
              </a:r>
              <a:r>
                <a:rPr lang="ja-JP" altLang="en-US" sz="1200" dirty="0" smtClean="0">
                  <a:solidFill>
                    <a:prstClr val="black"/>
                  </a:solidFill>
                </a:rPr>
                <a:t>できる。</a:t>
              </a:r>
              <a:endParaRPr lang="ja-JP" altLang="en-US" sz="1200" dirty="0">
                <a:solidFill>
                  <a:prstClr val="black"/>
                </a:solidFill>
              </a:endParaRPr>
            </a:p>
          </p:txBody>
        </p:sp>
      </p:grpSp>
      <p:grpSp>
        <p:nvGrpSpPr>
          <p:cNvPr id="6" name="グループ化 5"/>
          <p:cNvGrpSpPr/>
          <p:nvPr/>
        </p:nvGrpSpPr>
        <p:grpSpPr>
          <a:xfrm>
            <a:off x="620688" y="7628274"/>
            <a:ext cx="5955408" cy="504511"/>
            <a:chOff x="620688" y="7628274"/>
            <a:chExt cx="5955408" cy="504511"/>
          </a:xfrm>
        </p:grpSpPr>
        <p:sp>
          <p:nvSpPr>
            <p:cNvPr id="38" name="円/楕円 37"/>
            <p:cNvSpPr/>
            <p:nvPr/>
          </p:nvSpPr>
          <p:spPr>
            <a:xfrm>
              <a:off x="620688" y="7643082"/>
              <a:ext cx="926126" cy="48970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テキスト ボックス 42"/>
            <p:cNvSpPr txBox="1"/>
            <p:nvPr/>
          </p:nvSpPr>
          <p:spPr>
            <a:xfrm>
              <a:off x="1730302" y="7628274"/>
              <a:ext cx="4845794" cy="461665"/>
            </a:xfrm>
            <a:prstGeom prst="rect">
              <a:avLst/>
            </a:prstGeom>
            <a:noFill/>
          </p:spPr>
          <p:txBody>
            <a:bodyPr wrap="square" rtlCol="0">
              <a:spAutoFit/>
            </a:bodyPr>
            <a:lstStyle/>
            <a:p>
              <a:r>
                <a:rPr lang="ja-JP" altLang="en-US" sz="1200" dirty="0">
                  <a:solidFill>
                    <a:prstClr val="black"/>
                  </a:solidFill>
                </a:rPr>
                <a:t>職場の人から聞いてもらえたので、希望を</a:t>
              </a:r>
              <a:r>
                <a:rPr lang="ja-JP" altLang="en-US" sz="1200" dirty="0" smtClean="0">
                  <a:solidFill>
                    <a:prstClr val="black"/>
                  </a:solidFill>
                </a:rPr>
                <a:t>伝えやすい。</a:t>
              </a:r>
              <a:endParaRPr lang="en-US" altLang="ja-JP" sz="1200" dirty="0" smtClean="0">
                <a:solidFill>
                  <a:prstClr val="black"/>
                </a:solidFill>
              </a:endParaRPr>
            </a:p>
            <a:p>
              <a:r>
                <a:rPr lang="ja-JP" altLang="en-US" sz="1200" dirty="0" smtClean="0">
                  <a:solidFill>
                    <a:prstClr val="black"/>
                  </a:solidFill>
                </a:rPr>
                <a:t>セルフケア</a:t>
              </a:r>
              <a:r>
                <a:rPr lang="ja-JP" altLang="en-US" sz="1200" dirty="0">
                  <a:solidFill>
                    <a:prstClr val="black"/>
                  </a:solidFill>
                </a:rPr>
                <a:t>の欄に記入すること</a:t>
              </a:r>
              <a:r>
                <a:rPr lang="ja-JP" altLang="en-US" sz="1200" dirty="0" smtClean="0">
                  <a:solidFill>
                    <a:prstClr val="black"/>
                  </a:solidFill>
                </a:rPr>
                <a:t>で自分のすることが整理できる。</a:t>
              </a:r>
              <a:endParaRPr lang="ja-JP" altLang="en-US" sz="1200" dirty="0">
                <a:solidFill>
                  <a:prstClr val="black"/>
                </a:solidFill>
              </a:endParaRPr>
            </a:p>
          </p:txBody>
        </p:sp>
      </p:grpSp>
      <p:grpSp>
        <p:nvGrpSpPr>
          <p:cNvPr id="5" name="グループ化 4"/>
          <p:cNvGrpSpPr/>
          <p:nvPr/>
        </p:nvGrpSpPr>
        <p:grpSpPr>
          <a:xfrm>
            <a:off x="620688" y="8217871"/>
            <a:ext cx="5969522" cy="461665"/>
            <a:chOff x="620688" y="8291155"/>
            <a:chExt cx="5969522" cy="461665"/>
          </a:xfrm>
        </p:grpSpPr>
        <p:grpSp>
          <p:nvGrpSpPr>
            <p:cNvPr id="35" name="グループ化 34"/>
            <p:cNvGrpSpPr/>
            <p:nvPr/>
          </p:nvGrpSpPr>
          <p:grpSpPr>
            <a:xfrm>
              <a:off x="620688" y="8291155"/>
              <a:ext cx="926126" cy="432048"/>
              <a:chOff x="620688" y="7092280"/>
              <a:chExt cx="926126" cy="432048"/>
            </a:xfrm>
          </p:grpSpPr>
          <p:sp>
            <p:nvSpPr>
              <p:cNvPr id="36" name="円/楕円 35"/>
              <p:cNvSpPr/>
              <p:nvPr/>
            </p:nvSpPr>
            <p:spPr>
              <a:xfrm>
                <a:off x="620688" y="7092280"/>
                <a:ext cx="926126" cy="4320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727096" y="7169804"/>
                <a:ext cx="771748" cy="276999"/>
              </a:xfrm>
              <a:prstGeom prst="rect">
                <a:avLst/>
              </a:prstGeom>
              <a:noFill/>
            </p:spPr>
            <p:txBody>
              <a:bodyPr wrap="square" rtlCol="0">
                <a:spAutoFit/>
              </a:bodyPr>
              <a:lstStyle/>
              <a:p>
                <a:r>
                  <a:rPr lang="ja-JP" altLang="en-US" sz="1200" dirty="0" smtClean="0">
                    <a:solidFill>
                      <a:prstClr val="black"/>
                    </a:solidFill>
                  </a:rPr>
                  <a:t>支援者</a:t>
                </a:r>
                <a:endParaRPr lang="en-US" altLang="ja-JP" sz="1200" dirty="0" smtClean="0">
                  <a:solidFill>
                    <a:prstClr val="black"/>
                  </a:solidFill>
                </a:endParaRPr>
              </a:p>
            </p:txBody>
          </p:sp>
        </p:grpSp>
        <p:sp>
          <p:nvSpPr>
            <p:cNvPr id="44" name="テキスト ボックス 43"/>
            <p:cNvSpPr txBox="1"/>
            <p:nvPr/>
          </p:nvSpPr>
          <p:spPr>
            <a:xfrm>
              <a:off x="1744416" y="8291155"/>
              <a:ext cx="4845794" cy="461665"/>
            </a:xfrm>
            <a:prstGeom prst="rect">
              <a:avLst/>
            </a:prstGeom>
            <a:noFill/>
          </p:spPr>
          <p:txBody>
            <a:bodyPr wrap="square" rtlCol="0">
              <a:spAutoFit/>
            </a:bodyPr>
            <a:lstStyle/>
            <a:p>
              <a:r>
                <a:rPr lang="ja-JP" altLang="en-US" sz="1200" dirty="0">
                  <a:solidFill>
                    <a:prstClr val="black"/>
                  </a:solidFill>
                </a:rPr>
                <a:t>気疲れが蓄積しやすい人なので、セルフケアも含めて企業に早めに伝えることが</a:t>
              </a:r>
              <a:r>
                <a:rPr lang="ja-JP" altLang="en-US" sz="1200" dirty="0" smtClean="0">
                  <a:solidFill>
                    <a:prstClr val="black"/>
                  </a:solidFill>
                </a:rPr>
                <a:t>できる。</a:t>
              </a:r>
              <a:endParaRPr lang="ja-JP" altLang="en-US" sz="1200" dirty="0">
                <a:solidFill>
                  <a:prstClr val="black"/>
                </a:solidFill>
              </a:endParaRPr>
            </a:p>
          </p:txBody>
        </p:sp>
      </p:grpSp>
      <p:sp>
        <p:nvSpPr>
          <p:cNvPr id="3" name="テキスト ボックス 2"/>
          <p:cNvSpPr txBox="1"/>
          <p:nvPr/>
        </p:nvSpPr>
        <p:spPr>
          <a:xfrm>
            <a:off x="141601" y="4340484"/>
            <a:ext cx="6493208" cy="276999"/>
          </a:xfrm>
          <a:prstGeom prst="rect">
            <a:avLst/>
          </a:prstGeom>
          <a:solidFill>
            <a:schemeClr val="bg1"/>
          </a:solidFill>
          <a:ln w="47625">
            <a:solidFill>
              <a:schemeClr val="tx2"/>
            </a:solidFill>
          </a:ln>
        </p:spPr>
        <p:txBody>
          <a:bodyPr wrap="square" rtlCol="0">
            <a:spAutoFit/>
          </a:bodyPr>
          <a:lstStyle/>
          <a:p>
            <a:r>
              <a:rPr lang="ja-JP" altLang="en-US" sz="1200" b="1" dirty="0">
                <a:solidFill>
                  <a:prstClr val="black"/>
                </a:solidFill>
                <a:latin typeface="ＭＳ Ｐゴシック" panose="020B0600070205080204" pitchFamily="50" charset="-128"/>
                <a:ea typeface="ＭＳ Ｐゴシック" panose="020B0600070205080204" pitchFamily="50" charset="-128"/>
              </a:rPr>
              <a:t>障</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がいのある方の</a:t>
            </a:r>
            <a:r>
              <a:rPr lang="ja-JP" altLang="en-US" sz="1200" b="1" dirty="0">
                <a:solidFill>
                  <a:prstClr val="black"/>
                </a:solidFill>
                <a:latin typeface="ＭＳ Ｐゴシック" panose="020B0600070205080204" pitchFamily="50" charset="-128"/>
                <a:ea typeface="ＭＳ Ｐゴシック" panose="020B0600070205080204" pitchFamily="50" charset="-128"/>
              </a:rPr>
              <a:t>職場定着に悩む企業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E</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社</a:t>
            </a:r>
            <a:r>
              <a:rPr lang="ja-JP" altLang="en-US" sz="1200" b="1" dirty="0">
                <a:solidFill>
                  <a:prstClr val="black"/>
                </a:solidFill>
                <a:latin typeface="ＭＳ Ｐゴシック" panose="020B0600070205080204" pitchFamily="50" charset="-128"/>
                <a:ea typeface="ＭＳ Ｐゴシック" panose="020B0600070205080204" pitchFamily="50" charset="-128"/>
              </a:rPr>
              <a:t>が、精神障がい </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F</a:t>
            </a:r>
            <a:r>
              <a:rPr lang="ja-JP" altLang="en-US" sz="1200" b="1" dirty="0" err="1" smtClean="0">
                <a:solidFill>
                  <a:prstClr val="black"/>
                </a:solidFill>
                <a:latin typeface="ＭＳ Ｐゴシック" panose="020B0600070205080204" pitchFamily="50" charset="-128"/>
                <a:ea typeface="ＭＳ Ｐゴシック" panose="020B0600070205080204" pitchFamily="50" charset="-128"/>
              </a:rPr>
              <a:t>さんに</a:t>
            </a:r>
            <a:r>
              <a:rPr lang="ja-JP" altLang="en-US" sz="1200" b="1" dirty="0">
                <a:solidFill>
                  <a:prstClr val="black"/>
                </a:solidFill>
                <a:latin typeface="ＭＳ Ｐゴシック" panose="020B0600070205080204" pitchFamily="50" charset="-128"/>
                <a:ea typeface="ＭＳ Ｐゴシック" panose="020B0600070205080204" pitchFamily="50" charset="-128"/>
              </a:rPr>
              <a:t>面談前に書いてもらった場合</a:t>
            </a:r>
          </a:p>
        </p:txBody>
      </p:sp>
      <p:sp>
        <p:nvSpPr>
          <p:cNvPr id="50" name="円/楕円 49"/>
          <p:cNvSpPr/>
          <p:nvPr/>
        </p:nvSpPr>
        <p:spPr>
          <a:xfrm>
            <a:off x="293017" y="4890881"/>
            <a:ext cx="1613669" cy="864097"/>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1" name="円/楕円 50"/>
          <p:cNvSpPr/>
          <p:nvPr/>
        </p:nvSpPr>
        <p:spPr>
          <a:xfrm>
            <a:off x="4776166" y="4890881"/>
            <a:ext cx="1602999" cy="832462"/>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2" name="円弧 51"/>
          <p:cNvSpPr/>
          <p:nvPr/>
        </p:nvSpPr>
        <p:spPr>
          <a:xfrm rot="8531392">
            <a:off x="1297757" y="2223321"/>
            <a:ext cx="4856650" cy="3629110"/>
          </a:xfrm>
          <a:prstGeom prst="arc">
            <a:avLst/>
          </a:prstGeom>
          <a:noFill/>
          <a:ln w="28575">
            <a:solidFill>
              <a:srgbClr val="FF0000">
                <a:alpha val="50000"/>
              </a:srgbClr>
            </a:solidFill>
            <a:headEnd type="triangle" w="lg" len="med"/>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53" name="テキスト ボックス 52"/>
          <p:cNvSpPr txBox="1"/>
          <p:nvPr/>
        </p:nvSpPr>
        <p:spPr>
          <a:xfrm>
            <a:off x="3040496" y="5951096"/>
            <a:ext cx="3336042" cy="246221"/>
          </a:xfrm>
          <a:prstGeom prst="rect">
            <a:avLst/>
          </a:prstGeom>
          <a:solidFill>
            <a:schemeClr val="bg2"/>
          </a:solidFill>
          <a:ln>
            <a:noFill/>
          </a:ln>
        </p:spPr>
        <p:txBody>
          <a:bodyPr wrap="square" rtlCol="0">
            <a:spAutoFit/>
          </a:bodyPr>
          <a:lstStyle/>
          <a:p>
            <a:r>
              <a:rPr lang="ja-JP" altLang="en-US" sz="1000" dirty="0">
                <a:solidFill>
                  <a:srgbClr val="FF0000"/>
                </a:solidFill>
                <a:latin typeface="ＭＳ Ｐゴシック" panose="020B0600070205080204" pitchFamily="50" charset="-128"/>
                <a:ea typeface="ＭＳ Ｐゴシック" panose="020B0600070205080204" pitchFamily="50" charset="-128"/>
              </a:rPr>
              <a:t>周囲</a:t>
            </a:r>
            <a:r>
              <a:rPr lang="ja-JP" altLang="en-US" sz="1000" dirty="0" smtClean="0">
                <a:solidFill>
                  <a:srgbClr val="FF0000"/>
                </a:solidFill>
                <a:latin typeface="ＭＳ Ｐゴシック" panose="020B0600070205080204" pitchFamily="50" charset="-128"/>
                <a:ea typeface="ＭＳ Ｐゴシック" panose="020B0600070205080204" pitchFamily="50" charset="-128"/>
              </a:rPr>
              <a:t>が気づいていなかった疲れやストレスの蓄積が分かる</a:t>
            </a:r>
            <a:endParaRPr lang="ja-JP" altLang="en-US" sz="1000" dirty="0">
              <a:solidFill>
                <a:srgbClr val="FF0000"/>
              </a:solidFill>
              <a:latin typeface="ＭＳ Ｐゴシック" panose="020B0600070205080204" pitchFamily="50" charset="-128"/>
              <a:ea typeface="ＭＳ Ｐゴシック" panose="020B0600070205080204" pitchFamily="50" charset="-128"/>
            </a:endParaRPr>
          </a:p>
        </p:txBody>
      </p:sp>
      <p:pic>
        <p:nvPicPr>
          <p:cNvPr id="54"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2442" y="5819857"/>
            <a:ext cx="656193" cy="262477"/>
          </a:xfrm>
          <a:prstGeom prst="rect">
            <a:avLst/>
          </a:prstGeom>
          <a:noFill/>
          <a:extLst>
            <a:ext uri="{909E8E84-426E-40DD-AFC4-6F175D3DCCD1}">
              <a14:hiddenFill xmlns:a14="http://schemas.microsoft.com/office/drawing/2010/main">
                <a:solidFill>
                  <a:srgbClr val="FFFFFF"/>
                </a:solidFill>
              </a14:hiddenFill>
            </a:ext>
          </a:extLst>
        </p:spPr>
      </p:pic>
      <p:sp>
        <p:nvSpPr>
          <p:cNvPr id="46" name="テキスト ボックス 45"/>
          <p:cNvSpPr txBox="1"/>
          <p:nvPr/>
        </p:nvSpPr>
        <p:spPr>
          <a:xfrm>
            <a:off x="597759" y="7635235"/>
            <a:ext cx="986800" cy="461665"/>
          </a:xfrm>
          <a:prstGeom prst="rect">
            <a:avLst/>
          </a:prstGeom>
          <a:noFill/>
        </p:spPr>
        <p:txBody>
          <a:bodyPr wrap="square" rtlCol="0">
            <a:spAutoFit/>
          </a:bodyPr>
          <a:lstStyle/>
          <a:p>
            <a:pPr algn="ctr"/>
            <a:r>
              <a:rPr lang="ja-JP" altLang="en-US" sz="1200" dirty="0" smtClean="0">
                <a:solidFill>
                  <a:prstClr val="black"/>
                </a:solidFill>
              </a:rPr>
              <a:t>障がいの</a:t>
            </a:r>
            <a:endParaRPr lang="en-US" altLang="ja-JP" sz="1200" dirty="0" smtClean="0">
              <a:solidFill>
                <a:prstClr val="black"/>
              </a:solidFill>
            </a:endParaRPr>
          </a:p>
          <a:p>
            <a:r>
              <a:rPr lang="ja-JP" altLang="en-US" sz="1200" dirty="0" smtClean="0">
                <a:solidFill>
                  <a:prstClr val="black"/>
                </a:solidFill>
              </a:rPr>
              <a:t>ある</a:t>
            </a:r>
            <a:r>
              <a:rPr lang="ja-JP" altLang="en-US" sz="1200" dirty="0">
                <a:solidFill>
                  <a:prstClr val="black"/>
                </a:solidFill>
              </a:rPr>
              <a:t>従業員</a:t>
            </a:r>
            <a:endParaRPr lang="en-US" altLang="ja-JP" sz="1200" dirty="0" smtClean="0">
              <a:solidFill>
                <a:prstClr val="black"/>
              </a:solidFill>
            </a:endParaRPr>
          </a:p>
        </p:txBody>
      </p:sp>
      <p:sp>
        <p:nvSpPr>
          <p:cNvPr id="47" name="角丸四角形吹き出し 46"/>
          <p:cNvSpPr/>
          <p:nvPr/>
        </p:nvSpPr>
        <p:spPr>
          <a:xfrm>
            <a:off x="1751558" y="7062038"/>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吹き出し 47"/>
          <p:cNvSpPr/>
          <p:nvPr/>
        </p:nvSpPr>
        <p:spPr>
          <a:xfrm>
            <a:off x="1722363" y="7643083"/>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吹き出し 48"/>
          <p:cNvSpPr/>
          <p:nvPr/>
        </p:nvSpPr>
        <p:spPr>
          <a:xfrm>
            <a:off x="1770014" y="8197411"/>
            <a:ext cx="4773786" cy="461665"/>
          </a:xfrm>
          <a:prstGeom prst="wedgeRoundRectCallout">
            <a:avLst>
              <a:gd name="adj1" fmla="val -54886"/>
              <a:gd name="adj2" fmla="val 1219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232815" y="6881243"/>
            <a:ext cx="1224136" cy="2177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利用</a:t>
            </a:r>
            <a:r>
              <a:rPr kumimoji="1" lang="ja-JP" altLang="en-US" sz="1200" dirty="0" smtClean="0"/>
              <a:t>者の声</a:t>
            </a:r>
            <a:endParaRPr kumimoji="1" lang="ja-JP" altLang="en-US" sz="1200" dirty="0"/>
          </a:p>
        </p:txBody>
      </p:sp>
      <p:grpSp>
        <p:nvGrpSpPr>
          <p:cNvPr id="55" name="グループ化 54"/>
          <p:cNvGrpSpPr/>
          <p:nvPr/>
        </p:nvGrpSpPr>
        <p:grpSpPr>
          <a:xfrm>
            <a:off x="1412775" y="3635896"/>
            <a:ext cx="1707853" cy="307777"/>
            <a:chOff x="1412775" y="3758856"/>
            <a:chExt cx="1707853" cy="307777"/>
          </a:xfrm>
        </p:grpSpPr>
        <p:sp>
          <p:nvSpPr>
            <p:cNvPr id="56" name="テキスト ボックス 55"/>
            <p:cNvSpPr txBox="1"/>
            <p:nvPr/>
          </p:nvSpPr>
          <p:spPr>
            <a:xfrm>
              <a:off x="1563369" y="3758856"/>
              <a:ext cx="1557259" cy="307777"/>
            </a:xfrm>
            <a:prstGeom prst="rect">
              <a:avLst/>
            </a:prstGeom>
            <a:noFill/>
          </p:spPr>
          <p:txBody>
            <a:bodyPr wrap="square" rtlCol="0">
              <a:spAutoFit/>
            </a:bodyPr>
            <a:lstStyle/>
            <a:p>
              <a:r>
                <a:rPr lang="ja-JP" altLang="en-US" sz="1400" dirty="0" smtClean="0">
                  <a:solidFill>
                    <a:prstClr val="black"/>
                  </a:solidFill>
                </a:rPr>
                <a:t>シートを活用</a:t>
              </a:r>
              <a:endParaRPr lang="ja-JP" altLang="en-US" sz="1400" dirty="0">
                <a:solidFill>
                  <a:prstClr val="black"/>
                </a:solidFill>
              </a:endParaRPr>
            </a:p>
          </p:txBody>
        </p:sp>
        <p:sp>
          <p:nvSpPr>
            <p:cNvPr id="57" name="星 5 56"/>
            <p:cNvSpPr/>
            <p:nvPr/>
          </p:nvSpPr>
          <p:spPr>
            <a:xfrm>
              <a:off x="1412775" y="3783464"/>
              <a:ext cx="189173" cy="199850"/>
            </a:xfrm>
            <a:prstGeom prst="star5">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10" name="スライド番号プレースホルダー 9"/>
          <p:cNvSpPr>
            <a:spLocks noGrp="1"/>
          </p:cNvSpPr>
          <p:nvPr>
            <p:ph type="sldNum" sz="quarter" idx="12"/>
          </p:nvPr>
        </p:nvSpPr>
        <p:spPr/>
        <p:txBody>
          <a:bodyPr/>
          <a:lstStyle/>
          <a:p>
            <a:fld id="{F3E5EDE9-C1E3-4BA7-9C72-D92CDC7F1C7A}" type="slidenum">
              <a:rPr kumimoji="1" lang="ja-JP" altLang="en-US" smtClean="0"/>
              <a:t>6</a:t>
            </a:fld>
            <a:endParaRPr kumimoji="1" lang="ja-JP" altLang="en-US"/>
          </a:p>
        </p:txBody>
      </p:sp>
    </p:spTree>
    <p:extLst>
      <p:ext uri="{BB962C8B-B14F-4D97-AF65-F5344CB8AC3E}">
        <p14:creationId xmlns:p14="http://schemas.microsoft.com/office/powerpoint/2010/main" val="1697533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2900" y="1619672"/>
            <a:ext cx="6172200" cy="6813128"/>
          </a:xfrm>
        </p:spPr>
        <p:txBody>
          <a:bodyPr/>
          <a:lstStyle/>
          <a:p>
            <a:r>
              <a:rPr lang="ja-JP" altLang="en-US" sz="1200" dirty="0" smtClean="0"/>
              <a:t>本シート</a:t>
            </a:r>
            <a:r>
              <a:rPr lang="ja-JP" altLang="en-US" sz="1200" dirty="0"/>
              <a:t>は話し合いを円滑に進めるための手法の一つとして</a:t>
            </a:r>
            <a:r>
              <a:rPr lang="ja-JP" altLang="en-US" sz="1200" dirty="0" smtClean="0"/>
              <a:t>作成した</a:t>
            </a:r>
            <a:r>
              <a:rPr lang="ja-JP" altLang="en-US" sz="1200" dirty="0"/>
              <a:t>ものです。</a:t>
            </a:r>
          </a:p>
          <a:p>
            <a:pPr marL="0" indent="0">
              <a:buNone/>
            </a:pPr>
            <a:r>
              <a:rPr lang="ja-JP" altLang="en-US" sz="1200" dirty="0"/>
              <a:t> </a:t>
            </a:r>
            <a:r>
              <a:rPr lang="ja-JP" altLang="en-US" sz="1200" dirty="0" smtClean="0"/>
              <a:t>  </a:t>
            </a:r>
            <a:r>
              <a:rPr lang="ja-JP" altLang="en-US" sz="1200" dirty="0"/>
              <a:t>　</a:t>
            </a:r>
          </a:p>
          <a:p>
            <a:r>
              <a:rPr lang="ja-JP" altLang="en-US" sz="1200" dirty="0" smtClean="0"/>
              <a:t>本シート</a:t>
            </a:r>
            <a:r>
              <a:rPr lang="ja-JP" altLang="en-US" sz="1200" dirty="0"/>
              <a:t>は、すべての事業主や障がいの</a:t>
            </a:r>
            <a:r>
              <a:rPr lang="ja-JP" altLang="en-US" sz="1200" dirty="0" smtClean="0"/>
              <a:t>ある従業員に</a:t>
            </a:r>
            <a:r>
              <a:rPr lang="ja-JP" altLang="en-US" sz="1200" dirty="0"/>
              <a:t>作成義務を</a:t>
            </a:r>
            <a:r>
              <a:rPr lang="ja-JP" altLang="en-US" sz="1200" dirty="0" smtClean="0"/>
              <a:t>想定して</a:t>
            </a:r>
            <a:r>
              <a:rPr lang="ja-JP" altLang="en-US" sz="1200" dirty="0"/>
              <a:t>いるものではありません</a:t>
            </a:r>
            <a:r>
              <a:rPr lang="ja-JP" altLang="en-US" sz="1200" dirty="0" smtClean="0"/>
              <a:t>。</a:t>
            </a:r>
            <a:endParaRPr lang="en-US" altLang="ja-JP" sz="1200" dirty="0" smtClean="0"/>
          </a:p>
          <a:p>
            <a:endParaRPr lang="ja-JP" altLang="en-US" sz="1200" dirty="0"/>
          </a:p>
          <a:p>
            <a:r>
              <a:rPr lang="ja-JP" altLang="en-US" sz="1200" dirty="0" smtClean="0"/>
              <a:t>本シート</a:t>
            </a:r>
            <a:r>
              <a:rPr lang="ja-JP" altLang="en-US" sz="1200" dirty="0"/>
              <a:t>での配慮希望は生活全般ではなく、雇用分野で就業</a:t>
            </a:r>
            <a:r>
              <a:rPr lang="ja-JP" altLang="en-US" sz="1200" dirty="0" smtClean="0"/>
              <a:t>するため</a:t>
            </a:r>
            <a:r>
              <a:rPr lang="ja-JP" altLang="en-US" sz="1200" dirty="0"/>
              <a:t>のものです</a:t>
            </a:r>
            <a:r>
              <a:rPr lang="ja-JP" altLang="en-US" sz="1200" dirty="0" smtClean="0"/>
              <a:t>。</a:t>
            </a:r>
            <a:endParaRPr lang="en-US" altLang="ja-JP" sz="1200" dirty="0" smtClean="0"/>
          </a:p>
          <a:p>
            <a:endParaRPr lang="en-US" altLang="ja-JP" sz="1200" dirty="0"/>
          </a:p>
          <a:p>
            <a:r>
              <a:rPr lang="ja-JP" altLang="en-US" sz="1200" dirty="0" smtClean="0"/>
              <a:t>本シートの内容は個人情報になりますので、情報共有の範囲は障がいの</a:t>
            </a:r>
            <a:r>
              <a:rPr lang="ja-JP" altLang="en-US" sz="1200" dirty="0" smtClean="0"/>
              <a:t>ある</a:t>
            </a:r>
            <a:r>
              <a:rPr lang="ja-JP" altLang="en-US" sz="1200" dirty="0"/>
              <a:t>従業員</a:t>
            </a:r>
            <a:r>
              <a:rPr lang="ja-JP" altLang="en-US" sz="1200" dirty="0" smtClean="0"/>
              <a:t>と話し合い</a:t>
            </a:r>
            <a:r>
              <a:rPr lang="ja-JP" altLang="en-US" sz="1200" dirty="0" smtClean="0"/>
              <a:t>、同意のもと、必要に応じて提供するようにしてください。</a:t>
            </a:r>
            <a:endParaRPr lang="en-US" altLang="ja-JP" sz="1200" dirty="0" smtClean="0"/>
          </a:p>
          <a:p>
            <a:pPr marL="0" indent="0">
              <a:buNone/>
            </a:pPr>
            <a:r>
              <a:rPr lang="ja-JP" altLang="en-US" sz="1200" dirty="0"/>
              <a:t>　</a:t>
            </a:r>
            <a:r>
              <a:rPr lang="ja-JP" altLang="en-US" sz="1200" dirty="0" smtClean="0"/>
              <a:t>　情報を共有している人は、できるだけ面談に参加し、よりよい職場環境になる</a:t>
            </a:r>
            <a:endParaRPr lang="en-US" altLang="ja-JP" sz="1200" dirty="0" smtClean="0"/>
          </a:p>
          <a:p>
            <a:pPr marL="0" indent="0">
              <a:buNone/>
            </a:pPr>
            <a:r>
              <a:rPr lang="ja-JP" altLang="en-US" sz="1200" dirty="0"/>
              <a:t>　</a:t>
            </a:r>
            <a:r>
              <a:rPr lang="ja-JP" altLang="en-US" sz="1200" dirty="0" smtClean="0"/>
              <a:t>　ように対話を重ねてください。</a:t>
            </a:r>
            <a:endParaRPr lang="en-US" altLang="ja-JP" sz="1200" dirty="0" smtClean="0"/>
          </a:p>
          <a:p>
            <a:pPr marL="0" indent="0">
              <a:buNone/>
            </a:pPr>
            <a:endParaRPr lang="ja-JP" altLang="en-US" sz="1200" dirty="0"/>
          </a:p>
          <a:p>
            <a:r>
              <a:rPr lang="ja-JP" altLang="en-US" sz="1200" dirty="0" smtClean="0"/>
              <a:t>シートの保管については、個人情報として適切に管理してください。</a:t>
            </a:r>
            <a:endParaRPr lang="en-US" altLang="ja-JP" sz="1200" dirty="0" smtClean="0"/>
          </a:p>
          <a:p>
            <a:endParaRPr kumimoji="1" lang="en-US" altLang="ja-JP" sz="1200" dirty="0"/>
          </a:p>
          <a:p>
            <a:r>
              <a:rPr lang="ja-JP" altLang="en-US" sz="1200" dirty="0"/>
              <a:t>精神障</a:t>
            </a:r>
            <a:r>
              <a:rPr lang="ja-JP" altLang="en-US" sz="1200" dirty="0" smtClean="0"/>
              <a:t>がいのある方・</a:t>
            </a:r>
            <a:r>
              <a:rPr lang="ja-JP" altLang="en-US" sz="1200" dirty="0"/>
              <a:t>発達障</a:t>
            </a:r>
            <a:r>
              <a:rPr lang="ja-JP" altLang="en-US" sz="1200" dirty="0" smtClean="0"/>
              <a:t>がいのある方の</a:t>
            </a:r>
            <a:r>
              <a:rPr lang="ja-JP" altLang="en-US" sz="1200" dirty="0"/>
              <a:t>職場定着に向けた取組みの一つとして作成しましたが、本シートは他の障がいのある方や復職される</a:t>
            </a:r>
            <a:r>
              <a:rPr lang="ja-JP" altLang="en-US" sz="1200" dirty="0" smtClean="0"/>
              <a:t>方</a:t>
            </a:r>
            <a:r>
              <a:rPr lang="ja-JP" altLang="en-US" sz="1200" dirty="0" smtClean="0"/>
              <a:t>等</a:t>
            </a:r>
            <a:r>
              <a:rPr lang="ja-JP" altLang="en-US" sz="1200" dirty="0"/>
              <a:t>に</a:t>
            </a:r>
            <a:r>
              <a:rPr lang="ja-JP" altLang="en-US" sz="1200" dirty="0" smtClean="0"/>
              <a:t>も</a:t>
            </a:r>
            <a:r>
              <a:rPr lang="ja-JP" altLang="en-US" sz="1200" dirty="0"/>
              <a:t>使っていただくことができます。お互いの思いを話し合い、働きやすい職場作りの一助になれば幸いです。</a:t>
            </a:r>
            <a:endParaRPr lang="en-US" altLang="ja-JP" sz="1200" dirty="0"/>
          </a:p>
          <a:p>
            <a:endParaRPr kumimoji="1" lang="en-US" altLang="ja-JP" sz="1200" dirty="0" smtClean="0"/>
          </a:p>
          <a:p>
            <a:endParaRPr kumimoji="1" lang="ja-JP" altLang="en-US" sz="1200" dirty="0"/>
          </a:p>
        </p:txBody>
      </p:sp>
      <p:sp>
        <p:nvSpPr>
          <p:cNvPr id="4" name="タイトル 1"/>
          <p:cNvSpPr>
            <a:spLocks noGrp="1"/>
          </p:cNvSpPr>
          <p:nvPr>
            <p:ph type="title"/>
          </p:nvPr>
        </p:nvSpPr>
        <p:spPr>
          <a:xfrm>
            <a:off x="531539" y="440517"/>
            <a:ext cx="5551127" cy="792088"/>
          </a:xfrm>
        </p:spPr>
        <p:txBody>
          <a:bodyPr>
            <a:normAutofit/>
          </a:bodyPr>
          <a:lstStyle/>
          <a:p>
            <a:r>
              <a:rPr kumimoji="1" lang="ja-JP" altLang="en-US" sz="1800" dirty="0" smtClean="0"/>
              <a:t>シートの取り扱いについて</a:t>
            </a:r>
            <a:endParaRPr kumimoji="1" lang="ja-JP" altLang="en-US" sz="1800" dirty="0"/>
          </a:p>
        </p:txBody>
      </p:sp>
      <p:pic>
        <p:nvPicPr>
          <p:cNvPr id="5" name="図 4"/>
          <p:cNvPicPr>
            <a:picLocks noChangeAspect="1"/>
          </p:cNvPicPr>
          <p:nvPr/>
        </p:nvPicPr>
        <p:blipFill>
          <a:blip r:embed="rId2"/>
          <a:stretch>
            <a:fillRect/>
          </a:stretch>
        </p:blipFill>
        <p:spPr>
          <a:xfrm flipH="1" flipV="1">
            <a:off x="0" y="7464530"/>
            <a:ext cx="6858000" cy="1679470"/>
          </a:xfrm>
          <a:prstGeom prst="rect">
            <a:avLst/>
          </a:prstGeom>
        </p:spPr>
      </p:pic>
      <p:sp>
        <p:nvSpPr>
          <p:cNvPr id="2" name="スライド番号プレースホルダー 1"/>
          <p:cNvSpPr>
            <a:spLocks noGrp="1"/>
          </p:cNvSpPr>
          <p:nvPr>
            <p:ph type="sldNum" sz="quarter" idx="12"/>
          </p:nvPr>
        </p:nvSpPr>
        <p:spPr/>
        <p:txBody>
          <a:bodyPr/>
          <a:lstStyle/>
          <a:p>
            <a:fld id="{F3E5EDE9-C1E3-4BA7-9C72-D92CDC7F1C7A}" type="slidenum">
              <a:rPr kumimoji="1" lang="ja-JP" altLang="en-US" smtClean="0"/>
              <a:t>7</a:t>
            </a:fld>
            <a:endParaRPr kumimoji="1" lang="ja-JP" altLang="en-US"/>
          </a:p>
        </p:txBody>
      </p:sp>
    </p:spTree>
    <p:extLst>
      <p:ext uri="{BB962C8B-B14F-4D97-AF65-F5344CB8AC3E}">
        <p14:creationId xmlns:p14="http://schemas.microsoft.com/office/powerpoint/2010/main" val="1181132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オースティン">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3427</TotalTime>
  <Words>2289</Words>
  <Application>Microsoft Office PowerPoint</Application>
  <PresentationFormat>画面に合わせる (4:3)</PresentationFormat>
  <Paragraphs>275</Paragraphs>
  <Slides>7</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ＭＳ Ｐゴシック</vt:lpstr>
      <vt:lpstr>ＭＳ ゴシック</vt:lpstr>
      <vt:lpstr>Arial</vt:lpstr>
      <vt:lpstr>Calibri</vt:lpstr>
      <vt:lpstr>Century Gothic</vt:lpstr>
      <vt:lpstr>Wingdings 2</vt:lpstr>
      <vt:lpstr>リゾート</vt:lpstr>
      <vt:lpstr>合理的配慮のための 対話シート</vt:lpstr>
      <vt:lpstr>合理的配慮の提供義務について</vt:lpstr>
      <vt:lpstr>記入内容</vt:lpstr>
      <vt:lpstr>実習受入れについてお考えの事業主さまに　</vt:lpstr>
      <vt:lpstr>選考後・入社までの準備 　　　　　　　についてお悩みの事業主さまに</vt:lpstr>
      <vt:lpstr>職場定着についてお悩みの事業主さまに</vt:lpstr>
      <vt:lpstr>シートの取り扱いについて</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障がい者 職場実習ガイド</dc:title>
  <cp:lastModifiedBy>池増　亮太</cp:lastModifiedBy>
  <cp:revision>289</cp:revision>
  <cp:lastPrinted>2021-11-25T07:17:56Z</cp:lastPrinted>
  <dcterms:created xsi:type="dcterms:W3CDTF">2015-12-16T05:26:53Z</dcterms:created>
  <dcterms:modified xsi:type="dcterms:W3CDTF">2022-01-28T07:06:39Z</dcterms:modified>
</cp:coreProperties>
</file>